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0"/>
  </p:notesMasterIdLst>
  <p:handoutMasterIdLst>
    <p:handoutMasterId r:id="rId61"/>
  </p:handoutMasterIdLst>
  <p:sldIdLst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43" autoAdjust="0"/>
    <p:restoredTop sz="92671" autoAdjust="0"/>
  </p:normalViewPr>
  <p:slideViewPr>
    <p:cSldViewPr>
      <p:cViewPr varScale="1">
        <p:scale>
          <a:sx n="77" d="100"/>
          <a:sy n="77" d="100"/>
        </p:scale>
        <p:origin x="989" y="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44.65116" units="1/cm"/>
          <inkml:channelProperty channel="Y" name="resolution" value="44.53608" units="1/cm"/>
          <inkml:channelProperty channel="T" name="resolution" value="1" units="1/dev"/>
        </inkml:channelProperties>
      </inkml:inkSource>
      <inkml:timestamp xml:id="ts0" timeString="2018-04-24T14:32:18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16316 4251 0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 to Streaming Datasets - Creating a Streaming Dataset using </a:t>
            </a:r>
            <a:r>
              <a:rPr lang="en-US" dirty="0" err="1"/>
              <a:t>PubNub</a:t>
            </a:r>
            <a:r>
              <a:rPr lang="en-US" dirty="0"/>
              <a:t> - Creating a Real-time Dashboard - Integrating with Azure Streaming Analytics</a:t>
            </a:r>
            <a:r>
              <a:rPr lang="en-US" baseline="0" dirty="0"/>
              <a:t> - </a:t>
            </a:r>
            <a:r>
              <a:rPr lang="en-US" dirty="0"/>
              <a:t>Streaming Data using the Power BI REST API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6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0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1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8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0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CriticalPathTraining/PowerBiEmbeddedScratchpad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with Power BI Embedding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You access working under identity of master user account 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  <a:p>
            <a:pPr lvl="1"/>
            <a:r>
              <a:rPr lang="en-US" sz="2000" dirty="0"/>
              <a:t>App workspace must be associated with dedicated capacity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1" r="4762" b="4974"/>
          <a:stretch/>
        </p:blipFill>
        <p:spPr bwMode="auto">
          <a:xfrm>
            <a:off x="685802" y="3339512"/>
            <a:ext cx="3643313" cy="129540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030C0F6-3395-4585-AD31-2D75CABA751D}"/>
              </a:ext>
            </a:extLst>
          </p:cNvPr>
          <p:cNvGrpSpPr/>
          <p:nvPr/>
        </p:nvGrpSpPr>
        <p:grpSpPr>
          <a:xfrm>
            <a:off x="4724402" y="3339512"/>
            <a:ext cx="4276725" cy="3393996"/>
            <a:chOff x="4058608" y="3130338"/>
            <a:chExt cx="4409117" cy="3499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710A32-47CD-4EFD-B5DE-4EFD8DAF9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600" y="3130338"/>
              <a:ext cx="2905125" cy="34990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06838E6-6C90-4065-86BF-74BA0DF745D6}"/>
                </a:ext>
              </a:extLst>
            </p:cNvPr>
            <p:cNvSpPr/>
            <p:nvPr/>
          </p:nvSpPr>
          <p:spPr>
            <a:xfrm>
              <a:off x="4058608" y="5158839"/>
              <a:ext cx="1600200" cy="381000"/>
            </a:xfrm>
            <a:prstGeom prst="rightArrow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Master User Account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DBFA090-0D4A-48E5-A3B5-CBEE0615AEDC}"/>
                </a:ext>
              </a:extLst>
            </p:cNvPr>
            <p:cNvSpPr/>
            <p:nvPr/>
          </p:nvSpPr>
          <p:spPr>
            <a:xfrm>
              <a:off x="4085614" y="6222858"/>
              <a:ext cx="1600200" cy="381000"/>
            </a:xfrm>
            <a:prstGeom prst="rightArrow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Dedicated Capacity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Dedicated capacities</a:t>
            </a:r>
            <a:br>
              <a:rPr lang="en-US" sz="2000" dirty="0"/>
            </a:br>
            <a:endParaRPr lang="en-US" dirty="0"/>
          </a:p>
          <a:p>
            <a:r>
              <a:rPr lang="en-US" sz="2400" dirty="0"/>
              <a:t>Dedicated capacity required for third party embedding</a:t>
            </a:r>
          </a:p>
          <a:p>
            <a:pPr lvl="1"/>
            <a:r>
              <a:rPr lang="en-US" sz="2000" dirty="0"/>
              <a:t>Customer pays capacity-based fee for processors cores and RAM</a:t>
            </a:r>
          </a:p>
          <a:p>
            <a:pPr lvl="1"/>
            <a:r>
              <a:rPr lang="en-US" sz="2000" dirty="0"/>
              <a:t>No need to pay Microsoft for user licenses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Dedicated capacities come in two flavors</a:t>
            </a:r>
          </a:p>
          <a:p>
            <a:pPr lvl="1"/>
            <a:r>
              <a:rPr lang="en-US" sz="2000" dirty="0"/>
              <a:t>Power BI Premium capacities purchased through Office 365 SKU</a:t>
            </a:r>
          </a:p>
          <a:p>
            <a:pPr lvl="1"/>
            <a:r>
              <a:rPr lang="en-US" sz="2000" dirty="0"/>
              <a:t>Power BI Embedded capacities purchased through Azure SKU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FDE-0628-4C54-92C9-8728B94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SKUs (P is for Premium)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9B1-A21E-4039-9104-DF69FF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 version which allows greatest flexibility</a:t>
            </a:r>
          </a:p>
          <a:p>
            <a:pPr lvl="1"/>
            <a:r>
              <a:rPr lang="en-US" sz="2000" dirty="0"/>
              <a:t>Used to provide free users with access to apps and content</a:t>
            </a:r>
          </a:p>
          <a:p>
            <a:pPr lvl="1"/>
            <a:r>
              <a:rPr lang="en-US" sz="2000" dirty="0"/>
              <a:t>Used to support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The more you pay per month, the more resources you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B305-3AD8-47AB-810C-E79C106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9" y="3048000"/>
            <a:ext cx="7839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2AA-D22E-4871-B2AB-AC0426F0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Power BI Premium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D78B2-1E12-4705-9C7E-41C3599D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1219202"/>
            <a:ext cx="8687679" cy="4331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77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4BC1-8B30-41D5-8465-4BAFD4A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Workspaces with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E463F-8711-4B6F-9298-6DC1AF63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49" y="1447800"/>
            <a:ext cx="3601373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42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A097-BB11-4FB2-B95C-6A80C3C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SKUs (EM is for Embedded)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F8D1-53FA-4060-8B9C-9F9BC99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SKUs for embedding into SaaS Applications</a:t>
            </a:r>
          </a:p>
          <a:p>
            <a:pPr lvl="1"/>
            <a:r>
              <a:rPr lang="en-US" sz="2000" dirty="0"/>
              <a:t>SaaS applications include SharePoint and Teams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Does not provide user with access to PowerBI.com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C588-569E-4707-8038-9C1F6DA4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3048002"/>
            <a:ext cx="6124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56E-AF7A-4CEB-A1C3-3450071C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SKUs (A is for Azure)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79D3-B485-4DDC-867C-A5E0874D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SKU is a Platform-as-a-Service</a:t>
            </a:r>
          </a:p>
          <a:p>
            <a:pPr lvl="1"/>
            <a:r>
              <a:rPr lang="en-US" sz="2000" dirty="0"/>
              <a:t>Used by ISVs as the data visualization layer</a:t>
            </a:r>
          </a:p>
          <a:p>
            <a:pPr lvl="1"/>
            <a:r>
              <a:rPr lang="en-US" sz="2000" dirty="0"/>
              <a:t>Allows for PBI Embedding into Custom Applications</a:t>
            </a:r>
          </a:p>
          <a:p>
            <a:pPr lvl="1"/>
            <a:r>
              <a:rPr lang="en-US" sz="2000" dirty="0"/>
              <a:t>Only supports 3</a:t>
            </a:r>
            <a:r>
              <a:rPr lang="en-US" sz="2000" baseline="30000" dirty="0"/>
              <a:t>rd</a:t>
            </a:r>
            <a:r>
              <a:rPr lang="en-US" sz="2000" dirty="0"/>
              <a:t> party embedding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 App-Owns-Data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A63F-5976-437C-8877-58C371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229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7675-F280-4E39-B00D-585CA5A9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Power BI Embedded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5E0F-2391-45E6-BA34-22946083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Embedded in an Azure on-demand service</a:t>
            </a:r>
          </a:p>
          <a:p>
            <a:pPr lvl="1"/>
            <a:r>
              <a:rPr lang="en-US" sz="2000" dirty="0"/>
              <a:t>Can be created manually through the Azure portal</a:t>
            </a:r>
          </a:p>
          <a:p>
            <a:pPr lvl="1"/>
            <a:r>
              <a:rPr lang="en-US" sz="2000" dirty="0"/>
              <a:t>Can be created in automated fashion using PowerShell</a:t>
            </a:r>
          </a:p>
          <a:p>
            <a:pPr lvl="1"/>
            <a:r>
              <a:rPr lang="en-US" sz="2000" dirty="0"/>
              <a:t>Requires an Azure subscription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8FD41-607B-4003-AEA3-CF67825A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72746"/>
            <a:ext cx="6858000" cy="3456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23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912A-3BDF-412B-860E-9F2D85DB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Capacity Pricing Tiers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FFE7-A83C-4713-A257-222E2F88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2"/>
            <a:ext cx="6743700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24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C82F-1350-4F1E-BFD8-B18B465B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Power BI Embedded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13E9C-4C91-45A4-BCAF-57A35A77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5400"/>
            <a:ext cx="8534400" cy="2708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51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E76-2FC0-49E3-B623-0447D0E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Capacity SKU Decoder 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1ABE2-9DF4-4A60-A9EC-08018E7B8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600" y="1676400"/>
          <a:ext cx="83058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56">
                  <a:extLst>
                    <a:ext uri="{9D8B030D-6E8A-4147-A177-3AD203B41FA5}">
                      <a16:colId xmlns:a16="http://schemas.microsoft.com/office/drawing/2014/main" val="232660245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4081626261"/>
                    </a:ext>
                  </a:extLst>
                </a:gridCol>
                <a:gridCol w="1249545">
                  <a:extLst>
                    <a:ext uri="{9D8B030D-6E8A-4147-A177-3AD203B41FA5}">
                      <a16:colId xmlns:a16="http://schemas.microsoft.com/office/drawing/2014/main" val="3871841051"/>
                    </a:ext>
                  </a:extLst>
                </a:gridCol>
                <a:gridCol w="1396551">
                  <a:extLst>
                    <a:ext uri="{9D8B030D-6E8A-4147-A177-3AD203B41FA5}">
                      <a16:colId xmlns:a16="http://schemas.microsoft.com/office/drawing/2014/main" val="388477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Purchased through…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Embed content in custom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Share content with free PBI users outside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44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 content with free PBI users inside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9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Monthly/Yearly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Turn it off when your not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9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3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2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2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124202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/>
          </p:nvPr>
        </p:nvGraphicFramePr>
        <p:xfrm>
          <a:off x="381000" y="160020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223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777577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Grant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Supported Power BI Capacity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 and EM*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P*, EM* and A*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2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581402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D5C1E-A271-466F-AC56-B4A07CD4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1341161"/>
            <a:ext cx="7689717" cy="1813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2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6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6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5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2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2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 &amp; A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*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334962" lvl="1" indent="0">
              <a:buNone/>
            </a:pPr>
            <a:r>
              <a:rPr lang="en-US" dirty="0"/>
              <a:t>* really just a trick you do when embedding a report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2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dirty="0"/>
              <a:t>Supports generating tokens using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2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 (PBIJS)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https://github.com/Microsoft/PowerBI-JavaScript/wiki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838200" y="2067823"/>
            <a:ext cx="7137400" cy="4561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559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4F23-2F7F-4C98-A4F7-7B688DA8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Power BI Embedding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6185-3082-4E22-93AB-A17D39D4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PBIJS library provides </a:t>
            </a:r>
            <a:r>
              <a:rPr lang="en-US" sz="2000" b="1" dirty="0" err="1"/>
              <a:t>powerbi</a:t>
            </a:r>
            <a:r>
              <a:rPr lang="en-US" sz="2000" dirty="0"/>
              <a:t> as top-level service object</a:t>
            </a:r>
          </a:p>
          <a:p>
            <a:pPr lvl="1"/>
            <a:r>
              <a:rPr lang="en-US" sz="1600" dirty="0"/>
              <a:t>You create configuration and then call </a:t>
            </a:r>
            <a:r>
              <a:rPr lang="en-US" sz="1600" b="1" dirty="0" err="1"/>
              <a:t>powerbi.embed</a:t>
            </a:r>
            <a:r>
              <a:rPr lang="en-US" sz="1600" dirty="0"/>
              <a:t> to embed a report</a:t>
            </a:r>
          </a:p>
          <a:p>
            <a:pPr lvl="1"/>
            <a:r>
              <a:rPr lang="en-US" sz="1600" dirty="0"/>
              <a:t>You must pass access token as part of the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E965-2B8F-4241-96D9-F157C8B2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4" y="2667000"/>
            <a:ext cx="78771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324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CE5AD3-0B7E-4DD4-87BF-BD3DE7DBC9E7}"/>
              </a:ext>
            </a:extLst>
          </p:cNvPr>
          <p:cNvGrpSpPr/>
          <p:nvPr/>
        </p:nvGrpSpPr>
        <p:grpSpPr>
          <a:xfrm>
            <a:off x="304800" y="2681456"/>
            <a:ext cx="8483600" cy="3754918"/>
            <a:chOff x="304800" y="2874482"/>
            <a:chExt cx="8483600" cy="37549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C05AC-751F-4182-A03B-7469C56029DD}"/>
                </a:ext>
              </a:extLst>
            </p:cNvPr>
            <p:cNvGrpSpPr/>
            <p:nvPr/>
          </p:nvGrpSpPr>
          <p:grpSpPr>
            <a:xfrm>
              <a:off x="304800" y="2910042"/>
              <a:ext cx="5988531" cy="3719358"/>
              <a:chOff x="365098" y="2380521"/>
              <a:chExt cx="5988531" cy="371935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6DF5A0-66AB-4DDF-B3AC-54C1F56AB7B8}"/>
                  </a:ext>
                </a:extLst>
              </p:cNvPr>
              <p:cNvSpPr/>
              <p:nvPr/>
            </p:nvSpPr>
            <p:spPr>
              <a:xfrm>
                <a:off x="365098" y="2794773"/>
                <a:ext cx="5988531" cy="33051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3E4B45-4224-4E73-A17E-F5574C50743B}"/>
                  </a:ext>
                </a:extLst>
              </p:cNvPr>
              <p:cNvSpPr/>
              <p:nvPr/>
            </p:nvSpPr>
            <p:spPr>
              <a:xfrm>
                <a:off x="365098" y="2380521"/>
                <a:ext cx="5988531" cy="394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Your HTML and CSS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7F9A81-7C94-4B8E-9029-37FCFD7070D5}"/>
                </a:ext>
              </a:extLst>
            </p:cNvPr>
            <p:cNvGrpSpPr/>
            <p:nvPr/>
          </p:nvGrpSpPr>
          <p:grpSpPr>
            <a:xfrm>
              <a:off x="6315924" y="2874482"/>
              <a:ext cx="2472476" cy="1050058"/>
              <a:chOff x="6315924" y="2874482"/>
              <a:chExt cx="2472476" cy="105005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F750BCD-DF07-4677-95B6-F227829659E0}"/>
                  </a:ext>
                </a:extLst>
              </p:cNvPr>
              <p:cNvSpPr/>
              <p:nvPr/>
            </p:nvSpPr>
            <p:spPr>
              <a:xfrm>
                <a:off x="7227328" y="2926672"/>
                <a:ext cx="1561072" cy="9978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Web Hosting Server</a:t>
                </a:r>
              </a:p>
            </p:txBody>
          </p:sp>
          <p:sp>
            <p:nvSpPr>
              <p:cNvPr id="39" name="Arrow: Left 38">
                <a:extLst>
                  <a:ext uri="{FF2B5EF4-FFF2-40B4-BE49-F238E27FC236}">
                    <a16:creationId xmlns:a16="http://schemas.microsoft.com/office/drawing/2014/main" id="{0665E21E-EA0A-46D4-91ED-FF0B81A0D8BB}"/>
                  </a:ext>
                </a:extLst>
              </p:cNvPr>
              <p:cNvSpPr/>
              <p:nvPr/>
            </p:nvSpPr>
            <p:spPr>
              <a:xfrm>
                <a:off x="6315924" y="2874482"/>
                <a:ext cx="2435557" cy="500028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https://app1.mydomain.com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41AD98-2CED-48A6-8179-854DE10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Embedding Architecture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AF5B797-1388-4544-AE34-B96AA43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Embedding involves creating an </a:t>
            </a:r>
            <a:r>
              <a:rPr lang="en-US" sz="2000" dirty="0" err="1"/>
              <a:t>iFrame</a:t>
            </a:r>
            <a:r>
              <a:rPr lang="en-US" sz="2000" dirty="0"/>
              <a:t> on the page</a:t>
            </a:r>
          </a:p>
          <a:p>
            <a:pPr lvl="1"/>
            <a:r>
              <a:rPr lang="en-US" sz="1800" dirty="0"/>
              <a:t>PBIJS transparently creates </a:t>
            </a:r>
            <a:r>
              <a:rPr lang="en-US" sz="1800" dirty="0" err="1"/>
              <a:t>iFrame</a:t>
            </a:r>
            <a:r>
              <a:rPr lang="en-US" sz="1800" dirty="0"/>
              <a:t> and sets source to Power BI Service</a:t>
            </a:r>
          </a:p>
          <a:p>
            <a:pPr lvl="1"/>
            <a:r>
              <a:rPr lang="en-US" sz="1800" b="1" i="1" dirty="0">
                <a:solidFill>
                  <a:srgbClr val="9F002D"/>
                </a:solidFill>
              </a:rPr>
              <a:t>The </a:t>
            </a:r>
            <a:r>
              <a:rPr lang="en-US" sz="1800" b="1" i="1" dirty="0" err="1">
                <a:solidFill>
                  <a:srgbClr val="9F002D"/>
                </a:solidFill>
              </a:rPr>
              <a:t>iFrame</a:t>
            </a:r>
            <a:r>
              <a:rPr lang="en-US" sz="1800" b="1" i="1" dirty="0">
                <a:solidFill>
                  <a:srgbClr val="9F002D"/>
                </a:solidFill>
              </a:rPr>
              <a:t> and hosting page originate from different DNS domains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18CE7-0930-49CC-BFEE-A1AFF7D2D30B}"/>
              </a:ext>
            </a:extLst>
          </p:cNvPr>
          <p:cNvSpPr/>
          <p:nvPr/>
        </p:nvSpPr>
        <p:spPr>
          <a:xfrm>
            <a:off x="447187" y="3315496"/>
            <a:ext cx="1270978" cy="604989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</a:t>
            </a:r>
          </a:p>
          <a:p>
            <a:pPr algn="ctr"/>
            <a:r>
              <a:rPr lang="en-US" sz="1400" dirty="0"/>
              <a:t>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1C3F3-7C6E-4AD1-979E-E85DFD3BA70B}"/>
              </a:ext>
            </a:extLst>
          </p:cNvPr>
          <p:cNvGrpSpPr/>
          <p:nvPr/>
        </p:nvGrpSpPr>
        <p:grpSpPr>
          <a:xfrm>
            <a:off x="5045814" y="4876740"/>
            <a:ext cx="3838935" cy="1033428"/>
            <a:chOff x="5045812" y="5069766"/>
            <a:chExt cx="3838935" cy="10334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11B0F-CC30-429B-B60B-1910118794AE}"/>
                </a:ext>
              </a:extLst>
            </p:cNvPr>
            <p:cNvSpPr/>
            <p:nvPr/>
          </p:nvSpPr>
          <p:spPr>
            <a:xfrm>
              <a:off x="7086600" y="5111367"/>
              <a:ext cx="1798147" cy="9918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Power BI Service</a:t>
              </a: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84B22C98-A043-47DD-8CB9-842F6D92D52A}"/>
                </a:ext>
              </a:extLst>
            </p:cNvPr>
            <p:cNvSpPr/>
            <p:nvPr/>
          </p:nvSpPr>
          <p:spPr>
            <a:xfrm>
              <a:off x="5045812" y="5069766"/>
              <a:ext cx="3803481" cy="50002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https://wabi-us-east2-redirect.analysis.windows.net/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CA4B5-377D-4DCE-B7AD-EA6C8255F406}"/>
              </a:ext>
            </a:extLst>
          </p:cNvPr>
          <p:cNvGrpSpPr/>
          <p:nvPr/>
        </p:nvGrpSpPr>
        <p:grpSpPr>
          <a:xfrm>
            <a:off x="447187" y="3987812"/>
            <a:ext cx="1270978" cy="726717"/>
            <a:chOff x="447187" y="4180836"/>
            <a:chExt cx="1270978" cy="7267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EF9871E-0A95-4FD3-89C8-74B5F17E28C3}"/>
                </a:ext>
              </a:extLst>
            </p:cNvPr>
            <p:cNvSpPr/>
            <p:nvPr/>
          </p:nvSpPr>
          <p:spPr>
            <a:xfrm>
              <a:off x="447187" y="4400469"/>
              <a:ext cx="1270978" cy="50708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Embedding Data</a:t>
              </a: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0D033B2E-9CA2-47D7-92A5-7D2A4BC4BF92}"/>
                </a:ext>
              </a:extLst>
            </p:cNvPr>
            <p:cNvSpPr/>
            <p:nvPr/>
          </p:nvSpPr>
          <p:spPr>
            <a:xfrm>
              <a:off x="966386" y="4180836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14EF9C-26B7-4CEB-BA71-6C9C1CC91B26}"/>
              </a:ext>
            </a:extLst>
          </p:cNvPr>
          <p:cNvGrpSpPr/>
          <p:nvPr/>
        </p:nvGrpSpPr>
        <p:grpSpPr>
          <a:xfrm>
            <a:off x="446350" y="4789227"/>
            <a:ext cx="1270978" cy="719344"/>
            <a:chOff x="446350" y="4982253"/>
            <a:chExt cx="1270978" cy="71934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5C8D661-20CE-4C25-AC30-0937E3056066}"/>
                </a:ext>
              </a:extLst>
            </p:cNvPr>
            <p:cNvSpPr/>
            <p:nvPr/>
          </p:nvSpPr>
          <p:spPr>
            <a:xfrm>
              <a:off x="446350" y="5194513"/>
              <a:ext cx="1270978" cy="50708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powerbi.js</a:t>
              </a: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F3D8EACF-5C00-4E87-ABCD-AF7EC79139A6}"/>
                </a:ext>
              </a:extLst>
            </p:cNvPr>
            <p:cNvSpPr/>
            <p:nvPr/>
          </p:nvSpPr>
          <p:spPr>
            <a:xfrm>
              <a:off x="966386" y="4982253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2AE409-5C60-427F-9F33-D60162B26574}"/>
              </a:ext>
            </a:extLst>
          </p:cNvPr>
          <p:cNvGrpSpPr/>
          <p:nvPr/>
        </p:nvGrpSpPr>
        <p:grpSpPr>
          <a:xfrm>
            <a:off x="1771515" y="3946864"/>
            <a:ext cx="3188537" cy="2227449"/>
            <a:chOff x="1771513" y="4139888"/>
            <a:chExt cx="3188537" cy="2227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2D74B-08D1-4190-AD54-E3997EAE809A}"/>
                </a:ext>
              </a:extLst>
            </p:cNvPr>
            <p:cNvSpPr/>
            <p:nvPr/>
          </p:nvSpPr>
          <p:spPr>
            <a:xfrm>
              <a:off x="2321451" y="4508830"/>
              <a:ext cx="2638599" cy="18585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1A2F0-30AB-438B-A206-C0A51C813303}"/>
                </a:ext>
              </a:extLst>
            </p:cNvPr>
            <p:cNvSpPr/>
            <p:nvPr/>
          </p:nvSpPr>
          <p:spPr>
            <a:xfrm>
              <a:off x="2316371" y="4139888"/>
              <a:ext cx="2638599" cy="3376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iFrame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CA90072A-ABBC-4267-BE9B-480834E5DB59}"/>
                </a:ext>
              </a:extLst>
            </p:cNvPr>
            <p:cNvSpPr/>
            <p:nvPr/>
          </p:nvSpPr>
          <p:spPr>
            <a:xfrm>
              <a:off x="1771513" y="5297708"/>
              <a:ext cx="428191" cy="26101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F38F72E-DD11-413B-8FD9-80B03F32A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5" t="17847" r="195" b="-17847"/>
          <a:stretch/>
        </p:blipFill>
        <p:spPr>
          <a:xfrm>
            <a:off x="2316373" y="4315804"/>
            <a:ext cx="2629349" cy="22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Message Communications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extra libraries used communicate with report in </a:t>
            </a:r>
            <a:r>
              <a:rPr lang="en-US" sz="2400" dirty="0" err="1"/>
              <a:t>iFrame</a:t>
            </a:r>
            <a:endParaRPr lang="en-US" sz="2400" dirty="0"/>
          </a:p>
          <a:p>
            <a:pPr lvl="1"/>
            <a:r>
              <a:rPr lang="en-US" sz="2000" dirty="0"/>
              <a:t>window-post-message-proxy (WPMP)</a:t>
            </a:r>
          </a:p>
          <a:p>
            <a:pPr lvl="1"/>
            <a:r>
              <a:rPr lang="en-US" sz="2000" dirty="0"/>
              <a:t>http-post-message (HPM)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-router (PBIR)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-models (PBIM)</a:t>
            </a:r>
          </a:p>
          <a:p>
            <a:pPr lvl="1"/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65760" y="3657600"/>
            <a:ext cx="8244840" cy="297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664865" y="4103138"/>
            <a:ext cx="1130440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4569013" y="4103141"/>
            <a:ext cx="3821139" cy="2331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92ADB-930A-4DC4-B36E-4A70A051E5DE}"/>
              </a:ext>
            </a:extLst>
          </p:cNvPr>
          <p:cNvSpPr/>
          <p:nvPr/>
        </p:nvSpPr>
        <p:spPr>
          <a:xfrm>
            <a:off x="4569013" y="3809171"/>
            <a:ext cx="3821139" cy="293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iFrame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664865" y="5673453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F0EC8-BD44-4C9E-8175-1B16D8AB0EA6}"/>
              </a:ext>
            </a:extLst>
          </p:cNvPr>
          <p:cNvGrpSpPr/>
          <p:nvPr/>
        </p:nvGrpSpPr>
        <p:grpSpPr>
          <a:xfrm>
            <a:off x="1878437" y="5693789"/>
            <a:ext cx="2410826" cy="583556"/>
            <a:chOff x="4746255" y="2753031"/>
            <a:chExt cx="3323216" cy="6049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F75C0CD-D91C-478C-B5F9-F678AD0859F5}"/>
                </a:ext>
              </a:extLst>
            </p:cNvPr>
            <p:cNvSpPr/>
            <p:nvPr/>
          </p:nvSpPr>
          <p:spPr>
            <a:xfrm>
              <a:off x="4746255" y="2753032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CE985A-0612-4329-AC2E-D25A42EBE024}"/>
                </a:ext>
              </a:extLst>
            </p:cNvPr>
            <p:cNvSpPr/>
            <p:nvPr/>
          </p:nvSpPr>
          <p:spPr>
            <a:xfrm>
              <a:off x="58941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3BE52AA-5D98-4663-919B-EB4EB786BC52}"/>
                </a:ext>
              </a:extLst>
            </p:cNvPr>
            <p:cNvSpPr/>
            <p:nvPr/>
          </p:nvSpPr>
          <p:spPr>
            <a:xfrm>
              <a:off x="70332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965B35-26D5-42F1-82B2-C9BF6EBA170A}"/>
              </a:ext>
            </a:extLst>
          </p:cNvPr>
          <p:cNvGrpSpPr/>
          <p:nvPr/>
        </p:nvGrpSpPr>
        <p:grpSpPr>
          <a:xfrm>
            <a:off x="4803592" y="5693791"/>
            <a:ext cx="2410825" cy="583555"/>
            <a:chOff x="4469539" y="5621819"/>
            <a:chExt cx="2209798" cy="628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FCB4F5B-4CD9-4DC7-911E-A3814580BD0F}"/>
                </a:ext>
              </a:extLst>
            </p:cNvPr>
            <p:cNvSpPr/>
            <p:nvPr/>
          </p:nvSpPr>
          <p:spPr>
            <a:xfrm>
              <a:off x="599032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BC2CD1-E5D3-48D6-888E-B4DE9D8BD66F}"/>
                </a:ext>
              </a:extLst>
            </p:cNvPr>
            <p:cNvSpPr/>
            <p:nvPr/>
          </p:nvSpPr>
          <p:spPr>
            <a:xfrm>
              <a:off x="523417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4E4D1D2-C50F-439E-99DB-AFD76ACEFA7C}"/>
                </a:ext>
              </a:extLst>
            </p:cNvPr>
            <p:cNvSpPr/>
            <p:nvPr/>
          </p:nvSpPr>
          <p:spPr>
            <a:xfrm>
              <a:off x="4469539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E45106-C826-496F-9B6A-DDF98A116728}"/>
              </a:ext>
            </a:extLst>
          </p:cNvPr>
          <p:cNvSpPr/>
          <p:nvPr/>
        </p:nvSpPr>
        <p:spPr>
          <a:xfrm>
            <a:off x="4347852" y="5780316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8BE644B-60F4-4B1B-ABD4-D292E4124BC5}"/>
              </a:ext>
            </a:extLst>
          </p:cNvPr>
          <p:cNvSpPr/>
          <p:nvPr/>
        </p:nvSpPr>
        <p:spPr>
          <a:xfrm flipH="1">
            <a:off x="4311822" y="5952611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9" y="4267708"/>
            <a:ext cx="2356911" cy="11321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BD4D74-19B4-4447-BD74-D4D6EDCDBC43}"/>
              </a:ext>
            </a:extLst>
          </p:cNvPr>
          <p:cNvSpPr/>
          <p:nvPr/>
        </p:nvSpPr>
        <p:spPr>
          <a:xfrm>
            <a:off x="664865" y="4882508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B0584F4-1AA9-4B9E-B0C5-E110E0FF399A}"/>
              </a:ext>
            </a:extLst>
          </p:cNvPr>
          <p:cNvSpPr/>
          <p:nvPr/>
        </p:nvSpPr>
        <p:spPr>
          <a:xfrm>
            <a:off x="1113795" y="4708196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6BB9D25-5BEF-4279-862E-C3A55BF3A853}"/>
              </a:ext>
            </a:extLst>
          </p:cNvPr>
          <p:cNvSpPr/>
          <p:nvPr/>
        </p:nvSpPr>
        <p:spPr>
          <a:xfrm>
            <a:off x="1100053" y="5510027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4A7BC5D-A979-4406-915D-A72FC9625837}"/>
              </a:ext>
            </a:extLst>
          </p:cNvPr>
          <p:cNvSpPr/>
          <p:nvPr/>
        </p:nvSpPr>
        <p:spPr>
          <a:xfrm flipV="1">
            <a:off x="6719544" y="5458793"/>
            <a:ext cx="232580" cy="176027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5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81000" y="3137019"/>
            <a:ext cx="8573654" cy="356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Promise-based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of PBIJS simulates HTTP protocol</a:t>
            </a:r>
          </a:p>
          <a:p>
            <a:pPr lvl="1"/>
            <a:r>
              <a:rPr lang="en-US" sz="2000" dirty="0"/>
              <a:t>Creates more intuitive programming model for developers</a:t>
            </a:r>
          </a:p>
          <a:p>
            <a:pPr lvl="1"/>
            <a:r>
              <a:rPr lang="en-US" sz="2000" dirty="0"/>
              <a:t>Programming based on asynchronous requests and promises</a:t>
            </a:r>
          </a:p>
          <a:p>
            <a:pPr lvl="1"/>
            <a:r>
              <a:rPr lang="en-US" sz="2000" dirty="0"/>
              <a:t>Embedded objects programmed using actions and events</a:t>
            </a:r>
          </a:p>
          <a:p>
            <a:pPr lvl="1"/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510985" y="4680638"/>
            <a:ext cx="1013015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5271247" y="3268187"/>
            <a:ext cx="3527783" cy="3356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2110816" y="3722328"/>
            <a:ext cx="937184" cy="252607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46" y="4296572"/>
            <a:ext cx="2705100" cy="12993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5BC25F-78E8-4931-B7EB-870B3771FC09}"/>
              </a:ext>
            </a:extLst>
          </p:cNvPr>
          <p:cNvGrpSpPr/>
          <p:nvPr/>
        </p:nvGrpSpPr>
        <p:grpSpPr>
          <a:xfrm>
            <a:off x="3163456" y="3268187"/>
            <a:ext cx="2111765" cy="1807059"/>
            <a:chOff x="3505200" y="3907940"/>
            <a:chExt cx="1728168" cy="1807059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31EAC-B8A1-4ACC-87B0-8DB213129901}"/>
                </a:ext>
              </a:extLst>
            </p:cNvPr>
            <p:cNvSpPr/>
            <p:nvPr/>
          </p:nvSpPr>
          <p:spPr>
            <a:xfrm>
              <a:off x="3505200" y="3907940"/>
              <a:ext cx="1728168" cy="18070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Actions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1E45106-C826-496F-9B6A-DDF98A116728}"/>
                </a:ext>
              </a:extLst>
            </p:cNvPr>
            <p:cNvSpPr/>
            <p:nvPr/>
          </p:nvSpPr>
          <p:spPr>
            <a:xfrm>
              <a:off x="3638585" y="4920593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report.setFilters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BDA6D888-C251-410A-B04A-4868B6DA916E}"/>
                </a:ext>
              </a:extLst>
            </p:cNvPr>
            <p:cNvSpPr/>
            <p:nvPr/>
          </p:nvSpPr>
          <p:spPr>
            <a:xfrm>
              <a:off x="3638585" y="4567805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report.switchMode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53A3AF6-A712-4059-8FEC-44023C1CC03F}"/>
                </a:ext>
              </a:extLst>
            </p:cNvPr>
            <p:cNvSpPr/>
            <p:nvPr/>
          </p:nvSpPr>
          <p:spPr>
            <a:xfrm>
              <a:off x="3638585" y="4197631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report.fullscreen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E944C3B-AAED-4EA6-937B-5B470AA4DFA6}"/>
                </a:ext>
              </a:extLst>
            </p:cNvPr>
            <p:cNvSpPr/>
            <p:nvPr/>
          </p:nvSpPr>
          <p:spPr>
            <a:xfrm>
              <a:off x="3637478" y="5268670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report.getPages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6175A-3242-44D6-816E-B811AEB72730}"/>
              </a:ext>
            </a:extLst>
          </p:cNvPr>
          <p:cNvGrpSpPr/>
          <p:nvPr/>
        </p:nvGrpSpPr>
        <p:grpSpPr>
          <a:xfrm>
            <a:off x="3172395" y="5158602"/>
            <a:ext cx="2102539" cy="1465718"/>
            <a:chOff x="1925434" y="3096647"/>
            <a:chExt cx="2036965" cy="1465718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8367DA-F31D-4ADF-A7F2-99BB1764A24C}"/>
                </a:ext>
              </a:extLst>
            </p:cNvPr>
            <p:cNvSpPr/>
            <p:nvPr/>
          </p:nvSpPr>
          <p:spPr>
            <a:xfrm flipH="1">
              <a:off x="1925434" y="3096647"/>
              <a:ext cx="2036965" cy="14657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Events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CCBF2C98-0934-474A-B58C-950B57FEF77F}"/>
                </a:ext>
              </a:extLst>
            </p:cNvPr>
            <p:cNvSpPr/>
            <p:nvPr/>
          </p:nvSpPr>
          <p:spPr>
            <a:xfrm flipH="1">
              <a:off x="2013817" y="4109300"/>
              <a:ext cx="1856629" cy="285600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report.commandTriggered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50380D23-A9EF-43EC-A804-10460D20831E}"/>
                </a:ext>
              </a:extLst>
            </p:cNvPr>
            <p:cNvSpPr/>
            <p:nvPr/>
          </p:nvSpPr>
          <p:spPr>
            <a:xfrm flipH="1">
              <a:off x="2013818" y="3756511"/>
              <a:ext cx="1856627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report.pageChanged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CC74316-9915-4E3B-9C4F-F59D6A033D9A}"/>
                </a:ext>
              </a:extLst>
            </p:cNvPr>
            <p:cNvSpPr/>
            <p:nvPr/>
          </p:nvSpPr>
          <p:spPr>
            <a:xfrm flipH="1">
              <a:off x="2013818" y="3386337"/>
              <a:ext cx="1856626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report.loaded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CC5C77-4291-48E5-8E72-A4A18C7AB103}"/>
              </a:ext>
            </a:extLst>
          </p:cNvPr>
          <p:cNvSpPr/>
          <p:nvPr/>
        </p:nvSpPr>
        <p:spPr>
          <a:xfrm>
            <a:off x="5366160" y="4843110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2F4023-2DE1-4E79-AD6B-A8DFC2C5D0B2}"/>
              </a:ext>
            </a:extLst>
          </p:cNvPr>
          <p:cNvSpPr/>
          <p:nvPr/>
        </p:nvSpPr>
        <p:spPr>
          <a:xfrm flipH="1">
            <a:off x="5330130" y="5015405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180ADF-6A5E-446D-99F3-669A96695EFE}"/>
              </a:ext>
            </a:extLst>
          </p:cNvPr>
          <p:cNvSpPr/>
          <p:nvPr/>
        </p:nvSpPr>
        <p:spPr>
          <a:xfrm>
            <a:off x="1629551" y="4756962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2886B90-F7F8-4341-85E5-150F890616FC}"/>
              </a:ext>
            </a:extLst>
          </p:cNvPr>
          <p:cNvSpPr/>
          <p:nvPr/>
        </p:nvSpPr>
        <p:spPr>
          <a:xfrm flipH="1">
            <a:off x="1593521" y="4929257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2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03E940-C607-4FE4-B8B5-7A306EEF4A0E}"/>
                  </a:ext>
                </a:extLst>
              </p14:cNvPr>
              <p14:cNvContentPartPr/>
              <p14:nvPr/>
            </p14:nvContentPartPr>
            <p14:xfrm>
              <a:off x="5873760" y="15303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03E940-C607-4FE4-B8B5-7A306EEF4A0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31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8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2" y="4794769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8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5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2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" y="1371600"/>
            <a:ext cx="8566272" cy="510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126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Report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124690" y="1955802"/>
            <a:ext cx="5049826" cy="2999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267202" y="2537690"/>
            <a:ext cx="4588163" cy="1066800"/>
            <a:chOff x="4267200" y="2537690"/>
            <a:chExt cx="4588163" cy="1066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Read: </a:t>
              </a:r>
              <a:r>
                <a:rPr lang="en-US" sz="1200" dirty="0">
                  <a:solidFill>
                    <a:srgbClr val="87451D"/>
                  </a:solidFill>
                </a:rPr>
                <a:t>Allows view report only.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ReadWrite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Allows view, Edit and Save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Copy:</a:t>
              </a:r>
              <a:r>
                <a:rPr lang="en-US" sz="1200" dirty="0">
                  <a:solidFill>
                    <a:srgbClr val="87451D"/>
                  </a:solidFill>
                </a:rPr>
                <a:t> Allows Save a copy of a report using Save As.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Create:</a:t>
              </a:r>
              <a:r>
                <a:rPr lang="en-US" sz="1200" dirty="0">
                  <a:solidFill>
                    <a:srgbClr val="87451D"/>
                  </a:solidFill>
                </a:rPr>
                <a:t> Allows creating a new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All:</a:t>
              </a:r>
              <a:r>
                <a:rPr lang="en-US" sz="1200" dirty="0">
                  <a:solidFill>
                    <a:srgbClr val="87451D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3703784" y="3703782"/>
            <a:ext cx="4570845" cy="607290"/>
            <a:chOff x="3703782" y="3703782"/>
            <a:chExt cx="4570845" cy="607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View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View mode.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Edit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3782" y="3703782"/>
              <a:ext cx="1616363" cy="332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2950444" y="3878119"/>
            <a:ext cx="5981121" cy="1383147"/>
            <a:chOff x="2950442" y="3878117"/>
            <a:chExt cx="5981121" cy="1383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87451D"/>
                  </a:solidFill>
                </a:rPr>
                <a:t>fitToWidth</a:t>
              </a:r>
              <a:r>
                <a:rPr lang="en-US" sz="1200" b="1" dirty="0">
                  <a:solidFill>
                    <a:srgbClr val="87451D"/>
                  </a:solidFill>
                </a:rPr>
                <a:t>:</a:t>
              </a:r>
              <a:r>
                <a:rPr lang="en-US" sz="1200" dirty="0">
                  <a:solidFill>
                    <a:srgbClr val="87451D"/>
                  </a:solidFill>
                </a:rPr>
                <a:t> Fit to width of host HTML element.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oneColumn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Opens in single column.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actualSize</a:t>
              </a:r>
              <a:r>
                <a:rPr lang="en-US" sz="1200" dirty="0">
                  <a:solidFill>
                    <a:srgbClr val="87451D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2950442" y="3878117"/>
              <a:ext cx="2406649" cy="88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PowerBiEmbeddedScratchpad</a:t>
            </a:r>
            <a:r>
              <a:rPr lang="en-US" dirty="0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hlinkClick r:id="rId2"/>
              </a:rPr>
              <a:t>https://github.com/CriticalPathTraining/PowerBiEmbeddedScratchpad</a:t>
            </a:r>
            <a:r>
              <a:rPr lang="en-US" sz="1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9EAA-E2CC-498E-AE88-B839E6D9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5" y="1981200"/>
            <a:ext cx="7970949" cy="4212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816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Power BI Embedded </a:t>
            </a:r>
            <a:r>
              <a:rPr lang="en-US" sz="2400"/>
              <a:t>Scratchpad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51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2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51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2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Embedding Power BI reports in SharePoint and Teams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2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23900</TotalTime>
  <Words>1856</Words>
  <Application>Microsoft Office PowerPoint</Application>
  <PresentationFormat>On-screen Show (4:3)</PresentationFormat>
  <Paragraphs>358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Black</vt:lpstr>
      <vt:lpstr>Calibri</vt:lpstr>
      <vt:lpstr>Lucida Console</vt:lpstr>
      <vt:lpstr>Wingdings</vt:lpstr>
      <vt:lpstr>CPT_Wave15</vt:lpstr>
      <vt:lpstr>Developing with Power BI Embedding</vt:lpstr>
      <vt:lpstr>Agenda</vt:lpstr>
      <vt:lpstr>The Power BI Service</vt:lpstr>
      <vt:lpstr>The Power BI Service API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Understanding App Workspaces</vt:lpstr>
      <vt:lpstr>Dedicated Capacities</vt:lpstr>
      <vt:lpstr>P SKUs (P is for Premium)</vt:lpstr>
      <vt:lpstr>Managing Power BI Premium Capacities</vt:lpstr>
      <vt:lpstr>Associating Workspaces with Capacities</vt:lpstr>
      <vt:lpstr>EM SKUs (EM is for Embedded)</vt:lpstr>
      <vt:lpstr>A SKUs (A is for Azure) </vt:lpstr>
      <vt:lpstr>Creating the Power BI Embedded Service</vt:lpstr>
      <vt:lpstr>Azure Capacity Pricing Tiers</vt:lpstr>
      <vt:lpstr>Managing Power BI Embedded Capacities</vt:lpstr>
      <vt:lpstr>PBI Capacity SKU Decoder Ring</vt:lpstr>
      <vt:lpstr>Agenda</vt:lpstr>
      <vt:lpstr>Tenants and Organizational Accounts</vt:lpstr>
      <vt:lpstr>Creating an Azure AD Application</vt:lpstr>
      <vt:lpstr>Application Permissions</vt:lpstr>
      <vt:lpstr>1st Party Embedding vs 3rd Party Embedding</vt:lpstr>
      <vt:lpstr>Registering an App with Azure AD</vt:lpstr>
      <vt:lpstr>PbiEmbeddingManger Class</vt:lpstr>
      <vt:lpstr>Data Required for AAD Authentication</vt:lpstr>
      <vt:lpstr>Getting an Access Token for the Master User</vt:lpstr>
      <vt:lpstr>Agenda</vt:lpstr>
      <vt:lpstr>The Power BI Service API</vt:lpstr>
      <vt:lpstr>Initializing an Instance of PowerBIClient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Power BI JavaScript API (PBIJS)</vt:lpstr>
      <vt:lpstr>Hello World with Power BI Embedding</vt:lpstr>
      <vt:lpstr>Report Embedding Architecture</vt:lpstr>
      <vt:lpstr>Post Message Communications Flow</vt:lpstr>
      <vt:lpstr>A Promise-based Programming Model</vt:lpstr>
      <vt:lpstr>Embedding Data in MVC View</vt:lpstr>
      <vt:lpstr>Loading an Embedded Report</vt:lpstr>
      <vt:lpstr>Embedded Report Options</vt:lpstr>
      <vt:lpstr>PowerBiEmbeddedScratchpad Sample</vt:lpstr>
      <vt:lpstr>The Power BI Embedded Scratchpad App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Power BI Embedding</dc:title>
  <dc:creator>Ted Pattison</dc:creator>
  <cp:lastModifiedBy>Ted Pattison</cp:lastModifiedBy>
  <cp:revision>397</cp:revision>
  <dcterms:created xsi:type="dcterms:W3CDTF">2012-04-13T19:17:02Z</dcterms:created>
  <dcterms:modified xsi:type="dcterms:W3CDTF">2018-05-24T14:38:55Z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