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0"/>
  </p:notesMasterIdLst>
  <p:handoutMasterIdLst>
    <p:handoutMasterId r:id="rId51"/>
  </p:handoutMasterIdLst>
  <p:sldIdLst>
    <p:sldId id="279" r:id="rId6"/>
    <p:sldId id="27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08" r:id="rId25"/>
    <p:sldId id="280" r:id="rId26"/>
    <p:sldId id="291" r:id="rId27"/>
    <p:sldId id="292" r:id="rId28"/>
    <p:sldId id="293" r:id="rId29"/>
    <p:sldId id="297" r:id="rId30"/>
    <p:sldId id="294" r:id="rId31"/>
    <p:sldId id="307" r:id="rId32"/>
    <p:sldId id="296" r:id="rId33"/>
    <p:sldId id="298" r:id="rId34"/>
    <p:sldId id="299" r:id="rId35"/>
    <p:sldId id="286" r:id="rId36"/>
    <p:sldId id="282" r:id="rId37"/>
    <p:sldId id="300" r:id="rId38"/>
    <p:sldId id="301" r:id="rId39"/>
    <p:sldId id="302" r:id="rId40"/>
    <p:sldId id="303" r:id="rId41"/>
    <p:sldId id="287" r:id="rId42"/>
    <p:sldId id="304" r:id="rId43"/>
    <p:sldId id="305" r:id="rId44"/>
    <p:sldId id="288" r:id="rId45"/>
    <p:sldId id="306" r:id="rId46"/>
    <p:sldId id="289" r:id="rId47"/>
    <p:sldId id="283" r:id="rId48"/>
    <p:sldId id="290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33"/>
    <a:srgbClr val="F2C811"/>
    <a:srgbClr val="FFFFFF"/>
    <a:srgbClr val="461E64"/>
    <a:srgbClr val="FFFFCC"/>
    <a:srgbClr val="74001E"/>
    <a:srgbClr val="9F002D"/>
    <a:srgbClr val="4C2710"/>
    <a:srgbClr val="874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463" autoAdjust="0"/>
    <p:restoredTop sz="95401" autoAdjust="0"/>
  </p:normalViewPr>
  <p:slideViewPr>
    <p:cSldViewPr>
      <p:cViewPr varScale="1">
        <p:scale>
          <a:sx n="83" d="100"/>
          <a:sy n="83" d="100"/>
        </p:scale>
        <p:origin x="1982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Power BI Visuals API - Defining Data Roles and Data Mappings - Advanced Custom Visual Design Features - Extending a Visual with Custom Properties</a:t>
            </a:r>
            <a:r>
              <a:rPr lang="en-US" baseline="0" dirty="0"/>
              <a:t> - </a:t>
            </a:r>
            <a:r>
              <a:rPr lang="en-US" dirty="0"/>
              <a:t>Packaging and Deploying Custom Visuals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0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3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0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5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3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and Distributing Custom Visuals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Certificate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Wizards steps you through process of installing certificate</a:t>
            </a:r>
            <a:endParaRPr lang="en-US" sz="2000" dirty="0"/>
          </a:p>
          <a:p>
            <a:pPr lvl="1"/>
            <a:r>
              <a:rPr lang="en-US" sz="2000" dirty="0"/>
              <a:t>You enter certificate passphrase as part of installation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43431-CF9A-43BB-98A3-C9ECDC9CB8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9" y="2561928"/>
            <a:ext cx="2732661" cy="2671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B0BA1-6DB7-49A6-8F8C-3A6D6CAFD7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740" y="2528061"/>
            <a:ext cx="2751681" cy="2792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1D31D-0497-4157-9C19-138FB62471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6739" y="2520372"/>
            <a:ext cx="2872217" cy="2813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8FC7DB-8F26-4367-B5F4-D0CEAE7D679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9" y="2506297"/>
            <a:ext cx="3035935" cy="296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88B23-9FCE-449A-82D5-5499EF3CD03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7201" y="2499947"/>
            <a:ext cx="3197912" cy="3002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A7E98-1F01-472B-9E61-825ECD36409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57200" y="2477988"/>
            <a:ext cx="3238500" cy="3160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5FF57-A4F9-4F71-920F-9AC324FADC6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114800" y="2858988"/>
            <a:ext cx="22980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AF8CF-1E26-4B80-AC14-97B3C4E9A5D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831900" y="3163788"/>
            <a:ext cx="1870140" cy="12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package.json</a:t>
            </a:r>
            <a:endParaRPr lang="en-US" sz="2400" dirty="0"/>
          </a:p>
          <a:p>
            <a:pPr lvl="1"/>
            <a:r>
              <a:rPr lang="en-US" sz="2000" dirty="0"/>
              <a:t>Used by </a:t>
            </a:r>
            <a:r>
              <a:rPr lang="en-US" sz="2000" dirty="0" err="1"/>
              <a:t>npm</a:t>
            </a:r>
            <a:r>
              <a:rPr lang="en-US" sz="2000" dirty="0"/>
              <a:t> to manage package</a:t>
            </a:r>
          </a:p>
          <a:p>
            <a:r>
              <a:rPr lang="en-US" sz="2400" dirty="0" err="1"/>
              <a:t>pbiviz.json</a:t>
            </a:r>
            <a:endParaRPr lang="en-US" sz="2400" dirty="0"/>
          </a:p>
          <a:p>
            <a:pPr lvl="1"/>
            <a:r>
              <a:rPr lang="en-US" sz="2000" dirty="0"/>
              <a:t>Main manifest file for your custom visual project</a:t>
            </a:r>
          </a:p>
          <a:p>
            <a:r>
              <a:rPr lang="en-US" sz="2400" dirty="0" err="1"/>
              <a:t>capabilities.json</a:t>
            </a:r>
            <a:endParaRPr lang="en-US" sz="2400" dirty="0"/>
          </a:p>
          <a:p>
            <a:pPr lvl="1"/>
            <a:r>
              <a:rPr lang="en-US" sz="2000" dirty="0"/>
              <a:t>File used to define visual capabilities</a:t>
            </a:r>
          </a:p>
          <a:p>
            <a:r>
              <a:rPr lang="en-US" sz="2400" dirty="0" err="1"/>
              <a:t>tsconfig.json</a:t>
            </a:r>
            <a:endParaRPr lang="en-US" sz="2400" dirty="0"/>
          </a:p>
          <a:p>
            <a:pPr lvl="1"/>
            <a:r>
              <a:rPr lang="en-US" sz="2000" dirty="0"/>
              <a:t>Typescript compiler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C3410-C6AB-4FA6-922C-0466ACDE2384}"/>
              </a:ext>
            </a:extLst>
          </p:cNvPr>
          <p:cNvPicPr/>
          <p:nvPr/>
        </p:nvPicPr>
        <p:blipFill rotWithShape="1">
          <a:blip r:embed="rId2"/>
          <a:srcRect l="7386" t="21409" r="69886"/>
          <a:stretch/>
        </p:blipFill>
        <p:spPr>
          <a:xfrm>
            <a:off x="6705600" y="1140460"/>
            <a:ext cx="2286000" cy="5498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012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7068A-8D2D-4D72-82B9-7372B522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Acts as top-level manifest file for custom visual project</a:t>
            </a:r>
          </a:p>
          <a:p>
            <a:pPr lvl="1"/>
            <a:r>
              <a:rPr lang="en-US" sz="2000" dirty="0"/>
              <a:t>External JS library files must be referenced in </a:t>
            </a:r>
            <a:r>
              <a:rPr lang="en-US" sz="2000" b="1" dirty="0" err="1"/>
              <a:t>externalJS</a:t>
            </a:r>
            <a:r>
              <a:rPr lang="en-US" sz="2000" dirty="0"/>
              <a:t>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DE280-4C4C-46AD-ADB1-1AABB4D932C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6"/>
          <a:stretch/>
        </p:blipFill>
        <p:spPr bwMode="auto">
          <a:xfrm>
            <a:off x="1143000" y="2362200"/>
            <a:ext cx="6515101" cy="409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6838-AC51-418A-AF1D-EB9B32ED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Support for 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16E5-7CC1-4003-A815-89A23E4E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package for D3 library version 3</a:t>
            </a:r>
          </a:p>
          <a:p>
            <a:pPr marL="347662" lvl="1" indent="0">
              <a:buNone/>
            </a:pPr>
            <a:r>
              <a:rPr lang="en-US" sz="2000" b="1" dirty="0" err="1"/>
              <a:t>npm</a:t>
            </a:r>
            <a:r>
              <a:rPr lang="en-US" sz="2000" b="1" dirty="0"/>
              <a:t> install d3@3 --save-dev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Install package for type definition files version 3</a:t>
            </a:r>
          </a:p>
          <a:p>
            <a:pPr marL="347662" lvl="1" indent="0">
              <a:buNone/>
            </a:pPr>
            <a:r>
              <a:rPr lang="en-US" sz="2000" b="1" dirty="0" err="1"/>
              <a:t>npm</a:t>
            </a:r>
            <a:r>
              <a:rPr lang="en-US" sz="2000" b="1" dirty="0"/>
              <a:t> install @types/d3@3 --save-dev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Update </a:t>
            </a:r>
            <a:r>
              <a:rPr lang="en-US" sz="2400" b="1" dirty="0" err="1"/>
              <a:t>externalJS</a:t>
            </a:r>
            <a:r>
              <a:rPr lang="en-US" sz="2400" dirty="0"/>
              <a:t> section of </a:t>
            </a:r>
            <a:r>
              <a:rPr lang="en-US" sz="2400" b="1" dirty="0" err="1"/>
              <a:t>pbiviz.json</a:t>
            </a:r>
            <a:endParaRPr lang="en-US" sz="2400" b="1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2FF88-B1E8-4AFB-8309-61CAF2FEF8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6489335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58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tsconfig.json</a:t>
            </a:r>
            <a:r>
              <a:rPr lang="en-US" dirty="0"/>
              <a:t> 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to add references to other TypeScript files</a:t>
            </a:r>
          </a:p>
          <a:p>
            <a:pPr lvl="1"/>
            <a:r>
              <a:rPr lang="en-US" sz="1800" dirty="0"/>
              <a:t>Controls which TypeScript files are passed to TypeScript compiler</a:t>
            </a:r>
          </a:p>
          <a:p>
            <a:pPr lvl="1"/>
            <a:r>
              <a:rPr lang="en-US" sz="1800" dirty="0"/>
              <a:t>No need to reference *.</a:t>
            </a:r>
            <a:r>
              <a:rPr lang="en-US" sz="1800" dirty="0" err="1"/>
              <a:t>d.ts</a:t>
            </a:r>
            <a:r>
              <a:rPr lang="en-US" sz="1800" dirty="0"/>
              <a:t> files in the </a:t>
            </a:r>
            <a:r>
              <a:rPr lang="en-US" sz="1800" b="1" dirty="0" err="1"/>
              <a:t>node_modules</a:t>
            </a:r>
            <a:r>
              <a:rPr lang="en-US" sz="1800" b="1" dirty="0"/>
              <a:t>/@types</a:t>
            </a:r>
            <a:r>
              <a:rPr lang="en-US" sz="1800" dirty="0"/>
              <a:t>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07605-CACE-4581-B575-4F70A645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631081"/>
            <a:ext cx="6715125" cy="39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a Custom Visual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 visual is a class that implements </a:t>
            </a:r>
            <a:r>
              <a:rPr lang="en-US" sz="2400" b="1" dirty="0" err="1"/>
              <a:t>IVisual</a:t>
            </a:r>
            <a:endParaRPr lang="en-US" sz="2400" b="1" dirty="0"/>
          </a:p>
          <a:p>
            <a:pPr lvl="1"/>
            <a:r>
              <a:rPr lang="en-US" sz="2000" dirty="0"/>
              <a:t>Class must be defined in </a:t>
            </a:r>
            <a:r>
              <a:rPr lang="en-US" sz="2000" b="1" dirty="0" err="1"/>
              <a:t>powerbi.extensibility.visual</a:t>
            </a:r>
            <a:r>
              <a:rPr lang="en-US" sz="2000" b="1" dirty="0"/>
              <a:t> </a:t>
            </a:r>
            <a:r>
              <a:rPr lang="en-US" sz="2000" dirty="0"/>
              <a:t>namespace</a:t>
            </a:r>
          </a:p>
          <a:p>
            <a:pPr lvl="1"/>
            <a:r>
              <a:rPr lang="en-US" sz="2000" dirty="0"/>
              <a:t>Minimum visual class must provide </a:t>
            </a:r>
            <a:r>
              <a:rPr lang="en-US" sz="2000" b="1" dirty="0"/>
              <a:t>update</a:t>
            </a:r>
            <a:r>
              <a:rPr lang="en-US" sz="2000" dirty="0"/>
              <a:t> method</a:t>
            </a:r>
          </a:p>
          <a:p>
            <a:pPr lvl="1"/>
            <a:r>
              <a:rPr lang="en-US" sz="2000" dirty="0"/>
              <a:t>Constructor and other lifecycle methods can be added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95451"/>
            <a:ext cx="4850674" cy="35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82134-4249-4E1E-B391-9EE09C56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 projects run &amp; tested using </a:t>
            </a:r>
            <a:r>
              <a:rPr lang="en-US" sz="2400" b="1" dirty="0"/>
              <a:t>pbiviz start</a:t>
            </a:r>
            <a:r>
              <a:rPr lang="en-US" sz="2400" dirty="0"/>
              <a:t> command</a:t>
            </a:r>
          </a:p>
          <a:p>
            <a:pPr lvl="1"/>
            <a:r>
              <a:rPr lang="en-US" sz="2000" dirty="0"/>
              <a:t>Command starts local debugging session in node.js.</a:t>
            </a:r>
          </a:p>
          <a:p>
            <a:pPr lvl="1"/>
            <a:r>
              <a:rPr lang="en-US" sz="2000" dirty="0"/>
              <a:t>Provides ability to run custom visual in the Power BI Service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64221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315-1E20-4951-942D-686D8C36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Developer Visual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4F2C-90B1-4F26-B60E-1778C336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Must be enabled on Developer Settings page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Provides new visual for testing and debugging custom visuals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9C669-0FD7-4A08-8A2F-D33F3CC525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" y="1938198"/>
            <a:ext cx="3738245" cy="17068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876AA-1E77-44C2-8034-DE1AE254EE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4" y="4124045"/>
            <a:ext cx="1981835" cy="2437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33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9DE7-A410-42DA-BB8E-06BB57E9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Developer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6AE-E951-49A4-BCF8-41F016B6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Developer visual loads custom visual from node.js</a:t>
            </a:r>
          </a:p>
          <a:p>
            <a:pPr lvl="1"/>
            <a:r>
              <a:rPr lang="en-US" sz="2000" dirty="0"/>
              <a:t>Makes it possible to test custom visual inside Power BI Service</a:t>
            </a:r>
          </a:p>
          <a:p>
            <a:pPr lvl="1"/>
            <a:r>
              <a:rPr lang="en-US" sz="2000" dirty="0"/>
              <a:t>Developer visual provides toolbar with development utilities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6C913-7F0E-4DF5-831C-E01254364F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4965527" cy="373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474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the Custom Visual Toolchain</a:t>
            </a:r>
          </a:p>
          <a:p>
            <a:r>
              <a:rPr lang="en-US" dirty="0"/>
              <a:t>Defining Data Roles and Data Mappings</a:t>
            </a:r>
          </a:p>
          <a:p>
            <a:r>
              <a:rPr lang="en-US" dirty="0"/>
              <a:t>Extending a Visual with Custom Properties</a:t>
            </a:r>
          </a:p>
          <a:p>
            <a:r>
              <a:rPr lang="en-US" dirty="0"/>
              <a:t>Designing Custom Visuals using a View Model</a:t>
            </a:r>
          </a:p>
          <a:p>
            <a:r>
              <a:rPr lang="en-US" dirty="0"/>
              <a:t>Advanced Custom Visual Design Features</a:t>
            </a:r>
          </a:p>
          <a:p>
            <a:r>
              <a:rPr lang="en-US" dirty="0"/>
              <a:t>Packaging and Deploying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the Custom Visual Toolchain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Defining Data Roles and Data Mappings</a:t>
            </a:r>
          </a:p>
          <a:p>
            <a:r>
              <a:rPr lang="en-US" dirty="0"/>
              <a:t>Extending a Visual with Custom Properties</a:t>
            </a:r>
          </a:p>
          <a:p>
            <a:r>
              <a:rPr lang="en-US" dirty="0"/>
              <a:t>Designing Custom Visuals using a View Model</a:t>
            </a:r>
          </a:p>
          <a:p>
            <a:r>
              <a:rPr lang="en-US" dirty="0"/>
              <a:t>Advanced Custom Visual Design Features</a:t>
            </a:r>
          </a:p>
          <a:p>
            <a:r>
              <a:rPr lang="en-US" dirty="0"/>
              <a:t>Packaging and Deploying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163434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8F757-50ED-4145-8815-0E7195AE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 capabilities defined inside </a:t>
            </a:r>
            <a:r>
              <a:rPr lang="en-US" sz="2400" b="1" dirty="0" err="1"/>
              <a:t>capabilities.json</a:t>
            </a:r>
            <a:endParaRPr lang="en-US" sz="2400" b="1" dirty="0"/>
          </a:p>
          <a:p>
            <a:pPr lvl="1"/>
            <a:r>
              <a:rPr lang="en-US" sz="2000" b="1" dirty="0" err="1"/>
              <a:t>dataRoles</a:t>
            </a:r>
            <a:r>
              <a:rPr lang="en-US" sz="2000" dirty="0"/>
              <a:t> defines the field wells displayed on Fields pane</a:t>
            </a:r>
          </a:p>
          <a:p>
            <a:pPr lvl="1"/>
            <a:r>
              <a:rPr lang="en-US" sz="2000" b="1" dirty="0" err="1"/>
              <a:t>dataViewMappings</a:t>
            </a:r>
            <a:r>
              <a:rPr lang="en-US" sz="2000" dirty="0"/>
              <a:t> defines the type of </a:t>
            </a:r>
            <a:r>
              <a:rPr lang="en-US" sz="2000" dirty="0" err="1"/>
              <a:t>DataView</a:t>
            </a:r>
            <a:r>
              <a:rPr lang="en-US" sz="2000" dirty="0"/>
              <a:t> used by visual</a:t>
            </a:r>
          </a:p>
          <a:p>
            <a:pPr lvl="1"/>
            <a:r>
              <a:rPr lang="en-US" sz="2000" b="1" dirty="0"/>
              <a:t>objects</a:t>
            </a:r>
            <a:r>
              <a:rPr lang="en-US" sz="2000" dirty="0"/>
              <a:t> defines custom properties for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D4B20-A257-435A-A0D2-F2DDDEB4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2438400" cy="3227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E7F94-AFD3-4C2D-A444-307D1625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3" y="3124200"/>
            <a:ext cx="4572000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952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EE95-61D9-43D1-A4C5-BD0DA98A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DataRoles</a:t>
            </a:r>
            <a:r>
              <a:rPr lang="en-US" sz="2400" dirty="0"/>
              <a:t> define how fields are associated with visual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err="1"/>
              <a:t>dataRole</a:t>
            </a:r>
            <a:r>
              <a:rPr lang="en-US" sz="2000" dirty="0"/>
              <a:t> is display as field well in the Field pane</a:t>
            </a:r>
          </a:p>
          <a:p>
            <a:pPr lvl="1"/>
            <a:r>
              <a:rPr lang="en-US" sz="2000" dirty="0" err="1"/>
              <a:t>dataRoles</a:t>
            </a:r>
            <a:r>
              <a:rPr lang="en-US" sz="2000" dirty="0"/>
              <a:t> can be defined with conditions and data mappings</a:t>
            </a: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270CB-3847-4321-8C1C-9C31FF9C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189"/>
            <a:ext cx="3995738" cy="22709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C4246-8998-4F6B-AC52-2B07F4BC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811189"/>
            <a:ext cx="2362200" cy="18573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442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9820-BBF1-4CFF-9BCC-8D8B9B4E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Mapping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BF54-B0A1-4862-ADD9-32DD26A0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visual API provides several mapping modes</a:t>
            </a:r>
          </a:p>
          <a:p>
            <a:pPr lvl="1"/>
            <a:r>
              <a:rPr lang="en-US" sz="2000" dirty="0"/>
              <a:t>Single</a:t>
            </a:r>
          </a:p>
          <a:p>
            <a:pPr lvl="1"/>
            <a:r>
              <a:rPr lang="en-US" sz="2000" dirty="0"/>
              <a:t>Table</a:t>
            </a:r>
          </a:p>
          <a:p>
            <a:pPr lvl="1"/>
            <a:r>
              <a:rPr lang="en-US" sz="2000" dirty="0"/>
              <a:t>Categorical</a:t>
            </a:r>
          </a:p>
          <a:p>
            <a:pPr lvl="1"/>
            <a:r>
              <a:rPr lang="en-US" sz="2000" dirty="0"/>
              <a:t>Matrix</a:t>
            </a:r>
          </a:p>
          <a:p>
            <a:pPr lvl="1"/>
            <a:r>
              <a:rPr lang="en-US" sz="2000" dirty="0"/>
              <a:t>Tree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273C8F-D8C9-4477-9E7C-590BE1215CF4}"/>
              </a:ext>
            </a:extLst>
          </p:cNvPr>
          <p:cNvGrpSpPr/>
          <p:nvPr/>
        </p:nvGrpSpPr>
        <p:grpSpPr>
          <a:xfrm>
            <a:off x="2819401" y="2168789"/>
            <a:ext cx="5943600" cy="4385116"/>
            <a:chOff x="2819400" y="2168789"/>
            <a:chExt cx="6096001" cy="44975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1C7E46-06E8-404E-ABD4-AA1CA2A7C061}"/>
                </a:ext>
              </a:extLst>
            </p:cNvPr>
            <p:cNvGrpSpPr/>
            <p:nvPr/>
          </p:nvGrpSpPr>
          <p:grpSpPr>
            <a:xfrm>
              <a:off x="4495800" y="2168789"/>
              <a:ext cx="4419601" cy="4497556"/>
              <a:chOff x="4191000" y="2193293"/>
              <a:chExt cx="3657600" cy="37221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70A77CA-91E0-40C7-9748-CC3D799FE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1000" y="2193293"/>
                <a:ext cx="3505200" cy="1032539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1FFD76-A543-4CB2-9570-F0FFDE358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000" y="3352800"/>
                <a:ext cx="3657600" cy="109223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8871536-B0FE-4147-917D-472B9BF42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000" y="4572000"/>
                <a:ext cx="3657600" cy="1343408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5731E46-73CB-41CA-AAB5-B1F999BD360D}"/>
                </a:ext>
              </a:extLst>
            </p:cNvPr>
            <p:cNvSpPr/>
            <p:nvPr/>
          </p:nvSpPr>
          <p:spPr>
            <a:xfrm>
              <a:off x="2819400" y="5486400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C000"/>
                  </a:solidFill>
                </a:rPr>
                <a:t>Categorical  Mapping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6C1408B-1495-40D7-A1E9-63A6E42F44F1}"/>
                </a:ext>
              </a:extLst>
            </p:cNvPr>
            <p:cNvSpPr/>
            <p:nvPr/>
          </p:nvSpPr>
          <p:spPr>
            <a:xfrm>
              <a:off x="2819400" y="3963050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C000"/>
                  </a:solidFill>
                </a:rPr>
                <a:t>Table  Mapping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EFE919-1D5B-4DB1-AA6E-21FA67997420}"/>
                </a:ext>
              </a:extLst>
            </p:cNvPr>
            <p:cNvSpPr/>
            <p:nvPr/>
          </p:nvSpPr>
          <p:spPr>
            <a:xfrm>
              <a:off x="2819400" y="2525914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C000"/>
                  </a:solidFill>
                </a:rPr>
                <a:t>Single  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25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07F7-14B8-4D1C-9E9E-4994B7EE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Visual </a:t>
            </a:r>
            <a:r>
              <a:rPr lang="en-US" dirty="0" err="1"/>
              <a:t>DataView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7F12-6592-4D61-BF8E-B3FA7E4B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visual supports </a:t>
            </a:r>
            <a:r>
              <a:rPr lang="en-US" dirty="0" err="1"/>
              <a:t>DataView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Allows you to see and explore data mapping</a:t>
            </a:r>
          </a:p>
          <a:p>
            <a:pPr lvl="1"/>
            <a:r>
              <a:rPr lang="en-US" dirty="0"/>
              <a:t>Allows you to see metadata for custom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C8F14-7221-4C18-BE6A-29824DE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86501"/>
            <a:ext cx="4971305" cy="37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FC9-8046-4D5E-A558-7DAC9A54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Mapping Example: oneBigNumber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A3AB3-78B5-47CD-979B-1E3B500D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dataRole</a:t>
            </a:r>
            <a:r>
              <a:rPr lang="en-US" sz="2400" dirty="0"/>
              <a:t> can use </a:t>
            </a:r>
            <a:r>
              <a:rPr lang="en-US" sz="2400" dirty="0" err="1"/>
              <a:t>dataViewMapping</a:t>
            </a:r>
            <a:r>
              <a:rPr lang="en-US" sz="2400" dirty="0"/>
              <a:t> mode of single</a:t>
            </a:r>
          </a:p>
          <a:p>
            <a:pPr lvl="1"/>
            <a:r>
              <a:rPr lang="en-US" sz="2000" dirty="0"/>
              <a:t>For visuals like Card which only display single value</a:t>
            </a:r>
          </a:p>
          <a:p>
            <a:pPr lvl="1"/>
            <a:r>
              <a:rPr lang="en-US" sz="2000" dirty="0"/>
              <a:t>Condition can define that a </a:t>
            </a:r>
            <a:r>
              <a:rPr lang="en-US" sz="2000" dirty="0" err="1"/>
              <a:t>dataRole</a:t>
            </a:r>
            <a:r>
              <a:rPr lang="en-US" sz="2000" dirty="0"/>
              <a:t> requires exactly one measure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F2239-F0AD-451C-97BB-FC5AF0B8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2750107"/>
            <a:ext cx="5193682" cy="205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DC4550-EF8D-41F3-B797-4EB723BB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65" y="5062534"/>
            <a:ext cx="5193682" cy="15299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656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FC9-8046-4D5E-A558-7DAC9A54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in Single Mapping Mode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2745F-1BD7-48A6-BEE7-591E80AE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mapping easy to access through visuals API</a:t>
            </a:r>
          </a:p>
          <a:p>
            <a:pPr lvl="1"/>
            <a:r>
              <a:rPr lang="en-US" sz="2000" dirty="0" err="1"/>
              <a:t>DataView</a:t>
            </a:r>
            <a:r>
              <a:rPr lang="en-US" sz="2000" dirty="0"/>
              <a:t> object provides </a:t>
            </a:r>
            <a:r>
              <a:rPr lang="en-US" sz="2000" dirty="0" err="1"/>
              <a:t>single.value</a:t>
            </a:r>
            <a:r>
              <a:rPr lang="en-US" sz="2000" dirty="0"/>
              <a:t> property</a:t>
            </a:r>
          </a:p>
          <a:p>
            <a:pPr lvl="1"/>
            <a:r>
              <a:rPr lang="en-US" sz="2000" dirty="0"/>
              <a:t>value property defined as </a:t>
            </a:r>
            <a:r>
              <a:rPr lang="en-US" sz="2000" dirty="0" err="1"/>
              <a:t>PrimativeValue</a:t>
            </a:r>
            <a:r>
              <a:rPr lang="en-US" sz="2000" dirty="0"/>
              <a:t> { bool | number | string }</a:t>
            </a:r>
          </a:p>
          <a:p>
            <a:pPr lvl="1"/>
            <a:r>
              <a:rPr lang="en-US" sz="2000" dirty="0" err="1"/>
              <a:t>PrimativeValue</a:t>
            </a:r>
            <a:r>
              <a:rPr lang="en-US" sz="2000" dirty="0"/>
              <a:t> must be explicitly cast</a:t>
            </a:r>
          </a:p>
          <a:p>
            <a:pPr lvl="1"/>
            <a:r>
              <a:rPr lang="en-US" sz="2000" dirty="0"/>
              <a:t>Other measure properties available through column metadata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FE6F6-1F4F-47EA-BB7B-32AA1DE9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96" y="3581400"/>
            <a:ext cx="5036457" cy="15457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F8106-843F-4BE3-B0DB-EE327B843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9" t="6827" b="15296"/>
          <a:stretch/>
        </p:blipFill>
        <p:spPr>
          <a:xfrm>
            <a:off x="479824" y="3581400"/>
            <a:ext cx="3051225" cy="275594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05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D0D6-F302-49A4-ACE9-18D7ACEF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Power BI Formatting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9AEE-5292-4500-B1D9-64A2F77F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Used to format values using Power BI formatting strings</a:t>
            </a:r>
          </a:p>
          <a:p>
            <a:pPr lvl="1"/>
            <a:r>
              <a:rPr lang="en-US" sz="2000" dirty="0"/>
              <a:t>Requires installing </a:t>
            </a:r>
            <a:r>
              <a:rPr lang="en-US" sz="2000" dirty="0" err="1"/>
              <a:t>powerbi</a:t>
            </a:r>
            <a:r>
              <a:rPr lang="en-US" sz="2000" dirty="0"/>
              <a:t>-visuals-</a:t>
            </a:r>
            <a:r>
              <a:rPr lang="en-US" sz="2000" dirty="0" err="1"/>
              <a:t>utils</a:t>
            </a:r>
            <a:r>
              <a:rPr lang="en-US" sz="2000" dirty="0"/>
              <a:t>-</a:t>
            </a:r>
            <a:r>
              <a:rPr lang="en-US" sz="2000" dirty="0" err="1"/>
              <a:t>formattingutils</a:t>
            </a:r>
            <a:r>
              <a:rPr lang="en-US" sz="2000" dirty="0"/>
              <a:t>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FCD1B-434B-4D4B-B549-BF94528F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30" y="2206786"/>
            <a:ext cx="6602157" cy="17843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66F53-5106-4D0B-9B38-343A0116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98" y="4295953"/>
            <a:ext cx="2874295" cy="1094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42F17-FA55-4C5C-B790-6341D2DA7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23"/>
          <a:stretch/>
        </p:blipFill>
        <p:spPr>
          <a:xfrm>
            <a:off x="979530" y="4295953"/>
            <a:ext cx="2949289" cy="1009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9213CD-B71E-4627-BB75-09312FB6F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195"/>
          <a:stretch/>
        </p:blipFill>
        <p:spPr>
          <a:xfrm>
            <a:off x="979530" y="5544745"/>
            <a:ext cx="2950657" cy="10380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D1515-143D-4B00-9741-A8750413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317" y="5576255"/>
            <a:ext cx="2807775" cy="1069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49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F34A-F79D-4F5B-8E09-5B71422E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Mapping Example: Snazzy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5904F-715C-4140-BD9B-543D0715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dataRole</a:t>
            </a:r>
            <a:r>
              <a:rPr lang="en-US" sz="2400" dirty="0"/>
              <a:t> can use </a:t>
            </a:r>
            <a:r>
              <a:rPr lang="en-US" sz="2400" dirty="0" err="1"/>
              <a:t>dataViewMapping</a:t>
            </a:r>
            <a:r>
              <a:rPr lang="en-US" sz="2400" dirty="0"/>
              <a:t> mode of table</a:t>
            </a:r>
          </a:p>
          <a:p>
            <a:pPr lvl="1"/>
            <a:r>
              <a:rPr lang="en-US" sz="2000" dirty="0"/>
              <a:t>For visuals which display rows &amp; columns for ordered set of fields</a:t>
            </a:r>
          </a:p>
          <a:p>
            <a:pPr lvl="1"/>
            <a:r>
              <a:rPr lang="en-US" sz="2000" dirty="0"/>
              <a:t>condition can define number of fields that can be added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6ABB3-BB9E-4471-8B46-8374DF8F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95" y="2819400"/>
            <a:ext cx="5035087" cy="208108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7698C-F9BC-4147-AD3B-60527B20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105400"/>
            <a:ext cx="5103479" cy="1524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63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0F9-C278-40B1-9F99-F3225136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Table Mapping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20FF18-6B86-45C2-B7AC-97409705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Table mapping data accessible through visuals API</a:t>
            </a:r>
          </a:p>
          <a:p>
            <a:pPr lvl="1"/>
            <a:r>
              <a:rPr lang="en-US" sz="2000" dirty="0" err="1"/>
              <a:t>DataView</a:t>
            </a:r>
            <a:r>
              <a:rPr lang="en-US" sz="2000" dirty="0"/>
              <a:t> object provides table property</a:t>
            </a:r>
          </a:p>
          <a:p>
            <a:pPr lvl="1"/>
            <a:r>
              <a:rPr lang="en-US" sz="2000" dirty="0"/>
              <a:t>table property provides columns property and rows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F1AD4-E090-414F-AAF8-EE87CBF9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3035484" cy="28956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58CCA-4643-4EFB-B120-9F715ABC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84" y="2819400"/>
            <a:ext cx="4986867" cy="11479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75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Lightweight Alternative to Visual Studio for Node.js Development</a:t>
            </a:r>
          </a:p>
          <a:p>
            <a:r>
              <a:rPr lang="en-US" sz="2400" dirty="0"/>
              <a:t>Install Power BI visuals CLI tool (</a:t>
            </a:r>
            <a:r>
              <a:rPr lang="en-US" sz="2400" dirty="0" err="1"/>
              <a:t>pbiviz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Install using Node Package Manager (</a:t>
            </a:r>
            <a:r>
              <a:rPr lang="en-US" sz="2000" dirty="0" err="1"/>
              <a:t>npm</a:t>
            </a:r>
            <a:r>
              <a:rPr lang="en-US" sz="2000" dirty="0"/>
              <a:t>)</a:t>
            </a:r>
          </a:p>
          <a:p>
            <a:r>
              <a:rPr lang="en-US" sz="2400" dirty="0"/>
              <a:t>Install Local self-signed certificate</a:t>
            </a:r>
          </a:p>
          <a:p>
            <a:pPr lvl="1"/>
            <a:r>
              <a:rPr lang="en-US" sz="2000" dirty="0"/>
              <a:t>Install using Power BI visuals CLI tool (</a:t>
            </a:r>
            <a:r>
              <a:rPr lang="en-US" sz="2000" dirty="0" err="1"/>
              <a:t>pbiviz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48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69CC-F4C2-48DC-9253-AB86B105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Mapping Example: Barchart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D87D-ADDD-4305-8116-D389A514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dataRole</a:t>
            </a:r>
            <a:r>
              <a:rPr lang="en-US" sz="2400" dirty="0"/>
              <a:t> can use </a:t>
            </a:r>
            <a:r>
              <a:rPr lang="en-US" sz="2400" dirty="0" err="1"/>
              <a:t>dataViewMapping</a:t>
            </a:r>
            <a:r>
              <a:rPr lang="en-US" sz="2400" dirty="0"/>
              <a:t> mode of categorical</a:t>
            </a:r>
          </a:p>
          <a:p>
            <a:pPr lvl="1"/>
            <a:r>
              <a:rPr lang="en-US" sz="2000" dirty="0"/>
              <a:t>This is the most common type of data mapping</a:t>
            </a:r>
          </a:p>
          <a:p>
            <a:pPr lvl="1"/>
            <a:r>
              <a:rPr lang="en-US" sz="2000" dirty="0"/>
              <a:t>For visuals which divide data into groups for analysis</a:t>
            </a:r>
          </a:p>
          <a:p>
            <a:pPr lvl="1"/>
            <a:r>
              <a:rPr lang="en-US" sz="2000" dirty="0"/>
              <a:t>Groups defined as columns and values defined as measures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A1441-260A-4485-9430-635F5039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1"/>
            <a:ext cx="5867749" cy="2362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713A4-B017-44F1-80F1-042D2FA2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724400"/>
            <a:ext cx="3325091" cy="12212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0527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the Custom Visual Toolchain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Extending a Visual with Custom Properties</a:t>
            </a:r>
          </a:p>
          <a:p>
            <a:r>
              <a:rPr lang="en-US" dirty="0"/>
              <a:t>Designing Custom Visuals using a View Model</a:t>
            </a:r>
          </a:p>
          <a:p>
            <a:r>
              <a:rPr lang="en-US" dirty="0"/>
              <a:t>Advanced Custom Visual Design Features</a:t>
            </a:r>
          </a:p>
          <a:p>
            <a:r>
              <a:rPr lang="en-US" dirty="0"/>
              <a:t>Packaging and Deploying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1122520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Visuals with 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1C7D-818E-4F49-91AB-8B2938F7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Custom properties defined using </a:t>
            </a:r>
            <a:r>
              <a:rPr lang="en-US" sz="2400" b="1" dirty="0"/>
              <a:t>objects</a:t>
            </a:r>
          </a:p>
          <a:p>
            <a:pPr lvl="1"/>
            <a:r>
              <a:rPr lang="en-US" sz="2000" dirty="0"/>
              <a:t>You can define one or more objects in </a:t>
            </a:r>
            <a:r>
              <a:rPr lang="en-US" sz="2000" b="1" dirty="0" err="1"/>
              <a:t>capabilities.json</a:t>
            </a:r>
            <a:endParaRPr lang="en-US" sz="2000" b="1" dirty="0"/>
          </a:p>
          <a:p>
            <a:pPr lvl="1"/>
            <a:r>
              <a:rPr lang="en-US" sz="2000" dirty="0"/>
              <a:t>Each object defined with name, display name and properties</a:t>
            </a:r>
          </a:p>
          <a:p>
            <a:pPr lvl="1"/>
            <a:r>
              <a:rPr lang="en-US" sz="2000" dirty="0"/>
              <a:t>object properties automatically persistent inside visual metadata</a:t>
            </a:r>
          </a:p>
          <a:p>
            <a:pPr lvl="1"/>
            <a:r>
              <a:rPr lang="en-US" sz="2000" dirty="0"/>
              <a:t>properties can be seen and modified by user in Format pane</a:t>
            </a:r>
          </a:p>
          <a:p>
            <a:pPr lvl="1"/>
            <a:r>
              <a:rPr lang="en-US" sz="2000" dirty="0"/>
              <a:t>Custom properties require extra code to initialize Format pane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75CED-62E0-4AF9-B5C9-8EB59016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75828"/>
            <a:ext cx="2819400" cy="2759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BA8DE-0AF6-4766-A172-C3377E7A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75828"/>
            <a:ext cx="3962400" cy="275819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4328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6C0-B85D-4A08-9B2E-EA9983A2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DataViewObjectParser</a:t>
            </a:r>
            <a:r>
              <a:rPr lang="en-US" dirty="0"/>
              <a:t> and </a:t>
            </a:r>
            <a:r>
              <a:rPr lang="en-US" dirty="0" err="1"/>
              <a:t>VisualSettings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2ED2-28CE-4EC2-AE2B-1699228D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visual utilities provide </a:t>
            </a:r>
            <a:r>
              <a:rPr lang="en-US" sz="2400" dirty="0" err="1"/>
              <a:t>DataViewObjectParser</a:t>
            </a:r>
            <a:endParaRPr lang="en-US" sz="2400" dirty="0"/>
          </a:p>
          <a:p>
            <a:pPr lvl="1"/>
            <a:r>
              <a:rPr lang="en-US" sz="2000" dirty="0"/>
              <a:t>Abstracts away tricky code to initialize and read property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53F00-CA19-4CAE-A8C3-AFC1BD4A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2743200"/>
            <a:ext cx="6781800" cy="31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6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4640-9AA6-449A-9109-C809B283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Mapping Object Properties to </a:t>
            </a:r>
            <a:r>
              <a:rPr lang="en-US" sz="2600" dirty="0" err="1"/>
              <a:t>VisualSettings</a:t>
            </a:r>
            <a:endParaRPr lang="en-US" sz="26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3373740-1CE5-49D8-B211-508568B8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VisualSettings</a:t>
            </a:r>
            <a:r>
              <a:rPr lang="en-US" sz="2400" dirty="0"/>
              <a:t> class must map to named </a:t>
            </a:r>
            <a:r>
              <a:rPr lang="en-US" sz="2400" dirty="0" err="1"/>
              <a:t>objectnamed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VisualSetting</a:t>
            </a:r>
            <a:r>
              <a:rPr lang="en-US" sz="2000" dirty="0"/>
              <a:t> class contains named field that maps to object name</a:t>
            </a:r>
          </a:p>
          <a:p>
            <a:pPr lvl="1"/>
            <a:r>
              <a:rPr lang="en-US" sz="2000" dirty="0"/>
              <a:t>Named field based on custom class with mapped properties</a:t>
            </a:r>
          </a:p>
          <a:p>
            <a:pPr lvl="1"/>
            <a:r>
              <a:rPr lang="en-US" sz="2000" dirty="0"/>
              <a:t>Object &amp; property names must match what's in </a:t>
            </a:r>
            <a:r>
              <a:rPr lang="en-US" sz="2000" dirty="0" err="1"/>
              <a:t>capabilities.json</a:t>
            </a: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90CBA-5BFE-46E6-8163-4500CAD4D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33"/>
          <a:stretch/>
        </p:blipFill>
        <p:spPr>
          <a:xfrm>
            <a:off x="686954" y="3416044"/>
            <a:ext cx="3444352" cy="32110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49C845-0CBF-4B19-BF50-4AFDF6971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70" r="55101"/>
          <a:stretch/>
        </p:blipFill>
        <p:spPr>
          <a:xfrm>
            <a:off x="4416891" y="3208709"/>
            <a:ext cx="4040154" cy="300294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89919E8-730E-4DAD-944C-C33246D84509}"/>
              </a:ext>
            </a:extLst>
          </p:cNvPr>
          <p:cNvGrpSpPr/>
          <p:nvPr/>
        </p:nvGrpSpPr>
        <p:grpSpPr>
          <a:xfrm>
            <a:off x="885912" y="3554267"/>
            <a:ext cx="6567627" cy="286259"/>
            <a:chOff x="374073" y="3200400"/>
            <a:chExt cx="7241224" cy="31561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4DC96A-05A6-4163-BBB1-DA18E04B8C27}"/>
                </a:ext>
              </a:extLst>
            </p:cNvPr>
            <p:cNvSpPr/>
            <p:nvPr/>
          </p:nvSpPr>
          <p:spPr>
            <a:xfrm>
              <a:off x="374073" y="3200400"/>
              <a:ext cx="1828800" cy="27563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0DAC534-D6B9-445E-A74F-ADFEE8EBEDE4}"/>
                </a:ext>
              </a:extLst>
            </p:cNvPr>
            <p:cNvSpPr/>
            <p:nvPr/>
          </p:nvSpPr>
          <p:spPr>
            <a:xfrm>
              <a:off x="5525911" y="3213571"/>
              <a:ext cx="2089386" cy="30244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F1BE9-3F4A-4243-9FCD-04C69002F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956" y="3338218"/>
              <a:ext cx="3196244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A485C8-729E-4393-ADD4-769CEDE9F924}"/>
              </a:ext>
            </a:extLst>
          </p:cNvPr>
          <p:cNvGrpSpPr/>
          <p:nvPr/>
        </p:nvGrpSpPr>
        <p:grpSpPr>
          <a:xfrm>
            <a:off x="1148414" y="3988926"/>
            <a:ext cx="5068073" cy="1829364"/>
            <a:chOff x="663498" y="3679638"/>
            <a:chExt cx="5587870" cy="20169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4A341A4-D13B-4424-9EA2-D50C443ECB5F}"/>
                </a:ext>
              </a:extLst>
            </p:cNvPr>
            <p:cNvSpPr/>
            <p:nvPr/>
          </p:nvSpPr>
          <p:spPr>
            <a:xfrm>
              <a:off x="663498" y="3679638"/>
              <a:ext cx="1148473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1F2CF9C-C328-481E-A56E-33F194939AA6}"/>
                </a:ext>
              </a:extLst>
            </p:cNvPr>
            <p:cNvSpPr/>
            <p:nvPr/>
          </p:nvSpPr>
          <p:spPr>
            <a:xfrm>
              <a:off x="4778793" y="4249388"/>
              <a:ext cx="1158869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CEB6D3-D875-4911-99E0-B2949C4CA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810000"/>
              <a:ext cx="2901387" cy="53050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7AEF44-6892-404E-A113-A915BA992BA1}"/>
                </a:ext>
              </a:extLst>
            </p:cNvPr>
            <p:cNvSpPr/>
            <p:nvPr/>
          </p:nvSpPr>
          <p:spPr>
            <a:xfrm>
              <a:off x="4775824" y="4517572"/>
              <a:ext cx="1469607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91652C-F278-49C7-BC4E-471C1C24321B}"/>
                </a:ext>
              </a:extLst>
            </p:cNvPr>
            <p:cNvSpPr/>
            <p:nvPr/>
          </p:nvSpPr>
          <p:spPr>
            <a:xfrm>
              <a:off x="4781761" y="4784910"/>
              <a:ext cx="1469607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CEB814-9D4B-464E-B0AA-A6ED30FFE3C0}"/>
                </a:ext>
              </a:extLst>
            </p:cNvPr>
            <p:cNvSpPr/>
            <p:nvPr/>
          </p:nvSpPr>
          <p:spPr>
            <a:xfrm>
              <a:off x="4776813" y="5035281"/>
              <a:ext cx="947093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220C521-CD03-4F01-84AB-CEFCE1B7E32B}"/>
                </a:ext>
              </a:extLst>
            </p:cNvPr>
            <p:cNvSpPr/>
            <p:nvPr/>
          </p:nvSpPr>
          <p:spPr>
            <a:xfrm>
              <a:off x="698340" y="4286491"/>
              <a:ext cx="1311798" cy="20834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D576F35-CF22-4A3B-A7D6-2A44034EE66C}"/>
                </a:ext>
              </a:extLst>
            </p:cNvPr>
            <p:cNvSpPr/>
            <p:nvPr/>
          </p:nvSpPr>
          <p:spPr>
            <a:xfrm>
              <a:off x="702197" y="4893088"/>
              <a:ext cx="1331089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D7AF715-003C-4BC4-9D1C-330632CB6A7C}"/>
                </a:ext>
              </a:extLst>
            </p:cNvPr>
            <p:cNvSpPr/>
            <p:nvPr/>
          </p:nvSpPr>
          <p:spPr>
            <a:xfrm>
              <a:off x="689210" y="5477443"/>
              <a:ext cx="942820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5F5EC5-84D4-4009-B98F-02FFBC9B286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010138" y="4390663"/>
              <a:ext cx="2720049" cy="21991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85BADA-E9D1-49F6-BC91-5F305587D0C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033286" y="4893088"/>
              <a:ext cx="2696901" cy="10959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306099-2FE6-4936-80E9-01E007B8F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030" y="5181600"/>
              <a:ext cx="3098157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8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F750-058F-4315-8E09-466A73A3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Objects in the 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E307-12EF-4855-A248-A966758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 must initialize properties in Format pane</a:t>
            </a:r>
          </a:p>
          <a:p>
            <a:pPr lvl="1"/>
            <a:r>
              <a:rPr lang="en-US" sz="2000" dirty="0"/>
              <a:t>Visual must implement </a:t>
            </a:r>
            <a:r>
              <a:rPr lang="en-US" sz="2000" dirty="0" err="1"/>
              <a:t>enumerateObjectInstances</a:t>
            </a:r>
            <a:endParaRPr lang="en-US" sz="2000" dirty="0"/>
          </a:p>
          <a:p>
            <a:pPr lvl="1"/>
            <a:r>
              <a:rPr lang="en-US" sz="2000" dirty="0" err="1"/>
              <a:t>VisualSettings</a:t>
            </a:r>
            <a:r>
              <a:rPr lang="en-US" sz="2000" dirty="0"/>
              <a:t> makes this relatively easy</a:t>
            </a:r>
          </a:p>
          <a:p>
            <a:pPr lvl="1"/>
            <a:r>
              <a:rPr lang="en-US" sz="2000" dirty="0"/>
              <a:t>Extra code required to make property appear as spinner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B9AA6-A9FB-497E-BA76-6817AF1A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8" y="3200399"/>
            <a:ext cx="8631331" cy="21453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62696-752A-47BD-AF73-D5D272E1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657600"/>
            <a:ext cx="2514600" cy="24615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8803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6238-6176-4B2C-9847-B4121E2C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Property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E193-684A-4B5D-918A-7529DEFD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Property values persisted into visual metadata</a:t>
            </a:r>
          </a:p>
          <a:p>
            <a:pPr lvl="1"/>
            <a:r>
              <a:rPr lang="en-US" sz="1800" dirty="0"/>
              <a:t>Properties not persisted white they still retain default values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r>
              <a:rPr lang="en-US" sz="1600" dirty="0"/>
              <a:t>Property values retrieved using </a:t>
            </a:r>
            <a:r>
              <a:rPr lang="en-US" sz="1600" dirty="0" err="1"/>
              <a:t>VisualSettings</a:t>
            </a:r>
            <a:r>
              <a:rPr lang="en-US" sz="1600" dirty="0"/>
              <a:t>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0ACB6-322F-44B2-AAE1-342423B8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876800"/>
            <a:ext cx="7402878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EEF8E-0891-4782-AABC-B51E2BD4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09800"/>
            <a:ext cx="2256261" cy="21706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4905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the Custom Visual Toolchain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Custom Visuals using a View Model</a:t>
            </a:r>
          </a:p>
          <a:p>
            <a:r>
              <a:rPr lang="en-US" dirty="0"/>
              <a:t>Advanced Custom Visual Design Features</a:t>
            </a:r>
          </a:p>
          <a:p>
            <a:r>
              <a:rPr lang="en-US" dirty="0"/>
              <a:t>Packaging and Deploying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709889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5E23-ACB3-438E-80EF-91CB0582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 View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A13-2E2B-44EA-9B88-673454E6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Best practice involves creating view model for each visual</a:t>
            </a:r>
          </a:p>
          <a:p>
            <a:pPr lvl="1"/>
            <a:r>
              <a:rPr lang="en-US" sz="2000" dirty="0"/>
              <a:t>View model defines data required for rendering</a:t>
            </a:r>
          </a:p>
          <a:p>
            <a:pPr lvl="1"/>
            <a:r>
              <a:rPr lang="en-US" sz="2000" dirty="0" err="1"/>
              <a:t>createViewModel</a:t>
            </a:r>
            <a:r>
              <a:rPr lang="en-US" sz="2000" dirty="0"/>
              <a:t> method gets data to generate view model</a:t>
            </a:r>
          </a:p>
          <a:p>
            <a:pPr lvl="1"/>
            <a:r>
              <a:rPr lang="en-US" sz="2000" dirty="0"/>
              <a:t>update method calls </a:t>
            </a:r>
            <a:r>
              <a:rPr lang="en-US" sz="2000" dirty="0" err="1"/>
              <a:t>createViewModel</a:t>
            </a:r>
            <a:r>
              <a:rPr lang="en-US" sz="2000" dirty="0"/>
              <a:t> to get view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F9987-FB99-466B-873B-54DEE01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4643090" cy="289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302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373-EE30-47EB-AE02-A68257B7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View Model in the Barchart Visual</a:t>
            </a:r>
          </a:p>
        </p:txBody>
      </p:sp>
    </p:spTree>
    <p:extLst>
      <p:ext uri="{BB962C8B-B14F-4D97-AF65-F5344CB8AC3E}">
        <p14:creationId xmlns:p14="http://schemas.microsoft.com/office/powerpoint/2010/main" val="29815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the Custom Visual Toolchain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Custom Visuals using a View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Advanced Custom Visual Design Features</a:t>
            </a:r>
          </a:p>
          <a:p>
            <a:r>
              <a:rPr lang="en-US" dirty="0"/>
              <a:t>Packaging and Deploying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443868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76F-89E8-4B2F-803A-D0B451D1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smartieBarChart</a:t>
            </a:r>
            <a:r>
              <a:rPr lang="en-US" dirty="0"/>
              <a:t>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91F3-A53C-46DD-9861-61529025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Visual Features</a:t>
            </a:r>
          </a:p>
          <a:p>
            <a:pPr lvl="1"/>
            <a:r>
              <a:rPr lang="en-US" dirty="0"/>
              <a:t>Support for Visual Highlighting</a:t>
            </a:r>
          </a:p>
          <a:p>
            <a:pPr lvl="1"/>
            <a:r>
              <a:rPr lang="en-US" dirty="0"/>
              <a:t>Selection Manager</a:t>
            </a:r>
          </a:p>
          <a:p>
            <a:pPr lvl="1"/>
            <a:r>
              <a:rPr lang="en-US" dirty="0" err="1"/>
              <a:t>TooltipsServiceWrapper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03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the Custom Visual Toolchain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Custom Visuals using a View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Advanced Custom Visual Design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Packaging and Deploying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1144383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and Deploying Custom Visuals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CA5CF-8D6A-4F03-BB74-8E592165B2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9" y="1752600"/>
            <a:ext cx="7590321" cy="46610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3385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the Custom Visual Toolchain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Defining Data Roles and Data Mappings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a Visual with Custom Properties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Custom Visuals using a View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Advanced Custom Visual Design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Packaging and Deploying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379673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0557"/>
            <a:ext cx="4021427" cy="3118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86" y="2699492"/>
            <a:ext cx="4021427" cy="311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04" y="3284149"/>
            <a:ext cx="4021427" cy="3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Custom Visual Tool?</a:t>
            </a:r>
          </a:p>
          <a:p>
            <a:pPr lvl="1"/>
            <a:r>
              <a:rPr lang="en-US" sz="2000" dirty="0"/>
              <a:t>Command-line utility for cross-platform dev</a:t>
            </a:r>
          </a:p>
          <a:p>
            <a:pPr lvl="1"/>
            <a:r>
              <a:rPr lang="en-US" sz="2000" dirty="0"/>
              <a:t>Use it with Visual Studio or Visual Studio Code</a:t>
            </a:r>
          </a:p>
          <a:p>
            <a:pPr lvl="1"/>
            <a:r>
              <a:rPr lang="en-US" sz="2000" dirty="0"/>
              <a:t>Requires that you first install node.js</a:t>
            </a:r>
          </a:p>
          <a:p>
            <a:pPr lvl="1"/>
            <a:r>
              <a:rPr lang="en-US" sz="2000" dirty="0"/>
              <a:t>Install by running command from node.js command prompt</a:t>
            </a:r>
          </a:p>
          <a:p>
            <a:pPr marL="679450" lvl="2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install -g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powerbi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-visuals-tools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3666C-EAB1-414A-B8AC-556EA755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9" y="3962400"/>
            <a:ext cx="7645321" cy="24384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97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813BB-D4FC-4A25-8E33-E8C89336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PBIVIZ.EXE is a command-line utility</a:t>
            </a:r>
          </a:p>
          <a:p>
            <a:pPr lvl="1"/>
            <a:r>
              <a:rPr lang="en-US" sz="2000" dirty="0"/>
              <a:t>You execute PBIVIZ commands from the NODE.JS command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5C4DF-926D-4B26-91FA-90AA5AB7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8" b="10967"/>
          <a:stretch/>
        </p:blipFill>
        <p:spPr>
          <a:xfrm>
            <a:off x="1219199" y="2362200"/>
            <a:ext cx="725299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9DC-B989-4CB8-AF05-A90341C1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Certificate for Local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58D1-80DF-4E4F-B9FA-4954A9FB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PBIVIZ provide local web server for testing &amp; debugging</a:t>
            </a:r>
          </a:p>
          <a:p>
            <a:pPr lvl="1"/>
            <a:r>
              <a:rPr lang="en-US" sz="2000" dirty="0"/>
              <a:t>Web server runs locally on developer's workstation in Node.js</a:t>
            </a:r>
          </a:p>
          <a:p>
            <a:pPr lvl="1"/>
            <a:r>
              <a:rPr lang="en-US" sz="2000" dirty="0"/>
              <a:t>Makes it possible to test custom visuals in Power BI Service</a:t>
            </a:r>
          </a:p>
          <a:p>
            <a:pPr lvl="1"/>
            <a:r>
              <a:rPr lang="en-US" sz="2000" dirty="0"/>
              <a:t>Custom visual resources served up from </a:t>
            </a:r>
            <a:r>
              <a:rPr lang="en-US" sz="2000" dirty="0">
                <a:hlinkClick r:id="rId2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Setup requires creating self-signed SSL certificate</a:t>
            </a:r>
          </a:p>
          <a:p>
            <a:pPr lvl="1"/>
            <a:r>
              <a:rPr lang="en-US" sz="2000" dirty="0"/>
              <a:t>SSL certificate created using </a:t>
            </a:r>
            <a:r>
              <a:rPr lang="en-US" sz="1800" b="1" dirty="0"/>
              <a:t>pbiviz --create-cert</a:t>
            </a:r>
            <a:r>
              <a:rPr lang="en-US" sz="2000" dirty="0"/>
              <a:t> command</a:t>
            </a:r>
          </a:p>
          <a:p>
            <a:pPr lvl="1"/>
            <a:r>
              <a:rPr lang="en-US" sz="2000" dirty="0"/>
              <a:t>You must copy a passphrase to properly install the certificate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A7120-1263-4C26-8EDB-0F0018376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12"/>
          <a:stretch/>
        </p:blipFill>
        <p:spPr>
          <a:xfrm>
            <a:off x="914400" y="4343400"/>
            <a:ext cx="7543800" cy="14039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47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101E-5C72-4FFE-AAD5-CBBFA19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SSL Certificate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B6D5-0625-4C54-9CD2-D278B5E5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Installing certificate enables SSL through </a:t>
            </a:r>
            <a:r>
              <a:rPr lang="en-US" sz="2400" dirty="0">
                <a:hlinkClick r:id="rId2"/>
              </a:rPr>
              <a:t>https://localhost</a:t>
            </a:r>
            <a:endParaRPr lang="en-US" sz="24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r>
              <a:rPr lang="en-US" sz="2000" dirty="0"/>
              <a:t>SSL certificate installed using </a:t>
            </a:r>
            <a:r>
              <a:rPr lang="en-US" sz="1800" b="1" dirty="0"/>
              <a:t>pbiviz --install-cert</a:t>
            </a:r>
            <a:r>
              <a:rPr lang="en-US" sz="2000" dirty="0"/>
              <a:t> command</a:t>
            </a:r>
          </a:p>
          <a:p>
            <a:pPr lvl="1"/>
            <a:r>
              <a:rPr lang="en-US" sz="2000" dirty="0"/>
              <a:t>Running </a:t>
            </a:r>
            <a:r>
              <a:rPr lang="en-US" sz="2000" b="1" dirty="0"/>
              <a:t>--install-cert</a:t>
            </a:r>
            <a:r>
              <a:rPr lang="en-US" sz="2000" dirty="0"/>
              <a:t> command starts Certificate Import Wizard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E6894-7D8A-4B1E-8995-4B8E1C100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74799"/>
          <a:stretch/>
        </p:blipFill>
        <p:spPr>
          <a:xfrm>
            <a:off x="838200" y="3276600"/>
            <a:ext cx="7620223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643596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26317</TotalTime>
  <Words>1367</Words>
  <Application>Microsoft Office PowerPoint</Application>
  <PresentationFormat>On-screen Show (4:3)</PresentationFormat>
  <Paragraphs>229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Black</vt:lpstr>
      <vt:lpstr>Calibri</vt:lpstr>
      <vt:lpstr>Lucida Console</vt:lpstr>
      <vt:lpstr>Wingdings</vt:lpstr>
      <vt:lpstr>CPT_Wave15</vt:lpstr>
      <vt:lpstr>Developing and Distributing Custom Visuals</vt:lpstr>
      <vt:lpstr>Agenda</vt:lpstr>
      <vt:lpstr>Install the Power BI Developer Toolchain</vt:lpstr>
      <vt:lpstr>Installing node.js</vt:lpstr>
      <vt:lpstr>Install Visual Studio Code</vt:lpstr>
      <vt:lpstr>Power BI Visual CLI Tool (PBIVIZ)</vt:lpstr>
      <vt:lpstr>Getting Started with PBIVIZ</vt:lpstr>
      <vt:lpstr>Creating a Certificate for Local Testing</vt:lpstr>
      <vt:lpstr>Installing the SSL Certificate</vt:lpstr>
      <vt:lpstr>The Certificate Import Wizard</vt:lpstr>
      <vt:lpstr>Creating a New Custom Visual Project</vt:lpstr>
      <vt:lpstr>Files in the new project</vt:lpstr>
      <vt:lpstr>The pbiviz.json File</vt:lpstr>
      <vt:lpstr>Installing Support for D3</vt:lpstr>
      <vt:lpstr>The tsconfig.json File </vt:lpstr>
      <vt:lpstr>Authoring a Custom Visual Class</vt:lpstr>
      <vt:lpstr>Running a Custom Visual Project</vt:lpstr>
      <vt:lpstr>The Developer Visual</vt:lpstr>
      <vt:lpstr>Working with the Developer Visual</vt:lpstr>
      <vt:lpstr>Agenda</vt:lpstr>
      <vt:lpstr>Visual Capabilities</vt:lpstr>
      <vt:lpstr>Data Roles</vt:lpstr>
      <vt:lpstr>Data Mapping Modes</vt:lpstr>
      <vt:lpstr>Developer Visual DataView</vt:lpstr>
      <vt:lpstr>Single Mapping Example: oneBigNumber</vt:lpstr>
      <vt:lpstr>Programming in Single Mapping Mode</vt:lpstr>
      <vt:lpstr>Using the Power BI Formatting Utilities</vt:lpstr>
      <vt:lpstr>Table Mapping Example: Snazzy Table</vt:lpstr>
      <vt:lpstr>Programming in Table Mapping Mode</vt:lpstr>
      <vt:lpstr>Categorical Mapping Example: Barchart</vt:lpstr>
      <vt:lpstr>Agenda</vt:lpstr>
      <vt:lpstr>Extending Visuals with Custom Properties</vt:lpstr>
      <vt:lpstr>DataViewObjectParser and VisualSettings</vt:lpstr>
      <vt:lpstr>Mapping Object Properties to VisualSettings</vt:lpstr>
      <vt:lpstr>Initializing Objects in the Format Pane</vt:lpstr>
      <vt:lpstr>Retrieving Property Values</vt:lpstr>
      <vt:lpstr>Agenda</vt:lpstr>
      <vt:lpstr>Designing with  View Model</vt:lpstr>
      <vt:lpstr>Examining the View Model in the Barchart Visual</vt:lpstr>
      <vt:lpstr>Agenda</vt:lpstr>
      <vt:lpstr>smartieBarChart Demo</vt:lpstr>
      <vt:lpstr>Agenda</vt:lpstr>
      <vt:lpstr>Packaging and Deploying Custom Visuals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and Distributing Custom Visuals</dc:title>
  <dc:creator>Ted Pattison</dc:creator>
  <cp:lastModifiedBy>Ted Pattison</cp:lastModifiedBy>
  <cp:revision>432</cp:revision>
  <dcterms:created xsi:type="dcterms:W3CDTF">2012-04-13T19:17:02Z</dcterms:created>
  <dcterms:modified xsi:type="dcterms:W3CDTF">2018-05-24T14:54:15Z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