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1790" r:id="rId8"/>
    <p:sldId id="464" r:id="rId9"/>
    <p:sldId id="1911" r:id="rId10"/>
    <p:sldId id="385" r:id="rId11"/>
    <p:sldId id="1907" r:id="rId12"/>
    <p:sldId id="1861" r:id="rId13"/>
    <p:sldId id="311" r:id="rId14"/>
    <p:sldId id="282" r:id="rId15"/>
    <p:sldId id="1912" r:id="rId16"/>
    <p:sldId id="485" r:id="rId17"/>
    <p:sldId id="1866" r:id="rId18"/>
    <p:sldId id="1868" r:id="rId19"/>
    <p:sldId id="1913" r:id="rId20"/>
    <p:sldId id="1792" r:id="rId21"/>
    <p:sldId id="1793" r:id="rId22"/>
    <p:sldId id="1842" r:id="rId23"/>
    <p:sldId id="1904" r:id="rId24"/>
    <p:sldId id="1914" r:id="rId25"/>
    <p:sldId id="1845" r:id="rId26"/>
    <p:sldId id="1867" r:id="rId27"/>
    <p:sldId id="1850" r:id="rId28"/>
    <p:sldId id="1847" r:id="rId29"/>
    <p:sldId id="1848" r:id="rId30"/>
    <p:sldId id="1806" r:id="rId31"/>
    <p:sldId id="1807" r:id="rId32"/>
    <p:sldId id="1808" r:id="rId33"/>
    <p:sldId id="1809" r:id="rId34"/>
    <p:sldId id="1915"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F77C2-0276-4AA7-A2DD-C9C479789123}">
          <p14:sldIdLst>
            <p14:sldId id="279"/>
            <p14:sldId id="278"/>
            <p14:sldId id="1790"/>
            <p14:sldId id="464"/>
            <p14:sldId id="1911"/>
            <p14:sldId id="385"/>
            <p14:sldId id="1907"/>
            <p14:sldId id="1861"/>
            <p14:sldId id="311"/>
            <p14:sldId id="282"/>
            <p14:sldId id="1912"/>
            <p14:sldId id="485"/>
            <p14:sldId id="1866"/>
            <p14:sldId id="1868"/>
            <p14:sldId id="1913"/>
            <p14:sldId id="1792"/>
            <p14:sldId id="1793"/>
            <p14:sldId id="1842"/>
            <p14:sldId id="1904"/>
            <p14:sldId id="1914"/>
            <p14:sldId id="1845"/>
            <p14:sldId id="1867"/>
            <p14:sldId id="1850"/>
            <p14:sldId id="1847"/>
            <p14:sldId id="1848"/>
            <p14:sldId id="1806"/>
            <p14:sldId id="1807"/>
            <p14:sldId id="1808"/>
            <p14:sldId id="1809"/>
            <p14:sldId id="19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0AA"/>
    <a:srgbClr val="278EB3"/>
    <a:srgbClr val="175469"/>
    <a:srgbClr val="580058"/>
    <a:srgbClr val="461E64"/>
    <a:srgbClr val="FF0000"/>
    <a:srgbClr val="FFFFCC"/>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69489" autoAdjust="0"/>
  </p:normalViewPr>
  <p:slideViewPr>
    <p:cSldViewPr>
      <p:cViewPr varScale="1">
        <p:scale>
          <a:sx n="60" d="100"/>
          <a:sy n="60" d="100"/>
        </p:scale>
        <p:origin x="2184" y="43"/>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module of this workshop begins with a high-level discussion of how Power BI can serve as a d</a:t>
            </a:r>
            <a:r>
              <a:rPr lang="en-US" sz="1200" dirty="0"/>
              <a:t>evelopment platform and the instructor walks through setting up a Power BI development environment by creating a new Azure AD tenant with trial Office 365 licenses. While this workshop is not where you'll learn about building projects with Power BI Desktop, the first lecture provides a quick primer on working with PBIX project files and discusses how managing content in a Power BI app workspace is a separate concern from building software projects that consume that content. The modules also provides an introduction to Power BI embedding and explains what you need to understand about Power BI Premium, the Power BI Embedded Service in Microsoft Azure and dedicated capacities</a:t>
            </a:r>
            <a:r>
              <a:rPr lang="en-US" sz="1200" kern="1200" dirty="0">
                <a:solidFill>
                  <a:schemeClr val="tx1"/>
                </a:solidFill>
                <a:effectLst/>
                <a:latin typeface="+mn-lt"/>
                <a:ea typeface="+mn-ea"/>
                <a:cs typeface="+mn-cs"/>
              </a:rPr>
              <a:t>.</a:t>
            </a:r>
            <a:endParaRPr lang="en-US" sz="1200"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638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21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635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590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247480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821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23587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754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162406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401078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48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4120601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389547"/>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solidFill>
          <a:schemeClr val="tx1"/>
        </a:solidFill>
        <a:effectLst/>
      </p:bgPr>
    </p:bg>
    <p:spTree>
      <p:nvGrpSpPr>
        <p:cNvPr id="1" name=""/>
        <p:cNvGrpSpPr/>
        <p:nvPr/>
      </p:nvGrpSpPr>
      <p:grpSpPr>
        <a:xfrm>
          <a:off x="0" y="0"/>
          <a:ext cx="0" cy="0"/>
          <a:chOff x="0" y="0"/>
          <a:chExt cx="0" cy="0"/>
        </a:xfrm>
      </p:grpSpPr>
      <p:pic>
        <p:nvPicPr>
          <p:cNvPr id="13" name="Picture Placeholder 6">
            <a:extLst>
              <a:ext uri="{FF2B5EF4-FFF2-40B4-BE49-F238E27FC236}">
                <a16:creationId xmlns:a16="http://schemas.microsoft.com/office/drawing/2014/main" id="{B7BE0764-3B93-4361-B3F0-101F1CF2EADD}"/>
              </a:ext>
            </a:extLst>
          </p:cNvPr>
          <p:cNvPicPr>
            <a:picLocks noChangeAspect="1"/>
          </p:cNvPicPr>
          <p:nvPr userDrawn="1"/>
        </p:nvPicPr>
        <p:blipFill>
          <a:blip r:embed="rId2"/>
          <a:srcRect t="11846" b="11846"/>
          <a:stretch>
            <a:fillRect/>
          </a:stretch>
        </p:blipFill>
        <p:spPr>
          <a:xfrm>
            <a:off x="14053" y="0"/>
            <a:ext cx="9135809" cy="5647592"/>
          </a:xfrm>
          <a:prstGeom prst="rect">
            <a:avLst/>
          </a:prstGeom>
          <a:ln>
            <a:noFill/>
          </a:ln>
        </p:spPr>
      </p:pic>
      <p:sp>
        <p:nvSpPr>
          <p:cNvPr id="10" name="Rounded Rectangle 9"/>
          <p:cNvSpPr/>
          <p:nvPr userDrawn="1"/>
        </p:nvSpPr>
        <p:spPr bwMode="invGray">
          <a:xfrm>
            <a:off x="123092" y="5943600"/>
            <a:ext cx="8897815" cy="77113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311093" y="6054564"/>
            <a:ext cx="8521815" cy="569319"/>
          </a:xfrm>
        </p:spPr>
        <p:txBody>
          <a:bodyPr/>
          <a:lstStyle>
            <a:lvl1pPr algn="ctr">
              <a:defRPr sz="2000" b="1">
                <a:solidFill>
                  <a:schemeClr val="tx1"/>
                </a:solidFill>
                <a:latin typeface="+mn-lt"/>
              </a:defRPr>
            </a:lvl1pPr>
          </a:lstStyle>
          <a:p>
            <a:r>
              <a:rPr lang="en-US" dirty="0"/>
              <a:t>Demo Title</a:t>
            </a:r>
          </a:p>
        </p:txBody>
      </p:sp>
      <p:sp>
        <p:nvSpPr>
          <p:cNvPr id="2" name="TextBox 1">
            <a:extLst>
              <a:ext uri="{FF2B5EF4-FFF2-40B4-BE49-F238E27FC236}">
                <a16:creationId xmlns:a16="http://schemas.microsoft.com/office/drawing/2014/main" id="{CA07B21C-AE99-4EA3-857E-0A4A78E0F03E}"/>
              </a:ext>
            </a:extLst>
          </p:cNvPr>
          <p:cNvSpPr txBox="1"/>
          <p:nvPr userDrawn="1"/>
        </p:nvSpPr>
        <p:spPr>
          <a:xfrm>
            <a:off x="228600" y="225325"/>
            <a:ext cx="2032929" cy="769441"/>
          </a:xfrm>
          <a:prstGeom prst="rect">
            <a:avLst/>
          </a:prstGeom>
          <a:noFill/>
        </p:spPr>
        <p:txBody>
          <a:bodyPr wrap="none" rtlCol="0">
            <a:spAutoFit/>
          </a:bodyPr>
          <a:lstStyle/>
          <a:p>
            <a:r>
              <a:rPr lang="en-US" sz="4400" dirty="0">
                <a:solidFill>
                  <a:srgbClr val="7BA0AA"/>
                </a:solidFill>
                <a:latin typeface="Arial Black" panose="020B0A04020102020204" pitchFamily="34" charset="0"/>
              </a:rPr>
              <a:t>DEMO</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434370"/>
            <a:ext cx="8263890" cy="1963614"/>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077156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15364"/>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65636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5100"/>
            <a:ext cx="3909060" cy="1301895"/>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435100"/>
            <a:ext cx="3909060" cy="1301895"/>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73957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7481"/>
            <a:ext cx="3909060" cy="1301895"/>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437481"/>
            <a:ext cx="3909060" cy="1301895"/>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81756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2" r:id="rId6"/>
    <p:sldLayoutId id="2147483663" r:id="rId7"/>
    <p:sldLayoutId id="2147483664" r:id="rId8"/>
    <p:sldLayoutId id="2147483666" r:id="rId9"/>
    <p:sldLayoutId id="2147483667"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1676400"/>
          </a:xfrm>
        </p:spPr>
        <p:txBody>
          <a:bodyPr anchor="ctr"/>
          <a:lstStyle/>
          <a:p>
            <a:pPr algn="ctr"/>
            <a:r>
              <a:rPr lang="en-US" sz="4400" dirty="0"/>
              <a:t>Power BI Developer in a Day</a:t>
            </a:r>
          </a:p>
        </p:txBody>
      </p:sp>
      <p:sp>
        <p:nvSpPr>
          <p:cNvPr id="4" name="Text Placeholder 3">
            <a:extLst>
              <a:ext uri="{FF2B5EF4-FFF2-40B4-BE49-F238E27FC236}">
                <a16:creationId xmlns:a16="http://schemas.microsoft.com/office/drawing/2014/main" id="{CDFE4E27-792A-430F-B59C-01337D6D4768}"/>
              </a:ext>
            </a:extLst>
          </p:cNvPr>
          <p:cNvSpPr>
            <a:spLocks noGrp="1"/>
          </p:cNvSpPr>
          <p:nvPr>
            <p:ph type="body" sz="quarter" idx="10"/>
          </p:nvPr>
        </p:nvSpPr>
        <p:spPr>
          <a:xfrm>
            <a:off x="-152400" y="6527800"/>
            <a:ext cx="9296400" cy="304800"/>
          </a:xfrm>
        </p:spPr>
        <p:txBody>
          <a:bodyPr anchor="ctr"/>
          <a:lstStyle/>
          <a:p>
            <a:pPr algn="ctr"/>
            <a:r>
              <a:rPr lang="en-US" sz="1600" dirty="0">
                <a:solidFill>
                  <a:schemeClr val="accent2">
                    <a:lumMod val="75000"/>
                  </a:schemeClr>
                </a:solidFill>
              </a:rPr>
              <a:t>Courseware authoring and workshop delivery by Ted Pattison and Critical Path Training</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Secure container for publishing content</a:t>
            </a:r>
          </a:p>
          <a:p>
            <a:pPr lvl="1"/>
            <a:r>
              <a:rPr lang="en-US" sz="1800" dirty="0"/>
              <a:t>Every licensed user gets a personal workspace</a:t>
            </a:r>
          </a:p>
          <a:p>
            <a:pPr lvl="1"/>
            <a:r>
              <a:rPr lang="en-US" sz="1800" dirty="0"/>
              <a:t>App workspaces created for custom solutions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8" name="Picture 7">
            <a:extLst>
              <a:ext uri="{FF2B5EF4-FFF2-40B4-BE49-F238E27FC236}">
                <a16:creationId xmlns:a16="http://schemas.microsoft.com/office/drawing/2014/main" id="{72F9ABAE-4ACE-4357-B167-A467BF6AFE75}"/>
              </a:ext>
            </a:extLst>
          </p:cNvPr>
          <p:cNvPicPr>
            <a:picLocks noChangeAspect="1"/>
          </p:cNvPicPr>
          <p:nvPr/>
        </p:nvPicPr>
        <p:blipFill>
          <a:blip r:embed="rId3"/>
          <a:stretch>
            <a:fillRect/>
          </a:stretch>
        </p:blipFill>
        <p:spPr>
          <a:xfrm>
            <a:off x="281800" y="1219200"/>
            <a:ext cx="2842400" cy="5206512"/>
          </a:xfrm>
          <a:prstGeom prst="rect">
            <a:avLst/>
          </a:prstGeom>
        </p:spPr>
      </p:pic>
    </p:spTree>
    <p:extLst>
      <p:ext uri="{BB962C8B-B14F-4D97-AF65-F5344CB8AC3E}">
        <p14:creationId xmlns:p14="http://schemas.microsoft.com/office/powerpoint/2010/main" val="14608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as a Development Platform</a:t>
            </a:r>
          </a:p>
          <a:p>
            <a:pPr lvl="0">
              <a:buFont typeface="Wingdings" panose="05000000000000000000" pitchFamily="2" charset="2"/>
              <a:buChar char="ü"/>
            </a:pPr>
            <a:r>
              <a:rPr lang="en-US" sz="2400" dirty="0"/>
              <a:t>Setting Up a Power BI Dev Environment</a:t>
            </a:r>
          </a:p>
          <a:p>
            <a:pPr lvl="0">
              <a:buFont typeface="Wingdings" panose="05000000000000000000" pitchFamily="2" charset="2"/>
              <a:buChar char="Ø"/>
            </a:pPr>
            <a:r>
              <a:rPr lang="en-US" sz="2400" dirty="0"/>
              <a:t>Working with Power BI Desktop and PBIX Files</a:t>
            </a:r>
          </a:p>
          <a:p>
            <a:pPr lvl="0"/>
            <a:r>
              <a:rPr lang="en-US" sz="2400" dirty="0"/>
              <a:t>Developing with Power BI Embedding</a:t>
            </a:r>
          </a:p>
          <a:p>
            <a:pPr lvl="0"/>
            <a:r>
              <a:rPr lang="en-US" sz="2400" dirty="0"/>
              <a:t>Understanding Workspaces and Capacities</a:t>
            </a:r>
          </a:p>
        </p:txBody>
      </p:sp>
    </p:spTree>
    <p:extLst>
      <p:ext uri="{BB962C8B-B14F-4D97-AF65-F5344CB8AC3E}">
        <p14:creationId xmlns:p14="http://schemas.microsoft.com/office/powerpoint/2010/main" val="286730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55940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Desktop Projects and PBIX Files</a:t>
            </a:r>
            <a:endParaRPr lang="en-US" dirty="0"/>
          </a:p>
        </p:txBody>
      </p:sp>
      <p:sp>
        <p:nvSpPr>
          <p:cNvPr id="3" name="Content Placeholder 2"/>
          <p:cNvSpPr>
            <a:spLocks noGrp="1"/>
          </p:cNvSpPr>
          <p:nvPr>
            <p:ph type="body" sz="quarter" idx="10"/>
          </p:nvPr>
        </p:nvSpPr>
        <p:spPr/>
        <p:txBody>
          <a:bodyPr>
            <a:noAutofit/>
          </a:bodyPr>
          <a:lstStyle/>
          <a:p>
            <a:r>
              <a:rPr lang="en-US" sz="2000" dirty="0"/>
              <a:t>Power BI Desktop projects saved using PBIX files</a:t>
            </a:r>
          </a:p>
          <a:p>
            <a:pPr lvl="1"/>
            <a:r>
              <a:rPr lang="en-US" sz="1800" dirty="0"/>
              <a:t>PBIX file contains data source definitions</a:t>
            </a:r>
          </a:p>
          <a:p>
            <a:pPr lvl="1"/>
            <a:r>
              <a:rPr lang="en-US" sz="1800" dirty="0"/>
              <a:t>PBIX file contains query definitions</a:t>
            </a:r>
          </a:p>
          <a:p>
            <a:pPr lvl="1"/>
            <a:r>
              <a:rPr lang="en-US" sz="1800" dirty="0"/>
              <a:t>PBIX file contains data imported from queries</a:t>
            </a:r>
          </a:p>
          <a:p>
            <a:pPr lvl="1"/>
            <a:r>
              <a:rPr lang="en-US" sz="1800" dirty="0"/>
              <a:t>PBIX file contains exactly one data model definition</a:t>
            </a:r>
          </a:p>
          <a:p>
            <a:pPr lvl="1"/>
            <a:r>
              <a:rPr lang="en-US" sz="1800" dirty="0"/>
              <a:t>PBIX file contains exactly one report</a:t>
            </a:r>
          </a:p>
          <a:p>
            <a:pPr lvl="1"/>
            <a:r>
              <a:rPr lang="en-US" sz="1800" dirty="0"/>
              <a:t>PBIX file never contains data source credentials</a:t>
            </a:r>
          </a:p>
          <a:p>
            <a:pPr lvl="1"/>
            <a:endParaRPr lang="en-US" sz="1800" dirty="0"/>
          </a:p>
          <a:p>
            <a:pPr lvl="1"/>
            <a:endParaRPr lang="en-US" sz="1800" dirty="0"/>
          </a:p>
          <a:p>
            <a:pPr lvl="1"/>
            <a:endParaRPr lang="en-US" sz="1800" dirty="0"/>
          </a:p>
          <a:p>
            <a:pPr lvl="1"/>
            <a:endParaRPr lang="en-US" sz="1800" dirty="0"/>
          </a:p>
          <a:p>
            <a:pPr lvl="1"/>
            <a:endParaRPr lang="en-US" sz="1800" dirty="0"/>
          </a:p>
          <a:p>
            <a:r>
              <a:rPr lang="en-US" sz="2000" dirty="0"/>
              <a:t>PBIX files can be tracked in source control (e.g. github.com)</a:t>
            </a:r>
          </a:p>
          <a:p>
            <a:pPr lvl="1"/>
            <a:r>
              <a:rPr lang="en-US" sz="1800" dirty="0"/>
              <a:t>PBIX files is a versioned unit of work with 1 dataset and 1 report</a:t>
            </a:r>
          </a:p>
          <a:p>
            <a:pPr lvl="1"/>
            <a:r>
              <a:rPr lang="en-US" sz="1800" dirty="0"/>
              <a:t>Some Power BI resources (e.g. Dashboard) have no backing file support</a:t>
            </a:r>
          </a:p>
        </p:txBody>
      </p:sp>
      <p:grpSp>
        <p:nvGrpSpPr>
          <p:cNvPr id="8" name="Group 7">
            <a:extLst>
              <a:ext uri="{FF2B5EF4-FFF2-40B4-BE49-F238E27FC236}">
                <a16:creationId xmlns:a16="http://schemas.microsoft.com/office/drawing/2014/main" id="{6E78F684-2C49-42FF-BA84-54269F122DE2}"/>
              </a:ext>
            </a:extLst>
          </p:cNvPr>
          <p:cNvGrpSpPr/>
          <p:nvPr/>
        </p:nvGrpSpPr>
        <p:grpSpPr>
          <a:xfrm>
            <a:off x="838200" y="3733800"/>
            <a:ext cx="7467600" cy="1371600"/>
            <a:chOff x="1052677" y="4076206"/>
            <a:chExt cx="7404004" cy="1419099"/>
          </a:xfrm>
        </p:grpSpPr>
        <p:pic>
          <p:nvPicPr>
            <p:cNvPr id="4" name="Picture 3"/>
            <p:cNvPicPr>
              <a:picLocks noChangeAspect="1"/>
            </p:cNvPicPr>
            <p:nvPr/>
          </p:nvPicPr>
          <p:blipFill>
            <a:blip r:embed="rId3"/>
            <a:stretch>
              <a:fillRect/>
            </a:stretch>
          </p:blipFill>
          <p:spPr>
            <a:xfrm>
              <a:off x="1052677" y="4076206"/>
              <a:ext cx="1129006" cy="1419099"/>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352303" y="4076206"/>
              <a:ext cx="6104378" cy="1419099"/>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3244290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6793-E05F-429D-9E43-7481B7DECAA1}"/>
              </a:ext>
            </a:extLst>
          </p:cNvPr>
          <p:cNvSpPr>
            <a:spLocks noGrp="1"/>
          </p:cNvSpPr>
          <p:nvPr>
            <p:ph type="title"/>
          </p:nvPr>
        </p:nvSpPr>
        <p:spPr/>
        <p:txBody>
          <a:bodyPr/>
          <a:lstStyle/>
          <a:p>
            <a:r>
              <a:rPr lang="en-US" dirty="0"/>
              <a:t>Division of Labor with Power BI Embedding</a:t>
            </a:r>
          </a:p>
        </p:txBody>
      </p:sp>
      <p:sp>
        <p:nvSpPr>
          <p:cNvPr id="3" name="Text Placeholder 2">
            <a:extLst>
              <a:ext uri="{FF2B5EF4-FFF2-40B4-BE49-F238E27FC236}">
                <a16:creationId xmlns:a16="http://schemas.microsoft.com/office/drawing/2014/main" id="{1C781CF1-4EA9-4F98-B2E5-854AFFE0DAA4}"/>
              </a:ext>
            </a:extLst>
          </p:cNvPr>
          <p:cNvSpPr>
            <a:spLocks noGrp="1"/>
          </p:cNvSpPr>
          <p:nvPr>
            <p:ph type="body" sz="quarter" idx="10"/>
          </p:nvPr>
        </p:nvSpPr>
        <p:spPr>
          <a:xfrm>
            <a:off x="233387" y="1295400"/>
            <a:ext cx="3909060" cy="1800493"/>
          </a:xfrm>
        </p:spPr>
        <p:txBody>
          <a:bodyPr/>
          <a:lstStyle/>
          <a:p>
            <a:r>
              <a:rPr lang="en-US" dirty="0"/>
              <a:t>Content Management Team</a:t>
            </a:r>
          </a:p>
          <a:p>
            <a:pPr lvl="1"/>
            <a:r>
              <a:rPr lang="en-US" dirty="0"/>
              <a:t>Build Power BI Desktop projects</a:t>
            </a:r>
          </a:p>
          <a:p>
            <a:pPr lvl="1"/>
            <a:r>
              <a:rPr lang="en-US" dirty="0"/>
              <a:t>Publish reports &amp; datasets via PBIX files</a:t>
            </a:r>
          </a:p>
          <a:p>
            <a:pPr lvl="1"/>
            <a:r>
              <a:rPr lang="en-US" dirty="0"/>
              <a:t>Create dashboards in PBI Service</a:t>
            </a:r>
          </a:p>
          <a:p>
            <a:pPr lvl="1"/>
            <a:r>
              <a:rPr lang="en-US" dirty="0"/>
              <a:t>Publish App Workspaces as Apps</a:t>
            </a:r>
          </a:p>
          <a:p>
            <a:pPr lvl="1"/>
            <a:r>
              <a:rPr lang="en-US" dirty="0"/>
              <a:t>Monitor Power BI environment</a:t>
            </a:r>
          </a:p>
        </p:txBody>
      </p:sp>
      <p:sp>
        <p:nvSpPr>
          <p:cNvPr id="4" name="Text Placeholder 3">
            <a:extLst>
              <a:ext uri="{FF2B5EF4-FFF2-40B4-BE49-F238E27FC236}">
                <a16:creationId xmlns:a16="http://schemas.microsoft.com/office/drawing/2014/main" id="{183DAF13-D91C-4B05-A41B-C69D87F922B3}"/>
              </a:ext>
            </a:extLst>
          </p:cNvPr>
          <p:cNvSpPr>
            <a:spLocks noGrp="1"/>
          </p:cNvSpPr>
          <p:nvPr>
            <p:ph type="body" sz="quarter" idx="11"/>
          </p:nvPr>
        </p:nvSpPr>
        <p:spPr>
          <a:xfrm>
            <a:off x="4171755" y="1356644"/>
            <a:ext cx="4646835" cy="2031325"/>
          </a:xfrm>
        </p:spPr>
        <p:txBody>
          <a:bodyPr/>
          <a:lstStyle/>
          <a:p>
            <a:r>
              <a:rPr lang="en-US" dirty="0"/>
              <a:t>Application Development Team</a:t>
            </a:r>
          </a:p>
          <a:p>
            <a:pPr lvl="1"/>
            <a:r>
              <a:rPr lang="en-US" dirty="0"/>
              <a:t>Develop web apps with PBI embedding</a:t>
            </a:r>
          </a:p>
          <a:p>
            <a:pPr lvl="1"/>
            <a:r>
              <a:rPr lang="en-US" dirty="0"/>
              <a:t>Authenticate with Azure Active Directory</a:t>
            </a:r>
          </a:p>
          <a:p>
            <a:pPr lvl="1"/>
            <a:r>
              <a:rPr lang="en-US" dirty="0"/>
              <a:t>Retrieve data using Power BI Service API</a:t>
            </a:r>
          </a:p>
          <a:p>
            <a:pPr lvl="1"/>
            <a:r>
              <a:rPr lang="en-US" dirty="0"/>
              <a:t>Embed resources using Power BI JavaScript API</a:t>
            </a:r>
          </a:p>
          <a:p>
            <a:pPr lvl="1"/>
            <a:r>
              <a:rPr lang="en-US" dirty="0"/>
              <a:t>This team sees PBIX files as black boxes</a:t>
            </a:r>
          </a:p>
        </p:txBody>
      </p:sp>
      <p:pic>
        <p:nvPicPr>
          <p:cNvPr id="5" name="Picture 4">
            <a:extLst>
              <a:ext uri="{FF2B5EF4-FFF2-40B4-BE49-F238E27FC236}">
                <a16:creationId xmlns:a16="http://schemas.microsoft.com/office/drawing/2014/main" id="{F5ACD4F3-CA56-442E-8A22-5CF656C469BF}"/>
              </a:ext>
            </a:extLst>
          </p:cNvPr>
          <p:cNvPicPr>
            <a:picLocks noChangeAspect="1"/>
          </p:cNvPicPr>
          <p:nvPr/>
        </p:nvPicPr>
        <p:blipFill>
          <a:blip r:embed="rId2"/>
          <a:stretch>
            <a:fillRect/>
          </a:stretch>
        </p:blipFill>
        <p:spPr>
          <a:xfrm>
            <a:off x="685800" y="3387969"/>
            <a:ext cx="2786966" cy="2106913"/>
          </a:xfrm>
          <a:prstGeom prst="rect">
            <a:avLst/>
          </a:prstGeom>
          <a:ln w="19050">
            <a:solidFill>
              <a:schemeClr val="tx1"/>
            </a:solidFill>
          </a:ln>
        </p:spPr>
      </p:pic>
      <p:pic>
        <p:nvPicPr>
          <p:cNvPr id="7" name="Picture 6">
            <a:extLst>
              <a:ext uri="{FF2B5EF4-FFF2-40B4-BE49-F238E27FC236}">
                <a16:creationId xmlns:a16="http://schemas.microsoft.com/office/drawing/2014/main" id="{B2B47DF2-CF5D-41E2-8962-B5895F902C52}"/>
              </a:ext>
            </a:extLst>
          </p:cNvPr>
          <p:cNvPicPr>
            <a:picLocks noChangeAspect="1"/>
          </p:cNvPicPr>
          <p:nvPr/>
        </p:nvPicPr>
        <p:blipFill rotWithShape="1">
          <a:blip r:embed="rId3"/>
          <a:srcRect l="5845" r="10265"/>
          <a:stretch/>
        </p:blipFill>
        <p:spPr>
          <a:xfrm>
            <a:off x="4648200" y="3429000"/>
            <a:ext cx="3126245" cy="2106913"/>
          </a:xfrm>
          <a:prstGeom prst="rect">
            <a:avLst/>
          </a:prstGeom>
          <a:ln w="19050">
            <a:solidFill>
              <a:schemeClr val="tx1"/>
            </a:solidFill>
          </a:ln>
        </p:spPr>
      </p:pic>
    </p:spTree>
    <p:extLst>
      <p:ext uri="{BB962C8B-B14F-4D97-AF65-F5344CB8AC3E}">
        <p14:creationId xmlns:p14="http://schemas.microsoft.com/office/powerpoint/2010/main" val="4010888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as a Development Platform</a:t>
            </a:r>
          </a:p>
          <a:p>
            <a:pPr lvl="0">
              <a:buFont typeface="Wingdings" panose="05000000000000000000" pitchFamily="2" charset="2"/>
              <a:buChar char="ü"/>
            </a:pPr>
            <a:r>
              <a:rPr lang="en-US" sz="2400" dirty="0"/>
              <a:t>Setting Up a Power BI Dev Environment</a:t>
            </a:r>
          </a:p>
          <a:p>
            <a:pPr lvl="0">
              <a:buFont typeface="Wingdings" panose="05000000000000000000" pitchFamily="2" charset="2"/>
              <a:buChar char="ü"/>
            </a:pPr>
            <a:r>
              <a:rPr lang="en-US" sz="2400" dirty="0"/>
              <a:t>Working with Power BI Desktop and PBIX Files</a:t>
            </a:r>
          </a:p>
          <a:p>
            <a:pPr lvl="0">
              <a:buFont typeface="Wingdings" panose="05000000000000000000" pitchFamily="2" charset="2"/>
              <a:buChar char="Ø"/>
            </a:pPr>
            <a:r>
              <a:rPr lang="en-US" sz="2400" dirty="0"/>
              <a:t>Developing with Power BI Embedding</a:t>
            </a:r>
          </a:p>
          <a:p>
            <a:pPr lvl="0"/>
            <a:r>
              <a:rPr lang="en-US" sz="2400" dirty="0"/>
              <a:t>Understanding Workspaces and Capacities</a:t>
            </a:r>
          </a:p>
        </p:txBody>
      </p:sp>
    </p:spTree>
    <p:extLst>
      <p:ext uri="{BB962C8B-B14F-4D97-AF65-F5344CB8AC3E}">
        <p14:creationId xmlns:p14="http://schemas.microsoft.com/office/powerpoint/2010/main" val="218626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Embedding – The Big Picture</a:t>
            </a:r>
            <a:endParaRPr lang="en-US" dirty="0"/>
          </a:p>
        </p:txBody>
      </p:sp>
      <p:sp>
        <p:nvSpPr>
          <p:cNvPr id="18" name="Content Placeholder 17"/>
          <p:cNvSpPr>
            <a:spLocks noGrp="1"/>
          </p:cNvSpPr>
          <p:nvPr>
            <p:ph idx="1"/>
          </p:nvPr>
        </p:nvSpPr>
        <p:spPr/>
        <p:txBody>
          <a:bodyPr>
            <a:normAutofit/>
          </a:bodyPr>
          <a:lstStyle/>
          <a:p>
            <a:r>
              <a:rPr lang="en-US" sz="1800"/>
              <a:t>User launches your app using a browser</a:t>
            </a:r>
          </a:p>
          <a:p>
            <a:r>
              <a:rPr lang="en-US" sz="1800"/>
              <a:t>App authenticates with Azure Active Directory and obtains access token </a:t>
            </a:r>
          </a:p>
          <a:p>
            <a:r>
              <a:rPr lang="en-US" sz="1800"/>
              <a:t>App uses access token to call to Power BI Service API</a:t>
            </a:r>
          </a:p>
          <a:p>
            <a:r>
              <a:rPr lang="en-US" sz="1800"/>
              <a:t>App retrieves data for embedded resource and passes it to browser.</a:t>
            </a:r>
          </a:p>
          <a:p>
            <a:r>
              <a:rPr lang="en-US" sz="1800"/>
              <a:t>Client-side code uses Power BI JavaScript API to create embedded resource</a:t>
            </a:r>
          </a:p>
          <a:p>
            <a:r>
              <a:rPr lang="en-US" sz="1800"/>
              <a:t>Embedded resource session created between browser and Power BI service</a:t>
            </a:r>
            <a:endParaRPr lang="en-US" sz="1800" dirty="0"/>
          </a:p>
        </p:txBody>
      </p:sp>
      <p:sp>
        <p:nvSpPr>
          <p:cNvPr id="15" name="Rectangle 14"/>
          <p:cNvSpPr/>
          <p:nvPr/>
        </p:nvSpPr>
        <p:spPr>
          <a:xfrm>
            <a:off x="1524000" y="4038600"/>
            <a:ext cx="5943600" cy="24788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2">
                  <a:lumMod val="20000"/>
                  <a:lumOff val="80000"/>
                </a:schemeClr>
              </a:solidFill>
            </a:endParaRPr>
          </a:p>
        </p:txBody>
      </p:sp>
      <p:sp>
        <p:nvSpPr>
          <p:cNvPr id="9" name="Rectangle 8"/>
          <p:cNvSpPr/>
          <p:nvPr/>
        </p:nvSpPr>
        <p:spPr>
          <a:xfrm>
            <a:off x="1818409" y="4381501"/>
            <a:ext cx="1223819" cy="7957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Browser</a:t>
            </a:r>
            <a:endParaRPr lang="en-US" sz="1500" dirty="0">
              <a:solidFill>
                <a:schemeClr val="tx1"/>
              </a:solidFill>
            </a:endParaRPr>
          </a:p>
        </p:txBody>
      </p:sp>
      <p:grpSp>
        <p:nvGrpSpPr>
          <p:cNvPr id="23" name="Group 22"/>
          <p:cNvGrpSpPr/>
          <p:nvPr/>
        </p:nvGrpSpPr>
        <p:grpSpPr>
          <a:xfrm>
            <a:off x="3103125" y="5209375"/>
            <a:ext cx="2154909" cy="844363"/>
            <a:chOff x="2486499" y="4990029"/>
            <a:chExt cx="2873212" cy="1125817"/>
          </a:xfrm>
        </p:grpSpPr>
        <p:sp>
          <p:nvSpPr>
            <p:cNvPr id="30" name="Rectangle 29"/>
            <p:cNvSpPr/>
            <p:nvPr/>
          </p:nvSpPr>
          <p:spPr>
            <a:xfrm>
              <a:off x="3602433" y="5215733"/>
              <a:ext cx="175727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 App </a:t>
              </a:r>
            </a:p>
          </p:txBody>
        </p:sp>
        <p:cxnSp>
          <p:nvCxnSpPr>
            <p:cNvPr id="27" name="Straight Arrow Connector 26"/>
            <p:cNvCxnSpPr/>
            <p:nvPr/>
          </p:nvCxnSpPr>
          <p:spPr>
            <a:xfrm>
              <a:off x="2486499" y="4990029"/>
              <a:ext cx="1034737" cy="67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917740" y="5237681"/>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1</a:t>
              </a:r>
            </a:p>
          </p:txBody>
        </p:sp>
      </p:grpSp>
      <p:grpSp>
        <p:nvGrpSpPr>
          <p:cNvPr id="24" name="Group 23"/>
          <p:cNvGrpSpPr/>
          <p:nvPr/>
        </p:nvGrpSpPr>
        <p:grpSpPr>
          <a:xfrm>
            <a:off x="5301402" y="5740351"/>
            <a:ext cx="2050802" cy="708030"/>
            <a:chOff x="5417536" y="5698001"/>
            <a:chExt cx="2734402" cy="944040"/>
          </a:xfrm>
        </p:grpSpPr>
        <p:sp>
          <p:nvSpPr>
            <p:cNvPr id="33" name="Rectangle 32"/>
            <p:cNvSpPr/>
            <p:nvPr/>
          </p:nvSpPr>
          <p:spPr>
            <a:xfrm>
              <a:off x="6520180" y="5741928"/>
              <a:ext cx="1631758" cy="900113"/>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Azure AD</a:t>
              </a:r>
            </a:p>
          </p:txBody>
        </p:sp>
        <p:cxnSp>
          <p:nvCxnSpPr>
            <p:cNvPr id="39" name="Straight Arrow Connector 38"/>
            <p:cNvCxnSpPr/>
            <p:nvPr/>
          </p:nvCxnSpPr>
          <p:spPr>
            <a:xfrm>
              <a:off x="5430838" y="5698001"/>
              <a:ext cx="1048477" cy="380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5417536" y="5840517"/>
              <a:ext cx="1035040" cy="382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800697" y="5800297"/>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2</a:t>
              </a:r>
            </a:p>
          </p:txBody>
        </p:sp>
      </p:grpSp>
      <p:sp>
        <p:nvSpPr>
          <p:cNvPr id="31" name="Rectangle 30"/>
          <p:cNvSpPr/>
          <p:nvPr/>
        </p:nvSpPr>
        <p:spPr>
          <a:xfrm>
            <a:off x="6171145" y="4231680"/>
            <a:ext cx="1223819" cy="88205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grpSp>
        <p:nvGrpSpPr>
          <p:cNvPr id="32" name="Group 31"/>
          <p:cNvGrpSpPr/>
          <p:nvPr/>
        </p:nvGrpSpPr>
        <p:grpSpPr>
          <a:xfrm>
            <a:off x="5295903" y="5062928"/>
            <a:ext cx="814348" cy="549331"/>
            <a:chOff x="5410200" y="4794767"/>
            <a:chExt cx="1085797" cy="732441"/>
          </a:xfrm>
        </p:grpSpPr>
        <p:cxnSp>
          <p:nvCxnSpPr>
            <p:cNvPr id="52" name="Straight Arrow Connector 51"/>
            <p:cNvCxnSpPr/>
            <p:nvPr/>
          </p:nvCxnSpPr>
          <p:spPr>
            <a:xfrm flipV="1">
              <a:off x="5410200" y="4794767"/>
              <a:ext cx="1085797" cy="732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009258" y="4867206"/>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3</a:t>
              </a:r>
            </a:p>
          </p:txBody>
        </p:sp>
      </p:grpSp>
      <p:grpSp>
        <p:nvGrpSpPr>
          <p:cNvPr id="26" name="Group 25"/>
          <p:cNvGrpSpPr/>
          <p:nvPr/>
        </p:nvGrpSpPr>
        <p:grpSpPr>
          <a:xfrm>
            <a:off x="3155869" y="4868873"/>
            <a:ext cx="2921814" cy="609872"/>
            <a:chOff x="2556825" y="4536026"/>
            <a:chExt cx="3895752" cy="813163"/>
          </a:xfrm>
        </p:grpSpPr>
        <p:cxnSp>
          <p:nvCxnSpPr>
            <p:cNvPr id="53" name="Straight Arrow Connector 52"/>
            <p:cNvCxnSpPr/>
            <p:nvPr/>
          </p:nvCxnSpPr>
          <p:spPr>
            <a:xfrm flipH="1">
              <a:off x="5417536" y="4536026"/>
              <a:ext cx="1035041" cy="718216"/>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579841" y="4883169"/>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4</a:t>
              </a:r>
            </a:p>
          </p:txBody>
        </p:sp>
        <p:cxnSp>
          <p:nvCxnSpPr>
            <p:cNvPr id="60" name="Straight Arrow Connector 59"/>
            <p:cNvCxnSpPr/>
            <p:nvPr/>
          </p:nvCxnSpPr>
          <p:spPr>
            <a:xfrm flipH="1" flipV="1">
              <a:off x="2556825" y="4714350"/>
              <a:ext cx="978467" cy="634839"/>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782811" y="4809055"/>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4</a:t>
              </a:r>
            </a:p>
          </p:txBody>
        </p:sp>
      </p:grpSp>
      <p:grpSp>
        <p:nvGrpSpPr>
          <p:cNvPr id="29" name="Group 28"/>
          <p:cNvGrpSpPr/>
          <p:nvPr/>
        </p:nvGrpSpPr>
        <p:grpSpPr>
          <a:xfrm>
            <a:off x="3270830" y="4577966"/>
            <a:ext cx="2806855" cy="228600"/>
            <a:chOff x="2797848" y="4148154"/>
            <a:chExt cx="3654728" cy="304800"/>
          </a:xfrm>
        </p:grpSpPr>
        <p:cxnSp>
          <p:nvCxnSpPr>
            <p:cNvPr id="66" name="Straight Arrow Connector 65"/>
            <p:cNvCxnSpPr/>
            <p:nvPr/>
          </p:nvCxnSpPr>
          <p:spPr>
            <a:xfrm flipV="1">
              <a:off x="2797848" y="4274088"/>
              <a:ext cx="3654728" cy="52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171828" y="4148154"/>
              <a:ext cx="304801" cy="304800"/>
            </a:xfrm>
            <a:prstGeom prst="ellipse">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6</a:t>
              </a:r>
            </a:p>
          </p:txBody>
        </p:sp>
      </p:grpSp>
      <p:grpSp>
        <p:nvGrpSpPr>
          <p:cNvPr id="34" name="Group 33"/>
          <p:cNvGrpSpPr/>
          <p:nvPr/>
        </p:nvGrpSpPr>
        <p:grpSpPr>
          <a:xfrm>
            <a:off x="3124203" y="4104422"/>
            <a:ext cx="424382" cy="456350"/>
            <a:chOff x="2398265" y="3516763"/>
            <a:chExt cx="565843" cy="608466"/>
          </a:xfrm>
        </p:grpSpPr>
        <p:sp>
          <p:nvSpPr>
            <p:cNvPr id="19" name="Freeform: Shape 18"/>
            <p:cNvSpPr/>
            <p:nvPr/>
          </p:nvSpPr>
          <p:spPr>
            <a:xfrm>
              <a:off x="2398265" y="3686436"/>
              <a:ext cx="540443" cy="438793"/>
            </a:xfrm>
            <a:custGeom>
              <a:avLst/>
              <a:gdLst>
                <a:gd name="connsiteX0" fmla="*/ 0 w 244776"/>
                <a:gd name="connsiteY0" fmla="*/ 126439 h 222795"/>
                <a:gd name="connsiteX1" fmla="*/ 46593 w 244776"/>
                <a:gd name="connsiteY1" fmla="*/ 15779 h 222795"/>
                <a:gd name="connsiteX2" fmla="*/ 157253 w 244776"/>
                <a:gd name="connsiteY2" fmla="*/ 9955 h 222795"/>
                <a:gd name="connsiteX3" fmla="*/ 244616 w 244776"/>
                <a:gd name="connsiteY3" fmla="*/ 103142 h 222795"/>
                <a:gd name="connsiteX4" fmla="*/ 180550 w 244776"/>
                <a:gd name="connsiteY4" fmla="*/ 207977 h 222795"/>
                <a:gd name="connsiteX5" fmla="*/ 168902 w 244776"/>
                <a:gd name="connsiteY5" fmla="*/ 219626 h 22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776" h="222795">
                  <a:moveTo>
                    <a:pt x="0" y="126439"/>
                  </a:moveTo>
                  <a:cubicBezTo>
                    <a:pt x="10192" y="80816"/>
                    <a:pt x="20384" y="35193"/>
                    <a:pt x="46593" y="15779"/>
                  </a:cubicBezTo>
                  <a:cubicBezTo>
                    <a:pt x="72802" y="-3635"/>
                    <a:pt x="124249" y="-4605"/>
                    <a:pt x="157253" y="9955"/>
                  </a:cubicBezTo>
                  <a:cubicBezTo>
                    <a:pt x="190257" y="24515"/>
                    <a:pt x="240733" y="70138"/>
                    <a:pt x="244616" y="103142"/>
                  </a:cubicBezTo>
                  <a:cubicBezTo>
                    <a:pt x="248499" y="136146"/>
                    <a:pt x="180550" y="207977"/>
                    <a:pt x="180550" y="207977"/>
                  </a:cubicBezTo>
                  <a:cubicBezTo>
                    <a:pt x="167931" y="227391"/>
                    <a:pt x="168416" y="223508"/>
                    <a:pt x="168902" y="219626"/>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Oval 35"/>
            <p:cNvSpPr/>
            <p:nvPr/>
          </p:nvSpPr>
          <p:spPr>
            <a:xfrm>
              <a:off x="2659307" y="3516763"/>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5</a:t>
              </a:r>
            </a:p>
          </p:txBody>
        </p:sp>
      </p:grpSp>
      <p:sp>
        <p:nvSpPr>
          <p:cNvPr id="20" name="Rectangle 19"/>
          <p:cNvSpPr/>
          <p:nvPr/>
        </p:nvSpPr>
        <p:spPr>
          <a:xfrm>
            <a:off x="2756478" y="4456172"/>
            <a:ext cx="514350" cy="47226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2">
                    <a:lumMod val="90000"/>
                    <a:lumOff val="10000"/>
                  </a:schemeClr>
                </a:solidFill>
              </a:rPr>
              <a:t>iFrame</a:t>
            </a:r>
            <a:endParaRPr lang="en-US" sz="800" dirty="0">
              <a:solidFill>
                <a:schemeClr val="tx2">
                  <a:lumMod val="90000"/>
                  <a:lumOff val="10000"/>
                </a:schemeClr>
              </a:solidFill>
            </a:endParaRPr>
          </a:p>
        </p:txBody>
      </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First Party Embedding vs Third Party Embedding</a:t>
            </a:r>
          </a:p>
        </p:txBody>
      </p:sp>
      <p:sp>
        <p:nvSpPr>
          <p:cNvPr id="18" name="Content Placeholder 17"/>
          <p:cNvSpPr>
            <a:spLocks noGrp="1"/>
          </p:cNvSpPr>
          <p:nvPr>
            <p:ph type="body" sz="quarter" idx="10"/>
          </p:nvPr>
        </p:nvSpPr>
        <p:spPr>
          <a:xfrm>
            <a:off x="304800" y="1371601"/>
            <a:ext cx="4042410" cy="2123658"/>
          </a:xfrm>
        </p:spPr>
        <p:txBody>
          <a:bodyPr/>
          <a:lstStyle/>
          <a:p>
            <a:r>
              <a:rPr lang="en-US" sz="2400" b="1" dirty="0">
                <a:solidFill>
                  <a:schemeClr val="accent3">
                    <a:lumMod val="50000"/>
                  </a:schemeClr>
                </a:solidFill>
              </a:rPr>
              <a:t>First Party Embedding</a:t>
            </a:r>
          </a:p>
          <a:p>
            <a:pPr marL="448866" lvl="1" indent="-257175">
              <a:buFont typeface="Arial" panose="020B0604020202020204" pitchFamily="34" charset="0"/>
              <a:buChar char="•"/>
            </a:pPr>
            <a:r>
              <a:rPr lang="en-US" dirty="0"/>
              <a:t>Known as </a:t>
            </a:r>
            <a:r>
              <a:rPr lang="en-US" b="1" dirty="0">
                <a:solidFill>
                  <a:schemeClr val="accent3">
                    <a:lumMod val="50000"/>
                  </a:schemeClr>
                </a:solidFill>
              </a:rPr>
              <a:t>User-Owns-Data</a:t>
            </a:r>
            <a:r>
              <a:rPr lang="en-US" dirty="0"/>
              <a:t> Model</a:t>
            </a:r>
          </a:p>
          <a:p>
            <a:pPr marL="448866" lvl="1" indent="-257175">
              <a:buFont typeface="Arial" panose="020B0604020202020204" pitchFamily="34" charset="0"/>
              <a:buChar char="•"/>
            </a:pPr>
            <a:r>
              <a:rPr lang="en-US" dirty="0"/>
              <a:t>All users require a Power BI license</a:t>
            </a:r>
          </a:p>
          <a:p>
            <a:pPr marL="448866" lvl="1" indent="-257175">
              <a:buFont typeface="Arial" panose="020B0604020202020204" pitchFamily="34" charset="0"/>
              <a:buChar char="•"/>
            </a:pPr>
            <a:r>
              <a:rPr lang="en-US" dirty="0"/>
              <a:t>Useful in corporate environments</a:t>
            </a:r>
          </a:p>
          <a:p>
            <a:pPr marL="448866" lvl="1" indent="-257175">
              <a:buFont typeface="Arial" panose="020B0604020202020204" pitchFamily="34" charset="0"/>
              <a:buChar char="•"/>
            </a:pPr>
            <a:r>
              <a:rPr lang="en-US" dirty="0"/>
              <a:t>App authenticates as current user</a:t>
            </a:r>
          </a:p>
          <a:p>
            <a:pPr marL="448866" lvl="1" indent="-257175">
              <a:buFont typeface="Arial" panose="020B0604020202020204" pitchFamily="34" charset="0"/>
              <a:buChar char="•"/>
            </a:pPr>
            <a:r>
              <a:rPr lang="en-US" dirty="0"/>
              <a:t>Your code runs with user’s permissions</a:t>
            </a:r>
          </a:p>
          <a:p>
            <a:pPr marL="448866" lvl="1" indent="-257175">
              <a:buFont typeface="Arial" panose="020B0604020202020204" pitchFamily="34" charset="0"/>
              <a:buChar char="•"/>
            </a:pPr>
            <a:r>
              <a:rPr lang="en-US" dirty="0"/>
              <a:t>User’s access token passed to browser</a:t>
            </a:r>
          </a:p>
        </p:txBody>
      </p:sp>
      <p:sp>
        <p:nvSpPr>
          <p:cNvPr id="3" name="Text Placeholder 2">
            <a:extLst>
              <a:ext uri="{FF2B5EF4-FFF2-40B4-BE49-F238E27FC236}">
                <a16:creationId xmlns:a16="http://schemas.microsoft.com/office/drawing/2014/main" id="{DC7C6ADB-2B16-4141-AB05-29D95D62C866}"/>
              </a:ext>
            </a:extLst>
          </p:cNvPr>
          <p:cNvSpPr>
            <a:spLocks noGrp="1"/>
          </p:cNvSpPr>
          <p:nvPr>
            <p:ph type="body" sz="quarter" idx="12"/>
          </p:nvPr>
        </p:nvSpPr>
        <p:spPr>
          <a:xfrm>
            <a:off x="4478654" y="1371600"/>
            <a:ext cx="4513660" cy="2123658"/>
          </a:xfrm>
        </p:spPr>
        <p:txBody>
          <a:bodyPr/>
          <a:lstStyle/>
          <a:p>
            <a:r>
              <a:rPr lang="en-US" sz="2400" b="1" dirty="0">
                <a:solidFill>
                  <a:srgbClr val="7030A0"/>
                </a:solidFill>
              </a:rPr>
              <a:t>Third Party Embedding</a:t>
            </a:r>
          </a:p>
          <a:p>
            <a:pPr marL="448866" lvl="1" indent="-257175">
              <a:buFont typeface="Arial" panose="020B0604020202020204" pitchFamily="34" charset="0"/>
              <a:buChar char="•"/>
            </a:pPr>
            <a:r>
              <a:rPr lang="en-US" dirty="0"/>
              <a:t>Known as </a:t>
            </a:r>
            <a:r>
              <a:rPr lang="en-US" b="1" dirty="0">
                <a:solidFill>
                  <a:srgbClr val="7030A0"/>
                </a:solidFill>
              </a:rPr>
              <a:t>App-Owns-Data</a:t>
            </a:r>
            <a:r>
              <a:rPr lang="en-US" dirty="0"/>
              <a:t> Model</a:t>
            </a:r>
          </a:p>
          <a:p>
            <a:pPr marL="448866" lvl="1" indent="-257175">
              <a:buFont typeface="Arial" panose="020B0604020202020204" pitchFamily="34" charset="0"/>
              <a:buChar char="•"/>
            </a:pPr>
            <a:r>
              <a:rPr lang="en-US" dirty="0"/>
              <a:t>No users require Power BI license</a:t>
            </a:r>
          </a:p>
          <a:p>
            <a:pPr marL="448866" lvl="1" indent="-257175">
              <a:buFont typeface="Arial" panose="020B0604020202020204" pitchFamily="34" charset="0"/>
              <a:buChar char="•"/>
            </a:pPr>
            <a:r>
              <a:rPr lang="en-US" dirty="0"/>
              <a:t>Useful for commercial applications</a:t>
            </a:r>
          </a:p>
          <a:p>
            <a:pPr marL="448866" lvl="1" indent="-257175">
              <a:buFont typeface="Arial" panose="020B0604020202020204" pitchFamily="34" charset="0"/>
              <a:buChar char="•"/>
            </a:pPr>
            <a:r>
              <a:rPr lang="en-US" dirty="0"/>
              <a:t>App authenticates to acquire app-only token</a:t>
            </a:r>
          </a:p>
          <a:p>
            <a:pPr marL="448866" lvl="1" indent="-257175">
              <a:buFont typeface="Arial" panose="020B0604020202020204" pitchFamily="34" charset="0"/>
              <a:buChar char="•"/>
            </a:pPr>
            <a:r>
              <a:rPr lang="en-US" dirty="0"/>
              <a:t>Your code runs with admin permissions</a:t>
            </a:r>
          </a:p>
          <a:p>
            <a:pPr marL="448866" lvl="1" indent="-257175">
              <a:buFont typeface="Arial" panose="020B0604020202020204" pitchFamily="34" charset="0"/>
              <a:buChar char="•"/>
            </a:pPr>
            <a:r>
              <a:rPr lang="en-US" dirty="0"/>
              <a:t>Embed token passed to browser</a:t>
            </a:r>
          </a:p>
        </p:txBody>
      </p:sp>
      <p:grpSp>
        <p:nvGrpSpPr>
          <p:cNvPr id="9" name="Group 8">
            <a:extLst>
              <a:ext uri="{FF2B5EF4-FFF2-40B4-BE49-F238E27FC236}">
                <a16:creationId xmlns:a16="http://schemas.microsoft.com/office/drawing/2014/main" id="{99D5F2FD-AB01-4789-B611-6422D722EF0E}"/>
              </a:ext>
            </a:extLst>
          </p:cNvPr>
          <p:cNvGrpSpPr/>
          <p:nvPr/>
        </p:nvGrpSpPr>
        <p:grpSpPr>
          <a:xfrm>
            <a:off x="475457" y="3753893"/>
            <a:ext cx="3892202" cy="1732506"/>
            <a:chOff x="1054781" y="4472480"/>
            <a:chExt cx="4235064" cy="1885122"/>
          </a:xfrm>
        </p:grpSpPr>
        <p:sp>
          <p:nvSpPr>
            <p:cNvPr id="12" name="Rectangle 11">
              <a:extLst>
                <a:ext uri="{FF2B5EF4-FFF2-40B4-BE49-F238E27FC236}">
                  <a16:creationId xmlns:a16="http://schemas.microsoft.com/office/drawing/2014/main" id="{95AC5C52-9CFF-42C8-9DEF-B52255D6F844}"/>
                </a:ext>
              </a:extLst>
            </p:cNvPr>
            <p:cNvSpPr/>
            <p:nvPr/>
          </p:nvSpPr>
          <p:spPr>
            <a:xfrm>
              <a:off x="1054781" y="4472480"/>
              <a:ext cx="4235064" cy="18851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chemeClr val="tx1"/>
                  </a:solidFill>
                </a:rPr>
                <a:t>First Party Embedding for use within Organization</a:t>
              </a:r>
            </a:p>
          </p:txBody>
        </p:sp>
        <p:sp>
          <p:nvSpPr>
            <p:cNvPr id="13" name="Rectangle 12">
              <a:extLst>
                <a:ext uri="{FF2B5EF4-FFF2-40B4-BE49-F238E27FC236}">
                  <a16:creationId xmlns:a16="http://schemas.microsoft.com/office/drawing/2014/main" id="{37D37B57-2B8D-4EC3-B050-1E36FE15E8A1}"/>
                </a:ext>
              </a:extLst>
            </p:cNvPr>
            <p:cNvSpPr/>
            <p:nvPr/>
          </p:nvSpPr>
          <p:spPr>
            <a:xfrm>
              <a:off x="1344452" y="4617333"/>
              <a:ext cx="1338216" cy="13858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dirty="0">
                  <a:solidFill>
                    <a:schemeClr val="tx1"/>
                  </a:solidFill>
                </a:rPr>
                <a:t>Browser</a:t>
              </a:r>
              <a:endParaRPr lang="en-US" sz="825" dirty="0">
                <a:solidFill>
                  <a:schemeClr val="tx1"/>
                </a:solidFill>
              </a:endParaRPr>
            </a:p>
          </p:txBody>
        </p:sp>
        <p:sp>
          <p:nvSpPr>
            <p:cNvPr id="14" name="Rectangle 13">
              <a:extLst>
                <a:ext uri="{FF2B5EF4-FFF2-40B4-BE49-F238E27FC236}">
                  <a16:creationId xmlns:a16="http://schemas.microsoft.com/office/drawing/2014/main" id="{CE684A32-9367-45A2-9D82-EBFD7221BD19}"/>
                </a:ext>
              </a:extLst>
            </p:cNvPr>
            <p:cNvSpPr/>
            <p:nvPr/>
          </p:nvSpPr>
          <p:spPr>
            <a:xfrm>
              <a:off x="3625039" y="4636623"/>
              <a:ext cx="1352471" cy="1318145"/>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cxnSp>
          <p:nvCxnSpPr>
            <p:cNvPr id="16" name="Straight Arrow Connector 15">
              <a:extLst>
                <a:ext uri="{FF2B5EF4-FFF2-40B4-BE49-F238E27FC236}">
                  <a16:creationId xmlns:a16="http://schemas.microsoft.com/office/drawing/2014/main" id="{36024F23-C9FC-440C-86A8-913A4C57FD57}"/>
                </a:ext>
              </a:extLst>
            </p:cNvPr>
            <p:cNvCxnSpPr>
              <a:cxnSpLocks/>
            </p:cNvCxnSpPr>
            <p:nvPr/>
          </p:nvCxnSpPr>
          <p:spPr>
            <a:xfrm flipV="1">
              <a:off x="2659951" y="5341173"/>
              <a:ext cx="965088" cy="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9766AAC-EC5C-42FA-9785-CD159CA640C6}"/>
                </a:ext>
              </a:extLst>
            </p:cNvPr>
            <p:cNvSpPr/>
            <p:nvPr/>
          </p:nvSpPr>
          <p:spPr>
            <a:xfrm>
              <a:off x="1528089" y="4887355"/>
              <a:ext cx="1027542" cy="96280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 dirty="0" err="1">
                  <a:solidFill>
                    <a:schemeClr val="tx2">
                      <a:lumMod val="90000"/>
                      <a:lumOff val="10000"/>
                    </a:schemeClr>
                  </a:solidFill>
                </a:rPr>
                <a:t>iFrame</a:t>
              </a:r>
              <a:endParaRPr lang="en-US" sz="600" dirty="0">
                <a:solidFill>
                  <a:schemeClr val="tx2">
                    <a:lumMod val="90000"/>
                    <a:lumOff val="10000"/>
                  </a:schemeClr>
                </a:solidFill>
              </a:endParaRPr>
            </a:p>
          </p:txBody>
        </p:sp>
        <p:sp>
          <p:nvSpPr>
            <p:cNvPr id="5" name="Rectangle: Rounded Corners 4">
              <a:extLst>
                <a:ext uri="{FF2B5EF4-FFF2-40B4-BE49-F238E27FC236}">
                  <a16:creationId xmlns:a16="http://schemas.microsoft.com/office/drawing/2014/main" id="{3FAA4E85-6B61-46F8-9DED-175B38EB43BA}"/>
                </a:ext>
              </a:extLst>
            </p:cNvPr>
            <p:cNvSpPr/>
            <p:nvPr/>
          </p:nvSpPr>
          <p:spPr bwMode="auto">
            <a:xfrm>
              <a:off x="1681346" y="4976835"/>
              <a:ext cx="721026" cy="648736"/>
            </a:xfrm>
            <a:prstGeom prst="roundRect">
              <a:avLst/>
            </a:prstGeom>
            <a:solidFill>
              <a:srgbClr val="00206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Azure AD</a:t>
              </a:r>
            </a:p>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Access Token</a:t>
              </a:r>
            </a:p>
            <a:p>
              <a:pPr algn="ctr" defTabSz="699354" fontAlgn="base">
                <a:spcBef>
                  <a:spcPct val="0"/>
                </a:spcBef>
                <a:spcAft>
                  <a:spcPct val="0"/>
                </a:spcAft>
              </a:pPr>
              <a:r>
                <a:rPr lang="en-US" sz="500" i="1" dirty="0">
                  <a:solidFill>
                    <a:schemeClr val="accent2">
                      <a:lumMod val="40000"/>
                      <a:lumOff val="60000"/>
                    </a:schemeClr>
                  </a:solidFill>
                  <a:ea typeface="Segoe UI" pitchFamily="34" charset="0"/>
                  <a:cs typeface="Segoe UI" pitchFamily="34" charset="0"/>
                </a:rPr>
                <a:t>for the current user</a:t>
              </a:r>
            </a:p>
          </p:txBody>
        </p:sp>
      </p:grpSp>
      <p:grpSp>
        <p:nvGrpSpPr>
          <p:cNvPr id="6" name="Group 5">
            <a:extLst>
              <a:ext uri="{FF2B5EF4-FFF2-40B4-BE49-F238E27FC236}">
                <a16:creationId xmlns:a16="http://schemas.microsoft.com/office/drawing/2014/main" id="{FDFED5A0-6696-4C12-89C9-A66D07846A5E}"/>
              </a:ext>
            </a:extLst>
          </p:cNvPr>
          <p:cNvGrpSpPr/>
          <p:nvPr/>
        </p:nvGrpSpPr>
        <p:grpSpPr>
          <a:xfrm>
            <a:off x="4789384" y="3753893"/>
            <a:ext cx="3892199" cy="1732506"/>
            <a:chOff x="6752360" y="4449219"/>
            <a:chExt cx="4235064" cy="1885122"/>
          </a:xfrm>
        </p:grpSpPr>
        <p:sp>
          <p:nvSpPr>
            <p:cNvPr id="21" name="Rectangle 20">
              <a:extLst>
                <a:ext uri="{FF2B5EF4-FFF2-40B4-BE49-F238E27FC236}">
                  <a16:creationId xmlns:a16="http://schemas.microsoft.com/office/drawing/2014/main" id="{2AAB1A3D-0F38-4866-9B20-7843CF38619C}"/>
                </a:ext>
              </a:extLst>
            </p:cNvPr>
            <p:cNvSpPr/>
            <p:nvPr/>
          </p:nvSpPr>
          <p:spPr>
            <a:xfrm>
              <a:off x="6752360" y="4449219"/>
              <a:ext cx="4235064" cy="18851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chemeClr val="tx1"/>
                  </a:solidFill>
                </a:rPr>
                <a:t>Third Party Embedding for use by ISVs</a:t>
              </a:r>
            </a:p>
          </p:txBody>
        </p:sp>
        <p:sp>
          <p:nvSpPr>
            <p:cNvPr id="22" name="Rectangle 21">
              <a:extLst>
                <a:ext uri="{FF2B5EF4-FFF2-40B4-BE49-F238E27FC236}">
                  <a16:creationId xmlns:a16="http://schemas.microsoft.com/office/drawing/2014/main" id="{F7EC0EC3-1DE7-423B-92D6-EEA491ACE23E}"/>
                </a:ext>
              </a:extLst>
            </p:cNvPr>
            <p:cNvSpPr/>
            <p:nvPr/>
          </p:nvSpPr>
          <p:spPr>
            <a:xfrm>
              <a:off x="7013397" y="4617333"/>
              <a:ext cx="1338216" cy="13858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dirty="0">
                  <a:solidFill>
                    <a:schemeClr val="tx1"/>
                  </a:solidFill>
                </a:rPr>
                <a:t>Browser</a:t>
              </a:r>
              <a:endParaRPr lang="en-US" sz="825" dirty="0">
                <a:solidFill>
                  <a:schemeClr val="tx1"/>
                </a:solidFill>
              </a:endParaRPr>
            </a:p>
          </p:txBody>
        </p:sp>
        <p:sp>
          <p:nvSpPr>
            <p:cNvPr id="23" name="Rectangle 22">
              <a:extLst>
                <a:ext uri="{FF2B5EF4-FFF2-40B4-BE49-F238E27FC236}">
                  <a16:creationId xmlns:a16="http://schemas.microsoft.com/office/drawing/2014/main" id="{57136262-D9D5-4B29-87E7-5F293A2D8016}"/>
                </a:ext>
              </a:extLst>
            </p:cNvPr>
            <p:cNvSpPr/>
            <p:nvPr/>
          </p:nvSpPr>
          <p:spPr>
            <a:xfrm>
              <a:off x="9293984" y="4636623"/>
              <a:ext cx="1352471" cy="1318145"/>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cxnSp>
          <p:nvCxnSpPr>
            <p:cNvPr id="24" name="Straight Arrow Connector 23">
              <a:extLst>
                <a:ext uri="{FF2B5EF4-FFF2-40B4-BE49-F238E27FC236}">
                  <a16:creationId xmlns:a16="http://schemas.microsoft.com/office/drawing/2014/main" id="{AB1C75CC-4981-43EC-971B-AAA7467E5EEC}"/>
                </a:ext>
              </a:extLst>
            </p:cNvPr>
            <p:cNvCxnSpPr>
              <a:cxnSpLocks/>
            </p:cNvCxnSpPr>
            <p:nvPr/>
          </p:nvCxnSpPr>
          <p:spPr>
            <a:xfrm flipV="1">
              <a:off x="8328896" y="5341173"/>
              <a:ext cx="965088" cy="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1F02305-7ED3-481B-9B38-EA6748309FC5}"/>
                </a:ext>
              </a:extLst>
            </p:cNvPr>
            <p:cNvSpPr/>
            <p:nvPr/>
          </p:nvSpPr>
          <p:spPr>
            <a:xfrm>
              <a:off x="7197034" y="4887355"/>
              <a:ext cx="1027542" cy="96280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 dirty="0" err="1">
                  <a:solidFill>
                    <a:schemeClr val="tx2">
                      <a:lumMod val="90000"/>
                      <a:lumOff val="10000"/>
                    </a:schemeClr>
                  </a:solidFill>
                </a:rPr>
                <a:t>iFrame</a:t>
              </a:r>
              <a:endParaRPr lang="en-US" sz="600" dirty="0">
                <a:solidFill>
                  <a:schemeClr val="tx2">
                    <a:lumMod val="90000"/>
                    <a:lumOff val="10000"/>
                  </a:schemeClr>
                </a:solidFill>
              </a:endParaRPr>
            </a:p>
          </p:txBody>
        </p:sp>
        <p:sp>
          <p:nvSpPr>
            <p:cNvPr id="26" name="Rectangle: Rounded Corners 25">
              <a:extLst>
                <a:ext uri="{FF2B5EF4-FFF2-40B4-BE49-F238E27FC236}">
                  <a16:creationId xmlns:a16="http://schemas.microsoft.com/office/drawing/2014/main" id="{B9B0A565-D1BB-419D-839B-1896CD38FBDC}"/>
                </a:ext>
              </a:extLst>
            </p:cNvPr>
            <p:cNvSpPr/>
            <p:nvPr/>
          </p:nvSpPr>
          <p:spPr bwMode="auto">
            <a:xfrm>
              <a:off x="7350291" y="4976835"/>
              <a:ext cx="721026" cy="648736"/>
            </a:xfrm>
            <a:prstGeom prst="roundRect">
              <a:avLst/>
            </a:prstGeom>
            <a:solidFill>
              <a:srgbClr val="580058"/>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Power BI</a:t>
              </a:r>
            </a:p>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Embed Token</a:t>
              </a:r>
            </a:p>
            <a:p>
              <a:pPr algn="ctr" defTabSz="699354" fontAlgn="base">
                <a:spcBef>
                  <a:spcPct val="0"/>
                </a:spcBef>
                <a:spcAft>
                  <a:spcPct val="0"/>
                </a:spcAft>
              </a:pPr>
              <a:r>
                <a:rPr lang="en-US" sz="500" i="1" dirty="0">
                  <a:solidFill>
                    <a:schemeClr val="accent2">
                      <a:lumMod val="40000"/>
                      <a:lumOff val="60000"/>
                    </a:schemeClr>
                  </a:solidFill>
                  <a:ea typeface="Segoe UI" pitchFamily="34" charset="0"/>
                  <a:cs typeface="Segoe UI" pitchFamily="34" charset="0"/>
                </a:rPr>
                <a:t>for specific report</a:t>
              </a:r>
            </a:p>
          </p:txBody>
        </p:sp>
      </p:grpSp>
    </p:spTree>
    <p:extLst>
      <p:ext uri="{BB962C8B-B14F-4D97-AF65-F5344CB8AC3E}">
        <p14:creationId xmlns:p14="http://schemas.microsoft.com/office/powerpoint/2010/main" val="1817356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Embeddable Resources</a:t>
            </a:r>
            <a:endParaRPr lang="en-US" dirty="0"/>
          </a:p>
        </p:txBody>
      </p:sp>
      <p:sp>
        <p:nvSpPr>
          <p:cNvPr id="3" name="Content Placeholder 2"/>
          <p:cNvSpPr>
            <a:spLocks noGrp="1"/>
          </p:cNvSpPr>
          <p:nvPr>
            <p:ph idx="1"/>
          </p:nvPr>
        </p:nvSpPr>
        <p:spPr/>
        <p:txBody>
          <a:bodyPr>
            <a:normAutofit/>
          </a:bodyPr>
          <a:lstStyle/>
          <a:p>
            <a:r>
              <a:rPr lang="en-US" dirty="0"/>
              <a:t>Reports</a:t>
            </a:r>
          </a:p>
          <a:p>
            <a:r>
              <a:rPr lang="en-US" dirty="0"/>
              <a:t>Dashboards</a:t>
            </a:r>
          </a:p>
          <a:p>
            <a:r>
              <a:rPr lang="en-US" dirty="0"/>
              <a:t>Dashboard Tiles</a:t>
            </a:r>
          </a:p>
          <a:p>
            <a:r>
              <a:rPr lang="en-US" dirty="0"/>
              <a:t>New Reports</a:t>
            </a:r>
          </a:p>
          <a:p>
            <a:r>
              <a:rPr lang="en-US" dirty="0"/>
              <a:t>Q&amp;A Experience</a:t>
            </a:r>
          </a:p>
          <a:p>
            <a:r>
              <a:rPr lang="en-US" dirty="0"/>
              <a:t>Visuals in custom layout</a:t>
            </a:r>
          </a:p>
        </p:txBody>
      </p:sp>
    </p:spTree>
    <p:extLst>
      <p:ext uri="{BB962C8B-B14F-4D97-AF65-F5344CB8AC3E}">
        <p14:creationId xmlns:p14="http://schemas.microsoft.com/office/powerpoint/2010/main" val="208885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0460-7FCD-47F7-9095-1167A8457598}"/>
              </a:ext>
            </a:extLst>
          </p:cNvPr>
          <p:cNvSpPr>
            <a:spLocks noGrp="1"/>
          </p:cNvSpPr>
          <p:nvPr>
            <p:ph type="title"/>
          </p:nvPr>
        </p:nvSpPr>
        <p:spPr/>
        <p:txBody>
          <a:bodyPr/>
          <a:lstStyle/>
          <a:p>
            <a:r>
              <a:rPr lang="en-US" sz="4050" dirty="0"/>
              <a:t>Embeddable Resources</a:t>
            </a:r>
          </a:p>
        </p:txBody>
      </p:sp>
    </p:spTree>
    <p:extLst>
      <p:ext uri="{BB962C8B-B14F-4D97-AF65-F5344CB8AC3E}">
        <p14:creationId xmlns:p14="http://schemas.microsoft.com/office/powerpoint/2010/main" val="118163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Power BI as a Development Platform</a:t>
            </a:r>
          </a:p>
          <a:p>
            <a:pPr lvl="0"/>
            <a:r>
              <a:rPr lang="en-US" sz="2400" dirty="0"/>
              <a:t>Setting Up a Power BI Dev Environment</a:t>
            </a:r>
          </a:p>
          <a:p>
            <a:pPr lvl="0"/>
            <a:r>
              <a:rPr lang="en-US" sz="2400" dirty="0"/>
              <a:t>Working with Power BI Desktop and PBIX Files</a:t>
            </a:r>
          </a:p>
          <a:p>
            <a:pPr lvl="0"/>
            <a:r>
              <a:rPr lang="en-US" sz="2400" dirty="0"/>
              <a:t>Developing with Power BI Embedding</a:t>
            </a:r>
          </a:p>
          <a:p>
            <a:pPr lvl="0"/>
            <a:r>
              <a:rPr lang="en-US" sz="2400" dirty="0"/>
              <a:t>Understanding Workspaces and Capacities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as a Development Platform</a:t>
            </a:r>
          </a:p>
          <a:p>
            <a:pPr lvl="0">
              <a:buFont typeface="Wingdings" panose="05000000000000000000" pitchFamily="2" charset="2"/>
              <a:buChar char="ü"/>
            </a:pPr>
            <a:r>
              <a:rPr lang="en-US" sz="2400" dirty="0"/>
              <a:t>Setting Up a Power BI Dev Environment</a:t>
            </a:r>
          </a:p>
          <a:p>
            <a:pPr lvl="0">
              <a:buFont typeface="Wingdings" panose="05000000000000000000" pitchFamily="2" charset="2"/>
              <a:buChar char="ü"/>
            </a:pPr>
            <a:r>
              <a:rPr lang="en-US" sz="2400" dirty="0"/>
              <a:t>Working with Power BI Desktop and PBIX Files</a:t>
            </a:r>
          </a:p>
          <a:p>
            <a:pPr lvl="0">
              <a:buFont typeface="Wingdings" panose="05000000000000000000" pitchFamily="2" charset="2"/>
              <a:buChar char="ü"/>
            </a:pPr>
            <a:r>
              <a:rPr lang="en-US" sz="2400" dirty="0"/>
              <a:t>Developing with Power BI Embedding</a:t>
            </a:r>
          </a:p>
          <a:p>
            <a:pPr lvl="0">
              <a:buFont typeface="Wingdings" panose="05000000000000000000" pitchFamily="2" charset="2"/>
              <a:buChar char="Ø"/>
            </a:pPr>
            <a:r>
              <a:rPr lang="en-US" sz="2400" dirty="0"/>
              <a:t>Understanding Workspaces and Capacities</a:t>
            </a:r>
          </a:p>
        </p:txBody>
      </p:sp>
    </p:spTree>
    <p:extLst>
      <p:ext uri="{BB962C8B-B14F-4D97-AF65-F5344CB8AC3E}">
        <p14:creationId xmlns:p14="http://schemas.microsoft.com/office/powerpoint/2010/main" val="247667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C371-D017-4AB8-B6C3-6CC95BB8FCAA}"/>
              </a:ext>
            </a:extLst>
          </p:cNvPr>
          <p:cNvSpPr>
            <a:spLocks noGrp="1"/>
          </p:cNvSpPr>
          <p:nvPr>
            <p:ph type="title"/>
          </p:nvPr>
        </p:nvSpPr>
        <p:spPr/>
        <p:txBody>
          <a:bodyPr/>
          <a:lstStyle/>
          <a:p>
            <a:r>
              <a:rPr lang="en-US" dirty="0"/>
              <a:t>Power BI Licensing Though Office 365 </a:t>
            </a:r>
          </a:p>
        </p:txBody>
      </p:sp>
      <p:sp>
        <p:nvSpPr>
          <p:cNvPr id="6" name="Content Placeholder 5">
            <a:extLst>
              <a:ext uri="{FF2B5EF4-FFF2-40B4-BE49-F238E27FC236}">
                <a16:creationId xmlns:a16="http://schemas.microsoft.com/office/drawing/2014/main" id="{3DFD2D11-4FF8-4145-9DBC-044EBA2642C5}"/>
              </a:ext>
            </a:extLst>
          </p:cNvPr>
          <p:cNvSpPr>
            <a:spLocks noGrp="1"/>
          </p:cNvSpPr>
          <p:nvPr>
            <p:ph type="body" sz="quarter" idx="10"/>
          </p:nvPr>
        </p:nvSpPr>
        <p:spPr>
          <a:xfrm>
            <a:off x="304800" y="1371600"/>
            <a:ext cx="8263890" cy="3913229"/>
          </a:xfrm>
        </p:spPr>
        <p:txBody>
          <a:bodyPr>
            <a:normAutofit/>
          </a:bodyPr>
          <a:lstStyle/>
          <a:p>
            <a:r>
              <a:rPr lang="en-US" sz="1600" dirty="0"/>
              <a:t>User-based licensing</a:t>
            </a:r>
          </a:p>
          <a:p>
            <a:endParaRPr lang="en-US" sz="1600" dirty="0"/>
          </a:p>
          <a:p>
            <a:endParaRPr lang="en-US" sz="1600" dirty="0"/>
          </a:p>
          <a:p>
            <a:endParaRPr lang="en-US" sz="1600" dirty="0"/>
          </a:p>
          <a:p>
            <a:pPr lvl="1"/>
            <a:endParaRPr lang="en-US" sz="1400" dirty="0"/>
          </a:p>
          <a:p>
            <a:pPr lvl="1"/>
            <a:endParaRPr lang="en-US" sz="1400" dirty="0"/>
          </a:p>
          <a:p>
            <a:pPr lvl="1"/>
            <a:endParaRPr lang="en-US" sz="1400" dirty="0"/>
          </a:p>
          <a:p>
            <a:pPr lvl="1"/>
            <a:endParaRPr lang="en-US" sz="1400" dirty="0"/>
          </a:p>
          <a:p>
            <a:r>
              <a:rPr lang="en-US" sz="1600" dirty="0"/>
              <a:t>Capacity-based Licensing</a:t>
            </a:r>
          </a:p>
        </p:txBody>
      </p:sp>
      <p:pic>
        <p:nvPicPr>
          <p:cNvPr id="3" name="Picture 2">
            <a:extLst>
              <a:ext uri="{FF2B5EF4-FFF2-40B4-BE49-F238E27FC236}">
                <a16:creationId xmlns:a16="http://schemas.microsoft.com/office/drawing/2014/main" id="{7ED94769-6896-4812-A4C3-551E48476A7C}"/>
              </a:ext>
            </a:extLst>
          </p:cNvPr>
          <p:cNvPicPr>
            <a:picLocks noChangeAspect="1"/>
          </p:cNvPicPr>
          <p:nvPr/>
        </p:nvPicPr>
        <p:blipFill>
          <a:blip r:embed="rId2"/>
          <a:stretch>
            <a:fillRect/>
          </a:stretch>
        </p:blipFill>
        <p:spPr>
          <a:xfrm>
            <a:off x="1736621" y="1754332"/>
            <a:ext cx="1163939" cy="1543050"/>
          </a:xfrm>
          <a:prstGeom prst="rect">
            <a:avLst/>
          </a:prstGeom>
        </p:spPr>
      </p:pic>
      <p:pic>
        <p:nvPicPr>
          <p:cNvPr id="4" name="Picture 3">
            <a:extLst>
              <a:ext uri="{FF2B5EF4-FFF2-40B4-BE49-F238E27FC236}">
                <a16:creationId xmlns:a16="http://schemas.microsoft.com/office/drawing/2014/main" id="{231E54DC-75DB-47DC-89ED-66BE792718CD}"/>
              </a:ext>
            </a:extLst>
          </p:cNvPr>
          <p:cNvPicPr>
            <a:picLocks noChangeAspect="1"/>
          </p:cNvPicPr>
          <p:nvPr/>
        </p:nvPicPr>
        <p:blipFill>
          <a:blip r:embed="rId3"/>
          <a:stretch>
            <a:fillRect/>
          </a:stretch>
        </p:blipFill>
        <p:spPr>
          <a:xfrm>
            <a:off x="426877" y="1752600"/>
            <a:ext cx="1168166" cy="1543050"/>
          </a:xfrm>
          <a:prstGeom prst="rect">
            <a:avLst/>
          </a:prstGeom>
        </p:spPr>
      </p:pic>
      <p:pic>
        <p:nvPicPr>
          <p:cNvPr id="5" name="Picture 4">
            <a:extLst>
              <a:ext uri="{FF2B5EF4-FFF2-40B4-BE49-F238E27FC236}">
                <a16:creationId xmlns:a16="http://schemas.microsoft.com/office/drawing/2014/main" id="{2CAE44D0-64A7-473B-8D39-23219953F73E}"/>
              </a:ext>
            </a:extLst>
          </p:cNvPr>
          <p:cNvPicPr>
            <a:picLocks noChangeAspect="1"/>
          </p:cNvPicPr>
          <p:nvPr/>
        </p:nvPicPr>
        <p:blipFill>
          <a:blip r:embed="rId4"/>
          <a:stretch>
            <a:fillRect/>
          </a:stretch>
        </p:blipFill>
        <p:spPr>
          <a:xfrm>
            <a:off x="1644654" y="3991231"/>
            <a:ext cx="1178027" cy="1543050"/>
          </a:xfrm>
          <a:prstGeom prst="rect">
            <a:avLst/>
          </a:prstGeom>
        </p:spPr>
      </p:pic>
      <p:pic>
        <p:nvPicPr>
          <p:cNvPr id="9" name="Picture 8">
            <a:extLst>
              <a:ext uri="{FF2B5EF4-FFF2-40B4-BE49-F238E27FC236}">
                <a16:creationId xmlns:a16="http://schemas.microsoft.com/office/drawing/2014/main" id="{C686F2E4-C830-4BEA-9321-49762C30D7C9}"/>
              </a:ext>
            </a:extLst>
          </p:cNvPr>
          <p:cNvPicPr>
            <a:picLocks noChangeAspect="1"/>
          </p:cNvPicPr>
          <p:nvPr/>
        </p:nvPicPr>
        <p:blipFill>
          <a:blip r:embed="rId5"/>
          <a:stretch>
            <a:fillRect/>
          </a:stretch>
        </p:blipFill>
        <p:spPr>
          <a:xfrm>
            <a:off x="409292" y="3991232"/>
            <a:ext cx="1170290" cy="1544782"/>
          </a:xfrm>
          <a:prstGeom prst="rect">
            <a:avLst/>
          </a:prstGeom>
        </p:spPr>
      </p:pic>
      <p:pic>
        <p:nvPicPr>
          <p:cNvPr id="10" name="Picture 9">
            <a:extLst>
              <a:ext uri="{FF2B5EF4-FFF2-40B4-BE49-F238E27FC236}">
                <a16:creationId xmlns:a16="http://schemas.microsoft.com/office/drawing/2014/main" id="{7C25F095-4D40-40D9-8C7B-C3290BBFF402}"/>
              </a:ext>
            </a:extLst>
          </p:cNvPr>
          <p:cNvPicPr>
            <a:picLocks noChangeAspect="1"/>
          </p:cNvPicPr>
          <p:nvPr/>
        </p:nvPicPr>
        <p:blipFill>
          <a:blip r:embed="rId6"/>
          <a:stretch>
            <a:fillRect/>
          </a:stretch>
        </p:blipFill>
        <p:spPr>
          <a:xfrm>
            <a:off x="2889439" y="3991231"/>
            <a:ext cx="1171513" cy="1543050"/>
          </a:xfrm>
          <a:prstGeom prst="rect">
            <a:avLst/>
          </a:prstGeom>
        </p:spPr>
      </p:pic>
      <p:pic>
        <p:nvPicPr>
          <p:cNvPr id="11" name="Picture 10">
            <a:extLst>
              <a:ext uri="{FF2B5EF4-FFF2-40B4-BE49-F238E27FC236}">
                <a16:creationId xmlns:a16="http://schemas.microsoft.com/office/drawing/2014/main" id="{FDA3C22F-6504-4C32-BF7B-B3DE5B72CD8E}"/>
              </a:ext>
            </a:extLst>
          </p:cNvPr>
          <p:cNvPicPr>
            <a:picLocks noChangeAspect="1"/>
          </p:cNvPicPr>
          <p:nvPr/>
        </p:nvPicPr>
        <p:blipFill>
          <a:blip r:embed="rId7"/>
          <a:stretch>
            <a:fillRect/>
          </a:stretch>
        </p:blipFill>
        <p:spPr>
          <a:xfrm>
            <a:off x="6860653" y="3980917"/>
            <a:ext cx="1169786" cy="1543050"/>
          </a:xfrm>
          <a:prstGeom prst="rect">
            <a:avLst/>
          </a:prstGeom>
        </p:spPr>
      </p:pic>
      <p:pic>
        <p:nvPicPr>
          <p:cNvPr id="7" name="Picture 6">
            <a:extLst>
              <a:ext uri="{FF2B5EF4-FFF2-40B4-BE49-F238E27FC236}">
                <a16:creationId xmlns:a16="http://schemas.microsoft.com/office/drawing/2014/main" id="{B545D7FB-B281-4FAC-8471-A0A942E9B24A}"/>
              </a:ext>
            </a:extLst>
          </p:cNvPr>
          <p:cNvPicPr>
            <a:picLocks noChangeAspect="1"/>
          </p:cNvPicPr>
          <p:nvPr/>
        </p:nvPicPr>
        <p:blipFill>
          <a:blip r:embed="rId8"/>
          <a:stretch>
            <a:fillRect/>
          </a:stretch>
        </p:blipFill>
        <p:spPr>
          <a:xfrm>
            <a:off x="3042139" y="1752600"/>
            <a:ext cx="1154843" cy="1530927"/>
          </a:xfrm>
          <a:prstGeom prst="rect">
            <a:avLst/>
          </a:prstGeom>
          <a:ln w="3175">
            <a:solidFill>
              <a:schemeClr val="accent3">
                <a:lumMod val="60000"/>
                <a:lumOff val="40000"/>
              </a:schemeClr>
            </a:solidFill>
          </a:ln>
        </p:spPr>
      </p:pic>
      <p:grpSp>
        <p:nvGrpSpPr>
          <p:cNvPr id="13" name="Group 12">
            <a:extLst>
              <a:ext uri="{FF2B5EF4-FFF2-40B4-BE49-F238E27FC236}">
                <a16:creationId xmlns:a16="http://schemas.microsoft.com/office/drawing/2014/main" id="{FFA3B42E-B201-4118-A541-91EC57EB4ACE}"/>
              </a:ext>
            </a:extLst>
          </p:cNvPr>
          <p:cNvGrpSpPr/>
          <p:nvPr/>
        </p:nvGrpSpPr>
        <p:grpSpPr>
          <a:xfrm>
            <a:off x="3385665" y="3032185"/>
            <a:ext cx="368202" cy="123461"/>
            <a:chOff x="4860513" y="3597687"/>
            <a:chExt cx="490936" cy="164615"/>
          </a:xfrm>
        </p:grpSpPr>
        <p:sp>
          <p:nvSpPr>
            <p:cNvPr id="8" name="Rectangle: Rounded Corners 7">
              <a:extLst>
                <a:ext uri="{FF2B5EF4-FFF2-40B4-BE49-F238E27FC236}">
                  <a16:creationId xmlns:a16="http://schemas.microsoft.com/office/drawing/2014/main" id="{FA21166B-DB7B-40FD-BBF9-15993565D98C}"/>
                </a:ext>
              </a:extLst>
            </p:cNvPr>
            <p:cNvSpPr/>
            <p:nvPr/>
          </p:nvSpPr>
          <p:spPr>
            <a:xfrm>
              <a:off x="5204866" y="3604085"/>
              <a:ext cx="146583" cy="158217"/>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Arrow: Right 11">
              <a:extLst>
                <a:ext uri="{FF2B5EF4-FFF2-40B4-BE49-F238E27FC236}">
                  <a16:creationId xmlns:a16="http://schemas.microsoft.com/office/drawing/2014/main" id="{26D0704B-047E-4EA7-8D4A-BFD68A11450D}"/>
                </a:ext>
              </a:extLst>
            </p:cNvPr>
            <p:cNvSpPr/>
            <p:nvPr/>
          </p:nvSpPr>
          <p:spPr>
            <a:xfrm>
              <a:off x="4860513" y="3597687"/>
              <a:ext cx="304800"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4" name="Picture 13">
            <a:extLst>
              <a:ext uri="{FF2B5EF4-FFF2-40B4-BE49-F238E27FC236}">
                <a16:creationId xmlns:a16="http://schemas.microsoft.com/office/drawing/2014/main" id="{76E22170-DF74-4712-888A-38529664FE64}"/>
              </a:ext>
            </a:extLst>
          </p:cNvPr>
          <p:cNvPicPr>
            <a:picLocks noChangeAspect="1"/>
          </p:cNvPicPr>
          <p:nvPr/>
        </p:nvPicPr>
        <p:blipFill>
          <a:blip r:embed="rId9"/>
          <a:stretch>
            <a:fillRect/>
          </a:stretch>
        </p:blipFill>
        <p:spPr>
          <a:xfrm>
            <a:off x="4127708" y="3991231"/>
            <a:ext cx="1169228" cy="1532737"/>
          </a:xfrm>
          <a:prstGeom prst="rect">
            <a:avLst/>
          </a:prstGeom>
        </p:spPr>
      </p:pic>
      <p:pic>
        <p:nvPicPr>
          <p:cNvPr id="15" name="Picture 14">
            <a:extLst>
              <a:ext uri="{FF2B5EF4-FFF2-40B4-BE49-F238E27FC236}">
                <a16:creationId xmlns:a16="http://schemas.microsoft.com/office/drawing/2014/main" id="{A38C7D62-F612-4638-9D2F-9832A7E4B31E}"/>
              </a:ext>
            </a:extLst>
          </p:cNvPr>
          <p:cNvPicPr>
            <a:picLocks noChangeAspect="1"/>
          </p:cNvPicPr>
          <p:nvPr/>
        </p:nvPicPr>
        <p:blipFill>
          <a:blip r:embed="rId10"/>
          <a:stretch>
            <a:fillRect/>
          </a:stretch>
        </p:blipFill>
        <p:spPr>
          <a:xfrm>
            <a:off x="5363693" y="3996387"/>
            <a:ext cx="1158899" cy="1532737"/>
          </a:xfrm>
          <a:prstGeom prst="rect">
            <a:avLst/>
          </a:prstGeom>
        </p:spPr>
      </p:pic>
    </p:spTree>
    <p:extLst>
      <p:ext uri="{BB962C8B-B14F-4D97-AF65-F5344CB8AC3E}">
        <p14:creationId xmlns:p14="http://schemas.microsoft.com/office/powerpoint/2010/main" val="2970285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Capacities and Workspace Associations</a:t>
            </a:r>
            <a:endParaRPr lang="en-US" dirty="0"/>
          </a:p>
        </p:txBody>
      </p:sp>
      <p:sp>
        <p:nvSpPr>
          <p:cNvPr id="48" name="Content Placeholder 47">
            <a:extLst>
              <a:ext uri="{FF2B5EF4-FFF2-40B4-BE49-F238E27FC236}">
                <a16:creationId xmlns:a16="http://schemas.microsoft.com/office/drawing/2014/main" id="{9A5062E9-7A56-4696-9824-24658318626C}"/>
              </a:ext>
            </a:extLst>
          </p:cNvPr>
          <p:cNvSpPr>
            <a:spLocks noGrp="1"/>
          </p:cNvSpPr>
          <p:nvPr>
            <p:ph idx="1"/>
          </p:nvPr>
        </p:nvSpPr>
        <p:spPr/>
        <p:txBody>
          <a:bodyPr>
            <a:normAutofit/>
          </a:bodyPr>
          <a:lstStyle/>
          <a:p>
            <a:r>
              <a:rPr lang="en-US" sz="2000" dirty="0"/>
              <a:t>Every Power BI workspace runs in the context of a capacity</a:t>
            </a:r>
          </a:p>
          <a:p>
            <a:pPr lvl="1"/>
            <a:r>
              <a:rPr lang="en-US" sz="1600" dirty="0"/>
              <a:t>By default, app workspaces and personal workspace run in </a:t>
            </a:r>
            <a:r>
              <a:rPr lang="en-US" sz="1600" b="1" dirty="0"/>
              <a:t>shared capacity</a:t>
            </a:r>
          </a:p>
          <a:p>
            <a:pPr lvl="1"/>
            <a:r>
              <a:rPr lang="en-US" sz="1600" dirty="0"/>
              <a:t>Organizations have the option of purchasing </a:t>
            </a:r>
            <a:r>
              <a:rPr lang="en-US" sz="1600" b="1" dirty="0"/>
              <a:t>dedicated capacities</a:t>
            </a:r>
          </a:p>
        </p:txBody>
      </p:sp>
      <p:sp>
        <p:nvSpPr>
          <p:cNvPr id="7" name="Rectangle 6">
            <a:extLst>
              <a:ext uri="{FF2B5EF4-FFF2-40B4-BE49-F238E27FC236}">
                <a16:creationId xmlns:a16="http://schemas.microsoft.com/office/drawing/2014/main" id="{B6243068-E1F5-4753-BC40-B3FFB15BB07C}"/>
              </a:ext>
            </a:extLst>
          </p:cNvPr>
          <p:cNvSpPr/>
          <p:nvPr/>
        </p:nvSpPr>
        <p:spPr>
          <a:xfrm>
            <a:off x="368332" y="2743202"/>
            <a:ext cx="3945759" cy="390092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Shared Capacity</a:t>
            </a:r>
          </a:p>
        </p:txBody>
      </p:sp>
      <p:sp>
        <p:nvSpPr>
          <p:cNvPr id="8" name="Rectangle 7">
            <a:extLst>
              <a:ext uri="{FF2B5EF4-FFF2-40B4-BE49-F238E27FC236}">
                <a16:creationId xmlns:a16="http://schemas.microsoft.com/office/drawing/2014/main" id="{C8A4BEFD-E1E8-4756-BE69-F605CB6E6FCD}"/>
              </a:ext>
            </a:extLst>
          </p:cNvPr>
          <p:cNvSpPr/>
          <p:nvPr/>
        </p:nvSpPr>
        <p:spPr>
          <a:xfrm>
            <a:off x="4411751" y="2743200"/>
            <a:ext cx="2112141" cy="3900921"/>
          </a:xfrm>
          <a:prstGeom prst="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Dedicated Capacity</a:t>
            </a:r>
          </a:p>
        </p:txBody>
      </p:sp>
      <p:grpSp>
        <p:nvGrpSpPr>
          <p:cNvPr id="16" name="Group 15">
            <a:extLst>
              <a:ext uri="{FF2B5EF4-FFF2-40B4-BE49-F238E27FC236}">
                <a16:creationId xmlns:a16="http://schemas.microsoft.com/office/drawing/2014/main" id="{D7D5019B-A7A8-495D-9EF3-593493C27A90}"/>
              </a:ext>
            </a:extLst>
          </p:cNvPr>
          <p:cNvGrpSpPr/>
          <p:nvPr/>
        </p:nvGrpSpPr>
        <p:grpSpPr>
          <a:xfrm>
            <a:off x="520733" y="3135990"/>
            <a:ext cx="1735959" cy="1603131"/>
            <a:chOff x="473841" y="2435469"/>
            <a:chExt cx="1735959" cy="1603131"/>
          </a:xfrm>
        </p:grpSpPr>
        <p:sp>
          <p:nvSpPr>
            <p:cNvPr id="4" name="Rectangle 3">
              <a:extLst>
                <a:ext uri="{FF2B5EF4-FFF2-40B4-BE49-F238E27FC236}">
                  <a16:creationId xmlns:a16="http://schemas.microsoft.com/office/drawing/2014/main" id="{ECE25038-2C46-41FC-A983-4E2184085D93}"/>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11" name="Rectangle: Rounded Corners 10">
              <a:extLst>
                <a:ext uri="{FF2B5EF4-FFF2-40B4-BE49-F238E27FC236}">
                  <a16:creationId xmlns:a16="http://schemas.microsoft.com/office/drawing/2014/main" id="{7C23534F-12DC-4157-A087-D20F95D467D8}"/>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12" name="Rectangle: Rounded Corners 11">
              <a:extLst>
                <a:ext uri="{FF2B5EF4-FFF2-40B4-BE49-F238E27FC236}">
                  <a16:creationId xmlns:a16="http://schemas.microsoft.com/office/drawing/2014/main" id="{F69048E7-A14D-4D8C-9B61-C8E25E9FB59D}"/>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13" name="Rectangle: Rounded Corners 12">
              <a:extLst>
                <a:ext uri="{FF2B5EF4-FFF2-40B4-BE49-F238E27FC236}">
                  <a16:creationId xmlns:a16="http://schemas.microsoft.com/office/drawing/2014/main" id="{E77ACA81-AE19-4EE3-83FF-AE93B4C99D80}"/>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14" name="Rectangle: Rounded Corners 13">
              <a:extLst>
                <a:ext uri="{FF2B5EF4-FFF2-40B4-BE49-F238E27FC236}">
                  <a16:creationId xmlns:a16="http://schemas.microsoft.com/office/drawing/2014/main" id="{AD9ABB97-1E9B-4C13-89DA-4A11AEE27B06}"/>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grpSp>
        <p:nvGrpSpPr>
          <p:cNvPr id="17" name="Group 16">
            <a:extLst>
              <a:ext uri="{FF2B5EF4-FFF2-40B4-BE49-F238E27FC236}">
                <a16:creationId xmlns:a16="http://schemas.microsoft.com/office/drawing/2014/main" id="{48EFF5C6-5D3D-416D-B0D6-01DE20911FAD}"/>
              </a:ext>
            </a:extLst>
          </p:cNvPr>
          <p:cNvGrpSpPr/>
          <p:nvPr/>
        </p:nvGrpSpPr>
        <p:grpSpPr>
          <a:xfrm>
            <a:off x="2455512" y="3135990"/>
            <a:ext cx="1735959" cy="1603131"/>
            <a:chOff x="473841" y="2435469"/>
            <a:chExt cx="1735959" cy="1603131"/>
          </a:xfrm>
        </p:grpSpPr>
        <p:sp>
          <p:nvSpPr>
            <p:cNvPr id="18" name="Rectangle 17">
              <a:extLst>
                <a:ext uri="{FF2B5EF4-FFF2-40B4-BE49-F238E27FC236}">
                  <a16:creationId xmlns:a16="http://schemas.microsoft.com/office/drawing/2014/main" id="{40DCD251-F3F6-4397-A46F-1633FDB18CB2}"/>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19" name="Rectangle: Rounded Corners 18">
              <a:extLst>
                <a:ext uri="{FF2B5EF4-FFF2-40B4-BE49-F238E27FC236}">
                  <a16:creationId xmlns:a16="http://schemas.microsoft.com/office/drawing/2014/main" id="{2515EE5F-EF40-4D83-AE17-E727B3038AC8}"/>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20" name="Rectangle: Rounded Corners 19">
              <a:extLst>
                <a:ext uri="{FF2B5EF4-FFF2-40B4-BE49-F238E27FC236}">
                  <a16:creationId xmlns:a16="http://schemas.microsoft.com/office/drawing/2014/main" id="{BD1D3500-CDC5-4336-A885-F7A42DBED206}"/>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21" name="Rectangle: Rounded Corners 20">
              <a:extLst>
                <a:ext uri="{FF2B5EF4-FFF2-40B4-BE49-F238E27FC236}">
                  <a16:creationId xmlns:a16="http://schemas.microsoft.com/office/drawing/2014/main" id="{D40B4B05-D770-49BD-BAA7-D6F7AB00353E}"/>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22" name="Rectangle: Rounded Corners 21">
              <a:extLst>
                <a:ext uri="{FF2B5EF4-FFF2-40B4-BE49-F238E27FC236}">
                  <a16:creationId xmlns:a16="http://schemas.microsoft.com/office/drawing/2014/main" id="{C94B3133-9FD0-4A99-97EE-2997DC24F2EC}"/>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grpSp>
        <p:nvGrpSpPr>
          <p:cNvPr id="23" name="Group 22">
            <a:extLst>
              <a:ext uri="{FF2B5EF4-FFF2-40B4-BE49-F238E27FC236}">
                <a16:creationId xmlns:a16="http://schemas.microsoft.com/office/drawing/2014/main" id="{B33120D6-E021-4C31-9B5B-6219BC7F29C9}"/>
              </a:ext>
            </a:extLst>
          </p:cNvPr>
          <p:cNvGrpSpPr/>
          <p:nvPr/>
        </p:nvGrpSpPr>
        <p:grpSpPr>
          <a:xfrm>
            <a:off x="4586654" y="3135989"/>
            <a:ext cx="1735959" cy="1603131"/>
            <a:chOff x="473841" y="2435469"/>
            <a:chExt cx="1735959" cy="1603131"/>
          </a:xfrm>
        </p:grpSpPr>
        <p:sp>
          <p:nvSpPr>
            <p:cNvPr id="24" name="Rectangle 23">
              <a:extLst>
                <a:ext uri="{FF2B5EF4-FFF2-40B4-BE49-F238E27FC236}">
                  <a16:creationId xmlns:a16="http://schemas.microsoft.com/office/drawing/2014/main" id="{2E17ED50-3CB8-492F-B3FE-CA260165B0EF}"/>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25" name="Rectangle: Rounded Corners 24">
              <a:extLst>
                <a:ext uri="{FF2B5EF4-FFF2-40B4-BE49-F238E27FC236}">
                  <a16:creationId xmlns:a16="http://schemas.microsoft.com/office/drawing/2014/main" id="{60A5C7D0-9016-452E-8725-E18B76082768}"/>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26" name="Rectangle: Rounded Corners 25">
              <a:extLst>
                <a:ext uri="{FF2B5EF4-FFF2-40B4-BE49-F238E27FC236}">
                  <a16:creationId xmlns:a16="http://schemas.microsoft.com/office/drawing/2014/main" id="{9B047883-8479-4690-B1FF-2C6DB2E6FCDD}"/>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27" name="Rectangle: Rounded Corners 26">
              <a:extLst>
                <a:ext uri="{FF2B5EF4-FFF2-40B4-BE49-F238E27FC236}">
                  <a16:creationId xmlns:a16="http://schemas.microsoft.com/office/drawing/2014/main" id="{77EF94CA-B51B-4EB6-A299-2AB3B4E00656}"/>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28" name="Rectangle: Rounded Corners 27">
              <a:extLst>
                <a:ext uri="{FF2B5EF4-FFF2-40B4-BE49-F238E27FC236}">
                  <a16:creationId xmlns:a16="http://schemas.microsoft.com/office/drawing/2014/main" id="{0197F05C-44CD-4368-B252-D87655843B86}"/>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sp>
        <p:nvSpPr>
          <p:cNvPr id="29" name="Rectangle 28">
            <a:extLst>
              <a:ext uri="{FF2B5EF4-FFF2-40B4-BE49-F238E27FC236}">
                <a16:creationId xmlns:a16="http://schemas.microsoft.com/office/drawing/2014/main" id="{FEFAE794-894A-4956-AFC9-97E7225DF3DC}"/>
              </a:ext>
            </a:extLst>
          </p:cNvPr>
          <p:cNvSpPr/>
          <p:nvPr/>
        </p:nvSpPr>
        <p:spPr>
          <a:xfrm>
            <a:off x="6650859" y="2743200"/>
            <a:ext cx="2112141" cy="3900921"/>
          </a:xfrm>
          <a:prstGeom prst="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Dedicated Capacity</a:t>
            </a:r>
          </a:p>
        </p:txBody>
      </p:sp>
      <p:grpSp>
        <p:nvGrpSpPr>
          <p:cNvPr id="30" name="Group 29">
            <a:extLst>
              <a:ext uri="{FF2B5EF4-FFF2-40B4-BE49-F238E27FC236}">
                <a16:creationId xmlns:a16="http://schemas.microsoft.com/office/drawing/2014/main" id="{EE309BFA-CBC8-4607-8D33-B4A4181E9418}"/>
              </a:ext>
            </a:extLst>
          </p:cNvPr>
          <p:cNvGrpSpPr/>
          <p:nvPr/>
        </p:nvGrpSpPr>
        <p:grpSpPr>
          <a:xfrm>
            <a:off x="6825762" y="3135989"/>
            <a:ext cx="1735959" cy="1603131"/>
            <a:chOff x="473841" y="2435469"/>
            <a:chExt cx="1735959" cy="1603131"/>
          </a:xfrm>
        </p:grpSpPr>
        <p:sp>
          <p:nvSpPr>
            <p:cNvPr id="31" name="Rectangle 30">
              <a:extLst>
                <a:ext uri="{FF2B5EF4-FFF2-40B4-BE49-F238E27FC236}">
                  <a16:creationId xmlns:a16="http://schemas.microsoft.com/office/drawing/2014/main" id="{0957388C-6CE6-4FFE-A5D6-AF2DAFFDD003}"/>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32" name="Rectangle: Rounded Corners 31">
              <a:extLst>
                <a:ext uri="{FF2B5EF4-FFF2-40B4-BE49-F238E27FC236}">
                  <a16:creationId xmlns:a16="http://schemas.microsoft.com/office/drawing/2014/main" id="{B01ACFE1-9125-4F1C-BB2D-6B481C5ED2F1}"/>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33" name="Rectangle: Rounded Corners 32">
              <a:extLst>
                <a:ext uri="{FF2B5EF4-FFF2-40B4-BE49-F238E27FC236}">
                  <a16:creationId xmlns:a16="http://schemas.microsoft.com/office/drawing/2014/main" id="{FBA0E8A0-0E21-47CA-A1DD-F522531D5B72}"/>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34" name="Rectangle: Rounded Corners 33">
              <a:extLst>
                <a:ext uri="{FF2B5EF4-FFF2-40B4-BE49-F238E27FC236}">
                  <a16:creationId xmlns:a16="http://schemas.microsoft.com/office/drawing/2014/main" id="{4705E68B-2A97-484A-AEFE-B55148E50B62}"/>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35" name="Rectangle: Rounded Corners 34">
              <a:extLst>
                <a:ext uri="{FF2B5EF4-FFF2-40B4-BE49-F238E27FC236}">
                  <a16:creationId xmlns:a16="http://schemas.microsoft.com/office/drawing/2014/main" id="{8EE9CA97-FE28-483E-9332-189CB09A1519}"/>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grpSp>
        <p:nvGrpSpPr>
          <p:cNvPr id="36" name="Group 35">
            <a:extLst>
              <a:ext uri="{FF2B5EF4-FFF2-40B4-BE49-F238E27FC236}">
                <a16:creationId xmlns:a16="http://schemas.microsoft.com/office/drawing/2014/main" id="{DA9C26FF-22FC-4084-A57C-1336CFD1F9D0}"/>
              </a:ext>
            </a:extLst>
          </p:cNvPr>
          <p:cNvGrpSpPr/>
          <p:nvPr/>
        </p:nvGrpSpPr>
        <p:grpSpPr>
          <a:xfrm>
            <a:off x="520733" y="4852689"/>
            <a:ext cx="1735959" cy="1603131"/>
            <a:chOff x="473841" y="2435469"/>
            <a:chExt cx="1735959" cy="1603131"/>
          </a:xfrm>
        </p:grpSpPr>
        <p:sp>
          <p:nvSpPr>
            <p:cNvPr id="37" name="Rectangle 36">
              <a:extLst>
                <a:ext uri="{FF2B5EF4-FFF2-40B4-BE49-F238E27FC236}">
                  <a16:creationId xmlns:a16="http://schemas.microsoft.com/office/drawing/2014/main" id="{5FBDC48F-9A85-4C74-BFFE-12D0E2FB73BB}"/>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38" name="Rectangle: Rounded Corners 37">
              <a:extLst>
                <a:ext uri="{FF2B5EF4-FFF2-40B4-BE49-F238E27FC236}">
                  <a16:creationId xmlns:a16="http://schemas.microsoft.com/office/drawing/2014/main" id="{0F4DC573-B53B-4B5A-9976-A8F5D9464AFD}"/>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39" name="Rectangle: Rounded Corners 38">
              <a:extLst>
                <a:ext uri="{FF2B5EF4-FFF2-40B4-BE49-F238E27FC236}">
                  <a16:creationId xmlns:a16="http://schemas.microsoft.com/office/drawing/2014/main" id="{E7472023-7207-4130-9439-82A658569209}"/>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40" name="Rectangle: Rounded Corners 39">
              <a:extLst>
                <a:ext uri="{FF2B5EF4-FFF2-40B4-BE49-F238E27FC236}">
                  <a16:creationId xmlns:a16="http://schemas.microsoft.com/office/drawing/2014/main" id="{B5EF2370-2448-4978-8853-178B32E56E3A}"/>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41" name="Rectangle: Rounded Corners 40">
              <a:extLst>
                <a:ext uri="{FF2B5EF4-FFF2-40B4-BE49-F238E27FC236}">
                  <a16:creationId xmlns:a16="http://schemas.microsoft.com/office/drawing/2014/main" id="{96A38E97-9347-473D-8322-60383F414124}"/>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grpSp>
        <p:nvGrpSpPr>
          <p:cNvPr id="42" name="Group 41">
            <a:extLst>
              <a:ext uri="{FF2B5EF4-FFF2-40B4-BE49-F238E27FC236}">
                <a16:creationId xmlns:a16="http://schemas.microsoft.com/office/drawing/2014/main" id="{A8E14F7B-2D38-486A-A5F2-A9F4B3C1D854}"/>
              </a:ext>
            </a:extLst>
          </p:cNvPr>
          <p:cNvGrpSpPr/>
          <p:nvPr/>
        </p:nvGrpSpPr>
        <p:grpSpPr>
          <a:xfrm>
            <a:off x="4586654" y="4881995"/>
            <a:ext cx="1735959" cy="1603131"/>
            <a:chOff x="473841" y="2435469"/>
            <a:chExt cx="1735959" cy="1603131"/>
          </a:xfrm>
        </p:grpSpPr>
        <p:sp>
          <p:nvSpPr>
            <p:cNvPr id="43" name="Rectangle 42">
              <a:extLst>
                <a:ext uri="{FF2B5EF4-FFF2-40B4-BE49-F238E27FC236}">
                  <a16:creationId xmlns:a16="http://schemas.microsoft.com/office/drawing/2014/main" id="{2D283943-C816-4EDF-B391-0CC46D611372}"/>
                </a:ext>
              </a:extLst>
            </p:cNvPr>
            <p:cNvSpPr/>
            <p:nvPr/>
          </p:nvSpPr>
          <p:spPr>
            <a:xfrm>
              <a:off x="473841" y="2435469"/>
              <a:ext cx="1735959" cy="160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App Workspace</a:t>
              </a:r>
            </a:p>
          </p:txBody>
        </p:sp>
        <p:sp>
          <p:nvSpPr>
            <p:cNvPr id="44" name="Rectangle: Rounded Corners 43">
              <a:extLst>
                <a:ext uri="{FF2B5EF4-FFF2-40B4-BE49-F238E27FC236}">
                  <a16:creationId xmlns:a16="http://schemas.microsoft.com/office/drawing/2014/main" id="{CCE0FF17-C338-41E4-9B79-AD004A73A839}"/>
                </a:ext>
              </a:extLst>
            </p:cNvPr>
            <p:cNvSpPr/>
            <p:nvPr/>
          </p:nvSpPr>
          <p:spPr>
            <a:xfrm>
              <a:off x="609600" y="276980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Dashboards</a:t>
              </a:r>
            </a:p>
          </p:txBody>
        </p:sp>
        <p:sp>
          <p:nvSpPr>
            <p:cNvPr id="45" name="Rectangle: Rounded Corners 44">
              <a:extLst>
                <a:ext uri="{FF2B5EF4-FFF2-40B4-BE49-F238E27FC236}">
                  <a16:creationId xmlns:a16="http://schemas.microsoft.com/office/drawing/2014/main" id="{1415D8A7-2CDB-4EB5-A8F4-BD42650ED5C4}"/>
                </a:ext>
              </a:extLst>
            </p:cNvPr>
            <p:cNvSpPr/>
            <p:nvPr/>
          </p:nvSpPr>
          <p:spPr>
            <a:xfrm>
              <a:off x="609600" y="3362292"/>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Datasets</a:t>
              </a:r>
            </a:p>
          </p:txBody>
        </p:sp>
        <p:sp>
          <p:nvSpPr>
            <p:cNvPr id="46" name="Rectangle: Rounded Corners 45">
              <a:extLst>
                <a:ext uri="{FF2B5EF4-FFF2-40B4-BE49-F238E27FC236}">
                  <a16:creationId xmlns:a16="http://schemas.microsoft.com/office/drawing/2014/main" id="{A1AA3261-66CB-4E0B-ACFD-DA05C3A4E7DC}"/>
                </a:ext>
              </a:extLst>
            </p:cNvPr>
            <p:cNvSpPr/>
            <p:nvPr/>
          </p:nvSpPr>
          <p:spPr>
            <a:xfrm>
              <a:off x="609600" y="3063764"/>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Reports</a:t>
              </a:r>
            </a:p>
          </p:txBody>
        </p:sp>
        <p:sp>
          <p:nvSpPr>
            <p:cNvPr id="47" name="Rectangle: Rounded Corners 46">
              <a:extLst>
                <a:ext uri="{FF2B5EF4-FFF2-40B4-BE49-F238E27FC236}">
                  <a16:creationId xmlns:a16="http://schemas.microsoft.com/office/drawing/2014/main" id="{3BAD6F87-6FFB-4FF9-A793-E0EF4A0A3163}"/>
                </a:ext>
              </a:extLst>
            </p:cNvPr>
            <p:cNvSpPr/>
            <p:nvPr/>
          </p:nvSpPr>
          <p:spPr>
            <a:xfrm>
              <a:off x="609600" y="3664419"/>
              <a:ext cx="1371600" cy="25407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Dataflows</a:t>
              </a:r>
            </a:p>
          </p:txBody>
        </p:sp>
      </p:grpSp>
    </p:spTree>
    <p:extLst>
      <p:ext uri="{BB962C8B-B14F-4D97-AF65-F5344CB8AC3E}">
        <p14:creationId xmlns:p14="http://schemas.microsoft.com/office/powerpoint/2010/main" val="364117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Dedicated Capacities</a:t>
            </a:r>
            <a:endParaRPr lang="en-US" dirty="0"/>
          </a:p>
        </p:txBody>
      </p:sp>
      <p:sp>
        <p:nvSpPr>
          <p:cNvPr id="3" name="Content Placeholder 2"/>
          <p:cNvSpPr>
            <a:spLocks noGrp="1"/>
          </p:cNvSpPr>
          <p:nvPr>
            <p:ph idx="1"/>
          </p:nvPr>
        </p:nvSpPr>
        <p:spPr/>
        <p:txBody>
          <a:bodyPr>
            <a:noAutofit/>
          </a:bodyPr>
          <a:lstStyle/>
          <a:p>
            <a:r>
              <a:rPr lang="en-US" sz="2000" dirty="0"/>
              <a:t>Power BI workspaces run in one of two possible environments</a:t>
            </a:r>
          </a:p>
          <a:p>
            <a:pPr lvl="1"/>
            <a:r>
              <a:rPr lang="en-US" sz="1800" dirty="0"/>
              <a:t>Shared capacity</a:t>
            </a:r>
          </a:p>
          <a:p>
            <a:pPr lvl="1"/>
            <a:r>
              <a:rPr lang="en-US" sz="1800" dirty="0"/>
              <a:t>Dedicated capacity</a:t>
            </a:r>
          </a:p>
          <a:p>
            <a:pPr lvl="4"/>
            <a:endParaRPr lang="en-US" sz="1200" dirty="0"/>
          </a:p>
          <a:p>
            <a:r>
              <a:rPr lang="en-US" sz="2000" dirty="0"/>
              <a:t>Dedicated capacity required for third party embedding</a:t>
            </a:r>
          </a:p>
          <a:p>
            <a:pPr lvl="1"/>
            <a:r>
              <a:rPr lang="en-US" sz="1800" dirty="0"/>
              <a:t>You pay Microsoft capacity-based fee for processors cores and RAM</a:t>
            </a:r>
          </a:p>
          <a:p>
            <a:pPr lvl="1"/>
            <a:r>
              <a:rPr lang="en-US" sz="1800" dirty="0"/>
              <a:t>No need to pay Microsoft for user licensing</a:t>
            </a:r>
          </a:p>
          <a:p>
            <a:pPr lvl="4"/>
            <a:endParaRPr lang="en-US" sz="1200" dirty="0"/>
          </a:p>
          <a:p>
            <a:r>
              <a:rPr lang="en-US" sz="2000" dirty="0"/>
              <a:t>Dedicated capacity can be used for first party embedding</a:t>
            </a:r>
          </a:p>
          <a:p>
            <a:pPr lvl="1"/>
            <a:r>
              <a:rPr lang="en-US" sz="1800" dirty="0"/>
              <a:t>Allows users to have free license instead of Power BI Pro license</a:t>
            </a:r>
          </a:p>
          <a:p>
            <a:pPr lvl="4"/>
            <a:endParaRPr lang="en-US" sz="1200" dirty="0"/>
          </a:p>
          <a:p>
            <a:r>
              <a:rPr lang="en-US" sz="2000" dirty="0"/>
              <a:t>Dedicated capacities come in two flavors</a:t>
            </a:r>
          </a:p>
          <a:p>
            <a:pPr lvl="1"/>
            <a:r>
              <a:rPr lang="en-US" sz="1800" dirty="0"/>
              <a:t>Power BI Premium capacities purchased through Office 365</a:t>
            </a:r>
          </a:p>
          <a:p>
            <a:pPr lvl="1"/>
            <a:r>
              <a:rPr lang="en-US" sz="1800" dirty="0"/>
              <a:t>Power BI Embedded capacities purchased through Azure SKU</a:t>
            </a:r>
          </a:p>
          <a:p>
            <a:endParaRPr lang="en-US" sz="2000" dirty="0"/>
          </a:p>
        </p:txBody>
      </p:sp>
    </p:spTree>
    <p:extLst>
      <p:ext uri="{BB962C8B-B14F-4D97-AF65-F5344CB8AC3E}">
        <p14:creationId xmlns:p14="http://schemas.microsoft.com/office/powerpoint/2010/main" val="28465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7CBA-75B3-401A-B75D-3767A7B07111}"/>
              </a:ext>
            </a:extLst>
          </p:cNvPr>
          <p:cNvSpPr>
            <a:spLocks noGrp="1"/>
          </p:cNvSpPr>
          <p:nvPr>
            <p:ph type="title"/>
          </p:nvPr>
        </p:nvSpPr>
        <p:spPr/>
        <p:txBody>
          <a:bodyPr/>
          <a:lstStyle/>
          <a:p>
            <a:r>
              <a:rPr lang="en-US"/>
              <a:t>Managing Premium Capacities</a:t>
            </a:r>
            <a:endParaRPr lang="en-US" dirty="0"/>
          </a:p>
        </p:txBody>
      </p:sp>
      <p:sp>
        <p:nvSpPr>
          <p:cNvPr id="3" name="Text Placeholder 2">
            <a:extLst>
              <a:ext uri="{FF2B5EF4-FFF2-40B4-BE49-F238E27FC236}">
                <a16:creationId xmlns:a16="http://schemas.microsoft.com/office/drawing/2014/main" id="{A917A6DE-08A0-409C-B76A-DBD22BC6161F}"/>
              </a:ext>
            </a:extLst>
          </p:cNvPr>
          <p:cNvSpPr>
            <a:spLocks noGrp="1"/>
          </p:cNvSpPr>
          <p:nvPr>
            <p:ph idx="1"/>
          </p:nvPr>
        </p:nvSpPr>
        <p:spPr/>
        <p:txBody>
          <a:bodyPr>
            <a:normAutofit/>
          </a:bodyPr>
          <a:lstStyle/>
          <a:p>
            <a:r>
              <a:rPr lang="en-US" sz="2400" dirty="0"/>
              <a:t>Dedicated capacities managed in Power BI Admin portal</a:t>
            </a:r>
          </a:p>
        </p:txBody>
      </p:sp>
      <p:pic>
        <p:nvPicPr>
          <p:cNvPr id="4" name="Picture 3">
            <a:extLst>
              <a:ext uri="{FF2B5EF4-FFF2-40B4-BE49-F238E27FC236}">
                <a16:creationId xmlns:a16="http://schemas.microsoft.com/office/drawing/2014/main" id="{E77372C1-D8EE-4B47-AA3C-84F06B07A1D4}"/>
              </a:ext>
            </a:extLst>
          </p:cNvPr>
          <p:cNvPicPr>
            <a:picLocks noChangeAspect="1"/>
          </p:cNvPicPr>
          <p:nvPr/>
        </p:nvPicPr>
        <p:blipFill>
          <a:blip r:embed="rId2"/>
          <a:stretch>
            <a:fillRect/>
          </a:stretch>
        </p:blipFill>
        <p:spPr>
          <a:xfrm>
            <a:off x="914400" y="1936914"/>
            <a:ext cx="5569880" cy="2130994"/>
          </a:xfrm>
          <a:prstGeom prst="rect">
            <a:avLst/>
          </a:prstGeom>
          <a:ln w="28575">
            <a:solidFill>
              <a:schemeClr val="tx1"/>
            </a:solidFill>
          </a:ln>
        </p:spPr>
      </p:pic>
      <p:pic>
        <p:nvPicPr>
          <p:cNvPr id="6" name="Picture 5">
            <a:extLst>
              <a:ext uri="{FF2B5EF4-FFF2-40B4-BE49-F238E27FC236}">
                <a16:creationId xmlns:a16="http://schemas.microsoft.com/office/drawing/2014/main" id="{36B2941A-9F6D-463E-8B88-1E047BB9F857}"/>
              </a:ext>
            </a:extLst>
          </p:cNvPr>
          <p:cNvPicPr>
            <a:picLocks noChangeAspect="1"/>
          </p:cNvPicPr>
          <p:nvPr/>
        </p:nvPicPr>
        <p:blipFill>
          <a:blip r:embed="rId3"/>
          <a:stretch>
            <a:fillRect/>
          </a:stretch>
        </p:blipFill>
        <p:spPr>
          <a:xfrm>
            <a:off x="914400" y="4273013"/>
            <a:ext cx="7793714" cy="2441031"/>
          </a:xfrm>
          <a:prstGeom prst="rect">
            <a:avLst/>
          </a:prstGeom>
          <a:ln w="19050">
            <a:solidFill>
              <a:schemeClr val="tx1">
                <a:lumMod val="50000"/>
                <a:lumOff val="50000"/>
              </a:schemeClr>
            </a:solidFill>
          </a:ln>
        </p:spPr>
      </p:pic>
    </p:spTree>
    <p:extLst>
      <p:ext uri="{BB962C8B-B14F-4D97-AF65-F5344CB8AC3E}">
        <p14:creationId xmlns:p14="http://schemas.microsoft.com/office/powerpoint/2010/main" val="26543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A150-BD2F-44EC-872C-82AFF2AC2B99}"/>
              </a:ext>
            </a:extLst>
          </p:cNvPr>
          <p:cNvSpPr>
            <a:spLocks noGrp="1"/>
          </p:cNvSpPr>
          <p:nvPr>
            <p:ph type="title"/>
          </p:nvPr>
        </p:nvSpPr>
        <p:spPr/>
        <p:txBody>
          <a:bodyPr/>
          <a:lstStyle/>
          <a:p>
            <a:r>
              <a:rPr lang="en-US" sz="2600"/>
              <a:t>Associating App Workspaces with a Capacity</a:t>
            </a:r>
            <a:endParaRPr lang="en-US" sz="2600" dirty="0"/>
          </a:p>
        </p:txBody>
      </p:sp>
      <p:sp>
        <p:nvSpPr>
          <p:cNvPr id="6" name="Content Placeholder 5">
            <a:extLst>
              <a:ext uri="{FF2B5EF4-FFF2-40B4-BE49-F238E27FC236}">
                <a16:creationId xmlns:a16="http://schemas.microsoft.com/office/drawing/2014/main" id="{E860272E-CD3F-4849-AFC2-542207280714}"/>
              </a:ext>
            </a:extLst>
          </p:cNvPr>
          <p:cNvSpPr>
            <a:spLocks noGrp="1"/>
          </p:cNvSpPr>
          <p:nvPr>
            <p:ph idx="1"/>
          </p:nvPr>
        </p:nvSpPr>
        <p:spPr/>
        <p:txBody>
          <a:bodyPr>
            <a:normAutofit/>
          </a:bodyPr>
          <a:lstStyle/>
          <a:p>
            <a:r>
              <a:rPr lang="en-US" sz="2000" dirty="0"/>
              <a:t>App Workspace in Premium Capacity has diamond icon</a:t>
            </a:r>
          </a:p>
          <a:p>
            <a:pPr lvl="1"/>
            <a:endParaRPr lang="en-US" sz="1800" dirty="0"/>
          </a:p>
          <a:p>
            <a:pPr lvl="1"/>
            <a:endParaRPr lang="en-US" sz="1800" dirty="0"/>
          </a:p>
          <a:p>
            <a:pPr lvl="1"/>
            <a:endParaRPr lang="en-US" sz="1800" dirty="0"/>
          </a:p>
          <a:p>
            <a:endParaRPr lang="en-US" sz="2000" dirty="0"/>
          </a:p>
          <a:p>
            <a:r>
              <a:rPr lang="en-US" sz="2000" dirty="0"/>
              <a:t>App workspace moved into Premium capacity in Advanced settings</a:t>
            </a:r>
          </a:p>
        </p:txBody>
      </p:sp>
      <p:pic>
        <p:nvPicPr>
          <p:cNvPr id="5" name="Picture 4">
            <a:extLst>
              <a:ext uri="{FF2B5EF4-FFF2-40B4-BE49-F238E27FC236}">
                <a16:creationId xmlns:a16="http://schemas.microsoft.com/office/drawing/2014/main" id="{340F0844-2384-4AAF-864B-0DD20E7B2B4A}"/>
              </a:ext>
            </a:extLst>
          </p:cNvPr>
          <p:cNvPicPr>
            <a:picLocks noChangeAspect="1"/>
          </p:cNvPicPr>
          <p:nvPr/>
        </p:nvPicPr>
        <p:blipFill rotWithShape="1">
          <a:blip r:embed="rId2"/>
          <a:srcRect l="53968" t="30601"/>
          <a:stretch/>
        </p:blipFill>
        <p:spPr>
          <a:xfrm>
            <a:off x="838200" y="1948548"/>
            <a:ext cx="1858896" cy="1135390"/>
          </a:xfrm>
          <a:prstGeom prst="rect">
            <a:avLst/>
          </a:prstGeom>
        </p:spPr>
      </p:pic>
      <p:sp>
        <p:nvSpPr>
          <p:cNvPr id="7" name="Arrow: Right 6">
            <a:extLst>
              <a:ext uri="{FF2B5EF4-FFF2-40B4-BE49-F238E27FC236}">
                <a16:creationId xmlns:a16="http://schemas.microsoft.com/office/drawing/2014/main" id="{4B1E458A-C293-486D-84D0-73D51E15B5A5}"/>
              </a:ext>
            </a:extLst>
          </p:cNvPr>
          <p:cNvSpPr/>
          <p:nvPr/>
        </p:nvSpPr>
        <p:spPr>
          <a:xfrm flipH="1">
            <a:off x="2362200" y="2677865"/>
            <a:ext cx="1707572" cy="316017"/>
          </a:xfrm>
          <a:prstGeom prst="rightArrow">
            <a:avLst>
              <a:gd name="adj1" fmla="val 62121"/>
              <a:gd name="adj2" fmla="val 50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90000"/>
                    <a:lumOff val="10000"/>
                  </a:schemeClr>
                </a:solidFill>
              </a:rPr>
              <a:t>Inside Premium Capacity </a:t>
            </a:r>
          </a:p>
        </p:txBody>
      </p:sp>
      <p:sp>
        <p:nvSpPr>
          <p:cNvPr id="8" name="Arrow: Right 7">
            <a:extLst>
              <a:ext uri="{FF2B5EF4-FFF2-40B4-BE49-F238E27FC236}">
                <a16:creationId xmlns:a16="http://schemas.microsoft.com/office/drawing/2014/main" id="{705CB409-CF71-465A-8EB7-1DDCC90D2BC1}"/>
              </a:ext>
            </a:extLst>
          </p:cNvPr>
          <p:cNvSpPr/>
          <p:nvPr/>
        </p:nvSpPr>
        <p:spPr>
          <a:xfrm flipH="1">
            <a:off x="2362201" y="2286184"/>
            <a:ext cx="1707572" cy="316017"/>
          </a:xfrm>
          <a:prstGeom prst="rightArrow">
            <a:avLst>
              <a:gd name="adj1" fmla="val 62121"/>
              <a:gd name="adj2" fmla="val 50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90000"/>
                    <a:lumOff val="10000"/>
                  </a:schemeClr>
                </a:solidFill>
              </a:rPr>
              <a:t>Inside Shared Capacity </a:t>
            </a:r>
          </a:p>
        </p:txBody>
      </p:sp>
      <p:pic>
        <p:nvPicPr>
          <p:cNvPr id="9" name="Picture 8">
            <a:extLst>
              <a:ext uri="{FF2B5EF4-FFF2-40B4-BE49-F238E27FC236}">
                <a16:creationId xmlns:a16="http://schemas.microsoft.com/office/drawing/2014/main" id="{416ED61D-9193-4E45-B149-27256B389A01}"/>
              </a:ext>
            </a:extLst>
          </p:cNvPr>
          <p:cNvPicPr>
            <a:picLocks noChangeAspect="1"/>
          </p:cNvPicPr>
          <p:nvPr/>
        </p:nvPicPr>
        <p:blipFill>
          <a:blip r:embed="rId3"/>
          <a:stretch>
            <a:fillRect/>
          </a:stretch>
        </p:blipFill>
        <p:spPr>
          <a:xfrm>
            <a:off x="741485" y="3819243"/>
            <a:ext cx="1689814" cy="2547331"/>
          </a:xfrm>
          <a:prstGeom prst="rect">
            <a:avLst/>
          </a:prstGeom>
          <a:ln>
            <a:solidFill>
              <a:schemeClr val="tx1">
                <a:lumMod val="50000"/>
                <a:lumOff val="50000"/>
              </a:schemeClr>
            </a:solidFill>
          </a:ln>
        </p:spPr>
      </p:pic>
      <p:grpSp>
        <p:nvGrpSpPr>
          <p:cNvPr id="14" name="Group 13">
            <a:extLst>
              <a:ext uri="{FF2B5EF4-FFF2-40B4-BE49-F238E27FC236}">
                <a16:creationId xmlns:a16="http://schemas.microsoft.com/office/drawing/2014/main" id="{32D9D9EC-EB8C-47B0-B848-8C8027B10733}"/>
              </a:ext>
            </a:extLst>
          </p:cNvPr>
          <p:cNvGrpSpPr/>
          <p:nvPr/>
        </p:nvGrpSpPr>
        <p:grpSpPr>
          <a:xfrm>
            <a:off x="741485" y="4128010"/>
            <a:ext cx="7533756" cy="2315756"/>
            <a:chOff x="914400" y="4343400"/>
            <a:chExt cx="7436953" cy="2286000"/>
          </a:xfrm>
        </p:grpSpPr>
        <p:pic>
          <p:nvPicPr>
            <p:cNvPr id="10" name="Picture 9">
              <a:extLst>
                <a:ext uri="{FF2B5EF4-FFF2-40B4-BE49-F238E27FC236}">
                  <a16:creationId xmlns:a16="http://schemas.microsoft.com/office/drawing/2014/main" id="{78BF6C51-CF68-4705-9D89-C7E4F4CB9CE3}"/>
                </a:ext>
              </a:extLst>
            </p:cNvPr>
            <p:cNvPicPr>
              <a:picLocks noChangeAspect="1"/>
            </p:cNvPicPr>
            <p:nvPr/>
          </p:nvPicPr>
          <p:blipFill rotWithShape="1">
            <a:blip r:embed="rId3"/>
            <a:srcRect t="72390"/>
            <a:stretch/>
          </p:blipFill>
          <p:spPr>
            <a:xfrm>
              <a:off x="3408218" y="4343400"/>
              <a:ext cx="4943135" cy="2057400"/>
            </a:xfrm>
            <a:prstGeom prst="rect">
              <a:avLst/>
            </a:prstGeom>
            <a:ln>
              <a:solidFill>
                <a:schemeClr val="tx1">
                  <a:lumMod val="50000"/>
                  <a:lumOff val="50000"/>
                </a:schemeClr>
              </a:solidFill>
            </a:ln>
          </p:spPr>
        </p:pic>
        <p:sp>
          <p:nvSpPr>
            <p:cNvPr id="11" name="Rectangle: Rounded Corners 10">
              <a:extLst>
                <a:ext uri="{FF2B5EF4-FFF2-40B4-BE49-F238E27FC236}">
                  <a16:creationId xmlns:a16="http://schemas.microsoft.com/office/drawing/2014/main" id="{975A4BB5-126A-49CB-8DAD-A76489599D93}"/>
                </a:ext>
              </a:extLst>
            </p:cNvPr>
            <p:cNvSpPr/>
            <p:nvPr/>
          </p:nvSpPr>
          <p:spPr>
            <a:xfrm>
              <a:off x="914400" y="5791200"/>
              <a:ext cx="1668101" cy="838200"/>
            </a:xfrm>
            <a:prstGeom prst="roundRect">
              <a:avLst/>
            </a:prstGeom>
            <a:noFill/>
            <a:ln w="28575">
              <a:solidFill>
                <a:schemeClr val="tx2">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Arrow Connector 12">
              <a:extLst>
                <a:ext uri="{FF2B5EF4-FFF2-40B4-BE49-F238E27FC236}">
                  <a16:creationId xmlns:a16="http://schemas.microsoft.com/office/drawing/2014/main" id="{4BC69181-554F-4CC4-A032-7CB524A76ECE}"/>
                </a:ext>
              </a:extLst>
            </p:cNvPr>
            <p:cNvCxnSpPr>
              <a:stCxn id="11" idx="3"/>
            </p:cNvCxnSpPr>
            <p:nvPr/>
          </p:nvCxnSpPr>
          <p:spPr>
            <a:xfrm flipV="1">
              <a:off x="2582501" y="5638800"/>
              <a:ext cx="734227" cy="571500"/>
            </a:xfrm>
            <a:prstGeom prst="straightConnector1">
              <a:avLst/>
            </a:prstGeom>
            <a:ln w="28575">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3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7675-F280-4E39-B00D-585CA5A9A681}"/>
              </a:ext>
            </a:extLst>
          </p:cNvPr>
          <p:cNvSpPr>
            <a:spLocks noGrp="1"/>
          </p:cNvSpPr>
          <p:nvPr>
            <p:ph type="title"/>
          </p:nvPr>
        </p:nvSpPr>
        <p:spPr/>
        <p:txBody>
          <a:bodyPr/>
          <a:lstStyle/>
          <a:p>
            <a:r>
              <a:rPr lang="en-US"/>
              <a:t>Creating the Power BI Embedded Service</a:t>
            </a:r>
            <a:endParaRPr lang="en-US" dirty="0"/>
          </a:p>
        </p:txBody>
      </p:sp>
      <p:sp>
        <p:nvSpPr>
          <p:cNvPr id="4" name="Content Placeholder 3">
            <a:extLst>
              <a:ext uri="{FF2B5EF4-FFF2-40B4-BE49-F238E27FC236}">
                <a16:creationId xmlns:a16="http://schemas.microsoft.com/office/drawing/2014/main" id="{131A5E0F-2391-45E6-BA34-229460837565}"/>
              </a:ext>
            </a:extLst>
          </p:cNvPr>
          <p:cNvSpPr>
            <a:spLocks noGrp="1"/>
          </p:cNvSpPr>
          <p:nvPr>
            <p:ph idx="1"/>
          </p:nvPr>
        </p:nvSpPr>
        <p:spPr/>
        <p:txBody>
          <a:bodyPr>
            <a:normAutofit/>
          </a:bodyPr>
          <a:lstStyle/>
          <a:p>
            <a:r>
              <a:rPr lang="en-US" sz="2400" dirty="0"/>
              <a:t>Power BI Embedded in an Azure on-demand service</a:t>
            </a:r>
          </a:p>
          <a:p>
            <a:pPr lvl="1"/>
            <a:r>
              <a:rPr lang="en-US" sz="2000" dirty="0"/>
              <a:t>Must be created in same location as Power BI Service for tenant</a:t>
            </a:r>
          </a:p>
          <a:p>
            <a:pPr lvl="1"/>
            <a:r>
              <a:rPr lang="en-US" sz="2000" dirty="0"/>
              <a:t>Can be created manually through the Azure portal</a:t>
            </a:r>
          </a:p>
          <a:p>
            <a:pPr lvl="1"/>
            <a:r>
              <a:rPr lang="en-US" sz="2000" dirty="0"/>
              <a:t>Can be created in automated fashion using PowerShell</a:t>
            </a:r>
          </a:p>
          <a:p>
            <a:pPr lvl="1"/>
            <a:r>
              <a:rPr lang="en-US" sz="2000" dirty="0"/>
              <a:t>Requires an Azure subscription </a:t>
            </a:r>
            <a:r>
              <a:rPr lang="en-US" sz="2000" b="1" i="1" dirty="0">
                <a:solidFill>
                  <a:schemeClr val="accent6">
                    <a:lumMod val="75000"/>
                  </a:schemeClr>
                </a:solidFill>
              </a:rPr>
              <a:t>in same tenant</a:t>
            </a:r>
          </a:p>
        </p:txBody>
      </p:sp>
      <p:pic>
        <p:nvPicPr>
          <p:cNvPr id="3" name="Picture 2">
            <a:extLst>
              <a:ext uri="{FF2B5EF4-FFF2-40B4-BE49-F238E27FC236}">
                <a16:creationId xmlns:a16="http://schemas.microsoft.com/office/drawing/2014/main" id="{E378FD41-607B-4003-AEA3-CF67825A0759}"/>
              </a:ext>
            </a:extLst>
          </p:cNvPr>
          <p:cNvPicPr>
            <a:picLocks noChangeAspect="1"/>
          </p:cNvPicPr>
          <p:nvPr/>
        </p:nvPicPr>
        <p:blipFill>
          <a:blip r:embed="rId2"/>
          <a:stretch>
            <a:fillRect/>
          </a:stretch>
        </p:blipFill>
        <p:spPr>
          <a:xfrm>
            <a:off x="1219200" y="3581400"/>
            <a:ext cx="5140148" cy="259080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E41AA48-D9E2-497F-8765-061BDE3B4230}"/>
              </a:ext>
            </a:extLst>
          </p:cNvPr>
          <p:cNvPicPr>
            <a:picLocks noChangeAspect="1"/>
          </p:cNvPicPr>
          <p:nvPr/>
        </p:nvPicPr>
        <p:blipFill>
          <a:blip r:embed="rId3"/>
          <a:stretch>
            <a:fillRect/>
          </a:stretch>
        </p:blipFill>
        <p:spPr>
          <a:xfrm>
            <a:off x="6934200" y="3103062"/>
            <a:ext cx="2022652" cy="3678738"/>
          </a:xfrm>
          <a:prstGeom prst="rect">
            <a:avLst/>
          </a:prstGeom>
          <a:ln>
            <a:solidFill>
              <a:schemeClr val="tx1">
                <a:lumMod val="75000"/>
                <a:lumOff val="25000"/>
              </a:schemeClr>
            </a:solidFill>
          </a:ln>
        </p:spPr>
      </p:pic>
    </p:spTree>
    <p:extLst>
      <p:ext uri="{BB962C8B-B14F-4D97-AF65-F5344CB8AC3E}">
        <p14:creationId xmlns:p14="http://schemas.microsoft.com/office/powerpoint/2010/main" val="22222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77AFB9-9F7F-4AFA-BDDA-22A3FDA893AD}"/>
              </a:ext>
            </a:extLst>
          </p:cNvPr>
          <p:cNvPicPr>
            <a:picLocks noChangeAspect="1"/>
          </p:cNvPicPr>
          <p:nvPr/>
        </p:nvPicPr>
        <p:blipFill>
          <a:blip r:embed="rId2"/>
          <a:stretch>
            <a:fillRect/>
          </a:stretch>
        </p:blipFill>
        <p:spPr>
          <a:xfrm>
            <a:off x="685800" y="1295400"/>
            <a:ext cx="8177553" cy="5141837"/>
          </a:xfrm>
          <a:prstGeom prst="rect">
            <a:avLst/>
          </a:prstGeom>
          <a:ln w="12700">
            <a:solidFill>
              <a:schemeClr val="tx1"/>
            </a:solidFill>
          </a:ln>
        </p:spPr>
      </p:pic>
      <p:grpSp>
        <p:nvGrpSpPr>
          <p:cNvPr id="12" name="Group 11">
            <a:extLst>
              <a:ext uri="{FF2B5EF4-FFF2-40B4-BE49-F238E27FC236}">
                <a16:creationId xmlns:a16="http://schemas.microsoft.com/office/drawing/2014/main" id="{8A96B328-FF0D-4503-8C7A-E61292E7B0A9}"/>
              </a:ext>
            </a:extLst>
          </p:cNvPr>
          <p:cNvGrpSpPr/>
          <p:nvPr/>
        </p:nvGrpSpPr>
        <p:grpSpPr>
          <a:xfrm>
            <a:off x="1548153" y="3636887"/>
            <a:ext cx="4692798" cy="2735036"/>
            <a:chOff x="1905000" y="3124199"/>
            <a:chExt cx="6257064" cy="3646715"/>
          </a:xfrm>
        </p:grpSpPr>
        <p:pic>
          <p:nvPicPr>
            <p:cNvPr id="3" name="Picture 2">
              <a:extLst>
                <a:ext uri="{FF2B5EF4-FFF2-40B4-BE49-F238E27FC236}">
                  <a16:creationId xmlns:a16="http://schemas.microsoft.com/office/drawing/2014/main" id="{9717FFE7-A83C-4713-A257-222E2F889E2B}"/>
                </a:ext>
              </a:extLst>
            </p:cNvPr>
            <p:cNvPicPr>
              <a:picLocks noChangeAspect="1"/>
            </p:cNvPicPr>
            <p:nvPr/>
          </p:nvPicPr>
          <p:blipFill rotWithShape="1">
            <a:blip r:embed="rId3"/>
            <a:srcRect l="32545" t="17145" r="364" b="12115"/>
            <a:stretch/>
          </p:blipFill>
          <p:spPr>
            <a:xfrm>
              <a:off x="3407230" y="3124199"/>
              <a:ext cx="4754834" cy="3646715"/>
            </a:xfrm>
            <a:prstGeom prst="rect">
              <a:avLst/>
            </a:prstGeom>
            <a:ln w="28575">
              <a:solidFill>
                <a:srgbClr val="C00000"/>
              </a:solidFill>
              <a:prstDash val="sysDash"/>
            </a:ln>
          </p:spPr>
        </p:pic>
        <p:cxnSp>
          <p:nvCxnSpPr>
            <p:cNvPr id="6" name="Straight Arrow Connector 5">
              <a:extLst>
                <a:ext uri="{FF2B5EF4-FFF2-40B4-BE49-F238E27FC236}">
                  <a16:creationId xmlns:a16="http://schemas.microsoft.com/office/drawing/2014/main" id="{94E5B1B5-A2DB-472D-A2A7-66CAF89D52EF}"/>
                </a:ext>
              </a:extLst>
            </p:cNvPr>
            <p:cNvCxnSpPr>
              <a:cxnSpLocks/>
            </p:cNvCxnSpPr>
            <p:nvPr/>
          </p:nvCxnSpPr>
          <p:spPr>
            <a:xfrm>
              <a:off x="1905000" y="3274988"/>
              <a:ext cx="1360714" cy="273755"/>
            </a:xfrm>
            <a:prstGeom prst="straightConnector1">
              <a:avLst/>
            </a:prstGeom>
            <a:ln w="28575">
              <a:solidFill>
                <a:srgbClr val="C00000"/>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 name="Arrow: Right 1">
            <a:extLst>
              <a:ext uri="{FF2B5EF4-FFF2-40B4-BE49-F238E27FC236}">
                <a16:creationId xmlns:a16="http://schemas.microsoft.com/office/drawing/2014/main" id="{D048D756-B5B4-44AB-ADF2-821858D3DD8D}"/>
              </a:ext>
            </a:extLst>
          </p:cNvPr>
          <p:cNvSpPr/>
          <p:nvPr/>
        </p:nvSpPr>
        <p:spPr bwMode="auto">
          <a:xfrm>
            <a:off x="251020" y="4341738"/>
            <a:ext cx="561110" cy="387927"/>
          </a:xfrm>
          <a:prstGeom prst="rightArrow">
            <a:avLst/>
          </a:prstGeom>
          <a:solidFill>
            <a:srgbClr val="C0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4EF20086-E15D-441A-9464-DDFBCA1F54E0}"/>
              </a:ext>
            </a:extLst>
          </p:cNvPr>
          <p:cNvSpPr>
            <a:spLocks noGrp="1"/>
          </p:cNvSpPr>
          <p:nvPr>
            <p:ph type="title"/>
          </p:nvPr>
        </p:nvSpPr>
        <p:spPr/>
        <p:txBody>
          <a:bodyPr/>
          <a:lstStyle/>
          <a:p>
            <a:r>
              <a:rPr lang="en-US" dirty="0"/>
              <a:t>Embedded Capacity Pricing Tiers</a:t>
            </a:r>
          </a:p>
        </p:txBody>
      </p:sp>
    </p:spTree>
    <p:extLst>
      <p:ext uri="{BB962C8B-B14F-4D97-AF65-F5344CB8AC3E}">
        <p14:creationId xmlns:p14="http://schemas.microsoft.com/office/powerpoint/2010/main" val="107247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82F-1350-4F1E-BFD8-B18B465B70C0}"/>
              </a:ext>
            </a:extLst>
          </p:cNvPr>
          <p:cNvSpPr>
            <a:spLocks noGrp="1"/>
          </p:cNvSpPr>
          <p:nvPr>
            <p:ph type="title"/>
          </p:nvPr>
        </p:nvSpPr>
        <p:spPr/>
        <p:txBody>
          <a:bodyPr/>
          <a:lstStyle/>
          <a:p>
            <a:r>
              <a:rPr lang="en-US"/>
              <a:t>Managing Power BI Embedded Capacities</a:t>
            </a:r>
            <a:endParaRPr lang="en-US" dirty="0"/>
          </a:p>
        </p:txBody>
      </p:sp>
      <p:sp>
        <p:nvSpPr>
          <p:cNvPr id="3" name="Text Placeholder 2">
            <a:extLst>
              <a:ext uri="{FF2B5EF4-FFF2-40B4-BE49-F238E27FC236}">
                <a16:creationId xmlns:a16="http://schemas.microsoft.com/office/drawing/2014/main" id="{88CC9295-AB6E-4C10-B146-FDB98E4CA5F4}"/>
              </a:ext>
            </a:extLst>
          </p:cNvPr>
          <p:cNvSpPr>
            <a:spLocks noGrp="1"/>
          </p:cNvSpPr>
          <p:nvPr>
            <p:ph idx="1"/>
          </p:nvPr>
        </p:nvSpPr>
        <p:spPr/>
        <p:txBody>
          <a:bodyPr>
            <a:normAutofit/>
          </a:bodyPr>
          <a:lstStyle/>
          <a:p>
            <a:r>
              <a:rPr lang="en-US" sz="2000" dirty="0"/>
              <a:t>Managing Power BI Embedded capacity done Azure portal</a:t>
            </a:r>
          </a:p>
          <a:p>
            <a:pPr lvl="1"/>
            <a:r>
              <a:rPr lang="en-US" sz="1800" dirty="0"/>
              <a:t>Use Azure portal to assign administrators &amp; change pricing tier to scale</a:t>
            </a:r>
          </a:p>
          <a:p>
            <a:r>
              <a:rPr lang="en-US" sz="2000" dirty="0"/>
              <a:t>Managing Power BI Embedded capacity in Power BI Admin portal</a:t>
            </a:r>
          </a:p>
          <a:p>
            <a:pPr lvl="1"/>
            <a:r>
              <a:rPr lang="en-US" sz="1800" dirty="0"/>
              <a:t>Power BI Admin portal to assign workspaces to capacities</a:t>
            </a:r>
          </a:p>
          <a:p>
            <a:pPr lvl="1"/>
            <a:endParaRPr lang="en-US" sz="1800" dirty="0"/>
          </a:p>
          <a:p>
            <a:endParaRPr lang="en-US" sz="2000" dirty="0"/>
          </a:p>
        </p:txBody>
      </p:sp>
      <p:pic>
        <p:nvPicPr>
          <p:cNvPr id="4" name="Picture 3">
            <a:extLst>
              <a:ext uri="{FF2B5EF4-FFF2-40B4-BE49-F238E27FC236}">
                <a16:creationId xmlns:a16="http://schemas.microsoft.com/office/drawing/2014/main" id="{4F5AF0E0-A1CB-4E23-AD72-812EC4A043DD}"/>
              </a:ext>
            </a:extLst>
          </p:cNvPr>
          <p:cNvPicPr>
            <a:picLocks noChangeAspect="1"/>
          </p:cNvPicPr>
          <p:nvPr/>
        </p:nvPicPr>
        <p:blipFill>
          <a:blip r:embed="rId2"/>
          <a:stretch>
            <a:fillRect/>
          </a:stretch>
        </p:blipFill>
        <p:spPr>
          <a:xfrm>
            <a:off x="719709" y="3124200"/>
            <a:ext cx="7907310" cy="2286000"/>
          </a:xfrm>
          <a:prstGeom prst="rect">
            <a:avLst/>
          </a:prstGeom>
          <a:ln>
            <a:solidFill>
              <a:schemeClr val="bg1">
                <a:lumMod val="50000"/>
              </a:schemeClr>
            </a:solidFill>
          </a:ln>
        </p:spPr>
      </p:pic>
    </p:spTree>
    <p:extLst>
      <p:ext uri="{BB962C8B-B14F-4D97-AF65-F5344CB8AC3E}">
        <p14:creationId xmlns:p14="http://schemas.microsoft.com/office/powerpoint/2010/main" val="206051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FE76-2FC0-49E3-B623-0447D0E49F22}"/>
              </a:ext>
            </a:extLst>
          </p:cNvPr>
          <p:cNvSpPr>
            <a:spLocks noGrp="1"/>
          </p:cNvSpPr>
          <p:nvPr>
            <p:ph type="title"/>
          </p:nvPr>
        </p:nvSpPr>
        <p:spPr/>
        <p:txBody>
          <a:bodyPr/>
          <a:lstStyle/>
          <a:p>
            <a:r>
              <a:rPr lang="en-US" dirty="0"/>
              <a:t>PBI Capacity SKU Decoder Ring</a:t>
            </a:r>
          </a:p>
        </p:txBody>
      </p:sp>
      <p:graphicFrame>
        <p:nvGraphicFramePr>
          <p:cNvPr id="4" name="Table 3">
            <a:extLst>
              <a:ext uri="{FF2B5EF4-FFF2-40B4-BE49-F238E27FC236}">
                <a16:creationId xmlns:a16="http://schemas.microsoft.com/office/drawing/2014/main" id="{0871ABE2-9DF4-4A60-A9EC-08018E7B83A7}"/>
              </a:ext>
            </a:extLst>
          </p:cNvPr>
          <p:cNvGraphicFramePr>
            <a:graphicFrameLocks noGrp="1"/>
          </p:cNvGraphicFramePr>
          <p:nvPr>
            <p:extLst>
              <p:ext uri="{D42A27DB-BD31-4B8C-83A1-F6EECF244321}">
                <p14:modId xmlns:p14="http://schemas.microsoft.com/office/powerpoint/2010/main" val="812860416"/>
              </p:ext>
            </p:extLst>
          </p:nvPr>
        </p:nvGraphicFramePr>
        <p:xfrm>
          <a:off x="304800" y="1295400"/>
          <a:ext cx="8727295" cy="4114800"/>
        </p:xfrm>
        <a:graphic>
          <a:graphicData uri="http://schemas.openxmlformats.org/drawingml/2006/table">
            <a:tbl>
              <a:tblPr firstRow="1" bandRow="1">
                <a:tableStyleId>{5C22544A-7EE6-4342-B048-85BDC9FD1C3A}</a:tableStyleId>
              </a:tblPr>
              <a:tblGrid>
                <a:gridCol w="4743125">
                  <a:extLst>
                    <a:ext uri="{9D8B030D-6E8A-4147-A177-3AD203B41FA5}">
                      <a16:colId xmlns:a16="http://schemas.microsoft.com/office/drawing/2014/main" val="2326602452"/>
                    </a:ext>
                  </a:extLst>
                </a:gridCol>
                <a:gridCol w="1281791">
                  <a:extLst>
                    <a:ext uri="{9D8B030D-6E8A-4147-A177-3AD203B41FA5}">
                      <a16:colId xmlns:a16="http://schemas.microsoft.com/office/drawing/2014/main" val="4081626261"/>
                    </a:ext>
                  </a:extLst>
                </a:gridCol>
                <a:gridCol w="1428750">
                  <a:extLst>
                    <a:ext uri="{9D8B030D-6E8A-4147-A177-3AD203B41FA5}">
                      <a16:colId xmlns:a16="http://schemas.microsoft.com/office/drawing/2014/main" val="3871841051"/>
                    </a:ext>
                  </a:extLst>
                </a:gridCol>
                <a:gridCol w="1273629">
                  <a:extLst>
                    <a:ext uri="{9D8B030D-6E8A-4147-A177-3AD203B41FA5}">
                      <a16:colId xmlns:a16="http://schemas.microsoft.com/office/drawing/2014/main" val="3884771204"/>
                    </a:ext>
                  </a:extLst>
                </a:gridCol>
              </a:tblGrid>
              <a:tr h="411480">
                <a:tc>
                  <a:txBody>
                    <a:bodyPr/>
                    <a:lstStyle/>
                    <a:p>
                      <a:endParaRPr lang="en-US" sz="1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 SKU</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EM SKU</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 SKU</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2578564"/>
                  </a:ext>
                </a:extLst>
              </a:tr>
              <a:tr h="411480">
                <a:tc>
                  <a:txBody>
                    <a:bodyPr/>
                    <a:lstStyle/>
                    <a:p>
                      <a:r>
                        <a:rPr lang="en-US" sz="1400" dirty="0"/>
                        <a:t>Purchased through…</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accent3">
                              <a:lumMod val="50000"/>
                            </a:schemeClr>
                          </a:solidFill>
                        </a:rPr>
                        <a:t>Office 365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accent3">
                              <a:lumMod val="50000"/>
                            </a:schemeClr>
                          </a:solidFill>
                        </a:rPr>
                        <a:t>Office 365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accent6">
                              <a:lumMod val="75000"/>
                            </a:schemeClr>
                          </a:solidFill>
                        </a:rPr>
                        <a:t>Azure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2992029"/>
                  </a:ext>
                </a:extLst>
              </a:tr>
              <a:tr h="411480">
                <a:tc>
                  <a:txBody>
                    <a:bodyPr/>
                    <a:lstStyle/>
                    <a:p>
                      <a:r>
                        <a:rPr lang="en-US" sz="1400" dirty="0"/>
                        <a:t>Supports Power BI embedding in custom applications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6863750"/>
                  </a:ext>
                </a:extLst>
              </a:tr>
              <a:tr h="411480">
                <a:tc>
                  <a:txBody>
                    <a:bodyPr/>
                    <a:lstStyle/>
                    <a:p>
                      <a:r>
                        <a:rPr lang="en-US" sz="1400" dirty="0"/>
                        <a:t>Supports 3</a:t>
                      </a:r>
                      <a:r>
                        <a:rPr lang="en-US" sz="1400" baseline="30000" dirty="0"/>
                        <a:t>rd</a:t>
                      </a:r>
                      <a:r>
                        <a:rPr lang="en-US" sz="1400" dirty="0"/>
                        <a:t> Party Embedding in custom applications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endParaRPr lang="en-US" sz="1500" b="1" dirty="0">
                        <a:solidFill>
                          <a:srgbClr val="990033"/>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4833285"/>
                  </a:ext>
                </a:extLst>
              </a:tr>
              <a:tr h="411480">
                <a:tc>
                  <a:txBody>
                    <a:bodyPr/>
                    <a:lstStyle/>
                    <a:p>
                      <a:r>
                        <a:rPr lang="en-US" sz="1400" dirty="0"/>
                        <a:t>Supports 1</a:t>
                      </a:r>
                      <a:r>
                        <a:rPr lang="en-US" sz="1400" baseline="30000" dirty="0"/>
                        <a:t>st</a:t>
                      </a:r>
                      <a:r>
                        <a:rPr lang="en-US" sz="1400" dirty="0"/>
                        <a:t> Party Embedding in custom applications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endParaRPr lang="en-US" sz="1500" b="1" dirty="0">
                        <a:solidFill>
                          <a:srgbClr val="990033"/>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6014412"/>
                  </a:ext>
                </a:extLst>
              </a:tr>
              <a:tr h="411480">
                <a:tc>
                  <a:txBody>
                    <a:bodyPr/>
                    <a:lstStyle/>
                    <a:p>
                      <a:r>
                        <a:rPr lang="en-US" sz="1400" dirty="0"/>
                        <a:t>Supports free users accessing content in Power BI portal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0899327"/>
                  </a:ext>
                </a:extLst>
              </a:tr>
              <a:tr h="4114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t>Supports free users accessing content in Power BI Mobile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7160777"/>
                  </a:ext>
                </a:extLst>
              </a:tr>
              <a:tr h="411480">
                <a:tc>
                  <a:txBody>
                    <a:bodyPr/>
                    <a:lstStyle/>
                    <a:p>
                      <a:r>
                        <a:rPr lang="en-US" sz="1400" dirty="0"/>
                        <a:t>Billing cycle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990099"/>
                          </a:solidFill>
                        </a:rPr>
                        <a:t>Monthly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990099"/>
                          </a:solidFill>
                        </a:rPr>
                        <a:t>Monthly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FF33CC"/>
                          </a:solidFill>
                        </a:rPr>
                        <a:t>Hourly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216621"/>
                  </a:ext>
                </a:extLst>
              </a:tr>
              <a:tr h="411480">
                <a:tc>
                  <a:txBody>
                    <a:bodyPr/>
                    <a:lstStyle/>
                    <a:p>
                      <a:r>
                        <a:rPr lang="en-US" sz="1400" dirty="0"/>
                        <a:t>Commitment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990099"/>
                          </a:solidFill>
                        </a:rPr>
                        <a:t>Monthly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660066"/>
                          </a:solidFill>
                        </a:rPr>
                        <a:t>Monthly/Yearly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bg1">
                              <a:lumMod val="50000"/>
                            </a:schemeClr>
                          </a:solidFill>
                        </a:rPr>
                        <a:t>None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6476470"/>
                  </a:ext>
                </a:extLst>
              </a:tr>
              <a:tr h="411480">
                <a:tc>
                  <a:txBody>
                    <a:bodyPr/>
                    <a:lstStyle/>
                    <a:p>
                      <a:r>
                        <a:rPr lang="en-US" sz="1400" dirty="0"/>
                        <a:t>Turn it off when your not using 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990033"/>
                          </a:solidFill>
                        </a:rPr>
                        <a:t>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b="1" dirty="0">
                          <a:solidFill>
                            <a:srgbClr val="008000"/>
                          </a:solidFill>
                        </a:rPr>
                        <a:t>Yes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9198412"/>
                  </a:ext>
                </a:extLst>
              </a:tr>
            </a:tbl>
          </a:graphicData>
        </a:graphic>
      </p:graphicFrame>
    </p:spTree>
    <p:extLst>
      <p:ext uri="{BB962C8B-B14F-4D97-AF65-F5344CB8AC3E}">
        <p14:creationId xmlns:p14="http://schemas.microsoft.com/office/powerpoint/2010/main" val="283013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Power BI Service – Who Is It For?</a:t>
            </a:r>
            <a:endParaRPr lang="en-US" dirty="0"/>
          </a:p>
        </p:txBody>
      </p:sp>
      <p:sp>
        <p:nvSpPr>
          <p:cNvPr id="4" name="Content Placeholder 3"/>
          <p:cNvSpPr>
            <a:spLocks noGrp="1"/>
          </p:cNvSpPr>
          <p:nvPr>
            <p:ph idx="1"/>
          </p:nvPr>
        </p:nvSpPr>
        <p:spPr/>
        <p:txBody>
          <a:bodyPr>
            <a:normAutofit/>
          </a:bodyPr>
          <a:lstStyle/>
          <a:p>
            <a:r>
              <a:rPr lang="en-US" sz="2400" dirty="0"/>
              <a:t>Provides SaaS service used by web and mobile users</a:t>
            </a:r>
          </a:p>
          <a:p>
            <a:pPr lvl="1"/>
            <a:r>
              <a:rPr lang="en-US" sz="2000" dirty="0"/>
              <a:t>Power BI portal accessible to browsers at </a:t>
            </a:r>
            <a:r>
              <a:rPr lang="en-US" sz="2000" dirty="0">
                <a:hlinkClick r:id="rId3"/>
              </a:rPr>
              <a:t>https://app.powerbi.com</a:t>
            </a:r>
            <a:r>
              <a:rPr lang="en-US" sz="2000" dirty="0"/>
              <a:t> </a:t>
            </a:r>
          </a:p>
          <a:p>
            <a:pPr lvl="1"/>
            <a:r>
              <a:rPr lang="en-US" sz="2000" dirty="0"/>
              <a:t>Power BI mobile accessible to users on mobile phones &amp; devices</a:t>
            </a:r>
          </a:p>
          <a:p>
            <a:r>
              <a:rPr lang="en-US" sz="2400" dirty="0"/>
              <a:t>Provides PaaS service used by software developers</a:t>
            </a:r>
          </a:p>
          <a:p>
            <a:pPr lvl="1"/>
            <a:r>
              <a:rPr lang="en-US" sz="2000" dirty="0"/>
              <a:t>Power BI Service API accessible at </a:t>
            </a:r>
            <a:r>
              <a:rPr lang="en-US" sz="2000" dirty="0">
                <a:hlinkClick r:id="rId3"/>
              </a:rPr>
              <a:t>https://api.powerbi.com</a:t>
            </a:r>
            <a:r>
              <a:rPr lang="en-US" sz="2000" dirty="0"/>
              <a:t> </a:t>
            </a:r>
          </a:p>
        </p:txBody>
      </p:sp>
      <p:pic>
        <p:nvPicPr>
          <p:cNvPr id="5" name="Picture 4"/>
          <p:cNvPicPr>
            <a:picLocks noChangeAspect="1"/>
          </p:cNvPicPr>
          <p:nvPr/>
        </p:nvPicPr>
        <p:blipFill>
          <a:blip r:embed="rId4"/>
          <a:stretch>
            <a:fillRect/>
          </a:stretch>
        </p:blipFill>
        <p:spPr>
          <a:xfrm>
            <a:off x="1219200" y="3618390"/>
            <a:ext cx="5422879" cy="3048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as a Development Platform</a:t>
            </a:r>
          </a:p>
          <a:p>
            <a:pPr lvl="0">
              <a:buFont typeface="Wingdings" panose="05000000000000000000" pitchFamily="2" charset="2"/>
              <a:buChar char="ü"/>
            </a:pPr>
            <a:r>
              <a:rPr lang="en-US" sz="2400" dirty="0"/>
              <a:t>Setting Up a Power BI Dev Environment</a:t>
            </a:r>
          </a:p>
          <a:p>
            <a:pPr lvl="0">
              <a:buFont typeface="Wingdings" panose="05000000000000000000" pitchFamily="2" charset="2"/>
              <a:buChar char="ü"/>
            </a:pPr>
            <a:r>
              <a:rPr lang="en-US" sz="2400" dirty="0"/>
              <a:t>Working with Power BI Desktop and PBIX Files</a:t>
            </a:r>
          </a:p>
          <a:p>
            <a:pPr lvl="0">
              <a:buFont typeface="Wingdings" panose="05000000000000000000" pitchFamily="2" charset="2"/>
              <a:buChar char="ü"/>
            </a:pPr>
            <a:r>
              <a:rPr lang="en-US" sz="2400" dirty="0"/>
              <a:t>Developing with Power BI Embedding</a:t>
            </a:r>
          </a:p>
          <a:p>
            <a:pPr lvl="0">
              <a:buFont typeface="Wingdings" panose="05000000000000000000" pitchFamily="2" charset="2"/>
              <a:buChar char="ü"/>
            </a:pPr>
            <a:r>
              <a:rPr lang="en-US" sz="2400" dirty="0"/>
              <a:t>Understanding Workspaces and Capacities</a:t>
            </a:r>
          </a:p>
        </p:txBody>
      </p:sp>
    </p:spTree>
    <p:extLst>
      <p:ext uri="{BB962C8B-B14F-4D97-AF65-F5344CB8AC3E}">
        <p14:creationId xmlns:p14="http://schemas.microsoft.com/office/powerpoint/2010/main" val="151691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Developing Custom Visuals</a:t>
            </a:r>
          </a:p>
          <a:p>
            <a:pPr marL="514350" indent="-514350">
              <a:buFont typeface="+mj-lt"/>
              <a:buAutoNum type="arabicPeriod"/>
            </a:pPr>
            <a:r>
              <a:rPr lang="en-US" dirty="0"/>
              <a:t>Programming the Power BI Service API</a:t>
            </a:r>
          </a:p>
          <a:p>
            <a:pPr marL="514350" indent="-514350">
              <a:buFont typeface="+mj-lt"/>
              <a:buAutoNum type="arabicPeriod"/>
            </a:pPr>
            <a:r>
              <a:rPr lang="en-US" dirty="0"/>
              <a:t>Embedding Reports in Custom Applications</a:t>
            </a:r>
          </a:p>
          <a:p>
            <a:pPr marL="514350" indent="-514350">
              <a:buFont typeface="+mj-lt"/>
              <a:buAutoNum type="arabicPeriod"/>
            </a:pPr>
            <a:r>
              <a:rPr lang="en-US" dirty="0"/>
              <a:t>Developing Solutions with Real-time dashboards</a:t>
            </a:r>
          </a:p>
          <a:p>
            <a:pPr marL="514350" indent="-514350">
              <a:buFont typeface="+mj-lt"/>
              <a:buAutoNum type="arabicPeriod"/>
            </a:pPr>
            <a:r>
              <a:rPr lang="en-US" dirty="0"/>
              <a:t>Developing Custom Solutions using R</a:t>
            </a:r>
          </a:p>
          <a:p>
            <a:pPr marL="514350" indent="-514350">
              <a:buFont typeface="+mj-lt"/>
              <a:buAutoNum type="arabicPeriod"/>
            </a:pPr>
            <a:r>
              <a:rPr lang="en-US" dirty="0"/>
              <a:t>Developing Custom Connectors using M</a:t>
            </a:r>
          </a:p>
        </p:txBody>
      </p:sp>
    </p:spTree>
    <p:extLst>
      <p:ext uri="{BB962C8B-B14F-4D97-AF65-F5344CB8AC3E}">
        <p14:creationId xmlns:p14="http://schemas.microsoft.com/office/powerpoint/2010/main" val="392894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as a Development Platform</a:t>
            </a:r>
          </a:p>
          <a:p>
            <a:pPr lvl="0">
              <a:buFont typeface="Wingdings" panose="05000000000000000000" pitchFamily="2" charset="2"/>
              <a:buChar char="Ø"/>
            </a:pPr>
            <a:r>
              <a:rPr lang="en-US" sz="2400" dirty="0"/>
              <a:t>Setting Up a Power BI Dev Environment</a:t>
            </a:r>
          </a:p>
          <a:p>
            <a:pPr lvl="0"/>
            <a:r>
              <a:rPr lang="en-US" sz="2400" dirty="0"/>
              <a:t>Working with Power BI Desktop and PBIX Files</a:t>
            </a:r>
          </a:p>
          <a:p>
            <a:pPr lvl="0"/>
            <a:r>
              <a:rPr lang="en-US" sz="2400" dirty="0"/>
              <a:t>Developing with Power BI Embedding</a:t>
            </a:r>
          </a:p>
          <a:p>
            <a:pPr lvl="0"/>
            <a:r>
              <a:rPr lang="en-US" sz="2400" dirty="0"/>
              <a:t>Understanding Workspaces and Capacities</a:t>
            </a:r>
          </a:p>
        </p:txBody>
      </p:sp>
    </p:spTree>
    <p:extLst>
      <p:ext uri="{BB962C8B-B14F-4D97-AF65-F5344CB8AC3E}">
        <p14:creationId xmlns:p14="http://schemas.microsoft.com/office/powerpoint/2010/main" val="145271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Power BI Dev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Office 365 E5 provides Power BI Pro license</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52778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927C-1FF3-445C-A041-D4C18C74B928}"/>
              </a:ext>
            </a:extLst>
          </p:cNvPr>
          <p:cNvSpPr>
            <a:spLocks noGrp="1"/>
          </p:cNvSpPr>
          <p:nvPr>
            <p:ph type="title"/>
          </p:nvPr>
        </p:nvSpPr>
        <p:spPr/>
        <p:txBody>
          <a:bodyPr/>
          <a:lstStyle/>
          <a:p>
            <a:r>
              <a:rPr lang="en-US" dirty="0"/>
              <a:t>Creating User Accounts for Testing</a:t>
            </a:r>
          </a:p>
        </p:txBody>
      </p:sp>
      <p:sp>
        <p:nvSpPr>
          <p:cNvPr id="3" name="Content Placeholder 2">
            <a:extLst>
              <a:ext uri="{FF2B5EF4-FFF2-40B4-BE49-F238E27FC236}">
                <a16:creationId xmlns:a16="http://schemas.microsoft.com/office/drawing/2014/main" id="{0853423C-53CC-420E-BFBE-1253C6BD6FB6}"/>
              </a:ext>
            </a:extLst>
          </p:cNvPr>
          <p:cNvSpPr>
            <a:spLocks noGrp="1"/>
          </p:cNvSpPr>
          <p:nvPr>
            <p:ph idx="1"/>
          </p:nvPr>
        </p:nvSpPr>
        <p:spPr/>
        <p:txBody>
          <a:bodyPr>
            <a:normAutofit/>
          </a:bodyPr>
          <a:lstStyle/>
          <a:p>
            <a:r>
              <a:rPr lang="en-US" sz="2400" dirty="0"/>
              <a:t>Can be accomplished in Microsoft 365 Admin center</a:t>
            </a:r>
          </a:p>
          <a:p>
            <a:r>
              <a:rPr lang="en-US" sz="2400" dirty="0"/>
              <a:t>Can be automated using PowerShell</a:t>
            </a:r>
          </a:p>
        </p:txBody>
      </p:sp>
      <p:pic>
        <p:nvPicPr>
          <p:cNvPr id="4" name="Picture 3">
            <a:extLst>
              <a:ext uri="{FF2B5EF4-FFF2-40B4-BE49-F238E27FC236}">
                <a16:creationId xmlns:a16="http://schemas.microsoft.com/office/drawing/2014/main" id="{E7ABEBA0-EC42-4BA4-BAD0-6676543A421E}"/>
              </a:ext>
            </a:extLst>
          </p:cNvPr>
          <p:cNvPicPr>
            <a:picLocks noChangeAspect="1"/>
          </p:cNvPicPr>
          <p:nvPr/>
        </p:nvPicPr>
        <p:blipFill>
          <a:blip r:embed="rId2"/>
          <a:stretch>
            <a:fillRect/>
          </a:stretch>
        </p:blipFill>
        <p:spPr>
          <a:xfrm>
            <a:off x="609600" y="2590800"/>
            <a:ext cx="7848600" cy="3277253"/>
          </a:xfrm>
          <a:prstGeom prst="rect">
            <a:avLst/>
          </a:prstGeom>
          <a:ln>
            <a:solidFill>
              <a:schemeClr val="tx1"/>
            </a:solidFill>
          </a:ln>
        </p:spPr>
      </p:pic>
    </p:spTree>
    <p:extLst>
      <p:ext uri="{BB962C8B-B14F-4D97-AF65-F5344CB8AC3E}">
        <p14:creationId xmlns:p14="http://schemas.microsoft.com/office/powerpoint/2010/main" val="324895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App Workspaces</a:t>
            </a:r>
          </a:p>
        </p:txBody>
      </p:sp>
      <p:sp>
        <p:nvSpPr>
          <p:cNvPr id="3" name="Content Placeholder 2"/>
          <p:cNvSpPr>
            <a:spLocks noGrp="1"/>
          </p:cNvSpPr>
          <p:nvPr>
            <p:ph type="body" sz="quarter" idx="10"/>
          </p:nvPr>
        </p:nvSpPr>
        <p:spPr/>
        <p:txBody>
          <a:bodyPr>
            <a:noAutofit/>
          </a:bodyPr>
          <a:lstStyle/>
          <a:p>
            <a:r>
              <a:rPr lang="en-US" sz="2400" dirty="0"/>
              <a:t>Power BI content published in app workspaces</a:t>
            </a:r>
          </a:p>
          <a:p>
            <a:pPr lvl="1"/>
            <a:r>
              <a:rPr lang="en-US" sz="2000" dirty="0"/>
              <a:t>Power BI Pro license required to author content in app workspace </a:t>
            </a:r>
          </a:p>
          <a:p>
            <a:pPr lvl="1"/>
            <a:r>
              <a:rPr lang="en-US" sz="2000" dirty="0"/>
              <a:t>Datasets &amp; reports created by publishing PBIX project files</a:t>
            </a:r>
          </a:p>
          <a:p>
            <a:pPr lvl="1"/>
            <a:r>
              <a:rPr lang="en-US" sz="2000" dirty="0"/>
              <a:t>Dashboards must be created by hand</a:t>
            </a:r>
          </a:p>
        </p:txBody>
      </p:sp>
      <p:pic>
        <p:nvPicPr>
          <p:cNvPr id="4" name="Picture 3"/>
          <p:cNvPicPr/>
          <p:nvPr/>
        </p:nvPicPr>
        <p:blipFill rotWithShape="1">
          <a:blip r:embed="rId2">
            <a:extLst>
              <a:ext uri="{28A0092B-C50C-407E-A947-70E740481C1C}">
                <a14:useLocalDpi xmlns:a14="http://schemas.microsoft.com/office/drawing/2010/main" val="0"/>
              </a:ext>
            </a:extLst>
          </a:blip>
          <a:srcRect t="39329"/>
          <a:stretch/>
        </p:blipFill>
        <p:spPr bwMode="auto">
          <a:xfrm>
            <a:off x="990600" y="2971800"/>
            <a:ext cx="4375676" cy="2374247"/>
          </a:xfrm>
          <a:prstGeom prst="rect">
            <a:avLst/>
          </a:prstGeom>
          <a:noFill/>
          <a:ln w="28575" cap="flat" cmpd="sng" algn="ctr">
            <a:solidFill>
              <a:schemeClr val="tx1">
                <a:lumMod val="90000"/>
                <a:lumOff val="10000"/>
              </a:scheme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557" y="2895600"/>
            <a:ext cx="2620871" cy="347596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724848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7A7F-F3B9-42C5-BA1E-6119040ACFBC}"/>
              </a:ext>
            </a:extLst>
          </p:cNvPr>
          <p:cNvSpPr>
            <a:spLocks noGrp="1"/>
          </p:cNvSpPr>
          <p:nvPr>
            <p:ph type="title"/>
          </p:nvPr>
        </p:nvSpPr>
        <p:spPr/>
        <p:txBody>
          <a:bodyPr/>
          <a:lstStyle/>
          <a:p>
            <a:r>
              <a:rPr lang="en-US" dirty="0"/>
              <a:t>Power BI App Workspaces - V2</a:t>
            </a:r>
          </a:p>
        </p:txBody>
      </p:sp>
      <p:sp>
        <p:nvSpPr>
          <p:cNvPr id="3" name="Content Placeholder 2">
            <a:extLst>
              <a:ext uri="{FF2B5EF4-FFF2-40B4-BE49-F238E27FC236}">
                <a16:creationId xmlns:a16="http://schemas.microsoft.com/office/drawing/2014/main" id="{7E089AA7-FA7F-4A69-91D6-EF01D0CB13B6}"/>
              </a:ext>
            </a:extLst>
          </p:cNvPr>
          <p:cNvSpPr>
            <a:spLocks noGrp="1"/>
          </p:cNvSpPr>
          <p:nvPr>
            <p:ph idx="1"/>
          </p:nvPr>
        </p:nvSpPr>
        <p:spPr/>
        <p:txBody>
          <a:bodyPr>
            <a:normAutofit/>
          </a:bodyPr>
          <a:lstStyle/>
          <a:p>
            <a:r>
              <a:rPr lang="en-US" sz="2400" dirty="0"/>
              <a:t>Power BI transitioning between workspace models</a:t>
            </a:r>
          </a:p>
          <a:p>
            <a:pPr lvl="1"/>
            <a:r>
              <a:rPr lang="en-US" sz="2000" dirty="0"/>
              <a:t>V2 app workspaces just moved from preview to GA</a:t>
            </a:r>
          </a:p>
          <a:p>
            <a:pPr lvl="1"/>
            <a:r>
              <a:rPr lang="en-US" sz="2000" dirty="0"/>
              <a:t>Microsoft will soon force the migration from V1 to V2</a:t>
            </a:r>
          </a:p>
          <a:p>
            <a:endParaRPr lang="en-US" sz="2400" dirty="0"/>
          </a:p>
          <a:p>
            <a:r>
              <a:rPr lang="en-US" sz="2400" dirty="0"/>
              <a:t>V1 workspaces built on top of Office 365 groups</a:t>
            </a:r>
          </a:p>
          <a:p>
            <a:pPr lvl="1"/>
            <a:r>
              <a:rPr lang="en-US" sz="2000" dirty="0"/>
              <a:t>Largely managed in Office 365 admin not Power BI</a:t>
            </a:r>
          </a:p>
          <a:p>
            <a:pPr lvl="1"/>
            <a:endParaRPr lang="en-US" sz="2000" dirty="0"/>
          </a:p>
          <a:p>
            <a:r>
              <a:rPr lang="en-US" sz="2400" dirty="0"/>
              <a:t>V2 workspaces independent of Office 365 groups</a:t>
            </a:r>
          </a:p>
          <a:p>
            <a:pPr lvl="1"/>
            <a:r>
              <a:rPr lang="en-US" sz="2000" dirty="0"/>
              <a:t>Fully managed within Power BI admin portal</a:t>
            </a:r>
          </a:p>
          <a:p>
            <a:pPr lvl="1"/>
            <a:r>
              <a:rPr lang="en-US" sz="2000" dirty="0"/>
              <a:t>Provides more flexibility in assigning members </a:t>
            </a:r>
          </a:p>
        </p:txBody>
      </p:sp>
    </p:spTree>
    <p:extLst>
      <p:ext uri="{BB962C8B-B14F-4D97-AF65-F5344CB8AC3E}">
        <p14:creationId xmlns:p14="http://schemas.microsoft.com/office/powerpoint/2010/main" val="1907257139"/>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25747</TotalTime>
  <Words>3055</Words>
  <Application>Microsoft Office PowerPoint</Application>
  <PresentationFormat>On-screen Show (4:3)</PresentationFormat>
  <Paragraphs>352</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Lucida Console</vt:lpstr>
      <vt:lpstr>Segoe UI</vt:lpstr>
      <vt:lpstr>Segoe UI Semilight</vt:lpstr>
      <vt:lpstr>Wingdings</vt:lpstr>
      <vt:lpstr>CPT_Wave15</vt:lpstr>
      <vt:lpstr>Power BI Developer in a Day</vt:lpstr>
      <vt:lpstr>Agenda</vt:lpstr>
      <vt:lpstr>The Power BI Service – Who Is It For?</vt:lpstr>
      <vt:lpstr>Developer Opportunities in Power BI</vt:lpstr>
      <vt:lpstr>Agenda</vt:lpstr>
      <vt:lpstr>Creating a Power BI Dev Environment</vt:lpstr>
      <vt:lpstr>Creating User Accounts for Testing</vt:lpstr>
      <vt:lpstr>Creating App Workspaces</vt:lpstr>
      <vt:lpstr>Power BI App Workspaces - V2</vt:lpstr>
      <vt:lpstr>Central Power BI Concepts</vt:lpstr>
      <vt:lpstr>Agenda</vt:lpstr>
      <vt:lpstr>Working with Power BI Desktop</vt:lpstr>
      <vt:lpstr>Power BI Desktop Projects and PBIX Files</vt:lpstr>
      <vt:lpstr>Division of Labor with Power BI Embedding</vt:lpstr>
      <vt:lpstr>Agenda</vt:lpstr>
      <vt:lpstr>Power BI Embedding – The Big Picture</vt:lpstr>
      <vt:lpstr>First Party Embedding vs Third Party Embedding</vt:lpstr>
      <vt:lpstr>Embeddable Resources</vt:lpstr>
      <vt:lpstr>Embeddable Resources</vt:lpstr>
      <vt:lpstr>Agenda</vt:lpstr>
      <vt:lpstr>Power BI Licensing Though Office 365 </vt:lpstr>
      <vt:lpstr>Capacities and Workspace Associations</vt:lpstr>
      <vt:lpstr>Dedicated Capacities</vt:lpstr>
      <vt:lpstr>Managing Premium Capacities</vt:lpstr>
      <vt:lpstr>Associating App Workspaces with a Capacity</vt:lpstr>
      <vt:lpstr>Creating the Power BI Embedded Service</vt:lpstr>
      <vt:lpstr>Embedded Capacity Pricing Tiers</vt:lpstr>
      <vt:lpstr>Managing Power BI Embedded Capacities</vt:lpstr>
      <vt:lpstr>PBI Capacity SKU Decoder Ring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 BI Development</dc:title>
  <dc:creator>Ted Pattison</dc:creator>
  <cp:lastModifiedBy>Ted Pattison</cp:lastModifiedBy>
  <cp:revision>443</cp:revision>
  <dcterms:created xsi:type="dcterms:W3CDTF">2012-04-13T19:17:02Z</dcterms:created>
  <dcterms:modified xsi:type="dcterms:W3CDTF">2019-06-09T12:02:01Z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