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57"/>
  </p:notesMasterIdLst>
  <p:handoutMasterIdLst>
    <p:handoutMasterId r:id="rId58"/>
  </p:handoutMasterIdLst>
  <p:sldIdLst>
    <p:sldId id="279" r:id="rId6"/>
    <p:sldId id="278" r:id="rId7"/>
    <p:sldId id="281" r:id="rId8"/>
    <p:sldId id="307" r:id="rId9"/>
    <p:sldId id="1910" r:id="rId10"/>
    <p:sldId id="1903" r:id="rId11"/>
    <p:sldId id="1882" r:id="rId12"/>
    <p:sldId id="1904" r:id="rId13"/>
    <p:sldId id="351" r:id="rId14"/>
    <p:sldId id="346" r:id="rId15"/>
    <p:sldId id="352" r:id="rId16"/>
    <p:sldId id="354" r:id="rId17"/>
    <p:sldId id="353" r:id="rId18"/>
    <p:sldId id="1852" r:id="rId19"/>
    <p:sldId id="1856" r:id="rId20"/>
    <p:sldId id="362" r:id="rId21"/>
    <p:sldId id="1862" r:id="rId22"/>
    <p:sldId id="1865" r:id="rId23"/>
    <p:sldId id="1857" r:id="rId24"/>
    <p:sldId id="1858" r:id="rId25"/>
    <p:sldId id="1860" r:id="rId26"/>
    <p:sldId id="1861" r:id="rId27"/>
    <p:sldId id="1866" r:id="rId28"/>
    <p:sldId id="1917" r:id="rId29"/>
    <p:sldId id="1920" r:id="rId30"/>
    <p:sldId id="1921" r:id="rId31"/>
    <p:sldId id="1906" r:id="rId32"/>
    <p:sldId id="1871" r:id="rId33"/>
    <p:sldId id="1911" r:id="rId34"/>
    <p:sldId id="1891" r:id="rId35"/>
    <p:sldId id="1892" r:id="rId36"/>
    <p:sldId id="1875" r:id="rId37"/>
    <p:sldId id="1874" r:id="rId38"/>
    <p:sldId id="1876" r:id="rId39"/>
    <p:sldId id="1880" r:id="rId40"/>
    <p:sldId id="314" r:id="rId41"/>
    <p:sldId id="1893" r:id="rId42"/>
    <p:sldId id="1907" r:id="rId43"/>
    <p:sldId id="1914" r:id="rId44"/>
    <p:sldId id="1913" r:id="rId45"/>
    <p:sldId id="1912" r:id="rId46"/>
    <p:sldId id="1915" r:id="rId47"/>
    <p:sldId id="1916" r:id="rId48"/>
    <p:sldId id="1919" r:id="rId49"/>
    <p:sldId id="1902" r:id="rId50"/>
    <p:sldId id="1909" r:id="rId51"/>
    <p:sldId id="1894" r:id="rId52"/>
    <p:sldId id="1881" r:id="rId53"/>
    <p:sldId id="1888" r:id="rId54"/>
    <p:sldId id="1918" r:id="rId55"/>
    <p:sldId id="1908" r:id="rId5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1E64"/>
    <a:srgbClr val="FF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63138" autoAdjust="0"/>
  </p:normalViewPr>
  <p:slideViewPr>
    <p:cSldViewPr>
      <p:cViewPr varScale="1">
        <p:scale>
          <a:sx n="54" d="100"/>
          <a:sy n="54" d="100"/>
        </p:scale>
        <p:origin x="2376" y="67"/>
      </p:cViewPr>
      <p:guideLst>
        <p:guide orient="horz" pos="2160"/>
        <p:guide pos="2880"/>
      </p:guideLst>
    </p:cSldViewPr>
  </p:slideViewPr>
  <p:notesTextViewPr>
    <p:cViewPr>
      <p:scale>
        <a:sx n="125" d="100"/>
        <a:sy n="125" d="100"/>
      </p:scale>
      <p:origin x="0" y="0"/>
    </p:cViewPr>
  </p:notesTextViewPr>
  <p:sorterViewPr>
    <p:cViewPr varScale="1">
      <p:scale>
        <a:sx n="1" d="1"/>
        <a:sy n="1" d="1"/>
      </p:scale>
      <p:origin x="0" y="-8275"/>
    </p:cViewPr>
  </p:sorterViewPr>
  <p:notesViewPr>
    <p:cSldViewPr>
      <p:cViewPr varScale="1">
        <p:scale>
          <a:sx n="63" d="100"/>
          <a:sy n="63" d="100"/>
        </p:scale>
        <p:origin x="312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notesMaster" Target="notesMasters/notesMaster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dirty="0"/>
              <a:t>© 2017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examines the </a:t>
            </a:r>
            <a:r>
              <a:rPr lang="en-US" sz="1200" dirty="0"/>
              <a:t>essential concepts and programming techniques </a:t>
            </a:r>
            <a:r>
              <a:rPr lang="en-US" sz="1200" kern="1200" dirty="0">
                <a:solidFill>
                  <a:schemeClr val="tx1"/>
                </a:solidFill>
                <a:effectLst/>
                <a:latin typeface="+mn-lt"/>
                <a:ea typeface="+mn-ea"/>
                <a:cs typeface="+mn-cs"/>
              </a:rPr>
              <a:t>involved when developing with the </a:t>
            </a:r>
            <a:r>
              <a:rPr lang="en-US" sz="1200" dirty="0"/>
              <a:t>Power BI Service API. The modules explains how to authenticate with Azure AD and how to acquire and manage access tokens. The modules demonstrates security programming with the Azure Active Directory Authentication Library (ADAL) and compares it to security programming with the newly-released Microsoft Authentication Library (MSAL). Along the way, students will learn to program using the Power BI .NET SDK, to call the Power BI Amin API and to take advantage of the new preview support in the Power BI </a:t>
            </a:r>
            <a:r>
              <a:rPr lang="en-US" sz="1200"/>
              <a:t>Service API for </a:t>
            </a:r>
            <a:r>
              <a:rPr lang="en-US" sz="1200" dirty="0"/>
              <a:t>app-only </a:t>
            </a:r>
            <a:r>
              <a:rPr lang="en-US" sz="1200"/>
              <a:t>authentication.</a:t>
            </a:r>
            <a:endParaRPr lang="en-US" sz="1200"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4681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41297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088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12283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9848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2633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457200"/>
            <a:ext cx="8763000" cy="1066800"/>
          </a:xfrm>
        </p:spPr>
        <p:txBody>
          <a:bodyPr anchor="ctr" anchorCtr="0"/>
          <a:lstStyle>
            <a:lvl1pPr algn="l">
              <a:defRPr sz="2800" baseline="0">
                <a:solidFill>
                  <a:srgbClr val="1F100B"/>
                </a:solidFill>
              </a:defRPr>
            </a:lvl1pPr>
          </a:lstStyle>
          <a:p>
            <a:r>
              <a:rPr lang="en-US" dirty="0"/>
              <a:t>Slide Deck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1022350" indent="-342900">
              <a:buFont typeface="Arial" pitchFamily="34" charset="0"/>
              <a:buChar char="•"/>
              <a:defRPr b="0">
                <a:latin typeface="+mn-lt"/>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438150" y="1243473"/>
            <a:ext cx="826389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212716"/>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161742"/>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9"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0" r:id="rId6"/>
    <p:sldLayoutId id="2147483661" r:id="rId7"/>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portal.azur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Programming the Power BI Service API</a:t>
            </a:r>
            <a:endParaRPr lang="en-US" dirty="0"/>
          </a:p>
        </p:txBody>
      </p:sp>
      <p:sp>
        <p:nvSpPr>
          <p:cNvPr id="4" name="Text Placeholder 3">
            <a:extLst>
              <a:ext uri="{FF2B5EF4-FFF2-40B4-BE49-F238E27FC236}">
                <a16:creationId xmlns:a16="http://schemas.microsoft.com/office/drawing/2014/main" id="{A0EE2472-DFFA-4CEF-992C-99479EB717D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Token is a Bearer Token</a:t>
            </a:r>
          </a:p>
        </p:txBody>
      </p:sp>
      <p:sp>
        <p:nvSpPr>
          <p:cNvPr id="10" name="Content Placeholder 9">
            <a:extLst>
              <a:ext uri="{FF2B5EF4-FFF2-40B4-BE49-F238E27FC236}">
                <a16:creationId xmlns:a16="http://schemas.microsoft.com/office/drawing/2014/main" id="{56EBB35B-D694-47A9-8274-F06528358444}"/>
              </a:ext>
            </a:extLst>
          </p:cNvPr>
          <p:cNvSpPr>
            <a:spLocks noGrp="1"/>
          </p:cNvSpPr>
          <p:nvPr>
            <p:ph idx="1"/>
          </p:nvPr>
        </p:nvSpPr>
        <p:spPr/>
        <p:txBody>
          <a:bodyPr>
            <a:normAutofit/>
          </a:bodyPr>
          <a:lstStyle/>
          <a:p>
            <a:r>
              <a:rPr lang="en-US" sz="2200" dirty="0"/>
              <a:t>It can be used by any who bears (e.g. steals) it</a:t>
            </a:r>
          </a:p>
          <a:p>
            <a:pPr lvl="1"/>
            <a:r>
              <a:rPr lang="en-US" sz="1800" dirty="0"/>
              <a:t>Always encrypt with HTTPS when transmitting access tokens</a:t>
            </a:r>
          </a:p>
          <a:p>
            <a:endParaRPr lang="en-US" sz="2000" dirty="0"/>
          </a:p>
        </p:txBody>
      </p:sp>
      <p:pic>
        <p:nvPicPr>
          <p:cNvPr id="7" name="Picture 6">
            <a:extLst>
              <a:ext uri="{FF2B5EF4-FFF2-40B4-BE49-F238E27FC236}">
                <a16:creationId xmlns:a16="http://schemas.microsoft.com/office/drawing/2014/main" id="{7FBF20F3-E668-4D37-931A-6D04A44B6A53}"/>
              </a:ext>
            </a:extLst>
          </p:cNvPr>
          <p:cNvPicPr>
            <a:picLocks noChangeAspect="1"/>
          </p:cNvPicPr>
          <p:nvPr/>
        </p:nvPicPr>
        <p:blipFill>
          <a:blip r:embed="rId2"/>
          <a:stretch>
            <a:fillRect/>
          </a:stretch>
        </p:blipFill>
        <p:spPr>
          <a:xfrm>
            <a:off x="1371600" y="2286000"/>
            <a:ext cx="5943600" cy="4384388"/>
          </a:xfrm>
          <a:prstGeom prst="rect">
            <a:avLst/>
          </a:prstGeom>
        </p:spPr>
      </p:pic>
    </p:spTree>
    <p:extLst>
      <p:ext uri="{BB962C8B-B14F-4D97-AF65-F5344CB8AC3E}">
        <p14:creationId xmlns:p14="http://schemas.microsoft.com/office/powerpoint/2010/main" val="409523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OAuth 2.0 Client Registration</a:t>
            </a:r>
          </a:p>
        </p:txBody>
      </p:sp>
      <p:sp>
        <p:nvSpPr>
          <p:cNvPr id="3" name="Content Placeholder 2"/>
          <p:cNvSpPr>
            <a:spLocks noGrp="1"/>
          </p:cNvSpPr>
          <p:nvPr>
            <p:ph idx="1"/>
          </p:nvPr>
        </p:nvSpPr>
        <p:spPr/>
        <p:txBody>
          <a:bodyPr/>
          <a:lstStyle/>
          <a:p>
            <a:pPr>
              <a:defRPr/>
            </a:pPr>
            <a:r>
              <a:rPr lang="en-US" sz="2400" dirty="0"/>
              <a:t>Client must be registered with authorization server</a:t>
            </a:r>
          </a:p>
          <a:p>
            <a:pPr lvl="1">
              <a:defRPr/>
            </a:pPr>
            <a:r>
              <a:rPr lang="en-US" sz="2000" dirty="0"/>
              <a:t>Authorization server tracks each client with unique Client ID</a:t>
            </a:r>
          </a:p>
          <a:p>
            <a:pPr lvl="1">
              <a:defRPr/>
            </a:pPr>
            <a:r>
              <a:rPr lang="en-US" sz="2000" dirty="0"/>
              <a:t>Client should be registered with one or more Reply URLs</a:t>
            </a:r>
          </a:p>
          <a:p>
            <a:pPr lvl="1">
              <a:defRPr/>
            </a:pPr>
            <a:r>
              <a:rPr lang="en-US" sz="2000" dirty="0"/>
              <a:t>Reply URL should be fixed endpoint on Internet</a:t>
            </a:r>
          </a:p>
          <a:p>
            <a:pPr lvl="1">
              <a:defRPr/>
            </a:pPr>
            <a:r>
              <a:rPr lang="en-US" sz="2000" dirty="0"/>
              <a:t>Reply URL used to transmit security tokens to clients</a:t>
            </a:r>
          </a:p>
          <a:p>
            <a:pPr lvl="1">
              <a:defRPr/>
            </a:pPr>
            <a:r>
              <a:rPr lang="en-US" sz="2000" dirty="0"/>
              <a:t>Client registration tracks permissions and other attributes</a:t>
            </a:r>
          </a:p>
        </p:txBody>
      </p:sp>
      <p:graphicFrame>
        <p:nvGraphicFramePr>
          <p:cNvPr id="4" name="Object 3">
            <a:extLst>
              <a:ext uri="{FF2B5EF4-FFF2-40B4-BE49-F238E27FC236}">
                <a16:creationId xmlns:a16="http://schemas.microsoft.com/office/drawing/2014/main" id="{E40AC25F-D8DC-4E71-986E-0E81ACD484C9}"/>
              </a:ext>
            </a:extLst>
          </p:cNvPr>
          <p:cNvGraphicFramePr>
            <a:graphicFrameLocks noChangeAspect="1"/>
          </p:cNvGraphicFramePr>
          <p:nvPr>
            <p:extLst/>
          </p:nvPr>
        </p:nvGraphicFramePr>
        <p:xfrm>
          <a:off x="914400" y="3962400"/>
          <a:ext cx="6989300" cy="2667000"/>
        </p:xfrm>
        <a:graphic>
          <a:graphicData uri="http://schemas.openxmlformats.org/presentationml/2006/ole">
            <mc:AlternateContent xmlns:mc="http://schemas.openxmlformats.org/markup-compatibility/2006">
              <mc:Choice xmlns:v="urn:schemas-microsoft-com:vml" Requires="v">
                <p:oleObj spid="_x0000_s1042" name="Visio" r:id="rId3" imgW="4038671" imgH="1531809" progId="Visio.Drawing.15">
                  <p:embed/>
                </p:oleObj>
              </mc:Choice>
              <mc:Fallback>
                <p:oleObj name="Visio" r:id="rId3" imgW="4038671" imgH="1531809" progId="Visio.Drawing.15">
                  <p:embed/>
                  <p:pic>
                    <p:nvPicPr>
                      <p:cNvPr id="4" name="Object 3">
                        <a:extLst>
                          <a:ext uri="{FF2B5EF4-FFF2-40B4-BE49-F238E27FC236}">
                            <a16:creationId xmlns:a16="http://schemas.microsoft.com/office/drawing/2014/main" id="{E40AC25F-D8DC-4E71-986E-0E81ACD484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3962400"/>
                        <a:ext cx="6989300" cy="2667000"/>
                      </a:xfrm>
                      <a:prstGeom prst="rect">
                        <a:avLst/>
                      </a:prstGeom>
                      <a:noFill/>
                    </p:spPr>
                  </p:pic>
                </p:oleObj>
              </mc:Fallback>
            </mc:AlternateContent>
          </a:graphicData>
        </a:graphic>
      </p:graphicFrame>
    </p:spTree>
    <p:extLst>
      <p:ext uri="{BB962C8B-B14F-4D97-AF65-F5344CB8AC3E}">
        <p14:creationId xmlns:p14="http://schemas.microsoft.com/office/powerpoint/2010/main" val="2239529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OpenID Connect Extends OAuth 2.0</a:t>
            </a:r>
          </a:p>
        </p:txBody>
      </p:sp>
      <p:sp>
        <p:nvSpPr>
          <p:cNvPr id="3" name="Content Placeholder 2"/>
          <p:cNvSpPr>
            <a:spLocks noGrp="1"/>
          </p:cNvSpPr>
          <p:nvPr>
            <p:ph idx="1"/>
          </p:nvPr>
        </p:nvSpPr>
        <p:spPr/>
        <p:txBody>
          <a:bodyPr>
            <a:normAutofit/>
          </a:bodyPr>
          <a:lstStyle/>
          <a:p>
            <a:pPr>
              <a:lnSpc>
                <a:spcPct val="150000"/>
              </a:lnSpc>
            </a:pPr>
            <a:r>
              <a:rPr lang="en-US" sz="2000" dirty="0"/>
              <a:t>OAuth 2.0 has shortcomings with authentication &amp; identity</a:t>
            </a:r>
          </a:p>
          <a:p>
            <a:pPr lvl="1"/>
            <a:r>
              <a:rPr lang="en-US" sz="1800" dirty="0"/>
              <a:t>It does not provide client with means to validate access tokens</a:t>
            </a:r>
          </a:p>
          <a:p>
            <a:pPr lvl="1"/>
            <a:r>
              <a:rPr lang="en-US" sz="1800" dirty="0"/>
              <a:t>Lack of validation makes client vulnerable to token forgery attacks</a:t>
            </a:r>
          </a:p>
          <a:p>
            <a:pPr>
              <a:lnSpc>
                <a:spcPct val="150000"/>
              </a:lnSpc>
            </a:pPr>
            <a:r>
              <a:rPr lang="en-US" sz="2000" dirty="0"/>
              <a:t>Open ID Connect is standard which extends OAuth 2.0</a:t>
            </a:r>
          </a:p>
          <a:p>
            <a:pPr lvl="1"/>
            <a:r>
              <a:rPr lang="en-US" sz="1800" dirty="0"/>
              <a:t>OpenID Connect provider passes ID token in addition to OAuth 2.0 tokens</a:t>
            </a:r>
          </a:p>
          <a:p>
            <a:pPr lvl="1"/>
            <a:r>
              <a:rPr lang="en-US" sz="1800" dirty="0"/>
              <a:t>OpenID Connect provider provides client with keys for token validation</a:t>
            </a:r>
          </a:p>
        </p:txBody>
      </p:sp>
      <p:pic>
        <p:nvPicPr>
          <p:cNvPr id="4" name="Picture 3">
            <a:extLst>
              <a:ext uri="{FF2B5EF4-FFF2-40B4-BE49-F238E27FC236}">
                <a16:creationId xmlns:a16="http://schemas.microsoft.com/office/drawing/2014/main" id="{91CD4B0E-82D0-4B3E-A505-C070A58AD52B}"/>
              </a:ext>
            </a:extLst>
          </p:cNvPr>
          <p:cNvPicPr>
            <a:picLocks noChangeAspect="1"/>
          </p:cNvPicPr>
          <p:nvPr/>
        </p:nvPicPr>
        <p:blipFill>
          <a:blip r:embed="rId2"/>
          <a:stretch>
            <a:fillRect/>
          </a:stretch>
        </p:blipFill>
        <p:spPr>
          <a:xfrm>
            <a:off x="1143000" y="4114800"/>
            <a:ext cx="6351467" cy="2590800"/>
          </a:xfrm>
          <a:prstGeom prst="rect">
            <a:avLst/>
          </a:prstGeom>
        </p:spPr>
      </p:pic>
    </p:spTree>
    <p:extLst>
      <p:ext uri="{BB962C8B-B14F-4D97-AF65-F5344CB8AC3E}">
        <p14:creationId xmlns:p14="http://schemas.microsoft.com/office/powerpoint/2010/main" val="151828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a:t>Authentication Flows</a:t>
            </a:r>
          </a:p>
        </p:txBody>
      </p:sp>
      <p:sp>
        <p:nvSpPr>
          <p:cNvPr id="3" name="Content Placeholder 2"/>
          <p:cNvSpPr>
            <a:spLocks noGrp="1"/>
          </p:cNvSpPr>
          <p:nvPr>
            <p:ph idx="1"/>
          </p:nvPr>
        </p:nvSpPr>
        <p:spPr>
          <a:xfrm>
            <a:off x="266700" y="1295400"/>
            <a:ext cx="8382000" cy="5181600"/>
          </a:xfrm>
        </p:spPr>
        <p:txBody>
          <a:bodyPr>
            <a:noAutofit/>
          </a:bodyPr>
          <a:lstStyle/>
          <a:p>
            <a:pPr>
              <a:defRPr/>
            </a:pPr>
            <a:r>
              <a:rPr lang="en-US" sz="2000" b="1" dirty="0"/>
              <a:t>User Password Credential Flow</a:t>
            </a:r>
            <a:r>
              <a:rPr lang="en-US" sz="1400" dirty="0"/>
              <a:t> </a:t>
            </a:r>
            <a:r>
              <a:rPr lang="en-US" sz="1400" i="1" dirty="0">
                <a:solidFill>
                  <a:srgbClr val="C00000"/>
                </a:solidFill>
              </a:rPr>
              <a:t>(public client)</a:t>
            </a:r>
          </a:p>
          <a:p>
            <a:pPr lvl="1">
              <a:defRPr/>
            </a:pPr>
            <a:r>
              <a:rPr lang="en-US" sz="1800" dirty="0"/>
              <a:t>Used in Native clients to obtain access code </a:t>
            </a:r>
          </a:p>
          <a:p>
            <a:pPr lvl="1">
              <a:defRPr/>
            </a:pPr>
            <a:r>
              <a:rPr lang="en-US" sz="1800" dirty="0"/>
              <a:t>Requires passing user name and password across network</a:t>
            </a:r>
            <a:endParaRPr lang="en-US" sz="2000" dirty="0"/>
          </a:p>
          <a:p>
            <a:pPr>
              <a:defRPr/>
            </a:pPr>
            <a:r>
              <a:rPr lang="en-US" sz="2000" b="1" dirty="0"/>
              <a:t>Device Code Flow</a:t>
            </a:r>
            <a:r>
              <a:rPr lang="en-US" sz="1400" dirty="0"/>
              <a:t> </a:t>
            </a:r>
            <a:r>
              <a:rPr lang="en-US" sz="1400" i="1" dirty="0">
                <a:solidFill>
                  <a:srgbClr val="C00000"/>
                </a:solidFill>
              </a:rPr>
              <a:t>(public client)</a:t>
            </a:r>
            <a:endParaRPr lang="en-US" sz="1400" b="1" dirty="0"/>
          </a:p>
          <a:p>
            <a:pPr lvl="1">
              <a:defRPr/>
            </a:pPr>
            <a:r>
              <a:rPr lang="en-US" sz="1600" dirty="0"/>
              <a:t>New style of authentication introduced with Azure AD v2 Endpoint</a:t>
            </a:r>
          </a:p>
          <a:p>
            <a:pPr>
              <a:defRPr/>
            </a:pPr>
            <a:r>
              <a:rPr lang="en-US" sz="2000" b="1" dirty="0"/>
              <a:t>Client Credentials Flow</a:t>
            </a:r>
            <a:r>
              <a:rPr lang="en-US" sz="1600" dirty="0"/>
              <a:t> </a:t>
            </a:r>
            <a:r>
              <a:rPr lang="en-US" sz="1600" i="1" dirty="0">
                <a:solidFill>
                  <a:srgbClr val="C00000"/>
                </a:solidFill>
              </a:rPr>
              <a:t>(confidential client)</a:t>
            </a:r>
            <a:endParaRPr lang="en-US" sz="2000" dirty="0"/>
          </a:p>
          <a:p>
            <a:pPr lvl="1">
              <a:defRPr/>
            </a:pPr>
            <a:r>
              <a:rPr lang="en-US" sz="1800" dirty="0"/>
              <a:t>Authentication based on password or certificate held by application</a:t>
            </a:r>
          </a:p>
          <a:p>
            <a:pPr lvl="1">
              <a:defRPr/>
            </a:pPr>
            <a:r>
              <a:rPr lang="en-US" sz="1800" dirty="0"/>
              <a:t>Used to obtain app-only access tokens</a:t>
            </a:r>
          </a:p>
          <a:p>
            <a:pPr>
              <a:defRPr/>
            </a:pPr>
            <a:r>
              <a:rPr lang="en-US" sz="2000" b="1" dirty="0"/>
              <a:t>Authorization Code Flow</a:t>
            </a:r>
            <a:r>
              <a:rPr lang="en-US" sz="1600" dirty="0"/>
              <a:t> </a:t>
            </a:r>
            <a:r>
              <a:rPr lang="en-US" sz="1600" i="1" dirty="0">
                <a:solidFill>
                  <a:srgbClr val="C00000"/>
                </a:solidFill>
              </a:rPr>
              <a:t>(confidential client)</a:t>
            </a:r>
            <a:endParaRPr lang="en-US" sz="1600" dirty="0"/>
          </a:p>
          <a:p>
            <a:pPr lvl="1">
              <a:defRPr/>
            </a:pPr>
            <a:r>
              <a:rPr lang="en-US" sz="1800" dirty="0"/>
              <a:t>Client first obtains authorization code sent back to browser</a:t>
            </a:r>
          </a:p>
          <a:p>
            <a:pPr lvl="1">
              <a:defRPr/>
            </a:pPr>
            <a:r>
              <a:rPr lang="en-US" sz="1800" dirty="0"/>
              <a:t>Client then obtains access token in server-to-server call</a:t>
            </a:r>
          </a:p>
          <a:p>
            <a:pPr>
              <a:defRPr/>
            </a:pPr>
            <a:r>
              <a:rPr lang="en-US" sz="2000" b="1" dirty="0"/>
              <a:t>Implicit Flow</a:t>
            </a:r>
            <a:r>
              <a:rPr lang="en-US" sz="1600" dirty="0"/>
              <a:t> </a:t>
            </a:r>
            <a:r>
              <a:rPr lang="en-US" sz="1600" i="1" dirty="0">
                <a:solidFill>
                  <a:srgbClr val="C00000"/>
                </a:solidFill>
              </a:rPr>
              <a:t>(public client)</a:t>
            </a:r>
            <a:endParaRPr lang="en-US" sz="1600" dirty="0"/>
          </a:p>
          <a:p>
            <a:pPr lvl="1">
              <a:defRPr/>
            </a:pPr>
            <a:r>
              <a:rPr lang="en-US" sz="1800" dirty="0"/>
              <a:t>Used in SPAs built with JavaScript and AngularJS</a:t>
            </a:r>
          </a:p>
          <a:p>
            <a:pPr lvl="1">
              <a:defRPr/>
            </a:pPr>
            <a:r>
              <a:rPr lang="en-US" sz="1800" dirty="0"/>
              <a:t>Application obtains access token w/o acquiring authorization code</a:t>
            </a:r>
          </a:p>
        </p:txBody>
      </p:sp>
    </p:spTree>
    <p:extLst>
      <p:ext uri="{BB962C8B-B14F-4D97-AF65-F5344CB8AC3E}">
        <p14:creationId xmlns:p14="http://schemas.microsoft.com/office/powerpoint/2010/main" val="179655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The Azure Portal</a:t>
            </a:r>
            <a:endParaRPr lang="en-US" dirty="0"/>
          </a:p>
        </p:txBody>
      </p:sp>
      <p:sp>
        <p:nvSpPr>
          <p:cNvPr id="4" name="Content Placeholder 3">
            <a:extLst>
              <a:ext uri="{FF2B5EF4-FFF2-40B4-BE49-F238E27FC236}">
                <a16:creationId xmlns:a16="http://schemas.microsoft.com/office/drawing/2014/main" id="{4438DB27-6CAA-4ADB-899A-8FB84DFBABB6}"/>
              </a:ext>
            </a:extLst>
          </p:cNvPr>
          <p:cNvSpPr>
            <a:spLocks noGrp="1"/>
          </p:cNvSpPr>
          <p:nvPr>
            <p:ph idx="1"/>
          </p:nvPr>
        </p:nvSpPr>
        <p:spPr/>
        <p:txBody>
          <a:bodyPr>
            <a:normAutofit/>
          </a:bodyPr>
          <a:lstStyle/>
          <a:p>
            <a:r>
              <a:rPr lang="en-US" sz="2400" dirty="0"/>
              <a:t>Azure portal allows you to register Azure AD applications</a:t>
            </a:r>
          </a:p>
          <a:p>
            <a:pPr lvl="1"/>
            <a:r>
              <a:rPr lang="en-US" sz="2000" dirty="0"/>
              <a:t>Azure Portal accessible at </a:t>
            </a:r>
            <a:r>
              <a:rPr lang="en-US" sz="2000" dirty="0">
                <a:hlinkClick r:id="rId2"/>
              </a:rPr>
              <a:t>https://portal.azure.com</a:t>
            </a:r>
            <a:endParaRPr lang="en-US" sz="2000" dirty="0"/>
          </a:p>
          <a:p>
            <a:pPr lvl="1"/>
            <a:r>
              <a:rPr lang="en-US" sz="2000" dirty="0"/>
              <a:t>No Azure subscription required to register applications</a:t>
            </a:r>
          </a:p>
          <a:p>
            <a:pPr lvl="1"/>
            <a:endParaRPr lang="en-US" sz="2000" dirty="0"/>
          </a:p>
        </p:txBody>
      </p:sp>
      <p:pic>
        <p:nvPicPr>
          <p:cNvPr id="3" name="Picture 2">
            <a:extLst>
              <a:ext uri="{FF2B5EF4-FFF2-40B4-BE49-F238E27FC236}">
                <a16:creationId xmlns:a16="http://schemas.microsoft.com/office/drawing/2014/main" id="{468BBF68-FFEB-4469-A2EA-4314F9BC237E}"/>
              </a:ext>
            </a:extLst>
          </p:cNvPr>
          <p:cNvPicPr>
            <a:picLocks noChangeAspect="1"/>
          </p:cNvPicPr>
          <p:nvPr/>
        </p:nvPicPr>
        <p:blipFill>
          <a:blip r:embed="rId3"/>
          <a:stretch>
            <a:fillRect/>
          </a:stretch>
        </p:blipFill>
        <p:spPr>
          <a:xfrm>
            <a:off x="685800" y="2819400"/>
            <a:ext cx="7458671" cy="3886200"/>
          </a:xfrm>
          <a:prstGeom prst="rect">
            <a:avLst/>
          </a:prstGeom>
          <a:ln>
            <a:solidFill>
              <a:schemeClr val="bg1">
                <a:lumMod val="75000"/>
              </a:schemeClr>
            </a:solidFill>
          </a:ln>
        </p:spPr>
      </p:pic>
    </p:spTree>
    <p:extLst>
      <p:ext uri="{BB962C8B-B14F-4D97-AF65-F5344CB8AC3E}">
        <p14:creationId xmlns:p14="http://schemas.microsoft.com/office/powerpoint/2010/main" val="2765008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Azure AD Applications</a:t>
            </a:r>
            <a:endParaRPr lang="en-US" dirty="0"/>
          </a:p>
        </p:txBody>
      </p:sp>
      <p:sp>
        <p:nvSpPr>
          <p:cNvPr id="4" name="Content Placeholder 3">
            <a:extLst>
              <a:ext uri="{FF2B5EF4-FFF2-40B4-BE49-F238E27FC236}">
                <a16:creationId xmlns:a16="http://schemas.microsoft.com/office/drawing/2014/main" id="{5ADABBEA-370C-4EE7-A6F2-04E4FD533D71}"/>
              </a:ext>
            </a:extLst>
          </p:cNvPr>
          <p:cNvSpPr>
            <a:spLocks noGrp="1"/>
          </p:cNvSpPr>
          <p:nvPr>
            <p:ph idx="1"/>
          </p:nvPr>
        </p:nvSpPr>
        <p:spPr/>
        <p:txBody>
          <a:bodyPr>
            <a:normAutofit/>
          </a:bodyPr>
          <a:lstStyle/>
          <a:p>
            <a:r>
              <a:rPr lang="en-US" sz="2400" dirty="0"/>
              <a:t>Creating applications required for AAU authentication</a:t>
            </a:r>
          </a:p>
          <a:p>
            <a:pPr lvl="1"/>
            <a:r>
              <a:rPr lang="en-US" sz="2000" dirty="0"/>
              <a:t>Applications are as Native application or Web Applications</a:t>
            </a:r>
          </a:p>
          <a:p>
            <a:pPr lvl="1"/>
            <a:r>
              <a:rPr lang="en-US" sz="2000" dirty="0"/>
              <a:t>Application identified using GUID known as application ID</a:t>
            </a:r>
          </a:p>
          <a:p>
            <a:pPr lvl="1"/>
            <a:r>
              <a:rPr lang="en-US" sz="2000" dirty="0"/>
              <a:t>Application ID often referred to as client ID or app ID</a:t>
            </a:r>
          </a:p>
        </p:txBody>
      </p:sp>
      <p:pic>
        <p:nvPicPr>
          <p:cNvPr id="5" name="Picture 4">
            <a:extLst>
              <a:ext uri="{FF2B5EF4-FFF2-40B4-BE49-F238E27FC236}">
                <a16:creationId xmlns:a16="http://schemas.microsoft.com/office/drawing/2014/main" id="{047E4139-0B6D-42F0-9E4F-608D1F007732}"/>
              </a:ext>
            </a:extLst>
          </p:cNvPr>
          <p:cNvPicPr/>
          <p:nvPr/>
        </p:nvPicPr>
        <p:blipFill rotWithShape="1">
          <a:blip r:embed="rId2" cstate="print">
            <a:extLst>
              <a:ext uri="{28A0092B-C50C-407E-A947-70E740481C1C}">
                <a14:useLocalDpi xmlns:a14="http://schemas.microsoft.com/office/drawing/2010/main" val="0"/>
              </a:ext>
            </a:extLst>
          </a:blip>
          <a:srcRect b="27088"/>
          <a:stretch/>
        </p:blipFill>
        <p:spPr bwMode="auto">
          <a:xfrm>
            <a:off x="914400" y="3200400"/>
            <a:ext cx="7540135" cy="1752600"/>
          </a:xfrm>
          <a:prstGeom prst="rect">
            <a:avLst/>
          </a:prstGeom>
          <a:noFill/>
          <a:ln w="9525" cap="flat" cmpd="sng" algn="ctr">
            <a:solidFill>
              <a:sysClr val="windowText" lastClr="000000">
                <a:lumMod val="50000"/>
                <a:lumOff val="50000"/>
              </a:sysClr>
            </a:solidFill>
            <a:prstDash val="solid"/>
            <a:round/>
            <a:headEnd type="none" w="med" len="med"/>
            <a:tailEnd type="none" w="med" len="med"/>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38803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Application Types</a:t>
            </a:r>
          </a:p>
        </p:txBody>
      </p:sp>
      <p:sp>
        <p:nvSpPr>
          <p:cNvPr id="3" name="Content Placeholder 2"/>
          <p:cNvSpPr>
            <a:spLocks noGrp="1"/>
          </p:cNvSpPr>
          <p:nvPr>
            <p:ph idx="1"/>
          </p:nvPr>
        </p:nvSpPr>
        <p:spPr/>
        <p:txBody>
          <a:bodyPr>
            <a:normAutofit/>
          </a:bodyPr>
          <a:lstStyle/>
          <a:p>
            <a:r>
              <a:rPr lang="en-US" sz="2400" dirty="0"/>
              <a:t>Azure AD Application Types</a:t>
            </a:r>
          </a:p>
          <a:p>
            <a:pPr lvl="1"/>
            <a:r>
              <a:rPr lang="en-US" sz="2000" dirty="0"/>
              <a:t>Public client (mobile and desktop)</a:t>
            </a:r>
          </a:p>
          <a:p>
            <a:pPr lvl="1"/>
            <a:r>
              <a:rPr lang="en-US" sz="2000" dirty="0"/>
              <a:t>Web</a:t>
            </a:r>
          </a:p>
        </p:txBody>
      </p:sp>
      <p:pic>
        <p:nvPicPr>
          <p:cNvPr id="2" name="Picture 1">
            <a:extLst>
              <a:ext uri="{FF2B5EF4-FFF2-40B4-BE49-F238E27FC236}">
                <a16:creationId xmlns:a16="http://schemas.microsoft.com/office/drawing/2014/main" id="{5DFC2F8A-5848-4F0D-99F2-EA53FBF0E5F2}"/>
              </a:ext>
            </a:extLst>
          </p:cNvPr>
          <p:cNvPicPr>
            <a:picLocks noChangeAspect="1"/>
          </p:cNvPicPr>
          <p:nvPr/>
        </p:nvPicPr>
        <p:blipFill>
          <a:blip r:embed="rId2"/>
          <a:stretch>
            <a:fillRect/>
          </a:stretch>
        </p:blipFill>
        <p:spPr>
          <a:xfrm>
            <a:off x="762000" y="2895600"/>
            <a:ext cx="6915982" cy="1703366"/>
          </a:xfrm>
          <a:prstGeom prst="rect">
            <a:avLst/>
          </a:prstGeom>
          <a:ln>
            <a:solidFill>
              <a:schemeClr val="tx1">
                <a:lumMod val="50000"/>
                <a:lumOff val="50000"/>
              </a:schemeClr>
            </a:solidFill>
          </a:ln>
        </p:spPr>
      </p:pic>
    </p:spTree>
    <p:extLst>
      <p:ext uri="{BB962C8B-B14F-4D97-AF65-F5344CB8AC3E}">
        <p14:creationId xmlns:p14="http://schemas.microsoft.com/office/powerpoint/2010/main" val="4126104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z="2300" dirty="0"/>
              <a:t>Delegated Permissions vs Application Permissions</a:t>
            </a:r>
          </a:p>
        </p:txBody>
      </p:sp>
      <p:sp>
        <p:nvSpPr>
          <p:cNvPr id="3" name="Content Placeholder 2"/>
          <p:cNvSpPr>
            <a:spLocks noGrp="1"/>
          </p:cNvSpPr>
          <p:nvPr>
            <p:ph idx="1"/>
          </p:nvPr>
        </p:nvSpPr>
        <p:spPr/>
        <p:txBody>
          <a:bodyPr>
            <a:normAutofit/>
          </a:bodyPr>
          <a:lstStyle/>
          <a:p>
            <a:r>
              <a:rPr lang="en-US" sz="2000" dirty="0"/>
              <a:t>Permissions categorized into two basic types</a:t>
            </a:r>
          </a:p>
          <a:p>
            <a:pPr lvl="1"/>
            <a:r>
              <a:rPr lang="en-US" sz="1800" dirty="0"/>
              <a:t>Delegated permissions are (app + user) permissions</a:t>
            </a:r>
          </a:p>
          <a:p>
            <a:pPr lvl="1"/>
            <a:r>
              <a:rPr lang="en-US" sz="1800" dirty="0"/>
              <a:t>Application permissions are app-only permissions (far more powerful)</a:t>
            </a:r>
          </a:p>
          <a:p>
            <a:pPr lvl="1"/>
            <a:r>
              <a:rPr lang="en-US" sz="1800" dirty="0"/>
              <a:t>Not all application types and APIs support application permissions</a:t>
            </a:r>
          </a:p>
          <a:p>
            <a:pPr lvl="1"/>
            <a:r>
              <a:rPr lang="en-US" sz="1800" dirty="0"/>
              <a:t>Power BI Service API does not support application permission</a:t>
            </a:r>
          </a:p>
        </p:txBody>
      </p:sp>
      <p:pic>
        <p:nvPicPr>
          <p:cNvPr id="7" name="Picture 6">
            <a:extLst>
              <a:ext uri="{FF2B5EF4-FFF2-40B4-BE49-F238E27FC236}">
                <a16:creationId xmlns:a16="http://schemas.microsoft.com/office/drawing/2014/main" id="{45AEFA42-1FBA-4A77-BD78-829F2830CD5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29000"/>
            <a:ext cx="6594448" cy="19050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285384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sz="2500" dirty="0"/>
              <a:t>Interactive Consent for Delegated Permissions</a:t>
            </a:r>
          </a:p>
        </p:txBody>
      </p:sp>
      <p:sp>
        <p:nvSpPr>
          <p:cNvPr id="4" name="Content Placeholder 3">
            <a:extLst>
              <a:ext uri="{FF2B5EF4-FFF2-40B4-BE49-F238E27FC236}">
                <a16:creationId xmlns:a16="http://schemas.microsoft.com/office/drawing/2014/main" id="{14298BB9-F0E5-4037-8909-812F33E933AC}"/>
              </a:ext>
            </a:extLst>
          </p:cNvPr>
          <p:cNvSpPr>
            <a:spLocks noGrp="1"/>
          </p:cNvSpPr>
          <p:nvPr>
            <p:ph idx="1"/>
          </p:nvPr>
        </p:nvSpPr>
        <p:spPr/>
        <p:txBody>
          <a:bodyPr>
            <a:normAutofit/>
          </a:bodyPr>
          <a:lstStyle/>
          <a:p>
            <a:r>
              <a:rPr lang="en-US" sz="2400"/>
              <a:t>Users must consent to delegated permissions</a:t>
            </a:r>
          </a:p>
          <a:p>
            <a:pPr lvl="1"/>
            <a:r>
              <a:rPr lang="en-US" sz="2000"/>
              <a:t>User prompted during first log in</a:t>
            </a:r>
          </a:p>
          <a:p>
            <a:pPr lvl="1"/>
            <a:r>
              <a:rPr lang="en-US" sz="2000"/>
              <a:t>User must click Accept</a:t>
            </a:r>
          </a:p>
          <a:p>
            <a:pPr lvl="1"/>
            <a:r>
              <a:rPr lang="en-US" sz="2000"/>
              <a:t>Only occurs once for each user</a:t>
            </a:r>
            <a:endParaRPr lang="en-US" sz="2000" dirty="0"/>
          </a:p>
        </p:txBody>
      </p:sp>
      <p:pic>
        <p:nvPicPr>
          <p:cNvPr id="5" name="Picture 4">
            <a:extLst>
              <a:ext uri="{FF2B5EF4-FFF2-40B4-BE49-F238E27FC236}">
                <a16:creationId xmlns:a16="http://schemas.microsoft.com/office/drawing/2014/main" id="{B86362A8-5F55-44E0-8163-346000A692A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095348"/>
            <a:ext cx="3042264" cy="350520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418730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Creating a Public Client Application</a:t>
            </a:r>
          </a:p>
        </p:txBody>
      </p:sp>
      <p:sp>
        <p:nvSpPr>
          <p:cNvPr id="4" name="Content Placeholder 3">
            <a:extLst>
              <a:ext uri="{FF2B5EF4-FFF2-40B4-BE49-F238E27FC236}">
                <a16:creationId xmlns:a16="http://schemas.microsoft.com/office/drawing/2014/main" id="{5A84C6B9-22AF-4141-A1FB-1EBDFEBDC0AD}"/>
              </a:ext>
            </a:extLst>
          </p:cNvPr>
          <p:cNvSpPr>
            <a:spLocks noGrp="1"/>
          </p:cNvSpPr>
          <p:nvPr>
            <p:ph type="body" sz="quarter" idx="10"/>
          </p:nvPr>
        </p:nvSpPr>
        <p:spPr/>
        <p:txBody>
          <a:bodyPr>
            <a:noAutofit/>
          </a:bodyPr>
          <a:lstStyle/>
          <a:p>
            <a:r>
              <a:rPr lang="en-US" sz="2400" dirty="0"/>
              <a:t>Power BI supports Public Client Applications</a:t>
            </a:r>
          </a:p>
          <a:p>
            <a:pPr lvl="1"/>
            <a:r>
              <a:rPr lang="en-US" sz="2000" dirty="0"/>
              <a:t>Used for native applications and desktop applications</a:t>
            </a:r>
          </a:p>
          <a:p>
            <a:pPr lvl="1"/>
            <a:r>
              <a:rPr lang="en-US" sz="2000" dirty="0"/>
              <a:t>Requires Redirect URI for interactive logins</a:t>
            </a:r>
          </a:p>
        </p:txBody>
      </p:sp>
      <p:pic>
        <p:nvPicPr>
          <p:cNvPr id="5" name="Picture 4">
            <a:extLst>
              <a:ext uri="{FF2B5EF4-FFF2-40B4-BE49-F238E27FC236}">
                <a16:creationId xmlns:a16="http://schemas.microsoft.com/office/drawing/2014/main" id="{69E0B887-4E00-4C56-BFD9-5C51706619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55488" y="2671835"/>
            <a:ext cx="5443131" cy="1209035"/>
          </a:xfrm>
          <a:prstGeom prst="rect">
            <a:avLst/>
          </a:prstGeom>
          <a:noFill/>
          <a:ln>
            <a:solidFill>
              <a:schemeClr val="tx1">
                <a:lumMod val="50000"/>
                <a:lumOff val="50000"/>
              </a:schemeClr>
            </a:solidFill>
          </a:ln>
        </p:spPr>
      </p:pic>
      <p:pic>
        <p:nvPicPr>
          <p:cNvPr id="6" name="Picture 5">
            <a:extLst>
              <a:ext uri="{FF2B5EF4-FFF2-40B4-BE49-F238E27FC236}">
                <a16:creationId xmlns:a16="http://schemas.microsoft.com/office/drawing/2014/main" id="{150BE424-C2C4-442E-A94D-45430CF746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5488" y="4034621"/>
            <a:ext cx="5479419" cy="1891076"/>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5026121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r>
              <a:rPr lang="en-US" sz="2400" dirty="0"/>
              <a:t>Power BI Service API Overview</a:t>
            </a:r>
          </a:p>
          <a:p>
            <a:pPr lvl="0"/>
            <a:r>
              <a:rPr lang="en-US" sz="2400" dirty="0"/>
              <a:t>Understanding Authentication with Azure AD</a:t>
            </a:r>
          </a:p>
          <a:p>
            <a:pPr lvl="0"/>
            <a:r>
              <a:rPr lang="en-US" sz="2400" dirty="0"/>
              <a:t>Programming with the Power BI .NET SDK</a:t>
            </a:r>
          </a:p>
          <a:p>
            <a:r>
              <a:rPr lang="en-US" sz="2400" dirty="0"/>
              <a:t>Acquiring Access Tokens using MSAL</a:t>
            </a:r>
          </a:p>
          <a:p>
            <a:r>
              <a:rPr lang="en-US" sz="2400" dirty="0"/>
              <a:t>Calling to Power BI using App-only Tokens</a:t>
            </a:r>
          </a:p>
        </p:txBody>
      </p:sp>
    </p:spTree>
    <p:extLst>
      <p:ext uri="{BB962C8B-B14F-4D97-AF65-F5344CB8AC3E}">
        <p14:creationId xmlns:p14="http://schemas.microsoft.com/office/powerpoint/2010/main" val="1577676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Copying the Application ID</a:t>
            </a:r>
            <a:endParaRPr lang="en-US" dirty="0"/>
          </a:p>
        </p:txBody>
      </p:sp>
      <p:sp>
        <p:nvSpPr>
          <p:cNvPr id="4" name="Content Placeholder 3">
            <a:extLst>
              <a:ext uri="{FF2B5EF4-FFF2-40B4-BE49-F238E27FC236}">
                <a16:creationId xmlns:a16="http://schemas.microsoft.com/office/drawing/2014/main" id="{F4F89728-3A82-437C-9422-6CB5E9AA0A23}"/>
              </a:ext>
            </a:extLst>
          </p:cNvPr>
          <p:cNvSpPr>
            <a:spLocks noGrp="1"/>
          </p:cNvSpPr>
          <p:nvPr>
            <p:ph idx="1"/>
          </p:nvPr>
        </p:nvSpPr>
        <p:spPr/>
        <p:txBody>
          <a:bodyPr>
            <a:normAutofit/>
          </a:bodyPr>
          <a:lstStyle/>
          <a:p>
            <a:r>
              <a:rPr lang="en-US" sz="2400" dirty="0"/>
              <a:t>Each new application created with Application ID</a:t>
            </a:r>
          </a:p>
          <a:p>
            <a:pPr lvl="1"/>
            <a:r>
              <a:rPr lang="en-US" sz="2000" dirty="0"/>
              <a:t>You cannot supply your own GUID for application ID</a:t>
            </a:r>
          </a:p>
          <a:p>
            <a:pPr lvl="1"/>
            <a:r>
              <a:rPr lang="en-US" sz="2000" dirty="0"/>
              <a:t>Azure AD will always create this GUID</a:t>
            </a:r>
          </a:p>
          <a:p>
            <a:pPr lvl="1"/>
            <a:r>
              <a:rPr lang="en-US" sz="2000" dirty="0"/>
              <a:t>You can copy the application ID from the Azure portal</a:t>
            </a:r>
          </a:p>
          <a:p>
            <a:pPr lvl="1"/>
            <a:endParaRPr lang="en-US" sz="2000" dirty="0"/>
          </a:p>
          <a:p>
            <a:pPr lvl="1"/>
            <a:endParaRPr lang="en-US" sz="2000" dirty="0"/>
          </a:p>
          <a:p>
            <a:pPr lvl="1"/>
            <a:endParaRPr lang="en-US" sz="2000" dirty="0"/>
          </a:p>
          <a:p>
            <a:pPr lvl="1"/>
            <a:endParaRPr lang="en-US" sz="2000" dirty="0"/>
          </a:p>
          <a:p>
            <a:pPr lvl="1"/>
            <a:endParaRPr lang="en-US" sz="2000" dirty="0"/>
          </a:p>
          <a:p>
            <a:pPr lvl="1"/>
            <a:endParaRPr lang="en-US" sz="2000" dirty="0"/>
          </a:p>
          <a:p>
            <a:r>
              <a:rPr lang="en-US" sz="2400" dirty="0"/>
              <a:t>Don’t forget this confusing fact…</a:t>
            </a:r>
          </a:p>
          <a:p>
            <a:pPr lvl="1"/>
            <a:r>
              <a:rPr lang="en-US" sz="1600" b="1" dirty="0">
                <a:latin typeface="Lucida Console" panose="020B0609040504020204" pitchFamily="49" charset="0"/>
              </a:rPr>
              <a:t>Application ID == Client ID</a:t>
            </a:r>
            <a:endParaRPr lang="en-US" sz="2000" b="1" dirty="0">
              <a:latin typeface="Lucida Console" panose="020B0609040504020204" pitchFamily="49" charset="0"/>
            </a:endParaRPr>
          </a:p>
        </p:txBody>
      </p:sp>
      <p:pic>
        <p:nvPicPr>
          <p:cNvPr id="5" name="Picture 4">
            <a:extLst>
              <a:ext uri="{FF2B5EF4-FFF2-40B4-BE49-F238E27FC236}">
                <a16:creationId xmlns:a16="http://schemas.microsoft.com/office/drawing/2014/main" id="{988494C8-6F8A-4666-92A6-BAD7CDAF5547}"/>
              </a:ext>
            </a:extLst>
          </p:cNvPr>
          <p:cNvPicPr>
            <a:picLocks noChangeAspect="1"/>
          </p:cNvPicPr>
          <p:nvPr/>
        </p:nvPicPr>
        <p:blipFill rotWithShape="1">
          <a:blip r:embed="rId2"/>
          <a:srcRect r="27500"/>
          <a:stretch/>
        </p:blipFill>
        <p:spPr>
          <a:xfrm>
            <a:off x="914400" y="3200400"/>
            <a:ext cx="6829050" cy="1752600"/>
          </a:xfrm>
          <a:prstGeom prst="rect">
            <a:avLst/>
          </a:prstGeom>
          <a:ln>
            <a:solidFill>
              <a:schemeClr val="tx1">
                <a:lumMod val="50000"/>
                <a:lumOff val="50000"/>
              </a:schemeClr>
            </a:solidFill>
          </a:ln>
        </p:spPr>
      </p:pic>
    </p:spTree>
    <p:extLst>
      <p:ext uri="{BB962C8B-B14F-4D97-AF65-F5344CB8AC3E}">
        <p14:creationId xmlns:p14="http://schemas.microsoft.com/office/powerpoint/2010/main" val="74425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a:t>Configuring Required Permissions</a:t>
            </a:r>
            <a:endParaRPr lang="en-US" dirty="0"/>
          </a:p>
        </p:txBody>
      </p:sp>
      <p:sp>
        <p:nvSpPr>
          <p:cNvPr id="4" name="Content Placeholder 3">
            <a:extLst>
              <a:ext uri="{FF2B5EF4-FFF2-40B4-BE49-F238E27FC236}">
                <a16:creationId xmlns:a16="http://schemas.microsoft.com/office/drawing/2014/main" id="{C57DEFAB-9C76-4C6D-B11D-92F6BAA6051F}"/>
              </a:ext>
            </a:extLst>
          </p:cNvPr>
          <p:cNvSpPr>
            <a:spLocks noGrp="1"/>
          </p:cNvSpPr>
          <p:nvPr>
            <p:ph type="body" sz="quarter" idx="10"/>
          </p:nvPr>
        </p:nvSpPr>
        <p:spPr/>
        <p:txBody>
          <a:bodyPr>
            <a:normAutofit/>
          </a:bodyPr>
          <a:lstStyle/>
          <a:p>
            <a:r>
              <a:rPr lang="en-US" sz="2400" dirty="0"/>
              <a:t>Application configured with permissions</a:t>
            </a:r>
          </a:p>
          <a:p>
            <a:pPr lvl="1"/>
            <a:r>
              <a:rPr lang="en-US" sz="2000" dirty="0"/>
              <a:t>Default permissions allows user authentication – but that's it</a:t>
            </a:r>
          </a:p>
          <a:p>
            <a:pPr lvl="1"/>
            <a:r>
              <a:rPr lang="en-US" sz="2000" dirty="0"/>
              <a:t>To use APIs, you can assign permissions to the application</a:t>
            </a:r>
          </a:p>
        </p:txBody>
      </p:sp>
      <p:pic>
        <p:nvPicPr>
          <p:cNvPr id="5" name="Picture 4">
            <a:extLst>
              <a:ext uri="{FF2B5EF4-FFF2-40B4-BE49-F238E27FC236}">
                <a16:creationId xmlns:a16="http://schemas.microsoft.com/office/drawing/2014/main" id="{769170A4-85DD-445E-B12C-B0D33481843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630267"/>
            <a:ext cx="7315200" cy="236728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226917496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F1441-43DB-4449-BC50-C61DE93A25B4}"/>
              </a:ext>
            </a:extLst>
          </p:cNvPr>
          <p:cNvSpPr>
            <a:spLocks noGrp="1"/>
          </p:cNvSpPr>
          <p:nvPr>
            <p:ph type="title"/>
          </p:nvPr>
        </p:nvSpPr>
        <p:spPr/>
        <p:txBody>
          <a:bodyPr/>
          <a:lstStyle/>
          <a:p>
            <a:r>
              <a:rPr lang="en-US" dirty="0"/>
              <a:t>Choosing an API</a:t>
            </a:r>
          </a:p>
        </p:txBody>
      </p:sp>
      <p:sp>
        <p:nvSpPr>
          <p:cNvPr id="3" name="Content Placeholder 2">
            <a:extLst>
              <a:ext uri="{FF2B5EF4-FFF2-40B4-BE49-F238E27FC236}">
                <a16:creationId xmlns:a16="http://schemas.microsoft.com/office/drawing/2014/main" id="{B9F49C01-5E24-4251-ADEB-21CBCDC622CF}"/>
              </a:ext>
            </a:extLst>
          </p:cNvPr>
          <p:cNvSpPr>
            <a:spLocks noGrp="1"/>
          </p:cNvSpPr>
          <p:nvPr>
            <p:ph idx="1"/>
          </p:nvPr>
        </p:nvSpPr>
        <p:spPr/>
        <p:txBody>
          <a:bodyPr>
            <a:normAutofit/>
          </a:bodyPr>
          <a:lstStyle/>
          <a:p>
            <a:r>
              <a:rPr lang="en-US" sz="2400" dirty="0"/>
              <a:t>There are lots of APIs to choose from</a:t>
            </a:r>
          </a:p>
          <a:p>
            <a:pPr lvl="1"/>
            <a:r>
              <a:rPr lang="en-US" sz="2000" dirty="0"/>
              <a:t>Microsoft Graph, Power BI Service, etc.</a:t>
            </a:r>
          </a:p>
        </p:txBody>
      </p:sp>
      <p:pic>
        <p:nvPicPr>
          <p:cNvPr id="5" name="Picture 4">
            <a:extLst>
              <a:ext uri="{FF2B5EF4-FFF2-40B4-BE49-F238E27FC236}">
                <a16:creationId xmlns:a16="http://schemas.microsoft.com/office/drawing/2014/main" id="{02651024-1C72-4ABC-B19F-D667D83EE07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2362200"/>
            <a:ext cx="5181600" cy="4144849"/>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76191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A5F8-1895-4CBD-A08A-C27EE704D041}"/>
              </a:ext>
            </a:extLst>
          </p:cNvPr>
          <p:cNvSpPr>
            <a:spLocks noGrp="1"/>
          </p:cNvSpPr>
          <p:nvPr>
            <p:ph type="title"/>
          </p:nvPr>
        </p:nvSpPr>
        <p:spPr/>
        <p:txBody>
          <a:bodyPr/>
          <a:lstStyle/>
          <a:p>
            <a:r>
              <a:rPr lang="en-US"/>
              <a:t>Granting Delegated Permissions</a:t>
            </a:r>
            <a:endParaRPr lang="en-US" dirty="0"/>
          </a:p>
        </p:txBody>
      </p:sp>
      <p:sp>
        <p:nvSpPr>
          <p:cNvPr id="6" name="Content Placeholder 5">
            <a:extLst>
              <a:ext uri="{FF2B5EF4-FFF2-40B4-BE49-F238E27FC236}">
                <a16:creationId xmlns:a16="http://schemas.microsoft.com/office/drawing/2014/main" id="{FF6FD60E-BF61-4446-9758-B072DE56BAE2}"/>
              </a:ext>
            </a:extLst>
          </p:cNvPr>
          <p:cNvSpPr>
            <a:spLocks noGrp="1"/>
          </p:cNvSpPr>
          <p:nvPr>
            <p:ph type="body" sz="quarter" idx="10"/>
          </p:nvPr>
        </p:nvSpPr>
        <p:spPr/>
        <p:txBody>
          <a:bodyPr>
            <a:noAutofit/>
          </a:bodyPr>
          <a:lstStyle/>
          <a:p>
            <a:r>
              <a:rPr lang="en-US" sz="2400" dirty="0"/>
              <a:t>It can be helpful to Grant Permissions in Azure portal</a:t>
            </a:r>
          </a:p>
          <a:p>
            <a:pPr lvl="1"/>
            <a:r>
              <a:rPr lang="en-US" sz="2000" dirty="0"/>
              <a:t>Prevents the need for interactive granting of application by user</a:t>
            </a:r>
          </a:p>
          <a:p>
            <a:pPr lvl="1"/>
            <a:r>
              <a:rPr lang="en-US" sz="2000" dirty="0"/>
              <a:t>Might be required when authenticating in non-interactive fashion</a:t>
            </a:r>
          </a:p>
        </p:txBody>
      </p:sp>
      <p:pic>
        <p:nvPicPr>
          <p:cNvPr id="7" name="Picture 6">
            <a:extLst>
              <a:ext uri="{FF2B5EF4-FFF2-40B4-BE49-F238E27FC236}">
                <a16:creationId xmlns:a16="http://schemas.microsoft.com/office/drawing/2014/main" id="{49482C8C-28ED-4E89-84BD-4BE2ADD6B829}"/>
              </a:ext>
            </a:extLst>
          </p:cNvPr>
          <p:cNvPicPr>
            <a:picLocks noChangeAspect="1"/>
          </p:cNvPicPr>
          <p:nvPr/>
        </p:nvPicPr>
        <p:blipFill>
          <a:blip r:embed="rId2"/>
          <a:stretch>
            <a:fillRect/>
          </a:stretch>
        </p:blipFill>
        <p:spPr>
          <a:xfrm>
            <a:off x="762000" y="2590800"/>
            <a:ext cx="7295965" cy="3573195"/>
          </a:xfrm>
          <a:prstGeom prst="rect">
            <a:avLst/>
          </a:prstGeom>
          <a:ln>
            <a:solidFill>
              <a:schemeClr val="tx1">
                <a:lumMod val="50000"/>
                <a:lumOff val="50000"/>
              </a:schemeClr>
            </a:solidFill>
          </a:ln>
        </p:spPr>
      </p:pic>
    </p:spTree>
    <p:extLst>
      <p:ext uri="{BB962C8B-B14F-4D97-AF65-F5344CB8AC3E}">
        <p14:creationId xmlns:p14="http://schemas.microsoft.com/office/powerpoint/2010/main" val="300458136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77D1-7F86-417C-A220-2CB906C6ECD4}"/>
              </a:ext>
            </a:extLst>
          </p:cNvPr>
          <p:cNvSpPr>
            <a:spLocks noGrp="1"/>
          </p:cNvSpPr>
          <p:nvPr>
            <p:ph type="title"/>
          </p:nvPr>
        </p:nvSpPr>
        <p:spPr/>
        <p:txBody>
          <a:bodyPr/>
          <a:lstStyle/>
          <a:p>
            <a:r>
              <a:rPr lang="en-US" dirty="0"/>
              <a:t>AAD Service Principals</a:t>
            </a:r>
          </a:p>
        </p:txBody>
      </p:sp>
      <p:sp>
        <p:nvSpPr>
          <p:cNvPr id="3" name="Content Placeholder 2">
            <a:extLst>
              <a:ext uri="{FF2B5EF4-FFF2-40B4-BE49-F238E27FC236}">
                <a16:creationId xmlns:a16="http://schemas.microsoft.com/office/drawing/2014/main" id="{9F28919E-9128-4A0F-A401-18BA68E09B5E}"/>
              </a:ext>
            </a:extLst>
          </p:cNvPr>
          <p:cNvSpPr>
            <a:spLocks noGrp="1"/>
          </p:cNvSpPr>
          <p:nvPr>
            <p:ph idx="1"/>
          </p:nvPr>
        </p:nvSpPr>
        <p:spPr>
          <a:xfrm>
            <a:off x="319454" y="1295400"/>
            <a:ext cx="8382000" cy="5181600"/>
          </a:xfrm>
        </p:spPr>
        <p:txBody>
          <a:bodyPr>
            <a:normAutofit/>
          </a:bodyPr>
          <a:lstStyle/>
          <a:p>
            <a:r>
              <a:rPr lang="en-US" sz="2400" dirty="0"/>
              <a:t>Azure AD creates service principal(s) for each application</a:t>
            </a:r>
          </a:p>
          <a:p>
            <a:pPr lvl="1"/>
            <a:r>
              <a:rPr lang="en-US" sz="2000" dirty="0"/>
              <a:t>Service principle created once per tenant</a:t>
            </a:r>
          </a:p>
          <a:p>
            <a:pPr lvl="1"/>
            <a:r>
              <a:rPr lang="en-US" sz="2000" dirty="0"/>
              <a:t>Service principle acts as first-class AAD security principal</a:t>
            </a:r>
          </a:p>
        </p:txBody>
      </p:sp>
      <p:sp>
        <p:nvSpPr>
          <p:cNvPr id="5" name="Rectangle 4">
            <a:extLst>
              <a:ext uri="{FF2B5EF4-FFF2-40B4-BE49-F238E27FC236}">
                <a16:creationId xmlns:a16="http://schemas.microsoft.com/office/drawing/2014/main" id="{663179DF-81C5-486C-A98A-645EEE1A3A91}"/>
              </a:ext>
            </a:extLst>
          </p:cNvPr>
          <p:cNvSpPr/>
          <p:nvPr/>
        </p:nvSpPr>
        <p:spPr>
          <a:xfrm>
            <a:off x="596515"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Host Tenant</a:t>
            </a:r>
          </a:p>
        </p:txBody>
      </p:sp>
      <p:sp>
        <p:nvSpPr>
          <p:cNvPr id="9" name="Rectangle 8">
            <a:extLst>
              <a:ext uri="{FF2B5EF4-FFF2-40B4-BE49-F238E27FC236}">
                <a16:creationId xmlns:a16="http://schemas.microsoft.com/office/drawing/2014/main" id="{AE090642-51DA-42D1-8724-63AC3B7D1A1B}"/>
              </a:ext>
            </a:extLst>
          </p:cNvPr>
          <p:cNvSpPr/>
          <p:nvPr/>
        </p:nvSpPr>
        <p:spPr>
          <a:xfrm>
            <a:off x="802648"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0" name="Rectangle 9">
            <a:extLst>
              <a:ext uri="{FF2B5EF4-FFF2-40B4-BE49-F238E27FC236}">
                <a16:creationId xmlns:a16="http://schemas.microsoft.com/office/drawing/2014/main" id="{A0EDAFC9-9781-45A9-954B-78F1F6F9E8E5}"/>
              </a:ext>
            </a:extLst>
          </p:cNvPr>
          <p:cNvSpPr/>
          <p:nvPr/>
        </p:nvSpPr>
        <p:spPr>
          <a:xfrm>
            <a:off x="1047113"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4" name="Rectangle 3">
            <a:extLst>
              <a:ext uri="{FF2B5EF4-FFF2-40B4-BE49-F238E27FC236}">
                <a16:creationId xmlns:a16="http://schemas.microsoft.com/office/drawing/2014/main" id="{FA7C0C03-BEE1-4693-AC92-A26F4AAA3A1B}"/>
              </a:ext>
            </a:extLst>
          </p:cNvPr>
          <p:cNvSpPr/>
          <p:nvPr/>
        </p:nvSpPr>
        <p:spPr>
          <a:xfrm>
            <a:off x="802648" y="3262831"/>
            <a:ext cx="2089248" cy="756659"/>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a:t>
            </a:r>
          </a:p>
          <a:p>
            <a:pPr algn="ctr"/>
            <a:r>
              <a:rPr lang="en-US" sz="1100" b="1" dirty="0">
                <a:latin typeface="Lucida Console" panose="020B0609040504020204" pitchFamily="49" charset="0"/>
              </a:rPr>
              <a:t>Application ID</a:t>
            </a:r>
            <a:endParaRPr lang="en-US" sz="1600" b="1" dirty="0">
              <a:latin typeface="Lucida Console" panose="020B0609040504020204" pitchFamily="49" charset="0"/>
            </a:endParaRPr>
          </a:p>
        </p:txBody>
      </p:sp>
      <p:cxnSp>
        <p:nvCxnSpPr>
          <p:cNvPr id="20" name="Straight Arrow Connector 19">
            <a:extLst>
              <a:ext uri="{FF2B5EF4-FFF2-40B4-BE49-F238E27FC236}">
                <a16:creationId xmlns:a16="http://schemas.microsoft.com/office/drawing/2014/main" id="{CFE3988D-6317-4E4C-B726-0575AE1E8FCE}"/>
              </a:ext>
            </a:extLst>
          </p:cNvPr>
          <p:cNvCxnSpPr>
            <a:cxnSpLocks/>
          </p:cNvCxnSpPr>
          <p:nvPr/>
        </p:nvCxnSpPr>
        <p:spPr>
          <a:xfrm flipH="1">
            <a:off x="1847272" y="4034774"/>
            <a:ext cx="3742" cy="4541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9FCE1AF2-B8CF-40D5-829F-E4EBF9D02798}"/>
              </a:ext>
            </a:extLst>
          </p:cNvPr>
          <p:cNvGrpSpPr/>
          <p:nvPr/>
        </p:nvGrpSpPr>
        <p:grpSpPr>
          <a:xfrm>
            <a:off x="1866731" y="2895600"/>
            <a:ext cx="6619033" cy="3300110"/>
            <a:chOff x="1866731" y="2895600"/>
            <a:chExt cx="6619033" cy="3300110"/>
          </a:xfrm>
        </p:grpSpPr>
        <p:sp>
          <p:nvSpPr>
            <p:cNvPr id="12" name="Rectangle 11">
              <a:extLst>
                <a:ext uri="{FF2B5EF4-FFF2-40B4-BE49-F238E27FC236}">
                  <a16:creationId xmlns:a16="http://schemas.microsoft.com/office/drawing/2014/main" id="{DE996F9E-A27E-4B49-BC69-476CD0CA5BA3}"/>
                </a:ext>
              </a:extLst>
            </p:cNvPr>
            <p:cNvSpPr/>
            <p:nvPr/>
          </p:nvSpPr>
          <p:spPr>
            <a:xfrm>
              <a:off x="3276600"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2</a:t>
              </a:r>
            </a:p>
          </p:txBody>
        </p:sp>
        <p:sp>
          <p:nvSpPr>
            <p:cNvPr id="13" name="Rectangle 12">
              <a:extLst>
                <a:ext uri="{FF2B5EF4-FFF2-40B4-BE49-F238E27FC236}">
                  <a16:creationId xmlns:a16="http://schemas.microsoft.com/office/drawing/2014/main" id="{3448FCDC-ABCC-4EA4-B1CD-ECF3F21EDD1F}"/>
                </a:ext>
              </a:extLst>
            </p:cNvPr>
            <p:cNvSpPr/>
            <p:nvPr/>
          </p:nvSpPr>
          <p:spPr>
            <a:xfrm>
              <a:off x="3482734"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4" name="Rectangle 13">
              <a:extLst>
                <a:ext uri="{FF2B5EF4-FFF2-40B4-BE49-F238E27FC236}">
                  <a16:creationId xmlns:a16="http://schemas.microsoft.com/office/drawing/2014/main" id="{49A8B1D2-C351-4B5B-9608-3E6CD941CAF3}"/>
                </a:ext>
              </a:extLst>
            </p:cNvPr>
            <p:cNvSpPr/>
            <p:nvPr/>
          </p:nvSpPr>
          <p:spPr>
            <a:xfrm>
              <a:off x="3727199"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sp>
          <p:nvSpPr>
            <p:cNvPr id="16" name="Rectangle 15">
              <a:extLst>
                <a:ext uri="{FF2B5EF4-FFF2-40B4-BE49-F238E27FC236}">
                  <a16:creationId xmlns:a16="http://schemas.microsoft.com/office/drawing/2014/main" id="{A80F25B5-A271-4CDD-9DD4-10CEF7B26DB3}"/>
                </a:ext>
              </a:extLst>
            </p:cNvPr>
            <p:cNvSpPr/>
            <p:nvPr/>
          </p:nvSpPr>
          <p:spPr>
            <a:xfrm>
              <a:off x="5984249" y="2895600"/>
              <a:ext cx="2501515" cy="33001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Tenant 3</a:t>
              </a:r>
            </a:p>
          </p:txBody>
        </p:sp>
        <p:sp>
          <p:nvSpPr>
            <p:cNvPr id="17" name="Rectangle 16">
              <a:extLst>
                <a:ext uri="{FF2B5EF4-FFF2-40B4-BE49-F238E27FC236}">
                  <a16:creationId xmlns:a16="http://schemas.microsoft.com/office/drawing/2014/main" id="{EB601105-A896-4806-9A27-6095C1358DB1}"/>
                </a:ext>
              </a:extLst>
            </p:cNvPr>
            <p:cNvSpPr/>
            <p:nvPr/>
          </p:nvSpPr>
          <p:spPr>
            <a:xfrm>
              <a:off x="6190383" y="4493173"/>
              <a:ext cx="2140057" cy="1539599"/>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Service Principal</a:t>
              </a:r>
            </a:p>
            <a:p>
              <a:pPr algn="ctr"/>
              <a:r>
                <a:rPr lang="en-US" sz="1100" b="1" dirty="0">
                  <a:solidFill>
                    <a:schemeClr val="tx1"/>
                  </a:solidFill>
                  <a:latin typeface="Lucida Console" panose="020B0609040504020204" pitchFamily="49" charset="0"/>
                </a:rPr>
                <a:t>Object ID</a:t>
              </a:r>
              <a:endParaRPr lang="en-US" sz="1600" b="1" dirty="0">
                <a:solidFill>
                  <a:schemeClr val="tx1"/>
                </a:solidFill>
                <a:latin typeface="Lucida Console" panose="020B0609040504020204" pitchFamily="49" charset="0"/>
              </a:endParaRPr>
            </a:p>
          </p:txBody>
        </p:sp>
        <p:sp>
          <p:nvSpPr>
            <p:cNvPr id="18" name="Rectangle 17">
              <a:extLst>
                <a:ext uri="{FF2B5EF4-FFF2-40B4-BE49-F238E27FC236}">
                  <a16:creationId xmlns:a16="http://schemas.microsoft.com/office/drawing/2014/main" id="{6177ED49-828D-455F-8744-702D6632A763}"/>
                </a:ext>
              </a:extLst>
            </p:cNvPr>
            <p:cNvSpPr/>
            <p:nvPr/>
          </p:nvSpPr>
          <p:spPr>
            <a:xfrm>
              <a:off x="6434848" y="5098533"/>
              <a:ext cx="1639236" cy="858039"/>
            </a:xfrm>
            <a:prstGeom prst="rect">
              <a:avLst/>
            </a:prstGeom>
            <a:solidFill>
              <a:schemeClr val="bg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solidFill>
                    <a:schemeClr val="tx1"/>
                  </a:solidFill>
                </a:rPr>
                <a:t>Permission Grants</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User1</a:t>
              </a:r>
            </a:p>
            <a:p>
              <a:pPr marL="171450" indent="-171450">
                <a:lnSpc>
                  <a:spcPct val="150000"/>
                </a:lnSpc>
                <a:buFont typeface="Arial" panose="020B0604020202020204" pitchFamily="34" charset="0"/>
                <a:buChar char="•"/>
              </a:pPr>
              <a:r>
                <a:rPr lang="en-US" sz="1050" dirty="0">
                  <a:solidFill>
                    <a:schemeClr val="tx1"/>
                  </a:solidFill>
                  <a:latin typeface="Lucida Console" panose="020B0609040504020204" pitchFamily="49" charset="0"/>
                </a:rPr>
                <a:t>User2</a:t>
              </a:r>
            </a:p>
          </p:txBody>
        </p:sp>
        <p:cxnSp>
          <p:nvCxnSpPr>
            <p:cNvPr id="21" name="Straight Arrow Connector 20">
              <a:extLst>
                <a:ext uri="{FF2B5EF4-FFF2-40B4-BE49-F238E27FC236}">
                  <a16:creationId xmlns:a16="http://schemas.microsoft.com/office/drawing/2014/main" id="{5CADF6BB-23E2-4FEC-9333-9F990AFBF218}"/>
                </a:ext>
              </a:extLst>
            </p:cNvPr>
            <p:cNvCxnSpPr>
              <a:cxnSpLocks/>
            </p:cNvCxnSpPr>
            <p:nvPr/>
          </p:nvCxnSpPr>
          <p:spPr>
            <a:xfrm>
              <a:off x="4573568" y="4203972"/>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D3D025-0DAE-48B5-BC0D-FFF1E9582393}"/>
                </a:ext>
              </a:extLst>
            </p:cNvPr>
            <p:cNvCxnSpPr>
              <a:cxnSpLocks/>
            </p:cNvCxnSpPr>
            <p:nvPr/>
          </p:nvCxnSpPr>
          <p:spPr>
            <a:xfrm>
              <a:off x="7302114" y="4223811"/>
              <a:ext cx="0" cy="28496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AA4559D-0603-46A9-BC5F-330E2D55F718}"/>
                </a:ext>
              </a:extLst>
            </p:cNvPr>
            <p:cNvCxnSpPr>
              <a:cxnSpLocks/>
            </p:cNvCxnSpPr>
            <p:nvPr/>
          </p:nvCxnSpPr>
          <p:spPr>
            <a:xfrm>
              <a:off x="1866731" y="4203972"/>
              <a:ext cx="5455649" cy="10538"/>
            </a:xfrm>
            <a:prstGeom prst="straightConnector1">
              <a:avLst/>
            </a:prstGeom>
            <a:ln w="381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33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AED9D-1F7B-4B36-9D2A-30300FC9B4F2}"/>
              </a:ext>
            </a:extLst>
          </p:cNvPr>
          <p:cNvSpPr>
            <a:spLocks noGrp="1"/>
          </p:cNvSpPr>
          <p:nvPr>
            <p:ph type="title"/>
          </p:nvPr>
        </p:nvSpPr>
        <p:spPr/>
        <p:txBody>
          <a:bodyPr/>
          <a:lstStyle/>
          <a:p>
            <a:r>
              <a:rPr lang="en-US" dirty="0"/>
              <a:t>Registering AAD Apps with PowerShell</a:t>
            </a:r>
          </a:p>
        </p:txBody>
      </p:sp>
      <p:pic>
        <p:nvPicPr>
          <p:cNvPr id="4" name="Picture 3">
            <a:extLst>
              <a:ext uri="{FF2B5EF4-FFF2-40B4-BE49-F238E27FC236}">
                <a16:creationId xmlns:a16="http://schemas.microsoft.com/office/drawing/2014/main" id="{80E26FE0-2393-49D8-A450-113AC5C11AD0}"/>
              </a:ext>
            </a:extLst>
          </p:cNvPr>
          <p:cNvPicPr>
            <a:picLocks noChangeAspect="1"/>
          </p:cNvPicPr>
          <p:nvPr/>
        </p:nvPicPr>
        <p:blipFill>
          <a:blip r:embed="rId2"/>
          <a:stretch>
            <a:fillRect/>
          </a:stretch>
        </p:blipFill>
        <p:spPr>
          <a:xfrm>
            <a:off x="304800" y="1219200"/>
            <a:ext cx="8368259" cy="4267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684209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8CE5C-73B0-48F7-918E-E6BC2AE46D22}"/>
              </a:ext>
            </a:extLst>
          </p:cNvPr>
          <p:cNvSpPr>
            <a:spLocks noGrp="1"/>
          </p:cNvSpPr>
          <p:nvPr>
            <p:ph type="title"/>
          </p:nvPr>
        </p:nvSpPr>
        <p:spPr/>
        <p:txBody>
          <a:bodyPr/>
          <a:lstStyle/>
          <a:p>
            <a:r>
              <a:rPr lang="en-US" dirty="0"/>
              <a:t>Configuring Delegated Permissions</a:t>
            </a:r>
          </a:p>
        </p:txBody>
      </p:sp>
      <p:pic>
        <p:nvPicPr>
          <p:cNvPr id="4" name="Picture 3">
            <a:extLst>
              <a:ext uri="{FF2B5EF4-FFF2-40B4-BE49-F238E27FC236}">
                <a16:creationId xmlns:a16="http://schemas.microsoft.com/office/drawing/2014/main" id="{95526875-3E90-457D-8F2B-2DD9E4082771}"/>
              </a:ext>
            </a:extLst>
          </p:cNvPr>
          <p:cNvPicPr>
            <a:picLocks noChangeAspect="1"/>
          </p:cNvPicPr>
          <p:nvPr/>
        </p:nvPicPr>
        <p:blipFill>
          <a:blip r:embed="rId2"/>
          <a:stretch>
            <a:fillRect/>
          </a:stretch>
        </p:blipFill>
        <p:spPr>
          <a:xfrm>
            <a:off x="376237" y="1295400"/>
            <a:ext cx="8162925" cy="3800475"/>
          </a:xfrm>
          <a:prstGeom prst="rect">
            <a:avLst/>
          </a:prstGeom>
          <a:ln>
            <a:solidFill>
              <a:schemeClr val="tx1">
                <a:lumMod val="50000"/>
                <a:lumOff val="50000"/>
              </a:schemeClr>
            </a:solidFill>
          </a:ln>
        </p:spPr>
      </p:pic>
    </p:spTree>
    <p:extLst>
      <p:ext uri="{BB962C8B-B14F-4D97-AF65-F5344CB8AC3E}">
        <p14:creationId xmlns:p14="http://schemas.microsoft.com/office/powerpoint/2010/main" val="131288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Service API Overview</a:t>
            </a:r>
          </a:p>
          <a:p>
            <a:pPr lvl="0">
              <a:buFont typeface="Wingdings" panose="05000000000000000000" pitchFamily="2" charset="2"/>
              <a:buChar char="ü"/>
            </a:pPr>
            <a:r>
              <a:rPr lang="en-US" sz="2400" dirty="0"/>
              <a:t>Understanding Authentication with Azure AD</a:t>
            </a:r>
          </a:p>
          <a:p>
            <a:pPr lvl="0">
              <a:buFont typeface="Wingdings" panose="05000000000000000000" pitchFamily="2" charset="2"/>
              <a:buChar char="Ø"/>
            </a:pPr>
            <a:r>
              <a:rPr lang="en-US" sz="2400" dirty="0"/>
              <a:t>Programming with the Power BI .NET SDK</a:t>
            </a:r>
          </a:p>
          <a:p>
            <a:r>
              <a:rPr lang="en-US" sz="2400" dirty="0"/>
              <a:t>Acquiring Access Tokens using MSAL</a:t>
            </a:r>
          </a:p>
          <a:p>
            <a:r>
              <a:rPr lang="en-US" sz="2400" dirty="0"/>
              <a:t>Calling to Power BI using App-only Tokens</a:t>
            </a:r>
          </a:p>
          <a:p>
            <a:pPr marL="0" lvl="0" indent="0">
              <a:buNone/>
            </a:pPr>
            <a:endParaRPr lang="en-US" sz="2400" dirty="0"/>
          </a:p>
        </p:txBody>
      </p:sp>
    </p:spTree>
    <p:extLst>
      <p:ext uri="{BB962C8B-B14F-4D97-AF65-F5344CB8AC3E}">
        <p14:creationId xmlns:p14="http://schemas.microsoft.com/office/powerpoint/2010/main" val="471677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Interactive Access Token Acquisition</a:t>
            </a:r>
            <a:br>
              <a:rPr lang="en-US" dirty="0"/>
            </a:br>
            <a:r>
              <a:rPr lang="en-US" sz="1600" dirty="0">
                <a:solidFill>
                  <a:schemeClr val="accent4">
                    <a:lumMod val="60000"/>
                    <a:lumOff val="40000"/>
                  </a:schemeClr>
                </a:solidFill>
              </a:rPr>
              <a:t>Using ADAL with public client application</a:t>
            </a:r>
            <a:endParaRPr lang="en-US" sz="2400" dirty="0">
              <a:solidFill>
                <a:schemeClr val="accent4">
                  <a:lumMod val="60000"/>
                  <a:lumOff val="40000"/>
                </a:schemeClr>
              </a:solidFill>
            </a:endParaRPr>
          </a:p>
        </p:txBody>
      </p:sp>
      <p:pic>
        <p:nvPicPr>
          <p:cNvPr id="7" name="Picture 6">
            <a:extLst>
              <a:ext uri="{FF2B5EF4-FFF2-40B4-BE49-F238E27FC236}">
                <a16:creationId xmlns:a16="http://schemas.microsoft.com/office/drawing/2014/main" id="{AF0651F7-B553-4B1D-9720-A791D76CD168}"/>
              </a:ext>
            </a:extLst>
          </p:cNvPr>
          <p:cNvPicPr>
            <a:picLocks noChangeAspect="1"/>
          </p:cNvPicPr>
          <p:nvPr/>
        </p:nvPicPr>
        <p:blipFill>
          <a:blip r:embed="rId2"/>
          <a:stretch>
            <a:fillRect/>
          </a:stretch>
        </p:blipFill>
        <p:spPr>
          <a:xfrm>
            <a:off x="304801" y="1338262"/>
            <a:ext cx="8458200" cy="3937593"/>
          </a:xfrm>
          <a:prstGeom prst="rect">
            <a:avLst/>
          </a:prstGeom>
          <a:ln>
            <a:solidFill>
              <a:schemeClr val="tx1"/>
            </a:solidFill>
          </a:ln>
        </p:spPr>
      </p:pic>
    </p:spTree>
    <p:extLst>
      <p:ext uri="{BB962C8B-B14F-4D97-AF65-F5344CB8AC3E}">
        <p14:creationId xmlns:p14="http://schemas.microsoft.com/office/powerpoint/2010/main" val="84604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F069-068E-4D18-9D15-EFF5C2B32618}"/>
              </a:ext>
            </a:extLst>
          </p:cNvPr>
          <p:cNvSpPr>
            <a:spLocks noGrp="1"/>
          </p:cNvSpPr>
          <p:nvPr>
            <p:ph type="title"/>
          </p:nvPr>
        </p:nvSpPr>
        <p:spPr/>
        <p:txBody>
          <a:bodyPr/>
          <a:lstStyle/>
          <a:p>
            <a:r>
              <a:rPr lang="en-US" dirty="0"/>
              <a:t>User Password Credential Flow</a:t>
            </a:r>
            <a:br>
              <a:rPr lang="en-US" dirty="0"/>
            </a:br>
            <a:r>
              <a:rPr lang="en-US" sz="1600" dirty="0">
                <a:solidFill>
                  <a:schemeClr val="accent4">
                    <a:lumMod val="60000"/>
                    <a:lumOff val="40000"/>
                  </a:schemeClr>
                </a:solidFill>
              </a:rPr>
              <a:t>Using ADAL with public client application</a:t>
            </a:r>
            <a:endParaRPr lang="en-US" dirty="0">
              <a:solidFill>
                <a:schemeClr val="accent4">
                  <a:lumMod val="60000"/>
                  <a:lumOff val="40000"/>
                </a:schemeClr>
              </a:solidFill>
            </a:endParaRPr>
          </a:p>
        </p:txBody>
      </p:sp>
      <p:pic>
        <p:nvPicPr>
          <p:cNvPr id="3" name="Picture 2">
            <a:extLst>
              <a:ext uri="{FF2B5EF4-FFF2-40B4-BE49-F238E27FC236}">
                <a16:creationId xmlns:a16="http://schemas.microsoft.com/office/drawing/2014/main" id="{C7EA75E9-D353-4C95-85A8-312080A6FFCC}"/>
              </a:ext>
            </a:extLst>
          </p:cNvPr>
          <p:cNvPicPr>
            <a:picLocks noChangeAspect="1"/>
          </p:cNvPicPr>
          <p:nvPr/>
        </p:nvPicPr>
        <p:blipFill>
          <a:blip r:embed="rId2"/>
          <a:stretch>
            <a:fillRect/>
          </a:stretch>
        </p:blipFill>
        <p:spPr>
          <a:xfrm>
            <a:off x="304800" y="1295400"/>
            <a:ext cx="8287649" cy="3886200"/>
          </a:xfrm>
          <a:prstGeom prst="rect">
            <a:avLst/>
          </a:prstGeom>
          <a:ln>
            <a:solidFill>
              <a:schemeClr val="tx1"/>
            </a:solidFill>
          </a:ln>
        </p:spPr>
      </p:pic>
    </p:spTree>
    <p:extLst>
      <p:ext uri="{BB962C8B-B14F-4D97-AF65-F5344CB8AC3E}">
        <p14:creationId xmlns:p14="http://schemas.microsoft.com/office/powerpoint/2010/main" val="3082287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dirty="0"/>
              <a:t>What Is the Power BI Service API?</a:t>
            </a:r>
          </a:p>
        </p:txBody>
      </p:sp>
      <p:sp>
        <p:nvSpPr>
          <p:cNvPr id="3" name="Content Placeholder 2"/>
          <p:cNvSpPr>
            <a:spLocks noGrp="1"/>
          </p:cNvSpPr>
          <p:nvPr>
            <p:ph idx="1"/>
          </p:nvPr>
        </p:nvSpPr>
        <p:spPr/>
        <p:txBody>
          <a:bodyPr>
            <a:normAutofit/>
          </a:bodyPr>
          <a:lstStyle/>
          <a:p>
            <a:r>
              <a:rPr lang="en-US" sz="2400" dirty="0"/>
              <a:t>What is the Power BI Service API?</a:t>
            </a:r>
          </a:p>
          <a:p>
            <a:pPr lvl="1"/>
            <a:r>
              <a:rPr lang="en-US" sz="2000" dirty="0"/>
              <a:t>API built on OAuth2, OpenID Connect, REST and ODATA</a:t>
            </a:r>
          </a:p>
          <a:p>
            <a:pPr lvl="1"/>
            <a:r>
              <a:rPr lang="en-US" sz="2000" dirty="0"/>
              <a:t>API secured by Azure Active Directory (AAD)</a:t>
            </a:r>
          </a:p>
          <a:p>
            <a:pPr lvl="1"/>
            <a:r>
              <a:rPr lang="en-US" sz="2000" dirty="0"/>
              <a:t>API to program with workspaces, datasets, reports &amp; dashboards</a:t>
            </a:r>
          </a:p>
          <a:p>
            <a:pPr lvl="1"/>
            <a:r>
              <a:rPr lang="en-US" sz="2000" dirty="0"/>
              <a:t>API also often called “Power BI REST API”</a:t>
            </a:r>
          </a:p>
          <a:p>
            <a:endParaRPr lang="en-US" sz="2400" dirty="0"/>
          </a:p>
          <a:p>
            <a:r>
              <a:rPr lang="en-US" sz="2400" dirty="0"/>
              <a:t>What can you do with the Power BI Service API?</a:t>
            </a:r>
          </a:p>
          <a:p>
            <a:pPr lvl="1"/>
            <a:r>
              <a:rPr lang="en-US" sz="2000" dirty="0"/>
              <a:t>Publish PBIX project files</a:t>
            </a:r>
          </a:p>
          <a:p>
            <a:pPr lvl="1"/>
            <a:r>
              <a:rPr lang="en-US" sz="2000" dirty="0"/>
              <a:t>Update connection details and datasource credentials</a:t>
            </a:r>
          </a:p>
          <a:p>
            <a:pPr lvl="1"/>
            <a:r>
              <a:rPr lang="en-US" sz="2000" dirty="0"/>
              <a:t>Create workspaces and clone content across workspaces</a:t>
            </a:r>
          </a:p>
          <a:p>
            <a:pPr lvl="1"/>
            <a:r>
              <a:rPr lang="en-US" sz="2000" dirty="0"/>
              <a:t>Embed Power BI reports and dashboards tiles in web pages</a:t>
            </a:r>
          </a:p>
          <a:p>
            <a:pPr lvl="1"/>
            <a:r>
              <a:rPr lang="en-US" sz="2000" dirty="0"/>
              <a:t>Create streaming datasets in order to build real-time dashboards</a:t>
            </a:r>
          </a:p>
          <a:p>
            <a:pPr lvl="1"/>
            <a:endParaRPr lang="en-US" sz="2000" dirty="0"/>
          </a:p>
          <a:p>
            <a:pPr lvl="1"/>
            <a:endParaRPr lang="en-US" sz="2000" dirty="0"/>
          </a:p>
        </p:txBody>
      </p:sp>
    </p:spTree>
    <p:extLst>
      <p:ext uri="{BB962C8B-B14F-4D97-AF65-F5344CB8AC3E}">
        <p14:creationId xmlns:p14="http://schemas.microsoft.com/office/powerpoint/2010/main" val="756379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DBC8C-FEB9-4C3F-B1C9-BDF058365E61}"/>
              </a:ext>
            </a:extLst>
          </p:cNvPr>
          <p:cNvSpPr>
            <a:spLocks noGrp="1"/>
          </p:cNvSpPr>
          <p:nvPr>
            <p:ph type="title"/>
          </p:nvPr>
        </p:nvSpPr>
        <p:spPr/>
        <p:txBody>
          <a:bodyPr/>
          <a:lstStyle/>
          <a:p>
            <a:r>
              <a:rPr lang="en-US" dirty="0"/>
              <a:t>Calling the Power BI Service API</a:t>
            </a:r>
            <a:br>
              <a:rPr lang="en-US" dirty="0"/>
            </a:br>
            <a:r>
              <a:rPr lang="en-US" sz="1800" dirty="0">
                <a:solidFill>
                  <a:schemeClr val="accent2"/>
                </a:solidFill>
              </a:rPr>
              <a:t>Direct REST calls without using the Power BI .NET SDK</a:t>
            </a:r>
            <a:endParaRPr lang="en-US" dirty="0">
              <a:solidFill>
                <a:schemeClr val="accent2"/>
              </a:solidFill>
            </a:endParaRPr>
          </a:p>
        </p:txBody>
      </p:sp>
      <p:pic>
        <p:nvPicPr>
          <p:cNvPr id="3" name="Picture 2">
            <a:extLst>
              <a:ext uri="{FF2B5EF4-FFF2-40B4-BE49-F238E27FC236}">
                <a16:creationId xmlns:a16="http://schemas.microsoft.com/office/drawing/2014/main" id="{0BA4D4B8-1861-4C17-A033-B5F4A34BB6E7}"/>
              </a:ext>
            </a:extLst>
          </p:cNvPr>
          <p:cNvPicPr>
            <a:picLocks noChangeAspect="1"/>
          </p:cNvPicPr>
          <p:nvPr/>
        </p:nvPicPr>
        <p:blipFill>
          <a:blip r:embed="rId2"/>
          <a:stretch>
            <a:fillRect/>
          </a:stretch>
        </p:blipFill>
        <p:spPr>
          <a:xfrm>
            <a:off x="381000" y="1304890"/>
            <a:ext cx="7896295" cy="3147796"/>
          </a:xfrm>
          <a:prstGeom prst="rect">
            <a:avLst/>
          </a:prstGeom>
          <a:ln>
            <a:solidFill>
              <a:schemeClr val="tx1"/>
            </a:solidFill>
          </a:ln>
        </p:spPr>
      </p:pic>
      <p:pic>
        <p:nvPicPr>
          <p:cNvPr id="4" name="Picture 3">
            <a:extLst>
              <a:ext uri="{FF2B5EF4-FFF2-40B4-BE49-F238E27FC236}">
                <a16:creationId xmlns:a16="http://schemas.microsoft.com/office/drawing/2014/main" id="{EDBEC6CC-21CE-4459-BA82-3A2678109E27}"/>
              </a:ext>
            </a:extLst>
          </p:cNvPr>
          <p:cNvPicPr>
            <a:picLocks noChangeAspect="1"/>
          </p:cNvPicPr>
          <p:nvPr/>
        </p:nvPicPr>
        <p:blipFill>
          <a:blip r:embed="rId3"/>
          <a:stretch>
            <a:fillRect/>
          </a:stretch>
        </p:blipFill>
        <p:spPr>
          <a:xfrm>
            <a:off x="374409" y="4676810"/>
            <a:ext cx="3445280" cy="1752600"/>
          </a:xfrm>
          <a:prstGeom prst="rect">
            <a:avLst/>
          </a:prstGeom>
          <a:ln>
            <a:solidFill>
              <a:schemeClr val="tx1"/>
            </a:solidFill>
          </a:ln>
        </p:spPr>
      </p:pic>
      <p:grpSp>
        <p:nvGrpSpPr>
          <p:cNvPr id="11" name="Group 10">
            <a:extLst>
              <a:ext uri="{FF2B5EF4-FFF2-40B4-BE49-F238E27FC236}">
                <a16:creationId xmlns:a16="http://schemas.microsoft.com/office/drawing/2014/main" id="{31C27986-75D7-4063-B267-DD1324145C1C}"/>
              </a:ext>
            </a:extLst>
          </p:cNvPr>
          <p:cNvGrpSpPr/>
          <p:nvPr/>
        </p:nvGrpSpPr>
        <p:grpSpPr>
          <a:xfrm>
            <a:off x="4114800" y="4943510"/>
            <a:ext cx="4585791" cy="1219200"/>
            <a:chOff x="3411984" y="4648200"/>
            <a:chExt cx="4677575" cy="1243602"/>
          </a:xfrm>
        </p:grpSpPr>
        <p:sp>
          <p:nvSpPr>
            <p:cNvPr id="6" name="Rectangle 5">
              <a:extLst>
                <a:ext uri="{FF2B5EF4-FFF2-40B4-BE49-F238E27FC236}">
                  <a16:creationId xmlns:a16="http://schemas.microsoft.com/office/drawing/2014/main" id="{593033D8-4E97-4C43-B505-3074B21AE8F2}"/>
                </a:ext>
              </a:extLst>
            </p:cNvPr>
            <p:cNvSpPr/>
            <p:nvPr/>
          </p:nvSpPr>
          <p:spPr>
            <a:xfrm>
              <a:off x="3411984" y="4648200"/>
              <a:ext cx="2442125" cy="1243595"/>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Your C# Code</a:t>
              </a:r>
            </a:p>
          </p:txBody>
        </p:sp>
        <p:sp>
          <p:nvSpPr>
            <p:cNvPr id="7" name="Rectangle 6">
              <a:extLst>
                <a:ext uri="{FF2B5EF4-FFF2-40B4-BE49-F238E27FC236}">
                  <a16:creationId xmlns:a16="http://schemas.microsoft.com/office/drawing/2014/main" id="{743C33A7-6025-4D71-B1FC-16FC572F9A67}"/>
                </a:ext>
              </a:extLst>
            </p:cNvPr>
            <p:cNvSpPr/>
            <p:nvPr/>
          </p:nvSpPr>
          <p:spPr>
            <a:xfrm>
              <a:off x="6553200" y="4648200"/>
              <a:ext cx="1536359" cy="1243602"/>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Power BI</a:t>
              </a:r>
            </a:p>
            <a:p>
              <a:pPr algn="ctr"/>
              <a:r>
                <a:rPr lang="en-US" sz="1200" dirty="0">
                  <a:solidFill>
                    <a:schemeClr val="tx1"/>
                  </a:solidFill>
                </a:rPr>
                <a:t>Service API</a:t>
              </a:r>
            </a:p>
          </p:txBody>
        </p:sp>
        <p:sp>
          <p:nvSpPr>
            <p:cNvPr id="8" name="Rectangle: Rounded Corners 7">
              <a:extLst>
                <a:ext uri="{FF2B5EF4-FFF2-40B4-BE49-F238E27FC236}">
                  <a16:creationId xmlns:a16="http://schemas.microsoft.com/office/drawing/2014/main" id="{8BC70D99-3D1F-41AB-A72C-BFC3AE33855E}"/>
                </a:ext>
              </a:extLst>
            </p:cNvPr>
            <p:cNvSpPr/>
            <p:nvPr/>
          </p:nvSpPr>
          <p:spPr>
            <a:xfrm>
              <a:off x="3564618" y="5008209"/>
              <a:ext cx="2145013" cy="681046"/>
            </a:xfrm>
            <a:prstGeom prst="round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900" dirty="0">
                  <a:solidFill>
                    <a:schemeClr val="tx1"/>
                  </a:solidFill>
                </a:rPr>
                <a:t>Executing HTTP Requests</a:t>
              </a:r>
            </a:p>
            <a:p>
              <a:pPr marL="171450" indent="-171450">
                <a:buFont typeface="Arial" panose="020B0604020202020204" pitchFamily="34" charset="0"/>
                <a:buChar char="•"/>
              </a:pPr>
              <a:r>
                <a:rPr lang="en-US" sz="900" dirty="0">
                  <a:solidFill>
                    <a:schemeClr val="tx1"/>
                  </a:solidFill>
                </a:rPr>
                <a:t>Capturing HTTP Responses</a:t>
              </a:r>
            </a:p>
            <a:p>
              <a:pPr marL="171450" indent="-171450">
                <a:buFont typeface="Arial" panose="020B0604020202020204" pitchFamily="34" charset="0"/>
                <a:buChar char="•"/>
              </a:pPr>
              <a:r>
                <a:rPr lang="en-US" sz="900" dirty="0">
                  <a:solidFill>
                    <a:schemeClr val="tx1"/>
                  </a:solidFill>
                </a:rPr>
                <a:t>Serializing/Deserializing JSON</a:t>
              </a:r>
            </a:p>
          </p:txBody>
        </p:sp>
        <p:cxnSp>
          <p:nvCxnSpPr>
            <p:cNvPr id="9" name="Straight Arrow Connector 8">
              <a:extLst>
                <a:ext uri="{FF2B5EF4-FFF2-40B4-BE49-F238E27FC236}">
                  <a16:creationId xmlns:a16="http://schemas.microsoft.com/office/drawing/2014/main" id="{F9CC9AF3-15F9-4E1A-ADDF-31213B3429D2}"/>
                </a:ext>
              </a:extLst>
            </p:cNvPr>
            <p:cNvCxnSpPr/>
            <p:nvPr/>
          </p:nvCxnSpPr>
          <p:spPr>
            <a:xfrm>
              <a:off x="5506611" y="5243700"/>
              <a:ext cx="13396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8DFB007-AA25-48D3-AFED-7E9B3D7E2029}"/>
                </a:ext>
              </a:extLst>
            </p:cNvPr>
            <p:cNvCxnSpPr>
              <a:cxnSpLocks/>
            </p:cNvCxnSpPr>
            <p:nvPr/>
          </p:nvCxnSpPr>
          <p:spPr>
            <a:xfrm flipH="1">
              <a:off x="5506611" y="5440219"/>
              <a:ext cx="12210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677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12BA-72D2-4C26-ABB8-353A3DDAAEB2}"/>
              </a:ext>
            </a:extLst>
          </p:cNvPr>
          <p:cNvSpPr>
            <a:spLocks noGrp="1"/>
          </p:cNvSpPr>
          <p:nvPr>
            <p:ph type="title"/>
          </p:nvPr>
        </p:nvSpPr>
        <p:spPr/>
        <p:txBody>
          <a:bodyPr/>
          <a:lstStyle/>
          <a:p>
            <a:r>
              <a:rPr lang="en-US" dirty="0"/>
              <a:t>Power BI .NET SDK</a:t>
            </a:r>
          </a:p>
        </p:txBody>
      </p:sp>
      <p:sp>
        <p:nvSpPr>
          <p:cNvPr id="3" name="Content Placeholder 2">
            <a:extLst>
              <a:ext uri="{FF2B5EF4-FFF2-40B4-BE49-F238E27FC236}">
                <a16:creationId xmlns:a16="http://schemas.microsoft.com/office/drawing/2014/main" id="{1A07CAF2-47A6-4079-9A88-8BC1875E3325}"/>
              </a:ext>
            </a:extLst>
          </p:cNvPr>
          <p:cNvSpPr>
            <a:spLocks noGrp="1"/>
          </p:cNvSpPr>
          <p:nvPr>
            <p:ph idx="1"/>
          </p:nvPr>
        </p:nvSpPr>
        <p:spPr/>
        <p:txBody>
          <a:bodyPr/>
          <a:lstStyle/>
          <a:p>
            <a:r>
              <a:rPr lang="en-US" dirty="0"/>
              <a:t>Added as a NuGet package</a:t>
            </a:r>
          </a:p>
        </p:txBody>
      </p:sp>
      <p:pic>
        <p:nvPicPr>
          <p:cNvPr id="4" name="Picture 3">
            <a:extLst>
              <a:ext uri="{FF2B5EF4-FFF2-40B4-BE49-F238E27FC236}">
                <a16:creationId xmlns:a16="http://schemas.microsoft.com/office/drawing/2014/main" id="{3AA178DE-9CAB-4CB2-B376-5A409F26551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0037" y="2014590"/>
            <a:ext cx="6400800" cy="1659227"/>
          </a:xfrm>
          <a:prstGeom prst="rect">
            <a:avLst/>
          </a:prstGeom>
          <a:noFill/>
          <a:ln>
            <a:solidFill>
              <a:schemeClr val="tx1">
                <a:lumMod val="50000"/>
                <a:lumOff val="50000"/>
              </a:schemeClr>
            </a:solidFill>
          </a:ln>
        </p:spPr>
      </p:pic>
      <p:grpSp>
        <p:nvGrpSpPr>
          <p:cNvPr id="5" name="Group 4">
            <a:extLst>
              <a:ext uri="{FF2B5EF4-FFF2-40B4-BE49-F238E27FC236}">
                <a16:creationId xmlns:a16="http://schemas.microsoft.com/office/drawing/2014/main" id="{A1773973-6FB5-460D-AD46-376CA5B348FF}"/>
              </a:ext>
            </a:extLst>
          </p:cNvPr>
          <p:cNvGrpSpPr/>
          <p:nvPr/>
        </p:nvGrpSpPr>
        <p:grpSpPr>
          <a:xfrm>
            <a:off x="850037" y="4114800"/>
            <a:ext cx="6172201" cy="2276091"/>
            <a:chOff x="838199" y="4389506"/>
            <a:chExt cx="5325863" cy="1813065"/>
          </a:xfrm>
        </p:grpSpPr>
        <p:sp>
          <p:nvSpPr>
            <p:cNvPr id="6" name="Rectangle 5">
              <a:extLst>
                <a:ext uri="{FF2B5EF4-FFF2-40B4-BE49-F238E27FC236}">
                  <a16:creationId xmlns:a16="http://schemas.microsoft.com/office/drawing/2014/main" id="{4A9AD446-8BF6-472D-954C-28E2C280D14F}"/>
                </a:ext>
              </a:extLst>
            </p:cNvPr>
            <p:cNvSpPr/>
            <p:nvPr/>
          </p:nvSpPr>
          <p:spPr>
            <a:xfrm>
              <a:off x="838200" y="4886455"/>
              <a:ext cx="2438399" cy="1316109"/>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Power BI .NET SDK</a:t>
              </a:r>
            </a:p>
          </p:txBody>
        </p:sp>
        <p:sp>
          <p:nvSpPr>
            <p:cNvPr id="7" name="Rectangle 6">
              <a:extLst>
                <a:ext uri="{FF2B5EF4-FFF2-40B4-BE49-F238E27FC236}">
                  <a16:creationId xmlns:a16="http://schemas.microsoft.com/office/drawing/2014/main" id="{50A57ECD-0A0B-49E4-9978-843E06135AAB}"/>
                </a:ext>
              </a:extLst>
            </p:cNvPr>
            <p:cNvSpPr/>
            <p:nvPr/>
          </p:nvSpPr>
          <p:spPr>
            <a:xfrm>
              <a:off x="3886200" y="4389506"/>
              <a:ext cx="2277862" cy="181306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Power BI</a:t>
              </a:r>
            </a:p>
            <a:p>
              <a:pPr algn="ctr"/>
              <a:r>
                <a:rPr lang="en-US" sz="1600" dirty="0">
                  <a:solidFill>
                    <a:schemeClr val="tx1"/>
                  </a:solidFill>
                </a:rPr>
                <a:t>Service API</a:t>
              </a:r>
            </a:p>
          </p:txBody>
        </p:sp>
        <p:sp>
          <p:nvSpPr>
            <p:cNvPr id="8" name="Rectangle: Rounded Corners 7">
              <a:extLst>
                <a:ext uri="{FF2B5EF4-FFF2-40B4-BE49-F238E27FC236}">
                  <a16:creationId xmlns:a16="http://schemas.microsoft.com/office/drawing/2014/main" id="{AB93C5F4-EA2C-4901-9DD5-CABA93A3D0F3}"/>
                </a:ext>
              </a:extLst>
            </p:cNvPr>
            <p:cNvSpPr/>
            <p:nvPr/>
          </p:nvSpPr>
          <p:spPr>
            <a:xfrm>
              <a:off x="990600" y="5065157"/>
              <a:ext cx="2141740" cy="720757"/>
            </a:xfrm>
            <a:prstGeom prst="round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a:solidFill>
                    <a:schemeClr val="tx1"/>
                  </a:solidFill>
                </a:rPr>
                <a:t>Executing HTTP Requests</a:t>
              </a:r>
            </a:p>
            <a:p>
              <a:pPr marL="171450" indent="-171450">
                <a:buFont typeface="Arial" panose="020B0604020202020204" pitchFamily="34" charset="0"/>
                <a:buChar char="•"/>
              </a:pPr>
              <a:r>
                <a:rPr lang="en-US" sz="1050" dirty="0">
                  <a:solidFill>
                    <a:schemeClr val="tx1"/>
                  </a:solidFill>
                </a:rPr>
                <a:t>Capturing HTTP Responses</a:t>
              </a:r>
            </a:p>
            <a:p>
              <a:pPr marL="171450" indent="-171450">
                <a:buFont typeface="Arial" panose="020B0604020202020204" pitchFamily="34" charset="0"/>
                <a:buChar char="•"/>
              </a:pPr>
              <a:r>
                <a:rPr lang="en-US" sz="1050" dirty="0">
                  <a:solidFill>
                    <a:schemeClr val="tx1"/>
                  </a:solidFill>
                </a:rPr>
                <a:t>Serializing/Deserializing JSON</a:t>
              </a:r>
            </a:p>
          </p:txBody>
        </p:sp>
        <p:cxnSp>
          <p:nvCxnSpPr>
            <p:cNvPr id="9" name="Straight Arrow Connector 8">
              <a:extLst>
                <a:ext uri="{FF2B5EF4-FFF2-40B4-BE49-F238E27FC236}">
                  <a16:creationId xmlns:a16="http://schemas.microsoft.com/office/drawing/2014/main" id="{08DFBE80-1BCF-4A58-9554-1DB3C60B52F0}"/>
                </a:ext>
              </a:extLst>
            </p:cNvPr>
            <p:cNvCxnSpPr/>
            <p:nvPr/>
          </p:nvCxnSpPr>
          <p:spPr>
            <a:xfrm>
              <a:off x="2929631" y="5314379"/>
              <a:ext cx="13375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B8325F4-6286-4F73-9BC2-305E4A94F336}"/>
                </a:ext>
              </a:extLst>
            </p:cNvPr>
            <p:cNvCxnSpPr>
              <a:cxnSpLocks/>
            </p:cNvCxnSpPr>
            <p:nvPr/>
          </p:nvCxnSpPr>
          <p:spPr>
            <a:xfrm flipH="1">
              <a:off x="2929631" y="5522357"/>
              <a:ext cx="12192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D7E202C-DEA1-405E-B675-BA680389339B}"/>
                </a:ext>
              </a:extLst>
            </p:cNvPr>
            <p:cNvSpPr/>
            <p:nvPr/>
          </p:nvSpPr>
          <p:spPr>
            <a:xfrm>
              <a:off x="838199" y="4389506"/>
              <a:ext cx="2438399" cy="400036"/>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Your C# Code</a:t>
              </a:r>
            </a:p>
          </p:txBody>
        </p:sp>
      </p:grpSp>
      <p:sp>
        <p:nvSpPr>
          <p:cNvPr id="12" name="Arrow: Down 11">
            <a:extLst>
              <a:ext uri="{FF2B5EF4-FFF2-40B4-BE49-F238E27FC236}">
                <a16:creationId xmlns:a16="http://schemas.microsoft.com/office/drawing/2014/main" id="{D9EFD56D-270B-4004-A43D-FA7AB2277FA2}"/>
              </a:ext>
            </a:extLst>
          </p:cNvPr>
          <p:cNvSpPr/>
          <p:nvPr/>
        </p:nvSpPr>
        <p:spPr>
          <a:xfrm>
            <a:off x="2057400" y="4572000"/>
            <a:ext cx="3810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164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Power BI .NET SDK Classes</a:t>
            </a:r>
          </a:p>
        </p:txBody>
      </p:sp>
      <p:sp>
        <p:nvSpPr>
          <p:cNvPr id="11" name="Content Placeholder 10">
            <a:extLst>
              <a:ext uri="{FF2B5EF4-FFF2-40B4-BE49-F238E27FC236}">
                <a16:creationId xmlns:a16="http://schemas.microsoft.com/office/drawing/2014/main" id="{55AFC809-EEC0-4BB0-AC9F-A5137DBB5D18}"/>
              </a:ext>
            </a:extLst>
          </p:cNvPr>
          <p:cNvSpPr>
            <a:spLocks noGrp="1"/>
          </p:cNvSpPr>
          <p:nvPr>
            <p:ph idx="1"/>
          </p:nvPr>
        </p:nvSpPr>
        <p:spPr/>
        <p:txBody>
          <a:bodyPr/>
          <a:lstStyle/>
          <a:p>
            <a:r>
              <a:rPr lang="en-US" dirty="0"/>
              <a:t>SDK provides object model of classes</a:t>
            </a:r>
          </a:p>
        </p:txBody>
      </p:sp>
      <p:grpSp>
        <p:nvGrpSpPr>
          <p:cNvPr id="10" name="Group 9">
            <a:extLst>
              <a:ext uri="{FF2B5EF4-FFF2-40B4-BE49-F238E27FC236}">
                <a16:creationId xmlns:a16="http://schemas.microsoft.com/office/drawing/2014/main" id="{C0CFBCF6-C76D-43BD-89F0-1042B3FF7085}"/>
              </a:ext>
            </a:extLst>
          </p:cNvPr>
          <p:cNvGrpSpPr/>
          <p:nvPr/>
        </p:nvGrpSpPr>
        <p:grpSpPr>
          <a:xfrm>
            <a:off x="552392" y="2133600"/>
            <a:ext cx="1805524" cy="4208456"/>
            <a:chOff x="585217" y="1011198"/>
            <a:chExt cx="2407365" cy="5611275"/>
          </a:xfrm>
        </p:grpSpPr>
        <p:sp>
          <p:nvSpPr>
            <p:cNvPr id="3" name="Rectangle 2">
              <a:extLst>
                <a:ext uri="{FF2B5EF4-FFF2-40B4-BE49-F238E27FC236}">
                  <a16:creationId xmlns:a16="http://schemas.microsoft.com/office/drawing/2014/main" id="{AD75BC5E-30C0-4140-A208-813E77D8532A}"/>
                </a:ext>
              </a:extLst>
            </p:cNvPr>
            <p:cNvSpPr/>
            <p:nvPr/>
          </p:nvSpPr>
          <p:spPr bwMode="auto">
            <a:xfrm>
              <a:off x="585217" y="1011198"/>
              <a:ext cx="2407365" cy="561127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4">
              <a:extLst>
                <a:ext uri="{FF2B5EF4-FFF2-40B4-BE49-F238E27FC236}">
                  <a16:creationId xmlns:a16="http://schemas.microsoft.com/office/drawing/2014/main" id="{9A089915-B455-4BEC-BDF4-6F701416A282}"/>
                </a:ext>
              </a:extLst>
            </p:cNvPr>
            <p:cNvPicPr>
              <a:picLocks noChangeAspect="1"/>
            </p:cNvPicPr>
            <p:nvPr/>
          </p:nvPicPr>
          <p:blipFill>
            <a:blip r:embed="rId2"/>
            <a:stretch>
              <a:fillRect/>
            </a:stretch>
          </p:blipFill>
          <p:spPr>
            <a:xfrm>
              <a:off x="635761" y="1094168"/>
              <a:ext cx="2249583" cy="5425930"/>
            </a:xfrm>
            <a:prstGeom prst="rect">
              <a:avLst/>
            </a:prstGeom>
            <a:ln>
              <a:solidFill>
                <a:schemeClr val="accent1"/>
              </a:solidFill>
            </a:ln>
          </p:spPr>
        </p:pic>
      </p:grpSp>
      <p:grpSp>
        <p:nvGrpSpPr>
          <p:cNvPr id="4" name="Group 3">
            <a:extLst>
              <a:ext uri="{FF2B5EF4-FFF2-40B4-BE49-F238E27FC236}">
                <a16:creationId xmlns:a16="http://schemas.microsoft.com/office/drawing/2014/main" id="{4D4347D0-038A-432F-8694-647C7B3CE3C1}"/>
              </a:ext>
            </a:extLst>
          </p:cNvPr>
          <p:cNvGrpSpPr/>
          <p:nvPr/>
        </p:nvGrpSpPr>
        <p:grpSpPr>
          <a:xfrm>
            <a:off x="2521926" y="2133600"/>
            <a:ext cx="6220559" cy="4208456"/>
            <a:chOff x="3262312" y="998851"/>
            <a:chExt cx="8229273" cy="5567430"/>
          </a:xfrm>
        </p:grpSpPr>
        <p:sp>
          <p:nvSpPr>
            <p:cNvPr id="9" name="Rectangle 8">
              <a:extLst>
                <a:ext uri="{FF2B5EF4-FFF2-40B4-BE49-F238E27FC236}">
                  <a16:creationId xmlns:a16="http://schemas.microsoft.com/office/drawing/2014/main" id="{4E7D18AC-FAD8-46D6-9862-EE606229E03D}"/>
                </a:ext>
              </a:extLst>
            </p:cNvPr>
            <p:cNvSpPr/>
            <p:nvPr/>
          </p:nvSpPr>
          <p:spPr bwMode="auto">
            <a:xfrm>
              <a:off x="3262312" y="998851"/>
              <a:ext cx="8229273" cy="556743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en-US" sz="15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5">
              <a:extLst>
                <a:ext uri="{FF2B5EF4-FFF2-40B4-BE49-F238E27FC236}">
                  <a16:creationId xmlns:a16="http://schemas.microsoft.com/office/drawing/2014/main" id="{F75A445C-9478-4579-9135-78C2F1F9FF12}"/>
                </a:ext>
              </a:extLst>
            </p:cNvPr>
            <p:cNvPicPr>
              <a:picLocks noChangeAspect="1"/>
            </p:cNvPicPr>
            <p:nvPr/>
          </p:nvPicPr>
          <p:blipFill rotWithShape="1">
            <a:blip r:embed="rId3"/>
            <a:srcRect b="3217"/>
            <a:stretch/>
          </p:blipFill>
          <p:spPr>
            <a:xfrm>
              <a:off x="3329831" y="1066614"/>
              <a:ext cx="2411254" cy="5401950"/>
            </a:xfrm>
            <a:prstGeom prst="rect">
              <a:avLst/>
            </a:prstGeom>
            <a:ln>
              <a:solidFill>
                <a:schemeClr val="accent1"/>
              </a:solidFill>
            </a:ln>
          </p:spPr>
        </p:pic>
        <p:pic>
          <p:nvPicPr>
            <p:cNvPr id="7" name="Picture 6">
              <a:extLst>
                <a:ext uri="{FF2B5EF4-FFF2-40B4-BE49-F238E27FC236}">
                  <a16:creationId xmlns:a16="http://schemas.microsoft.com/office/drawing/2014/main" id="{CE3F53D6-9A7A-4014-A3C1-C46D09891D2E}"/>
                </a:ext>
              </a:extLst>
            </p:cNvPr>
            <p:cNvPicPr>
              <a:picLocks noChangeAspect="1"/>
            </p:cNvPicPr>
            <p:nvPr/>
          </p:nvPicPr>
          <p:blipFill rotWithShape="1">
            <a:blip r:embed="rId4"/>
            <a:srcRect b="4966"/>
            <a:stretch/>
          </p:blipFill>
          <p:spPr>
            <a:xfrm>
              <a:off x="5856283" y="1054266"/>
              <a:ext cx="2759107" cy="5401950"/>
            </a:xfrm>
            <a:prstGeom prst="rect">
              <a:avLst/>
            </a:prstGeom>
            <a:ln>
              <a:solidFill>
                <a:schemeClr val="accent1"/>
              </a:solidFill>
            </a:ln>
          </p:spPr>
        </p:pic>
        <p:pic>
          <p:nvPicPr>
            <p:cNvPr id="8" name="Picture 7">
              <a:extLst>
                <a:ext uri="{FF2B5EF4-FFF2-40B4-BE49-F238E27FC236}">
                  <a16:creationId xmlns:a16="http://schemas.microsoft.com/office/drawing/2014/main" id="{E541535C-AFD1-4C4C-9DD8-6AC802F1D1B0}"/>
                </a:ext>
              </a:extLst>
            </p:cNvPr>
            <p:cNvPicPr>
              <a:picLocks noChangeAspect="1"/>
            </p:cNvPicPr>
            <p:nvPr/>
          </p:nvPicPr>
          <p:blipFill rotWithShape="1">
            <a:blip r:embed="rId5"/>
            <a:srcRect t="4833" r="9506"/>
            <a:stretch/>
          </p:blipFill>
          <p:spPr>
            <a:xfrm>
              <a:off x="8704156" y="1066614"/>
              <a:ext cx="2704305" cy="3709180"/>
            </a:xfrm>
            <a:prstGeom prst="rect">
              <a:avLst/>
            </a:prstGeom>
            <a:ln>
              <a:solidFill>
                <a:schemeClr val="accent1"/>
              </a:solidFill>
            </a:ln>
          </p:spPr>
        </p:pic>
      </p:grpSp>
    </p:spTree>
    <p:extLst>
      <p:ext uri="{BB962C8B-B14F-4D97-AF65-F5344CB8AC3E}">
        <p14:creationId xmlns:p14="http://schemas.microsoft.com/office/powerpoint/2010/main" val="2030468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Initializing an Instance of PowerBIClient</a:t>
            </a:r>
            <a:endParaRPr lang="en-US" dirty="0"/>
          </a:p>
        </p:txBody>
      </p:sp>
      <p:sp>
        <p:nvSpPr>
          <p:cNvPr id="4" name="Content Placeholder 3"/>
          <p:cNvSpPr>
            <a:spLocks noGrp="1"/>
          </p:cNvSpPr>
          <p:nvPr>
            <p:ph type="body" sz="quarter" idx="10"/>
          </p:nvPr>
        </p:nvSpPr>
        <p:spPr/>
        <p:txBody>
          <a:bodyPr/>
          <a:lstStyle/>
          <a:p>
            <a:r>
              <a:rPr lang="en-US"/>
              <a:t>PowerBIClient object serves as top-level object</a:t>
            </a:r>
          </a:p>
          <a:p>
            <a:pPr lvl="1"/>
            <a:r>
              <a:rPr lang="en-US"/>
              <a:t>Used to execute calls against Power BI Service</a:t>
            </a:r>
          </a:p>
          <a:p>
            <a:pPr lvl="1"/>
            <a:r>
              <a:rPr lang="en-US"/>
              <a:t>Initialized with function to retrieve AAD access token</a:t>
            </a:r>
          </a:p>
          <a:p>
            <a:pPr lvl="1"/>
            <a:endParaRPr lang="en-US" dirty="0"/>
          </a:p>
        </p:txBody>
      </p:sp>
      <p:pic>
        <p:nvPicPr>
          <p:cNvPr id="5" name="Picture 4"/>
          <p:cNvPicPr>
            <a:picLocks noChangeAspect="1"/>
          </p:cNvPicPr>
          <p:nvPr/>
        </p:nvPicPr>
        <p:blipFill>
          <a:blip r:embed="rId2"/>
          <a:stretch>
            <a:fillRect/>
          </a:stretch>
        </p:blipFill>
        <p:spPr>
          <a:xfrm>
            <a:off x="914400" y="2819400"/>
            <a:ext cx="7653500" cy="3319896"/>
          </a:xfrm>
          <a:prstGeom prst="rect">
            <a:avLst/>
          </a:prstGeom>
          <a:ln>
            <a:solidFill>
              <a:schemeClr val="tx1">
                <a:lumMod val="50000"/>
                <a:lumOff val="50000"/>
              </a:schemeClr>
            </a:solidFill>
          </a:ln>
        </p:spPr>
      </p:pic>
    </p:spTree>
    <p:extLst>
      <p:ext uri="{BB962C8B-B14F-4D97-AF65-F5344CB8AC3E}">
        <p14:creationId xmlns:p14="http://schemas.microsoft.com/office/powerpoint/2010/main" val="297606548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B2B4-271E-4392-96AB-ADD1BE210882}"/>
              </a:ext>
            </a:extLst>
          </p:cNvPr>
          <p:cNvSpPr>
            <a:spLocks noGrp="1"/>
          </p:cNvSpPr>
          <p:nvPr>
            <p:ph type="title"/>
          </p:nvPr>
        </p:nvSpPr>
        <p:spPr/>
        <p:txBody>
          <a:bodyPr/>
          <a:lstStyle/>
          <a:p>
            <a:r>
              <a:rPr lang="en-US" sz="2600" dirty="0"/>
              <a:t>Enumerating Collections with </a:t>
            </a:r>
            <a:r>
              <a:rPr lang="en-US" sz="2600" dirty="0" err="1"/>
              <a:t>PowerBiClient</a:t>
            </a:r>
            <a:endParaRPr lang="en-US" sz="2600" dirty="0"/>
          </a:p>
        </p:txBody>
      </p:sp>
      <p:pic>
        <p:nvPicPr>
          <p:cNvPr id="6" name="Picture 5">
            <a:extLst>
              <a:ext uri="{FF2B5EF4-FFF2-40B4-BE49-F238E27FC236}">
                <a16:creationId xmlns:a16="http://schemas.microsoft.com/office/drawing/2014/main" id="{0829E599-404E-492F-83D2-0B42E60D3E5A}"/>
              </a:ext>
            </a:extLst>
          </p:cNvPr>
          <p:cNvPicPr>
            <a:picLocks noChangeAspect="1"/>
          </p:cNvPicPr>
          <p:nvPr/>
        </p:nvPicPr>
        <p:blipFill>
          <a:blip r:embed="rId2"/>
          <a:stretch>
            <a:fillRect/>
          </a:stretch>
        </p:blipFill>
        <p:spPr>
          <a:xfrm>
            <a:off x="433387" y="1524000"/>
            <a:ext cx="8277225" cy="4600575"/>
          </a:xfrm>
          <a:prstGeom prst="rect">
            <a:avLst/>
          </a:prstGeom>
          <a:ln>
            <a:solidFill>
              <a:schemeClr val="tx1"/>
            </a:solidFill>
          </a:ln>
        </p:spPr>
      </p:pic>
    </p:spTree>
    <p:extLst>
      <p:ext uri="{BB962C8B-B14F-4D97-AF65-F5344CB8AC3E}">
        <p14:creationId xmlns:p14="http://schemas.microsoft.com/office/powerpoint/2010/main" val="3331921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5A68-1C63-4531-A263-CA48B05FACDD}"/>
              </a:ext>
            </a:extLst>
          </p:cNvPr>
          <p:cNvSpPr>
            <a:spLocks noGrp="1"/>
          </p:cNvSpPr>
          <p:nvPr>
            <p:ph type="title"/>
          </p:nvPr>
        </p:nvSpPr>
        <p:spPr/>
        <p:txBody>
          <a:bodyPr/>
          <a:lstStyle/>
          <a:p>
            <a:r>
              <a:rPr lang="en-US" sz="2600" dirty="0"/>
              <a:t>Creating Workspaces and Importing Content</a:t>
            </a:r>
          </a:p>
        </p:txBody>
      </p:sp>
      <p:pic>
        <p:nvPicPr>
          <p:cNvPr id="3" name="Picture 2">
            <a:extLst>
              <a:ext uri="{FF2B5EF4-FFF2-40B4-BE49-F238E27FC236}">
                <a16:creationId xmlns:a16="http://schemas.microsoft.com/office/drawing/2014/main" id="{AB12DADF-33E6-4E38-915D-524A0FFEB70B}"/>
              </a:ext>
            </a:extLst>
          </p:cNvPr>
          <p:cNvPicPr>
            <a:picLocks noChangeAspect="1"/>
          </p:cNvPicPr>
          <p:nvPr/>
        </p:nvPicPr>
        <p:blipFill>
          <a:blip r:embed="rId2"/>
          <a:stretch>
            <a:fillRect/>
          </a:stretch>
        </p:blipFill>
        <p:spPr>
          <a:xfrm>
            <a:off x="381000" y="1371600"/>
            <a:ext cx="8080448" cy="2381249"/>
          </a:xfrm>
          <a:prstGeom prst="rect">
            <a:avLst/>
          </a:prstGeom>
          <a:solidFill>
            <a:schemeClr val="tx1">
              <a:lumMod val="50000"/>
              <a:lumOff val="50000"/>
            </a:schemeClr>
          </a:solidFill>
          <a:ln>
            <a:solidFill>
              <a:schemeClr val="tx1">
                <a:lumMod val="50000"/>
                <a:lumOff val="50000"/>
              </a:schemeClr>
            </a:solidFill>
          </a:ln>
        </p:spPr>
      </p:pic>
      <p:pic>
        <p:nvPicPr>
          <p:cNvPr id="4" name="Picture 3">
            <a:extLst>
              <a:ext uri="{FF2B5EF4-FFF2-40B4-BE49-F238E27FC236}">
                <a16:creationId xmlns:a16="http://schemas.microsoft.com/office/drawing/2014/main" id="{54912CA4-8DA9-47FB-AFF2-CA1668A1B5E7}"/>
              </a:ext>
            </a:extLst>
          </p:cNvPr>
          <p:cNvPicPr>
            <a:picLocks noChangeAspect="1"/>
          </p:cNvPicPr>
          <p:nvPr/>
        </p:nvPicPr>
        <p:blipFill rotWithShape="1">
          <a:blip r:embed="rId3"/>
          <a:srcRect r="17745"/>
          <a:stretch/>
        </p:blipFill>
        <p:spPr>
          <a:xfrm>
            <a:off x="381000" y="4114800"/>
            <a:ext cx="8110048" cy="1811482"/>
          </a:xfrm>
          <a:prstGeom prst="rect">
            <a:avLst/>
          </a:prstGeom>
          <a:ln>
            <a:solidFill>
              <a:schemeClr val="tx1">
                <a:lumMod val="50000"/>
                <a:lumOff val="50000"/>
              </a:schemeClr>
            </a:solidFill>
          </a:ln>
        </p:spPr>
      </p:pic>
    </p:spTree>
    <p:extLst>
      <p:ext uri="{BB962C8B-B14F-4D97-AF65-F5344CB8AC3E}">
        <p14:creationId xmlns:p14="http://schemas.microsoft.com/office/powerpoint/2010/main" val="84481441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74379-49D7-4C5C-9653-85662750A0BF}"/>
              </a:ext>
            </a:extLst>
          </p:cNvPr>
          <p:cNvSpPr>
            <a:spLocks noGrp="1"/>
          </p:cNvSpPr>
          <p:nvPr>
            <p:ph type="title"/>
          </p:nvPr>
        </p:nvSpPr>
        <p:spPr/>
        <p:txBody>
          <a:bodyPr/>
          <a:lstStyle/>
          <a:p>
            <a:r>
              <a:rPr lang="en-US" dirty="0"/>
              <a:t>Patching Datasource Credentials</a:t>
            </a:r>
          </a:p>
        </p:txBody>
      </p:sp>
      <p:pic>
        <p:nvPicPr>
          <p:cNvPr id="3" name="Picture 2">
            <a:extLst>
              <a:ext uri="{FF2B5EF4-FFF2-40B4-BE49-F238E27FC236}">
                <a16:creationId xmlns:a16="http://schemas.microsoft.com/office/drawing/2014/main" id="{AB0069D5-5FDB-4CA1-9827-61E90AC1FCAA}"/>
              </a:ext>
            </a:extLst>
          </p:cNvPr>
          <p:cNvPicPr>
            <a:picLocks noChangeAspect="1"/>
          </p:cNvPicPr>
          <p:nvPr/>
        </p:nvPicPr>
        <p:blipFill>
          <a:blip r:embed="rId2"/>
          <a:stretch>
            <a:fillRect/>
          </a:stretch>
        </p:blipFill>
        <p:spPr>
          <a:xfrm>
            <a:off x="273879" y="1371600"/>
            <a:ext cx="8516912" cy="3200400"/>
          </a:xfrm>
          <a:prstGeom prst="rect">
            <a:avLst/>
          </a:prstGeom>
          <a:ln>
            <a:solidFill>
              <a:schemeClr val="tx1">
                <a:lumMod val="50000"/>
                <a:lumOff val="50000"/>
              </a:schemeClr>
            </a:solidFill>
          </a:ln>
        </p:spPr>
      </p:pic>
    </p:spTree>
    <p:extLst>
      <p:ext uri="{BB962C8B-B14F-4D97-AF65-F5344CB8AC3E}">
        <p14:creationId xmlns:p14="http://schemas.microsoft.com/office/powerpoint/2010/main" val="39848996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8932-13AA-4F52-B1AF-23F06273BF4C}"/>
              </a:ext>
            </a:extLst>
          </p:cNvPr>
          <p:cNvSpPr>
            <a:spLocks noGrp="1"/>
          </p:cNvSpPr>
          <p:nvPr>
            <p:ph type="title"/>
          </p:nvPr>
        </p:nvSpPr>
        <p:spPr/>
        <p:txBody>
          <a:bodyPr/>
          <a:lstStyle/>
          <a:p>
            <a:r>
              <a:rPr lang="en-US" dirty="0"/>
              <a:t>Exporting/Importing PBIX Files</a:t>
            </a:r>
          </a:p>
        </p:txBody>
      </p:sp>
      <p:pic>
        <p:nvPicPr>
          <p:cNvPr id="4" name="Picture 3">
            <a:extLst>
              <a:ext uri="{FF2B5EF4-FFF2-40B4-BE49-F238E27FC236}">
                <a16:creationId xmlns:a16="http://schemas.microsoft.com/office/drawing/2014/main" id="{1622AD1C-3A6B-4D3A-8DDB-A6F52BD087C5}"/>
              </a:ext>
            </a:extLst>
          </p:cNvPr>
          <p:cNvPicPr>
            <a:picLocks noChangeAspect="1"/>
          </p:cNvPicPr>
          <p:nvPr/>
        </p:nvPicPr>
        <p:blipFill>
          <a:blip r:embed="rId2"/>
          <a:stretch>
            <a:fillRect/>
          </a:stretch>
        </p:blipFill>
        <p:spPr>
          <a:xfrm>
            <a:off x="228600" y="1295401"/>
            <a:ext cx="8428315" cy="4648200"/>
          </a:xfrm>
          <a:prstGeom prst="rect">
            <a:avLst/>
          </a:prstGeom>
          <a:ln>
            <a:solidFill>
              <a:schemeClr val="tx1"/>
            </a:solidFill>
          </a:ln>
        </p:spPr>
      </p:pic>
    </p:spTree>
    <p:extLst>
      <p:ext uri="{BB962C8B-B14F-4D97-AF65-F5344CB8AC3E}">
        <p14:creationId xmlns:p14="http://schemas.microsoft.com/office/powerpoint/2010/main" val="1108807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Service API Overview</a:t>
            </a:r>
          </a:p>
          <a:p>
            <a:pPr lvl="0">
              <a:buFont typeface="Wingdings" panose="05000000000000000000" pitchFamily="2" charset="2"/>
              <a:buChar char="ü"/>
            </a:pPr>
            <a:r>
              <a:rPr lang="en-US" sz="2400" dirty="0"/>
              <a:t>Understanding Authentication with Azure AD</a:t>
            </a:r>
          </a:p>
          <a:p>
            <a:pPr lvl="0">
              <a:buFont typeface="Wingdings" panose="05000000000000000000" pitchFamily="2" charset="2"/>
              <a:buChar char="ü"/>
            </a:pPr>
            <a:r>
              <a:rPr lang="en-US" sz="2400" dirty="0"/>
              <a:t>Programming with the Power BI .NET SDK</a:t>
            </a:r>
          </a:p>
          <a:p>
            <a:pPr>
              <a:buFont typeface="Wingdings" panose="05000000000000000000" pitchFamily="2" charset="2"/>
              <a:buChar char="Ø"/>
            </a:pPr>
            <a:r>
              <a:rPr lang="en-US" sz="2400" dirty="0"/>
              <a:t>Acquiring Access Tokens using MSAL</a:t>
            </a:r>
          </a:p>
          <a:p>
            <a:r>
              <a:rPr lang="en-US" sz="2400" dirty="0"/>
              <a:t>Calling to Power BI using App-only Tokens</a:t>
            </a:r>
          </a:p>
          <a:p>
            <a:pPr marL="0" lvl="0" indent="0">
              <a:buNone/>
            </a:pPr>
            <a:endParaRPr lang="en-US" sz="2400" dirty="0"/>
          </a:p>
        </p:txBody>
      </p:sp>
    </p:spTree>
    <p:extLst>
      <p:ext uri="{BB962C8B-B14F-4D97-AF65-F5344CB8AC3E}">
        <p14:creationId xmlns:p14="http://schemas.microsoft.com/office/powerpoint/2010/main" val="25520623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05011-8DEE-429C-82AA-481CCB19C9B7}"/>
              </a:ext>
            </a:extLst>
          </p:cNvPr>
          <p:cNvSpPr>
            <a:spLocks noGrp="1"/>
          </p:cNvSpPr>
          <p:nvPr>
            <p:ph type="title"/>
          </p:nvPr>
        </p:nvSpPr>
        <p:spPr/>
        <p:txBody>
          <a:bodyPr/>
          <a:lstStyle/>
          <a:p>
            <a:r>
              <a:rPr lang="en-US" dirty="0"/>
              <a:t>Microsoft Authentication Library (.NET)</a:t>
            </a:r>
          </a:p>
        </p:txBody>
      </p:sp>
      <p:sp>
        <p:nvSpPr>
          <p:cNvPr id="3" name="Content Placeholder 2">
            <a:extLst>
              <a:ext uri="{FF2B5EF4-FFF2-40B4-BE49-F238E27FC236}">
                <a16:creationId xmlns:a16="http://schemas.microsoft.com/office/drawing/2014/main" id="{0CBA7946-DA9E-4852-A5BA-BD61E7606BBE}"/>
              </a:ext>
            </a:extLst>
          </p:cNvPr>
          <p:cNvSpPr>
            <a:spLocks noGrp="1"/>
          </p:cNvSpPr>
          <p:nvPr>
            <p:ph idx="1"/>
          </p:nvPr>
        </p:nvSpPr>
        <p:spPr/>
        <p:txBody>
          <a:bodyPr>
            <a:normAutofit/>
          </a:bodyPr>
          <a:lstStyle/>
          <a:p>
            <a:r>
              <a:rPr lang="en-US" sz="2400" dirty="0"/>
              <a:t>Developing with the Microsoft Authentication Library</a:t>
            </a:r>
          </a:p>
          <a:p>
            <a:pPr lvl="1"/>
            <a:r>
              <a:rPr lang="en-US" sz="2000" dirty="0"/>
              <a:t>Provides access to Azure AD V2 Endpoint</a:t>
            </a:r>
          </a:p>
          <a:p>
            <a:pPr lvl="1"/>
            <a:r>
              <a:rPr lang="en-US" sz="2000" dirty="0"/>
              <a:t>Added to project as </a:t>
            </a:r>
            <a:r>
              <a:rPr lang="en-US" sz="1600" b="1" dirty="0" err="1">
                <a:latin typeface="Lucida Console" panose="020B0609040504020204" pitchFamily="49" charset="0"/>
              </a:rPr>
              <a:t>Microsoft.Identity.Client</a:t>
            </a:r>
            <a:r>
              <a:rPr lang="en-US" sz="2000" dirty="0"/>
              <a:t> NuGet package</a:t>
            </a:r>
          </a:p>
          <a:p>
            <a:pPr lvl="1"/>
            <a:r>
              <a:rPr lang="en-US" sz="2000" dirty="0"/>
              <a:t>Provides different classes for </a:t>
            </a:r>
            <a:r>
              <a:rPr lang="en-US" sz="2000" i="1" dirty="0"/>
              <a:t>public clients</a:t>
            </a:r>
            <a:r>
              <a:rPr lang="en-US" sz="2000" dirty="0"/>
              <a:t> vs </a:t>
            </a:r>
            <a:r>
              <a:rPr lang="en-US" sz="2000" i="1" dirty="0"/>
              <a:t>confidential clients</a:t>
            </a:r>
          </a:p>
          <a:p>
            <a:pPr lvl="1"/>
            <a:endParaRPr lang="en-US" sz="2000" dirty="0"/>
          </a:p>
        </p:txBody>
      </p:sp>
      <p:pic>
        <p:nvPicPr>
          <p:cNvPr id="4" name="Picture 3">
            <a:extLst>
              <a:ext uri="{FF2B5EF4-FFF2-40B4-BE49-F238E27FC236}">
                <a16:creationId xmlns:a16="http://schemas.microsoft.com/office/drawing/2014/main" id="{02EAA77F-FA87-4682-A7A8-D6E0EFD137E7}"/>
              </a:ext>
            </a:extLst>
          </p:cNvPr>
          <p:cNvPicPr/>
          <p:nvPr/>
        </p:nvPicPr>
        <p:blipFill rotWithShape="1">
          <a:blip r:embed="rId2" cstate="print">
            <a:extLst>
              <a:ext uri="{28A0092B-C50C-407E-A947-70E740481C1C}">
                <a14:useLocalDpi xmlns:a14="http://schemas.microsoft.com/office/drawing/2010/main" val="0"/>
              </a:ext>
            </a:extLst>
          </a:blip>
          <a:srcRect r="48525" b="32626"/>
          <a:stretch/>
        </p:blipFill>
        <p:spPr bwMode="auto">
          <a:xfrm>
            <a:off x="1137215" y="3200400"/>
            <a:ext cx="6869570" cy="2544287"/>
          </a:xfrm>
          <a:prstGeom prst="rect">
            <a:avLst/>
          </a:prstGeom>
          <a:noFill/>
          <a:ln>
            <a:solidFill>
              <a:schemeClr val="tx1"/>
            </a:solidFill>
          </a:ln>
        </p:spPr>
      </p:pic>
    </p:spTree>
    <p:extLst>
      <p:ext uri="{BB962C8B-B14F-4D97-AF65-F5344CB8AC3E}">
        <p14:creationId xmlns:p14="http://schemas.microsoft.com/office/powerpoint/2010/main" val="25171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5"/>
          <p:cNvSpPr>
            <a:spLocks noGrp="1"/>
          </p:cNvSpPr>
          <p:nvPr>
            <p:ph type="title"/>
          </p:nvPr>
        </p:nvSpPr>
        <p:spPr/>
        <p:txBody>
          <a:bodyPr/>
          <a:lstStyle/>
          <a:p>
            <a:r>
              <a:rPr lang="en-US" altLang="en-US"/>
              <a:t>Authenticating with Azure AD</a:t>
            </a:r>
          </a:p>
        </p:txBody>
      </p:sp>
      <p:sp>
        <p:nvSpPr>
          <p:cNvPr id="11" name="Content Placeholder 10"/>
          <p:cNvSpPr>
            <a:spLocks noGrp="1"/>
          </p:cNvSpPr>
          <p:nvPr>
            <p:ph idx="1"/>
          </p:nvPr>
        </p:nvSpPr>
        <p:spPr/>
        <p:txBody>
          <a:bodyPr>
            <a:normAutofit/>
          </a:bodyPr>
          <a:lstStyle/>
          <a:p>
            <a:r>
              <a:rPr lang="en-US" sz="2000" dirty="0"/>
              <a:t>Custom applications must authenticate with Azure AD</a:t>
            </a:r>
          </a:p>
          <a:p>
            <a:pPr lvl="1"/>
            <a:r>
              <a:rPr lang="en-US" sz="1800" dirty="0"/>
              <a:t>Your code implements and authentication flow to obtain access token</a:t>
            </a:r>
          </a:p>
          <a:p>
            <a:pPr lvl="1"/>
            <a:r>
              <a:rPr lang="en-US" sz="1800" dirty="0"/>
              <a:t>Access token must be passed when calling Power BI Service API</a:t>
            </a:r>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pPr lvl="1"/>
            <a:endParaRPr lang="en-US" sz="1800" dirty="0"/>
          </a:p>
          <a:p>
            <a:r>
              <a:rPr lang="en-US" sz="2000" dirty="0"/>
              <a:t>Microsoft supports two endpoints for programming authentication</a:t>
            </a:r>
          </a:p>
          <a:p>
            <a:pPr lvl="1"/>
            <a:r>
              <a:rPr lang="en-US" sz="1800" dirty="0"/>
              <a:t>Azure AD V1 endpoint (released to GA over 8 years ago)</a:t>
            </a:r>
          </a:p>
          <a:p>
            <a:pPr lvl="1"/>
            <a:r>
              <a:rPr lang="en-US" sz="1800" dirty="0"/>
              <a:t>Azure AD V2 endpoint (released to GA in May 2019)</a:t>
            </a:r>
          </a:p>
        </p:txBody>
      </p:sp>
      <p:sp>
        <p:nvSpPr>
          <p:cNvPr id="10" name="Rectangle 9"/>
          <p:cNvSpPr/>
          <p:nvPr/>
        </p:nvSpPr>
        <p:spPr>
          <a:xfrm>
            <a:off x="1143000" y="2667000"/>
            <a:ext cx="5143500" cy="240030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p:cNvSpPr/>
          <p:nvPr/>
        </p:nvSpPr>
        <p:spPr>
          <a:xfrm>
            <a:off x="1354139" y="3640138"/>
            <a:ext cx="1296987" cy="850900"/>
          </a:xfrm>
          <a:prstGeom prst="rect">
            <a:avLst/>
          </a:prstGeom>
          <a:solidFill>
            <a:schemeClr val="accent3">
              <a:lumMod val="60000"/>
              <a:lumOff val="4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1125" b="1" dirty="0">
                <a:solidFill>
                  <a:schemeClr val="tx1"/>
                </a:solidFill>
                <a:latin typeface="Arial" panose="020B0604020202020204" pitchFamily="34" charset="0"/>
                <a:cs typeface="Arial" panose="020B0604020202020204" pitchFamily="34" charset="0"/>
              </a:rPr>
              <a:t>Custom App</a:t>
            </a:r>
          </a:p>
        </p:txBody>
      </p:sp>
      <p:sp>
        <p:nvSpPr>
          <p:cNvPr id="3" name="Rectangle 2"/>
          <p:cNvSpPr/>
          <p:nvPr/>
        </p:nvSpPr>
        <p:spPr>
          <a:xfrm>
            <a:off x="4686300" y="2817814"/>
            <a:ext cx="1417638" cy="738187"/>
          </a:xfrm>
          <a:prstGeom prst="rect">
            <a:avLst/>
          </a:prstGeom>
          <a:solidFill>
            <a:schemeClr val="accent4">
              <a:lumMod val="7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Azure Active Directory</a:t>
            </a:r>
          </a:p>
        </p:txBody>
      </p:sp>
      <p:sp>
        <p:nvSpPr>
          <p:cNvPr id="4" name="Rectangle 3"/>
          <p:cNvSpPr/>
          <p:nvPr/>
        </p:nvSpPr>
        <p:spPr>
          <a:xfrm>
            <a:off x="4686300" y="4152901"/>
            <a:ext cx="1417638" cy="739775"/>
          </a:xfrm>
          <a:prstGeom prst="rect">
            <a:avLst/>
          </a:prstGeom>
          <a:solidFill>
            <a:schemeClr val="accent6">
              <a:lumMod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25" b="1" dirty="0">
                <a:latin typeface="Arial" panose="020B0604020202020204" pitchFamily="34" charset="0"/>
                <a:cs typeface="Arial" panose="020B0604020202020204" pitchFamily="34" charset="0"/>
              </a:rPr>
              <a:t>Power BI Service</a:t>
            </a:r>
          </a:p>
        </p:txBody>
      </p:sp>
      <p:cxnSp>
        <p:nvCxnSpPr>
          <p:cNvPr id="7" name="Straight Arrow Connector 6"/>
          <p:cNvCxnSpPr/>
          <p:nvPr/>
        </p:nvCxnSpPr>
        <p:spPr>
          <a:xfrm flipV="1">
            <a:off x="2697164" y="3141663"/>
            <a:ext cx="1887537" cy="760412"/>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395538" y="3305176"/>
            <a:ext cx="2081212" cy="854075"/>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1700214" y="3989389"/>
            <a:ext cx="555625" cy="327025"/>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cxnSp>
        <p:nvCxnSpPr>
          <p:cNvPr id="15" name="Straight Arrow Connector 14"/>
          <p:cNvCxnSpPr/>
          <p:nvPr/>
        </p:nvCxnSpPr>
        <p:spPr>
          <a:xfrm>
            <a:off x="2697164" y="4238625"/>
            <a:ext cx="1887537" cy="336550"/>
          </a:xfrm>
          <a:prstGeom prst="straightConnector1">
            <a:avLst/>
          </a:prstGeom>
          <a:ln w="57150">
            <a:solidFill>
              <a:schemeClr val="tx2">
                <a:lumMod val="90000"/>
                <a:lumOff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348039" y="4238626"/>
            <a:ext cx="542925" cy="328613"/>
          </a:xfrm>
          <a:prstGeom prst="round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675" b="1" dirty="0">
                <a:solidFill>
                  <a:srgbClr val="C00000"/>
                </a:solidFill>
                <a:latin typeface="Arial" panose="020B0604020202020204" pitchFamily="34" charset="0"/>
                <a:cs typeface="Arial" panose="020B0604020202020204" pitchFamily="34" charset="0"/>
              </a:rPr>
              <a:t>Access Token</a:t>
            </a:r>
          </a:p>
        </p:txBody>
      </p:sp>
    </p:spTree>
    <p:extLst>
      <p:ext uri="{BB962C8B-B14F-4D97-AF65-F5344CB8AC3E}">
        <p14:creationId xmlns:p14="http://schemas.microsoft.com/office/powerpoint/2010/main" val="531522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1" presetClass="entr" presetSubtype="0" fill="hold" grpId="0" nodeType="withEffect">
                                  <p:stCondLst>
                                    <p:cond delay="50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B8093-E691-4931-8033-7A1388FD9F8F}"/>
              </a:ext>
            </a:extLst>
          </p:cNvPr>
          <p:cNvSpPr>
            <a:spLocks noGrp="1"/>
          </p:cNvSpPr>
          <p:nvPr>
            <p:ph type="title"/>
          </p:nvPr>
        </p:nvSpPr>
        <p:spPr/>
        <p:txBody>
          <a:bodyPr/>
          <a:lstStyle/>
          <a:p>
            <a:r>
              <a:rPr lang="en-US" dirty="0"/>
              <a:t>Power BI Service API Scopes</a:t>
            </a:r>
          </a:p>
        </p:txBody>
      </p:sp>
      <p:sp>
        <p:nvSpPr>
          <p:cNvPr id="3" name="Content Placeholder 2">
            <a:extLst>
              <a:ext uri="{FF2B5EF4-FFF2-40B4-BE49-F238E27FC236}">
                <a16:creationId xmlns:a16="http://schemas.microsoft.com/office/drawing/2014/main" id="{6FDB3527-EF15-406C-A396-483F58744422}"/>
              </a:ext>
            </a:extLst>
          </p:cNvPr>
          <p:cNvSpPr>
            <a:spLocks noGrp="1"/>
          </p:cNvSpPr>
          <p:nvPr>
            <p:ph idx="1"/>
          </p:nvPr>
        </p:nvSpPr>
        <p:spPr>
          <a:xfrm>
            <a:off x="352148" y="1437443"/>
            <a:ext cx="8382000" cy="5181600"/>
          </a:xfrm>
        </p:spPr>
        <p:txBody>
          <a:bodyPr>
            <a:normAutofit/>
          </a:bodyPr>
          <a:lstStyle/>
          <a:p>
            <a:r>
              <a:rPr lang="en-US" sz="2400" dirty="0"/>
              <a:t>Azure AD V2 endpoint requires passing scopes</a:t>
            </a:r>
          </a:p>
          <a:p>
            <a:pPr lvl="1"/>
            <a:r>
              <a:rPr lang="en-US" sz="2000" dirty="0"/>
              <a:t>Scopes define permissions required in access token</a:t>
            </a:r>
          </a:p>
          <a:p>
            <a:pPr lvl="1"/>
            <a:r>
              <a:rPr lang="en-US" sz="2000" dirty="0"/>
              <a:t>Scopes defined as </a:t>
            </a:r>
            <a:r>
              <a:rPr lang="en-US" sz="2000" dirty="0">
                <a:solidFill>
                  <a:schemeClr val="accent5">
                    <a:lumMod val="75000"/>
                  </a:schemeClr>
                </a:solidFill>
              </a:rPr>
              <a:t>resource</a:t>
            </a:r>
            <a:r>
              <a:rPr lang="en-US" sz="2000" dirty="0"/>
              <a:t> + </a:t>
            </a:r>
            <a:r>
              <a:rPr lang="en-US" sz="2000" dirty="0">
                <a:solidFill>
                  <a:schemeClr val="accent6">
                    <a:lumMod val="75000"/>
                  </a:schemeClr>
                </a:solidFill>
              </a:rPr>
              <a:t>permission</a:t>
            </a:r>
            <a:br>
              <a:rPr lang="en-US" sz="2000" dirty="0"/>
            </a:br>
            <a:r>
              <a:rPr lang="en-US" sz="1200" b="1" dirty="0">
                <a:solidFill>
                  <a:schemeClr val="accent5">
                    <a:lumMod val="75000"/>
                  </a:schemeClr>
                </a:solidFill>
                <a:latin typeface="Lucida Console" panose="020B0609040504020204" pitchFamily="49" charset="0"/>
              </a:rPr>
              <a:t>https://analysis.windows.net/powerbi/api/</a:t>
            </a:r>
            <a:r>
              <a:rPr lang="en-US" sz="1200" b="1" dirty="0">
                <a:latin typeface="Lucida Console" panose="020B0609040504020204" pitchFamily="49" charset="0"/>
              </a:rPr>
              <a:t> + </a:t>
            </a:r>
            <a:r>
              <a:rPr lang="en-US" sz="1200" b="1" dirty="0" err="1">
                <a:solidFill>
                  <a:schemeClr val="accent6">
                    <a:lumMod val="75000"/>
                  </a:schemeClr>
                </a:solidFill>
                <a:latin typeface="Lucida Console" panose="020B0609040504020204" pitchFamily="49" charset="0"/>
              </a:rPr>
              <a:t>Report.ReadWrite.All</a:t>
            </a:r>
            <a:endParaRPr lang="en-US" sz="2000" b="1" dirty="0">
              <a:solidFill>
                <a:schemeClr val="accent6">
                  <a:lumMod val="75000"/>
                </a:schemeClr>
              </a:solidFill>
              <a:latin typeface="Lucida Console" panose="020B0609040504020204" pitchFamily="49" charset="0"/>
            </a:endParaRPr>
          </a:p>
        </p:txBody>
      </p:sp>
      <p:pic>
        <p:nvPicPr>
          <p:cNvPr id="4" name="Picture 3">
            <a:extLst>
              <a:ext uri="{FF2B5EF4-FFF2-40B4-BE49-F238E27FC236}">
                <a16:creationId xmlns:a16="http://schemas.microsoft.com/office/drawing/2014/main" id="{46E1415E-05FB-4EFE-A6D8-058CF6BDEDBC}"/>
              </a:ext>
            </a:extLst>
          </p:cNvPr>
          <p:cNvPicPr>
            <a:picLocks noChangeAspect="1"/>
          </p:cNvPicPr>
          <p:nvPr/>
        </p:nvPicPr>
        <p:blipFill>
          <a:blip r:embed="rId2"/>
          <a:stretch>
            <a:fillRect/>
          </a:stretch>
        </p:blipFill>
        <p:spPr>
          <a:xfrm>
            <a:off x="1173679" y="2969861"/>
            <a:ext cx="6738938" cy="3649182"/>
          </a:xfrm>
          <a:prstGeom prst="rect">
            <a:avLst/>
          </a:prstGeom>
          <a:ln>
            <a:solidFill>
              <a:schemeClr val="tx1"/>
            </a:solidFill>
          </a:ln>
        </p:spPr>
      </p:pic>
    </p:spTree>
    <p:extLst>
      <p:ext uri="{BB962C8B-B14F-4D97-AF65-F5344CB8AC3E}">
        <p14:creationId xmlns:p14="http://schemas.microsoft.com/office/powerpoint/2010/main" val="20423989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Interactive Access Token Acquisition</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4" name="Content Placeholder 3">
            <a:extLst>
              <a:ext uri="{FF2B5EF4-FFF2-40B4-BE49-F238E27FC236}">
                <a16:creationId xmlns:a16="http://schemas.microsoft.com/office/drawing/2014/main" id="{B0FC504A-EDCB-4114-B519-3D0B6A7D91AD}"/>
              </a:ext>
            </a:extLst>
          </p:cNvPr>
          <p:cNvSpPr>
            <a:spLocks noGrp="1"/>
          </p:cNvSpPr>
          <p:nvPr>
            <p:ph idx="1"/>
          </p:nvPr>
        </p:nvSpPr>
        <p:spPr/>
        <p:txBody>
          <a:bodyPr>
            <a:normAutofit/>
          </a:bodyPr>
          <a:lstStyle/>
          <a:p>
            <a:r>
              <a:rPr lang="en-US" sz="2400" dirty="0"/>
              <a:t>Flow implemented using </a:t>
            </a:r>
            <a:r>
              <a:rPr lang="en-US" sz="1800" b="1" dirty="0" err="1">
                <a:latin typeface="Lucida Console" panose="020B0609040504020204" pitchFamily="49" charset="0"/>
              </a:rPr>
              <a:t>PublicClientApplication</a:t>
            </a:r>
            <a:r>
              <a:rPr lang="en-US" sz="2400" dirty="0"/>
              <a:t> object</a:t>
            </a:r>
          </a:p>
          <a:p>
            <a:pPr lvl="1"/>
            <a:r>
              <a:rPr lang="en-US" sz="1800" dirty="0"/>
              <a:t>Created using </a:t>
            </a:r>
            <a:r>
              <a:rPr lang="en-US" sz="1400" b="1" dirty="0" err="1">
                <a:latin typeface="Lucida Console" panose="020B0609040504020204" pitchFamily="49" charset="0"/>
              </a:rPr>
              <a:t>PublicClientApplicationBuilder</a:t>
            </a:r>
            <a:r>
              <a:rPr lang="en-US" sz="1800" dirty="0"/>
              <a:t> object</a:t>
            </a:r>
          </a:p>
          <a:p>
            <a:pPr lvl="1"/>
            <a:r>
              <a:rPr lang="en-US" sz="1800" dirty="0"/>
              <a:t>Requires passing redirect URI</a:t>
            </a:r>
          </a:p>
          <a:p>
            <a:pPr lvl="1"/>
            <a:r>
              <a:rPr lang="en-US" sz="1800" dirty="0"/>
              <a:t>You can control prompting behavior</a:t>
            </a:r>
          </a:p>
          <a:p>
            <a:pPr lvl="1"/>
            <a:endParaRPr lang="en-US" sz="1800" dirty="0"/>
          </a:p>
        </p:txBody>
      </p:sp>
      <p:pic>
        <p:nvPicPr>
          <p:cNvPr id="3" name="Picture 2">
            <a:extLst>
              <a:ext uri="{FF2B5EF4-FFF2-40B4-BE49-F238E27FC236}">
                <a16:creationId xmlns:a16="http://schemas.microsoft.com/office/drawing/2014/main" id="{49CCC260-8545-41F9-984F-92A02FED5571}"/>
              </a:ext>
            </a:extLst>
          </p:cNvPr>
          <p:cNvPicPr>
            <a:picLocks noChangeAspect="1"/>
          </p:cNvPicPr>
          <p:nvPr/>
        </p:nvPicPr>
        <p:blipFill>
          <a:blip r:embed="rId2"/>
          <a:stretch>
            <a:fillRect/>
          </a:stretch>
        </p:blipFill>
        <p:spPr>
          <a:xfrm>
            <a:off x="1213176" y="3124200"/>
            <a:ext cx="6717648" cy="2438400"/>
          </a:xfrm>
          <a:prstGeom prst="rect">
            <a:avLst/>
          </a:prstGeom>
          <a:ln>
            <a:solidFill>
              <a:schemeClr val="tx1"/>
            </a:solidFill>
          </a:ln>
        </p:spPr>
      </p:pic>
    </p:spTree>
    <p:extLst>
      <p:ext uri="{BB962C8B-B14F-4D97-AF65-F5344CB8AC3E}">
        <p14:creationId xmlns:p14="http://schemas.microsoft.com/office/powerpoint/2010/main" val="16430946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User Credential Password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p:txBody>
          <a:bodyPr>
            <a:normAutofit/>
          </a:bodyPr>
          <a:lstStyle/>
          <a:p>
            <a:r>
              <a:rPr lang="en-US" sz="2400" dirty="0"/>
              <a:t>MSAL supports user credential password flow</a:t>
            </a:r>
          </a:p>
          <a:p>
            <a:pPr lvl="1"/>
            <a:r>
              <a:rPr lang="en-US" sz="2000" dirty="0"/>
              <a:t>Supported in .NET runtime but not in .NET CORE</a:t>
            </a:r>
          </a:p>
          <a:p>
            <a:pPr lvl="1"/>
            <a:r>
              <a:rPr lang="en-US" sz="2000" dirty="0"/>
              <a:t>Microsoft recommends against using this flow</a:t>
            </a:r>
          </a:p>
          <a:p>
            <a:pPr lvl="1"/>
            <a:endParaRPr lang="en-US" sz="2000" dirty="0"/>
          </a:p>
        </p:txBody>
      </p:sp>
      <p:pic>
        <p:nvPicPr>
          <p:cNvPr id="4" name="Picture 3">
            <a:extLst>
              <a:ext uri="{FF2B5EF4-FFF2-40B4-BE49-F238E27FC236}">
                <a16:creationId xmlns:a16="http://schemas.microsoft.com/office/drawing/2014/main" id="{D2BB1F78-ED97-4E09-A3C2-BF8530B551C4}"/>
              </a:ext>
            </a:extLst>
          </p:cNvPr>
          <p:cNvPicPr>
            <a:picLocks noChangeAspect="1"/>
          </p:cNvPicPr>
          <p:nvPr/>
        </p:nvPicPr>
        <p:blipFill>
          <a:blip r:embed="rId2"/>
          <a:stretch>
            <a:fillRect/>
          </a:stretch>
        </p:blipFill>
        <p:spPr>
          <a:xfrm>
            <a:off x="713231" y="2895600"/>
            <a:ext cx="7717537" cy="2617382"/>
          </a:xfrm>
          <a:prstGeom prst="rect">
            <a:avLst/>
          </a:prstGeom>
          <a:ln>
            <a:solidFill>
              <a:schemeClr val="tx1"/>
            </a:solidFill>
          </a:ln>
        </p:spPr>
      </p:pic>
    </p:spTree>
    <p:extLst>
      <p:ext uri="{BB962C8B-B14F-4D97-AF65-F5344CB8AC3E}">
        <p14:creationId xmlns:p14="http://schemas.microsoft.com/office/powerpoint/2010/main" val="265327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Device Code Flow</a:t>
            </a:r>
            <a:br>
              <a:rPr lang="en-US" dirty="0"/>
            </a:br>
            <a:r>
              <a:rPr lang="en-US" sz="1600" dirty="0">
                <a:solidFill>
                  <a:schemeClr val="accent4">
                    <a:lumMod val="60000"/>
                    <a:lumOff val="40000"/>
                  </a:schemeClr>
                </a:solidFill>
              </a:rPr>
              <a:t>Using MSAL with public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MSAL introduced this new flow with MSAL</a:t>
            </a:r>
          </a:p>
          <a:p>
            <a:pPr lvl="1"/>
            <a:r>
              <a:rPr lang="en-US" sz="2000" dirty="0"/>
              <a:t>Much more secure than user password credential flow</a:t>
            </a:r>
          </a:p>
          <a:p>
            <a:pPr lvl="1"/>
            <a:r>
              <a:rPr lang="en-US" sz="2000" dirty="0"/>
              <a:t>Not available in ADAL</a:t>
            </a:r>
          </a:p>
          <a:p>
            <a:pPr lvl="1"/>
            <a:endParaRPr lang="en-US" sz="2000" dirty="0"/>
          </a:p>
        </p:txBody>
      </p:sp>
      <p:pic>
        <p:nvPicPr>
          <p:cNvPr id="3" name="Picture 2">
            <a:extLst>
              <a:ext uri="{FF2B5EF4-FFF2-40B4-BE49-F238E27FC236}">
                <a16:creationId xmlns:a16="http://schemas.microsoft.com/office/drawing/2014/main" id="{D595514D-0795-420D-BA1C-8F72081F5390}"/>
              </a:ext>
            </a:extLst>
          </p:cNvPr>
          <p:cNvPicPr>
            <a:picLocks noChangeAspect="1"/>
          </p:cNvPicPr>
          <p:nvPr/>
        </p:nvPicPr>
        <p:blipFill>
          <a:blip r:embed="rId2"/>
          <a:stretch>
            <a:fillRect/>
          </a:stretch>
        </p:blipFill>
        <p:spPr>
          <a:xfrm>
            <a:off x="457200" y="2590800"/>
            <a:ext cx="8422134" cy="4038600"/>
          </a:xfrm>
          <a:prstGeom prst="rect">
            <a:avLst/>
          </a:prstGeom>
          <a:ln>
            <a:solidFill>
              <a:schemeClr val="tx1"/>
            </a:solidFill>
          </a:ln>
        </p:spPr>
      </p:pic>
    </p:spTree>
    <p:extLst>
      <p:ext uri="{BB962C8B-B14F-4D97-AF65-F5344CB8AC3E}">
        <p14:creationId xmlns:p14="http://schemas.microsoft.com/office/powerpoint/2010/main" val="28140194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B16A-B64B-4F9C-AAFD-7D3E3AFB9C89}"/>
              </a:ext>
            </a:extLst>
          </p:cNvPr>
          <p:cNvSpPr>
            <a:spLocks noGrp="1"/>
          </p:cNvSpPr>
          <p:nvPr>
            <p:ph type="title"/>
          </p:nvPr>
        </p:nvSpPr>
        <p:spPr/>
        <p:txBody>
          <a:bodyPr/>
          <a:lstStyle/>
          <a:p>
            <a:r>
              <a:rPr lang="en-US" dirty="0"/>
              <a:t>Calling into the Power BI Admin API</a:t>
            </a:r>
          </a:p>
        </p:txBody>
      </p:sp>
      <p:sp>
        <p:nvSpPr>
          <p:cNvPr id="4" name="Content Placeholder 3">
            <a:extLst>
              <a:ext uri="{FF2B5EF4-FFF2-40B4-BE49-F238E27FC236}">
                <a16:creationId xmlns:a16="http://schemas.microsoft.com/office/drawing/2014/main" id="{72118434-06A3-4EB0-B226-E372FD8D26F7}"/>
              </a:ext>
            </a:extLst>
          </p:cNvPr>
          <p:cNvSpPr>
            <a:spLocks noGrp="1"/>
          </p:cNvSpPr>
          <p:nvPr>
            <p:ph idx="1"/>
          </p:nvPr>
        </p:nvSpPr>
        <p:spPr>
          <a:xfrm>
            <a:off x="381000" y="1447800"/>
            <a:ext cx="8382000" cy="5181600"/>
          </a:xfrm>
        </p:spPr>
        <p:txBody>
          <a:bodyPr>
            <a:normAutofit/>
          </a:bodyPr>
          <a:lstStyle/>
          <a:p>
            <a:r>
              <a:rPr lang="en-US" sz="2400" dirty="0"/>
              <a:t>Admin API exposed using </a:t>
            </a:r>
            <a:r>
              <a:rPr lang="en-US" sz="1800" b="1" dirty="0" err="1">
                <a:latin typeface="Lucida Console" panose="020B0609040504020204" pitchFamily="49" charset="0"/>
              </a:rPr>
              <a:t>AsAdmin</a:t>
            </a:r>
            <a:r>
              <a:rPr lang="en-US" sz="2400" dirty="0"/>
              <a:t> methods</a:t>
            </a:r>
          </a:p>
          <a:p>
            <a:pPr lvl="1"/>
            <a:r>
              <a:rPr lang="en-US" sz="2000" dirty="0"/>
              <a:t>Example: </a:t>
            </a:r>
          </a:p>
          <a:p>
            <a:pPr lvl="1"/>
            <a:r>
              <a:rPr lang="en-US" sz="2000" dirty="0"/>
              <a:t>Makes it possible to access every workspace in current tenant</a:t>
            </a:r>
          </a:p>
          <a:p>
            <a:pPr lvl="1"/>
            <a:r>
              <a:rPr lang="en-US" sz="2000" dirty="0"/>
              <a:t>Requires access token for user who is tenant or Power BI admin</a:t>
            </a:r>
          </a:p>
        </p:txBody>
      </p:sp>
      <p:pic>
        <p:nvPicPr>
          <p:cNvPr id="3" name="Picture 2">
            <a:extLst>
              <a:ext uri="{FF2B5EF4-FFF2-40B4-BE49-F238E27FC236}">
                <a16:creationId xmlns:a16="http://schemas.microsoft.com/office/drawing/2014/main" id="{81A61FC5-3AC2-4F75-8BDA-9EAAC70FD922}"/>
              </a:ext>
            </a:extLst>
          </p:cNvPr>
          <p:cNvPicPr>
            <a:picLocks noChangeAspect="1"/>
          </p:cNvPicPr>
          <p:nvPr/>
        </p:nvPicPr>
        <p:blipFill>
          <a:blip r:embed="rId2"/>
          <a:stretch>
            <a:fillRect/>
          </a:stretch>
        </p:blipFill>
        <p:spPr>
          <a:xfrm>
            <a:off x="495300" y="3276600"/>
            <a:ext cx="8153400" cy="2879512"/>
          </a:xfrm>
          <a:prstGeom prst="rect">
            <a:avLst/>
          </a:prstGeom>
          <a:ln>
            <a:solidFill>
              <a:schemeClr val="tx1"/>
            </a:solidFill>
          </a:ln>
        </p:spPr>
      </p:pic>
      <p:pic>
        <p:nvPicPr>
          <p:cNvPr id="5" name="Picture 4">
            <a:extLst>
              <a:ext uri="{FF2B5EF4-FFF2-40B4-BE49-F238E27FC236}">
                <a16:creationId xmlns:a16="http://schemas.microsoft.com/office/drawing/2014/main" id="{B56333ED-C7AF-4117-A0AC-3F6DDAD0FFD3}"/>
              </a:ext>
            </a:extLst>
          </p:cNvPr>
          <p:cNvPicPr>
            <a:picLocks noChangeAspect="1"/>
          </p:cNvPicPr>
          <p:nvPr/>
        </p:nvPicPr>
        <p:blipFill rotWithShape="1">
          <a:blip r:embed="rId2"/>
          <a:srcRect l="18773" t="62187" r="29825" b="32520"/>
          <a:stretch/>
        </p:blipFill>
        <p:spPr>
          <a:xfrm>
            <a:off x="2254561" y="1981200"/>
            <a:ext cx="6286497" cy="228600"/>
          </a:xfrm>
          <a:prstGeom prst="rect">
            <a:avLst/>
          </a:prstGeom>
          <a:ln>
            <a:noFill/>
          </a:ln>
        </p:spPr>
      </p:pic>
    </p:spTree>
    <p:extLst>
      <p:ext uri="{BB962C8B-B14F-4D97-AF65-F5344CB8AC3E}">
        <p14:creationId xmlns:p14="http://schemas.microsoft.com/office/powerpoint/2010/main" val="1056888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86EA4-9707-4AC5-96BC-246F142B66B4}"/>
              </a:ext>
            </a:extLst>
          </p:cNvPr>
          <p:cNvSpPr>
            <a:spLocks noGrp="1"/>
          </p:cNvSpPr>
          <p:nvPr>
            <p:ph type="title"/>
          </p:nvPr>
        </p:nvSpPr>
        <p:spPr/>
        <p:txBody>
          <a:bodyPr/>
          <a:lstStyle/>
          <a:p>
            <a:r>
              <a:rPr lang="en-US" dirty="0"/>
              <a:t>Authenticating with MSAL</a:t>
            </a:r>
          </a:p>
        </p:txBody>
      </p:sp>
    </p:spTree>
    <p:extLst>
      <p:ext uri="{BB962C8B-B14F-4D97-AF65-F5344CB8AC3E}">
        <p14:creationId xmlns:p14="http://schemas.microsoft.com/office/powerpoint/2010/main" val="13049287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Service API Overview</a:t>
            </a:r>
          </a:p>
          <a:p>
            <a:pPr lvl="0">
              <a:buFont typeface="Wingdings" panose="05000000000000000000" pitchFamily="2" charset="2"/>
              <a:buChar char="ü"/>
            </a:pPr>
            <a:r>
              <a:rPr lang="en-US" sz="2400" dirty="0"/>
              <a:t>Understanding Authentication with Azure AD</a:t>
            </a:r>
          </a:p>
          <a:p>
            <a:pPr lvl="0">
              <a:buFont typeface="Wingdings" panose="05000000000000000000" pitchFamily="2" charset="2"/>
              <a:buChar char="ü"/>
            </a:pPr>
            <a:r>
              <a:rPr lang="en-US" sz="2400" dirty="0"/>
              <a:t>Acquiring Access Tokens using ADAL</a:t>
            </a:r>
          </a:p>
          <a:p>
            <a:pPr lvl="0">
              <a:buFont typeface="Wingdings" panose="05000000000000000000" pitchFamily="2" charset="2"/>
              <a:buChar char="ü"/>
            </a:pPr>
            <a:r>
              <a:rPr lang="en-US" sz="2400" dirty="0"/>
              <a:t>Programming with the Power BI .NET SDK</a:t>
            </a:r>
          </a:p>
          <a:p>
            <a:pPr>
              <a:buFont typeface="Wingdings" panose="05000000000000000000" pitchFamily="2" charset="2"/>
              <a:buChar char="ü"/>
            </a:pPr>
            <a:r>
              <a:rPr lang="en-US" sz="2400" dirty="0"/>
              <a:t>Acquiring Access Tokens using MSAL</a:t>
            </a:r>
          </a:p>
          <a:p>
            <a:pPr>
              <a:buFont typeface="Wingdings" panose="05000000000000000000" pitchFamily="2" charset="2"/>
              <a:buChar char="Ø"/>
            </a:pPr>
            <a:r>
              <a:rPr lang="en-US" sz="2400" dirty="0"/>
              <a:t>Calling to Power BI using App-only Tokens</a:t>
            </a:r>
          </a:p>
          <a:p>
            <a:pPr marL="0" lvl="0" indent="0">
              <a:buNone/>
            </a:pPr>
            <a:endParaRPr lang="en-US" sz="2400" dirty="0"/>
          </a:p>
        </p:txBody>
      </p:sp>
    </p:spTree>
    <p:extLst>
      <p:ext uri="{BB962C8B-B14F-4D97-AF65-F5344CB8AC3E}">
        <p14:creationId xmlns:p14="http://schemas.microsoft.com/office/powerpoint/2010/main" val="1955190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022A959C-2105-4703-B47D-A9F3F0BF07EA}"/>
              </a:ext>
            </a:extLst>
          </p:cNvPr>
          <p:cNvSpPr/>
          <p:nvPr/>
        </p:nvSpPr>
        <p:spPr>
          <a:xfrm>
            <a:off x="685800" y="3429000"/>
            <a:ext cx="8077200" cy="3088430"/>
          </a:xfrm>
          <a:prstGeom prst="rect">
            <a:avLst/>
          </a:prstGeom>
          <a:solidFill>
            <a:schemeClr val="bg1">
              <a:lumMod val="85000"/>
            </a:schemeClr>
          </a:solid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accent2">
                  <a:lumMod val="20000"/>
                  <a:lumOff val="80000"/>
                </a:schemeClr>
              </a:solidFill>
            </a:endParaRPr>
          </a:p>
        </p:txBody>
      </p:sp>
      <p:sp>
        <p:nvSpPr>
          <p:cNvPr id="4" name="Title 3">
            <a:extLst>
              <a:ext uri="{FF2B5EF4-FFF2-40B4-BE49-F238E27FC236}">
                <a16:creationId xmlns:a16="http://schemas.microsoft.com/office/drawing/2014/main" id="{322D8925-2467-4093-8971-660FEA99827B}"/>
              </a:ext>
            </a:extLst>
          </p:cNvPr>
          <p:cNvSpPr>
            <a:spLocks noGrp="1"/>
          </p:cNvSpPr>
          <p:nvPr>
            <p:ph type="title"/>
          </p:nvPr>
        </p:nvSpPr>
        <p:spPr/>
        <p:txBody>
          <a:bodyPr/>
          <a:lstStyle/>
          <a:p>
            <a:r>
              <a:rPr lang="en-US" dirty="0"/>
              <a:t>App-only Access Control</a:t>
            </a:r>
          </a:p>
        </p:txBody>
      </p:sp>
      <p:sp>
        <p:nvSpPr>
          <p:cNvPr id="30" name="Content Placeholder 29">
            <a:extLst>
              <a:ext uri="{FF2B5EF4-FFF2-40B4-BE49-F238E27FC236}">
                <a16:creationId xmlns:a16="http://schemas.microsoft.com/office/drawing/2014/main" id="{15F94E70-0D69-4590-91A4-131DCF607C71}"/>
              </a:ext>
            </a:extLst>
          </p:cNvPr>
          <p:cNvSpPr>
            <a:spLocks noGrp="1"/>
          </p:cNvSpPr>
          <p:nvPr>
            <p:ph idx="1"/>
          </p:nvPr>
        </p:nvSpPr>
        <p:spPr>
          <a:xfrm>
            <a:off x="304800" y="1447800"/>
            <a:ext cx="8534400" cy="5181600"/>
          </a:xfrm>
        </p:spPr>
        <p:txBody>
          <a:bodyPr/>
          <a:lstStyle/>
          <a:p>
            <a:r>
              <a:rPr lang="en-US" dirty="0"/>
              <a:t>Service Principal used to configure access control</a:t>
            </a:r>
          </a:p>
          <a:p>
            <a:pPr lvl="1"/>
            <a:r>
              <a:rPr lang="en-US" dirty="0"/>
              <a:t>Requires the use of v2 app workspaces</a:t>
            </a:r>
          </a:p>
          <a:p>
            <a:pPr lvl="1"/>
            <a:r>
              <a:rPr lang="en-US" dirty="0"/>
              <a:t>Service principal added to app workspaces as admin</a:t>
            </a:r>
          </a:p>
          <a:p>
            <a:pPr lvl="1"/>
            <a:r>
              <a:rPr lang="en-US" dirty="0"/>
              <a:t>Access control </a:t>
            </a:r>
            <a:r>
              <a:rPr lang="en-US" sz="1800" u="sng" dirty="0"/>
              <a:t>NOT</a:t>
            </a:r>
            <a:r>
              <a:rPr lang="en-US" dirty="0"/>
              <a:t> based on Azure AD permissions</a:t>
            </a:r>
          </a:p>
          <a:p>
            <a:endParaRPr lang="en-US" dirty="0"/>
          </a:p>
        </p:txBody>
      </p:sp>
      <p:sp>
        <p:nvSpPr>
          <p:cNvPr id="20" name="Rectangle 19">
            <a:extLst>
              <a:ext uri="{FF2B5EF4-FFF2-40B4-BE49-F238E27FC236}">
                <a16:creationId xmlns:a16="http://schemas.microsoft.com/office/drawing/2014/main" id="{3D25BFD1-6323-4635-9C46-2F47B2468BAD}"/>
              </a:ext>
            </a:extLst>
          </p:cNvPr>
          <p:cNvSpPr/>
          <p:nvPr/>
        </p:nvSpPr>
        <p:spPr>
          <a:xfrm>
            <a:off x="838200" y="4687810"/>
            <a:ext cx="1580959" cy="72239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App 1</a:t>
            </a:r>
            <a:br>
              <a:rPr lang="en-US" sz="1400" dirty="0">
                <a:solidFill>
                  <a:schemeClr val="tx1"/>
                </a:solidFill>
              </a:rPr>
            </a:br>
            <a:r>
              <a:rPr lang="en-US" sz="1400" dirty="0">
                <a:solidFill>
                  <a:schemeClr val="tx1"/>
                </a:solidFill>
              </a:rPr>
              <a:t>Service Principal</a:t>
            </a:r>
          </a:p>
        </p:txBody>
      </p:sp>
      <p:sp>
        <p:nvSpPr>
          <p:cNvPr id="13" name="Rectangle 12">
            <a:extLst>
              <a:ext uri="{FF2B5EF4-FFF2-40B4-BE49-F238E27FC236}">
                <a16:creationId xmlns:a16="http://schemas.microsoft.com/office/drawing/2014/main" id="{5508BAE2-2DE4-4F20-A4F1-F2F7BD1DB0C0}"/>
              </a:ext>
            </a:extLst>
          </p:cNvPr>
          <p:cNvSpPr/>
          <p:nvPr/>
        </p:nvSpPr>
        <p:spPr>
          <a:xfrm>
            <a:off x="6591671" y="5029370"/>
            <a:ext cx="1981200" cy="12954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 Workspace 2</a:t>
            </a:r>
            <a:endParaRPr lang="en-US" sz="1400" b="1" dirty="0">
              <a:solidFill>
                <a:schemeClr val="tx1"/>
              </a:solidFill>
              <a:latin typeface="Lucida Console" panose="020B0609040504020204" pitchFamily="49" charset="0"/>
            </a:endParaRPr>
          </a:p>
        </p:txBody>
      </p:sp>
      <p:sp>
        <p:nvSpPr>
          <p:cNvPr id="16" name="Rectangle 15">
            <a:extLst>
              <a:ext uri="{FF2B5EF4-FFF2-40B4-BE49-F238E27FC236}">
                <a16:creationId xmlns:a16="http://schemas.microsoft.com/office/drawing/2014/main" id="{A30A522D-1B5A-45C2-A2D3-06105D03608E}"/>
              </a:ext>
            </a:extLst>
          </p:cNvPr>
          <p:cNvSpPr/>
          <p:nvPr/>
        </p:nvSpPr>
        <p:spPr>
          <a:xfrm>
            <a:off x="6591671" y="3581571"/>
            <a:ext cx="1981200" cy="12954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App Workspace 1</a:t>
            </a:r>
            <a:endParaRPr lang="en-US" sz="1400" b="1" dirty="0">
              <a:solidFill>
                <a:schemeClr val="tx1"/>
              </a:solidFill>
              <a:latin typeface="Lucida Console" panose="020B0609040504020204" pitchFamily="49" charset="0"/>
            </a:endParaRPr>
          </a:p>
        </p:txBody>
      </p:sp>
      <p:grpSp>
        <p:nvGrpSpPr>
          <p:cNvPr id="2" name="Group 1">
            <a:extLst>
              <a:ext uri="{FF2B5EF4-FFF2-40B4-BE49-F238E27FC236}">
                <a16:creationId xmlns:a16="http://schemas.microsoft.com/office/drawing/2014/main" id="{4F25D165-6575-493E-9871-5A11201555EF}"/>
              </a:ext>
            </a:extLst>
          </p:cNvPr>
          <p:cNvGrpSpPr/>
          <p:nvPr/>
        </p:nvGrpSpPr>
        <p:grpSpPr>
          <a:xfrm>
            <a:off x="6744070" y="3962571"/>
            <a:ext cx="1676401" cy="2229405"/>
            <a:chOff x="6744070" y="3962571"/>
            <a:chExt cx="1676401" cy="2229405"/>
          </a:xfrm>
        </p:grpSpPr>
        <p:sp>
          <p:nvSpPr>
            <p:cNvPr id="15" name="Rectangle: Rounded Corners 14">
              <a:extLst>
                <a:ext uri="{FF2B5EF4-FFF2-40B4-BE49-F238E27FC236}">
                  <a16:creationId xmlns:a16="http://schemas.microsoft.com/office/drawing/2014/main" id="{11FA085F-EE73-473A-9CF4-9E71EF450CA2}"/>
                </a:ext>
              </a:extLst>
            </p:cNvPr>
            <p:cNvSpPr/>
            <p:nvPr/>
          </p:nvSpPr>
          <p:spPr>
            <a:xfrm>
              <a:off x="6744070" y="5410370"/>
              <a:ext cx="1676401" cy="781606"/>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Admins</a:t>
              </a:r>
            </a:p>
            <a:p>
              <a:pPr marL="171450" indent="-171450">
                <a:buFont typeface="Arial" panose="020B0604020202020204" pitchFamily="34" charset="0"/>
                <a:buChar char="•"/>
              </a:pPr>
              <a:r>
                <a:rPr lang="en-US" sz="900" dirty="0"/>
                <a:t>User 1</a:t>
              </a:r>
            </a:p>
            <a:p>
              <a:pPr marL="171450" indent="-171450">
                <a:buFont typeface="Arial" panose="020B0604020202020204" pitchFamily="34" charset="0"/>
                <a:buChar char="•"/>
              </a:pPr>
              <a:r>
                <a:rPr lang="en-US" sz="900" dirty="0"/>
                <a:t>App 1 Service Principal</a:t>
              </a:r>
            </a:p>
            <a:p>
              <a:pPr marL="171450" indent="-171450">
                <a:buFont typeface="Arial" panose="020B0604020202020204" pitchFamily="34" charset="0"/>
                <a:buChar char="•"/>
              </a:pPr>
              <a:r>
                <a:rPr lang="en-US" sz="900" dirty="0"/>
                <a:t>App 2 Service Principal</a:t>
              </a:r>
            </a:p>
          </p:txBody>
        </p:sp>
        <p:sp>
          <p:nvSpPr>
            <p:cNvPr id="18" name="Rectangle: Rounded Corners 17">
              <a:extLst>
                <a:ext uri="{FF2B5EF4-FFF2-40B4-BE49-F238E27FC236}">
                  <a16:creationId xmlns:a16="http://schemas.microsoft.com/office/drawing/2014/main" id="{458D11B6-F3AF-42D3-9E47-1DF68277BAEA}"/>
                </a:ext>
              </a:extLst>
            </p:cNvPr>
            <p:cNvSpPr/>
            <p:nvPr/>
          </p:nvSpPr>
          <p:spPr>
            <a:xfrm>
              <a:off x="6744070" y="3962571"/>
              <a:ext cx="1676401" cy="781606"/>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Admins</a:t>
              </a:r>
            </a:p>
            <a:p>
              <a:pPr marL="171450" indent="-171450">
                <a:buFont typeface="Arial" panose="020B0604020202020204" pitchFamily="34" charset="0"/>
                <a:buChar char="•"/>
              </a:pPr>
              <a:r>
                <a:rPr lang="en-US" sz="900" dirty="0"/>
                <a:t>User 1</a:t>
              </a:r>
            </a:p>
            <a:p>
              <a:pPr marL="171450" indent="-171450">
                <a:buFont typeface="Arial" panose="020B0604020202020204" pitchFamily="34" charset="0"/>
                <a:buChar char="•"/>
              </a:pPr>
              <a:r>
                <a:rPr lang="en-US" sz="900" dirty="0"/>
                <a:t>User 2</a:t>
              </a:r>
            </a:p>
            <a:p>
              <a:pPr marL="171450" indent="-171450">
                <a:buFont typeface="Arial" panose="020B0604020202020204" pitchFamily="34" charset="0"/>
                <a:buChar char="•"/>
              </a:pPr>
              <a:r>
                <a:rPr lang="en-US" sz="900" dirty="0"/>
                <a:t>App 1 Service Principal</a:t>
              </a:r>
            </a:p>
          </p:txBody>
        </p:sp>
      </p:grpSp>
      <p:sp>
        <p:nvSpPr>
          <p:cNvPr id="22" name="Rectangle 21">
            <a:extLst>
              <a:ext uri="{FF2B5EF4-FFF2-40B4-BE49-F238E27FC236}">
                <a16:creationId xmlns:a16="http://schemas.microsoft.com/office/drawing/2014/main" id="{E2DB5816-E984-433D-B1A0-7117BF85320A}"/>
              </a:ext>
            </a:extLst>
          </p:cNvPr>
          <p:cNvSpPr/>
          <p:nvPr/>
        </p:nvSpPr>
        <p:spPr>
          <a:xfrm>
            <a:off x="4114801" y="4396096"/>
            <a:ext cx="1447800" cy="1295400"/>
          </a:xfrm>
          <a:prstGeom prst="rect">
            <a:avLst/>
          </a:prstGeom>
          <a:solidFill>
            <a:srgbClr val="008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Power BI Service</a:t>
            </a:r>
          </a:p>
        </p:txBody>
      </p:sp>
      <p:cxnSp>
        <p:nvCxnSpPr>
          <p:cNvPr id="9" name="Straight Arrow Connector 8">
            <a:extLst>
              <a:ext uri="{FF2B5EF4-FFF2-40B4-BE49-F238E27FC236}">
                <a16:creationId xmlns:a16="http://schemas.microsoft.com/office/drawing/2014/main" id="{6F74B9BD-1ED9-45DE-A2E9-22CA57546DA1}"/>
              </a:ext>
            </a:extLst>
          </p:cNvPr>
          <p:cNvCxnSpPr>
            <a:cxnSpLocks/>
            <a:stCxn id="20" idx="3"/>
            <a:endCxn id="22" idx="1"/>
          </p:cNvCxnSpPr>
          <p:nvPr/>
        </p:nvCxnSpPr>
        <p:spPr>
          <a:xfrm flipV="1">
            <a:off x="2419159" y="5043796"/>
            <a:ext cx="1695642" cy="52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677A48C-62BD-4BEA-BE92-0AF72C16DECA}"/>
              </a:ext>
            </a:extLst>
          </p:cNvPr>
          <p:cNvCxnSpPr>
            <a:cxnSpLocks/>
            <a:stCxn id="22" idx="3"/>
            <a:endCxn id="16" idx="1"/>
          </p:cNvCxnSpPr>
          <p:nvPr/>
        </p:nvCxnSpPr>
        <p:spPr>
          <a:xfrm flipV="1">
            <a:off x="5562601" y="4229271"/>
            <a:ext cx="1029070" cy="814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96B910-2B64-4EEA-BDB5-FAF6613E7275}"/>
              </a:ext>
            </a:extLst>
          </p:cNvPr>
          <p:cNvCxnSpPr>
            <a:cxnSpLocks/>
            <a:stCxn id="22" idx="3"/>
            <a:endCxn id="13" idx="1"/>
          </p:cNvCxnSpPr>
          <p:nvPr/>
        </p:nvCxnSpPr>
        <p:spPr>
          <a:xfrm>
            <a:off x="5562601" y="5043796"/>
            <a:ext cx="1029070" cy="6332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0E5CF60D-2846-4905-A1DA-3C8804BCCC5F}"/>
              </a:ext>
            </a:extLst>
          </p:cNvPr>
          <p:cNvSpPr/>
          <p:nvPr/>
        </p:nvSpPr>
        <p:spPr>
          <a:xfrm>
            <a:off x="2819401" y="4829622"/>
            <a:ext cx="838200" cy="490122"/>
          </a:xfrm>
          <a:prstGeom prst="roundRect">
            <a:avLst/>
          </a:prstGeom>
          <a:solidFill>
            <a:srgbClr val="FFFFCC"/>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App-only Access Token</a:t>
            </a:r>
          </a:p>
        </p:txBody>
      </p:sp>
    </p:spTree>
    <p:extLst>
      <p:ext uri="{BB962C8B-B14F-4D97-AF65-F5344CB8AC3E}">
        <p14:creationId xmlns:p14="http://schemas.microsoft.com/office/powerpoint/2010/main" val="22212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C142F24-3F5A-4F4C-9BEA-6A5D17E21CE1}"/>
              </a:ext>
            </a:extLst>
          </p:cNvPr>
          <p:cNvSpPr/>
          <p:nvPr/>
        </p:nvSpPr>
        <p:spPr>
          <a:xfrm>
            <a:off x="4343400" y="4267200"/>
            <a:ext cx="2541362" cy="2286000"/>
          </a:xfrm>
          <a:prstGeom prst="rect">
            <a:avLst/>
          </a:prstGeom>
          <a:solidFill>
            <a:schemeClr val="bg2">
              <a:lumMod val="90000"/>
            </a:schemeClr>
          </a:solidFill>
          <a:ln w="3175">
            <a:solidFill>
              <a:srgbClr val="9F002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accent1">
                    <a:lumMod val="50000"/>
                  </a:schemeClr>
                </a:solidFill>
              </a:rPr>
              <a:t>These serviced principals now have access to the User APIs</a:t>
            </a:r>
          </a:p>
        </p:txBody>
      </p:sp>
      <p:sp>
        <p:nvSpPr>
          <p:cNvPr id="4" name="Title 3">
            <a:extLst>
              <a:ext uri="{FF2B5EF4-FFF2-40B4-BE49-F238E27FC236}">
                <a16:creationId xmlns:a16="http://schemas.microsoft.com/office/drawing/2014/main" id="{322D8925-2467-4093-8971-660FEA99827B}"/>
              </a:ext>
            </a:extLst>
          </p:cNvPr>
          <p:cNvSpPr>
            <a:spLocks noGrp="1"/>
          </p:cNvSpPr>
          <p:nvPr>
            <p:ph type="title"/>
          </p:nvPr>
        </p:nvSpPr>
        <p:spPr/>
        <p:txBody>
          <a:bodyPr/>
          <a:lstStyle/>
          <a:p>
            <a:r>
              <a:rPr lang="en-US" dirty="0"/>
              <a:t>Tenant Setup</a:t>
            </a:r>
          </a:p>
        </p:txBody>
      </p:sp>
      <p:pic>
        <p:nvPicPr>
          <p:cNvPr id="2" name="Picture 1">
            <a:extLst>
              <a:ext uri="{FF2B5EF4-FFF2-40B4-BE49-F238E27FC236}">
                <a16:creationId xmlns:a16="http://schemas.microsoft.com/office/drawing/2014/main" id="{142CD983-3F89-410F-8EC8-EDB904D2E37C}"/>
              </a:ext>
            </a:extLst>
          </p:cNvPr>
          <p:cNvPicPr>
            <a:picLocks noChangeAspect="1"/>
          </p:cNvPicPr>
          <p:nvPr/>
        </p:nvPicPr>
        <p:blipFill rotWithShape="1">
          <a:blip r:embed="rId2"/>
          <a:srcRect l="20000" t="7076"/>
          <a:stretch/>
        </p:blipFill>
        <p:spPr>
          <a:xfrm>
            <a:off x="507071" y="1193582"/>
            <a:ext cx="4064929" cy="2566649"/>
          </a:xfrm>
          <a:prstGeom prst="rect">
            <a:avLst/>
          </a:prstGeom>
          <a:ln>
            <a:solidFill>
              <a:schemeClr val="tx1">
                <a:lumMod val="50000"/>
                <a:lumOff val="50000"/>
              </a:schemeClr>
            </a:solidFill>
          </a:ln>
        </p:spPr>
      </p:pic>
      <p:grpSp>
        <p:nvGrpSpPr>
          <p:cNvPr id="12" name="Group 11">
            <a:extLst>
              <a:ext uri="{FF2B5EF4-FFF2-40B4-BE49-F238E27FC236}">
                <a16:creationId xmlns:a16="http://schemas.microsoft.com/office/drawing/2014/main" id="{6816DE83-8F39-4E45-BA80-1F09F34DF1DB}"/>
              </a:ext>
            </a:extLst>
          </p:cNvPr>
          <p:cNvGrpSpPr/>
          <p:nvPr/>
        </p:nvGrpSpPr>
        <p:grpSpPr>
          <a:xfrm>
            <a:off x="507071" y="4267200"/>
            <a:ext cx="3044828" cy="1879093"/>
            <a:chOff x="507071" y="4267200"/>
            <a:chExt cx="3044828" cy="1879093"/>
          </a:xfrm>
        </p:grpSpPr>
        <p:sp>
          <p:nvSpPr>
            <p:cNvPr id="5" name="Rectangle 4">
              <a:extLst>
                <a:ext uri="{FF2B5EF4-FFF2-40B4-BE49-F238E27FC236}">
                  <a16:creationId xmlns:a16="http://schemas.microsoft.com/office/drawing/2014/main" id="{367CD4B7-7960-4817-B9C7-9ED75CBA76CC}"/>
                </a:ext>
              </a:extLst>
            </p:cNvPr>
            <p:cNvSpPr/>
            <p:nvPr/>
          </p:nvSpPr>
          <p:spPr>
            <a:xfrm>
              <a:off x="507071" y="4267200"/>
              <a:ext cx="3044828" cy="1879093"/>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Your Power BI Tenant</a:t>
              </a:r>
            </a:p>
          </p:txBody>
        </p:sp>
        <p:sp>
          <p:nvSpPr>
            <p:cNvPr id="8" name="Rectangle 7">
              <a:extLst>
                <a:ext uri="{FF2B5EF4-FFF2-40B4-BE49-F238E27FC236}">
                  <a16:creationId xmlns:a16="http://schemas.microsoft.com/office/drawing/2014/main" id="{8BB818E4-7E97-444F-B43F-DD0BB693B5C5}"/>
                </a:ext>
              </a:extLst>
            </p:cNvPr>
            <p:cNvSpPr/>
            <p:nvPr/>
          </p:nvSpPr>
          <p:spPr>
            <a:xfrm>
              <a:off x="783873" y="4723169"/>
              <a:ext cx="2491223" cy="1284723"/>
            </a:xfrm>
            <a:prstGeom prst="rect">
              <a:avLst/>
            </a:prstGeom>
            <a:solidFill>
              <a:schemeClr val="accent3">
                <a:lumMod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t>Power BI Enabled</a:t>
              </a:r>
            </a:p>
            <a:p>
              <a:pPr algn="ctr"/>
              <a:r>
                <a:rPr lang="en-US" sz="1400" dirty="0"/>
                <a:t>Service Principals</a:t>
              </a:r>
            </a:p>
          </p:txBody>
        </p:sp>
        <p:sp>
          <p:nvSpPr>
            <p:cNvPr id="6" name="Rectangle 5">
              <a:extLst>
                <a:ext uri="{FF2B5EF4-FFF2-40B4-BE49-F238E27FC236}">
                  <a16:creationId xmlns:a16="http://schemas.microsoft.com/office/drawing/2014/main" id="{181124E7-5215-4826-BA7B-C0A51FF1AC21}"/>
                </a:ext>
              </a:extLst>
            </p:cNvPr>
            <p:cNvSpPr/>
            <p:nvPr/>
          </p:nvSpPr>
          <p:spPr>
            <a:xfrm>
              <a:off x="918485" y="5315885"/>
              <a:ext cx="2223216" cy="484405"/>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Security Group</a:t>
              </a:r>
            </a:p>
            <a:p>
              <a:pPr algn="ctr"/>
              <a:r>
                <a:rPr lang="en-US" sz="900" b="1" dirty="0">
                  <a:solidFill>
                    <a:schemeClr val="tx1"/>
                  </a:solidFill>
                  <a:latin typeface="Lucida Console" panose="020B0609040504020204" pitchFamily="49" charset="0"/>
                </a:rPr>
                <a:t>Power BI Apps</a:t>
              </a:r>
              <a:endParaRPr lang="en-US" sz="1100" b="1" dirty="0">
                <a:solidFill>
                  <a:schemeClr val="tx1"/>
                </a:solidFill>
                <a:latin typeface="Lucida Console" panose="020B0609040504020204" pitchFamily="49" charset="0"/>
              </a:endParaRPr>
            </a:p>
          </p:txBody>
        </p:sp>
      </p:grpSp>
      <p:grpSp>
        <p:nvGrpSpPr>
          <p:cNvPr id="13" name="Group 12">
            <a:extLst>
              <a:ext uri="{FF2B5EF4-FFF2-40B4-BE49-F238E27FC236}">
                <a16:creationId xmlns:a16="http://schemas.microsoft.com/office/drawing/2014/main" id="{BAB31C6C-34A9-4574-AA7E-F3BF56797826}"/>
              </a:ext>
            </a:extLst>
          </p:cNvPr>
          <p:cNvGrpSpPr/>
          <p:nvPr/>
        </p:nvGrpSpPr>
        <p:grpSpPr>
          <a:xfrm>
            <a:off x="3141701" y="4851123"/>
            <a:ext cx="3463327" cy="1413926"/>
            <a:chOff x="3141701" y="4851123"/>
            <a:chExt cx="3463327" cy="1413926"/>
          </a:xfrm>
        </p:grpSpPr>
        <p:sp>
          <p:nvSpPr>
            <p:cNvPr id="19" name="Rectangle 18">
              <a:extLst>
                <a:ext uri="{FF2B5EF4-FFF2-40B4-BE49-F238E27FC236}">
                  <a16:creationId xmlns:a16="http://schemas.microsoft.com/office/drawing/2014/main" id="{332AA231-5788-4429-8299-32E017720702}"/>
                </a:ext>
              </a:extLst>
            </p:cNvPr>
            <p:cNvSpPr/>
            <p:nvPr/>
          </p:nvSpPr>
          <p:spPr>
            <a:xfrm>
              <a:off x="4648200" y="5349291"/>
              <a:ext cx="1943482" cy="41759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Service Principal</a:t>
              </a:r>
            </a:p>
            <a:p>
              <a:pPr algn="ctr"/>
              <a:r>
                <a:rPr lang="en-US" sz="900" b="1" dirty="0">
                  <a:solidFill>
                    <a:schemeClr val="tx1"/>
                  </a:solidFill>
                  <a:latin typeface="Lucida Console" panose="020B0609040504020204" pitchFamily="49" charset="0"/>
                </a:rPr>
                <a:t>Application 2</a:t>
              </a:r>
              <a:endParaRPr lang="en-US" sz="1100" b="1" dirty="0">
                <a:solidFill>
                  <a:schemeClr val="tx1"/>
                </a:solidFill>
                <a:latin typeface="Lucida Console" panose="020B0609040504020204" pitchFamily="49" charset="0"/>
              </a:endParaRPr>
            </a:p>
          </p:txBody>
        </p:sp>
        <p:sp>
          <p:nvSpPr>
            <p:cNvPr id="20" name="Rectangle 19">
              <a:extLst>
                <a:ext uri="{FF2B5EF4-FFF2-40B4-BE49-F238E27FC236}">
                  <a16:creationId xmlns:a16="http://schemas.microsoft.com/office/drawing/2014/main" id="{3D25BFD1-6323-4635-9C46-2F47B2468BAD}"/>
                </a:ext>
              </a:extLst>
            </p:cNvPr>
            <p:cNvSpPr/>
            <p:nvPr/>
          </p:nvSpPr>
          <p:spPr>
            <a:xfrm>
              <a:off x="4661546" y="4851123"/>
              <a:ext cx="1943482" cy="41759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Service Principal</a:t>
              </a:r>
            </a:p>
            <a:p>
              <a:pPr algn="ctr"/>
              <a:r>
                <a:rPr lang="en-US" sz="900" b="1" dirty="0">
                  <a:solidFill>
                    <a:schemeClr val="tx1"/>
                  </a:solidFill>
                  <a:latin typeface="Lucida Console" panose="020B0609040504020204" pitchFamily="49" charset="0"/>
                </a:rPr>
                <a:t>Application 1</a:t>
              </a:r>
              <a:endParaRPr lang="en-US" sz="1100" b="1" dirty="0">
                <a:solidFill>
                  <a:schemeClr val="tx1"/>
                </a:solidFill>
                <a:latin typeface="Lucida Console" panose="020B0609040504020204" pitchFamily="49" charset="0"/>
              </a:endParaRPr>
            </a:p>
          </p:txBody>
        </p:sp>
        <p:sp>
          <p:nvSpPr>
            <p:cNvPr id="21" name="Rectangle 20">
              <a:extLst>
                <a:ext uri="{FF2B5EF4-FFF2-40B4-BE49-F238E27FC236}">
                  <a16:creationId xmlns:a16="http://schemas.microsoft.com/office/drawing/2014/main" id="{288CEDD8-2DB7-4E2E-B769-40F08DCB9C54}"/>
                </a:ext>
              </a:extLst>
            </p:cNvPr>
            <p:cNvSpPr/>
            <p:nvPr/>
          </p:nvSpPr>
          <p:spPr>
            <a:xfrm>
              <a:off x="4661546" y="5847459"/>
              <a:ext cx="1943482" cy="41759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Service Principal</a:t>
              </a:r>
            </a:p>
            <a:p>
              <a:pPr algn="ctr"/>
              <a:r>
                <a:rPr lang="en-US" sz="900" b="1" dirty="0">
                  <a:solidFill>
                    <a:schemeClr val="tx1"/>
                  </a:solidFill>
                  <a:latin typeface="Lucida Console" panose="020B0609040504020204" pitchFamily="49" charset="0"/>
                </a:rPr>
                <a:t>Application 3</a:t>
              </a:r>
              <a:endParaRPr lang="en-US" sz="1100" b="1" dirty="0">
                <a:solidFill>
                  <a:schemeClr val="tx1"/>
                </a:solidFill>
                <a:latin typeface="Lucida Console" panose="020B0609040504020204" pitchFamily="49" charset="0"/>
              </a:endParaRPr>
            </a:p>
          </p:txBody>
        </p:sp>
        <p:cxnSp>
          <p:nvCxnSpPr>
            <p:cNvPr id="7" name="Straight Arrow Connector 6">
              <a:extLst>
                <a:ext uri="{FF2B5EF4-FFF2-40B4-BE49-F238E27FC236}">
                  <a16:creationId xmlns:a16="http://schemas.microsoft.com/office/drawing/2014/main" id="{ACA286EB-ACFB-432E-9DEE-B76AB1776188}"/>
                </a:ext>
              </a:extLst>
            </p:cNvPr>
            <p:cNvCxnSpPr>
              <a:cxnSpLocks/>
              <a:endCxn id="20" idx="1"/>
            </p:cNvCxnSpPr>
            <p:nvPr/>
          </p:nvCxnSpPr>
          <p:spPr>
            <a:xfrm flipV="1">
              <a:off x="3166302" y="5059918"/>
              <a:ext cx="1495244" cy="498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BB4CADA-F307-45E8-90A8-B773EB58204F}"/>
                </a:ext>
              </a:extLst>
            </p:cNvPr>
            <p:cNvCxnSpPr>
              <a:cxnSpLocks/>
              <a:stCxn id="6" idx="3"/>
              <a:endCxn id="19" idx="1"/>
            </p:cNvCxnSpPr>
            <p:nvPr/>
          </p:nvCxnSpPr>
          <p:spPr>
            <a:xfrm flipV="1">
              <a:off x="3141701" y="5558086"/>
              <a:ext cx="1506499"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E121E74-CACE-4783-8680-D82EA022B106}"/>
                </a:ext>
              </a:extLst>
            </p:cNvPr>
            <p:cNvCxnSpPr>
              <a:cxnSpLocks/>
              <a:stCxn id="6" idx="3"/>
              <a:endCxn id="21" idx="1"/>
            </p:cNvCxnSpPr>
            <p:nvPr/>
          </p:nvCxnSpPr>
          <p:spPr>
            <a:xfrm>
              <a:off x="3141701" y="5558088"/>
              <a:ext cx="1519845" cy="49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 name="Arrow: Right 8">
            <a:extLst>
              <a:ext uri="{FF2B5EF4-FFF2-40B4-BE49-F238E27FC236}">
                <a16:creationId xmlns:a16="http://schemas.microsoft.com/office/drawing/2014/main" id="{46718F0E-58CC-47B7-83C7-9539EB8AA851}"/>
              </a:ext>
            </a:extLst>
          </p:cNvPr>
          <p:cNvSpPr/>
          <p:nvPr/>
        </p:nvSpPr>
        <p:spPr>
          <a:xfrm>
            <a:off x="1612950" y="2463306"/>
            <a:ext cx="304800" cy="22860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CA8F223A-237E-4414-9E2C-658B6064AF73}"/>
              </a:ext>
            </a:extLst>
          </p:cNvPr>
          <p:cNvSpPr/>
          <p:nvPr/>
        </p:nvSpPr>
        <p:spPr>
          <a:xfrm>
            <a:off x="1622737" y="3303603"/>
            <a:ext cx="304800" cy="228600"/>
          </a:xfrm>
          <a:prstGeom prst="rightArrow">
            <a:avLst/>
          </a:prstGeom>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348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P spid="1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3A6C4-6F40-424E-AE18-DE816441FBD0}"/>
              </a:ext>
            </a:extLst>
          </p:cNvPr>
          <p:cNvSpPr>
            <a:spLocks noGrp="1"/>
          </p:cNvSpPr>
          <p:nvPr>
            <p:ph type="title"/>
          </p:nvPr>
        </p:nvSpPr>
        <p:spPr/>
        <p:txBody>
          <a:bodyPr/>
          <a:lstStyle/>
          <a:p>
            <a:r>
              <a:rPr lang="en-US" dirty="0"/>
              <a:t>App-only Access with PBI Service API</a:t>
            </a:r>
          </a:p>
        </p:txBody>
      </p:sp>
      <p:sp>
        <p:nvSpPr>
          <p:cNvPr id="3" name="Content Placeholder 2">
            <a:extLst>
              <a:ext uri="{FF2B5EF4-FFF2-40B4-BE49-F238E27FC236}">
                <a16:creationId xmlns:a16="http://schemas.microsoft.com/office/drawing/2014/main" id="{06C9A533-9E23-4621-9022-DD8F0DBBF0E7}"/>
              </a:ext>
            </a:extLst>
          </p:cNvPr>
          <p:cNvSpPr>
            <a:spLocks noGrp="1"/>
          </p:cNvSpPr>
          <p:nvPr>
            <p:ph idx="1"/>
          </p:nvPr>
        </p:nvSpPr>
        <p:spPr/>
        <p:txBody>
          <a:bodyPr/>
          <a:lstStyle/>
          <a:p>
            <a:r>
              <a:rPr lang="en-US" dirty="0"/>
              <a:t>Service Principal added to workspace as admin</a:t>
            </a:r>
          </a:p>
          <a:p>
            <a:pPr lvl="1"/>
            <a:r>
              <a:rPr lang="en-US" dirty="0"/>
              <a:t>Only works with v2 app workspaces</a:t>
            </a:r>
          </a:p>
          <a:p>
            <a:pPr lvl="1"/>
            <a:r>
              <a:rPr lang="en-US" dirty="0"/>
              <a:t>Provides full workspace access to service principal</a:t>
            </a:r>
          </a:p>
        </p:txBody>
      </p:sp>
      <p:sp>
        <p:nvSpPr>
          <p:cNvPr id="4" name="Rectangle 3">
            <a:extLst>
              <a:ext uri="{FF2B5EF4-FFF2-40B4-BE49-F238E27FC236}">
                <a16:creationId xmlns:a16="http://schemas.microsoft.com/office/drawing/2014/main" id="{DBAB79D2-744E-4255-B90C-3E4C7C202983}"/>
              </a:ext>
            </a:extLst>
          </p:cNvPr>
          <p:cNvSpPr/>
          <p:nvPr/>
        </p:nvSpPr>
        <p:spPr>
          <a:xfrm>
            <a:off x="1676401" y="5029200"/>
            <a:ext cx="2209800" cy="12954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App Workspace 2</a:t>
            </a:r>
            <a:endParaRPr lang="en-US" sz="1600" b="1" dirty="0">
              <a:solidFill>
                <a:schemeClr val="tx1"/>
              </a:solidFill>
              <a:latin typeface="Lucida Console" panose="020B0609040504020204" pitchFamily="49" charset="0"/>
            </a:endParaRPr>
          </a:p>
        </p:txBody>
      </p:sp>
      <p:sp>
        <p:nvSpPr>
          <p:cNvPr id="7" name="Rectangle: Rounded Corners 6">
            <a:extLst>
              <a:ext uri="{FF2B5EF4-FFF2-40B4-BE49-F238E27FC236}">
                <a16:creationId xmlns:a16="http://schemas.microsoft.com/office/drawing/2014/main" id="{CBF901D4-6E88-4B4D-A131-3F6491550329}"/>
              </a:ext>
            </a:extLst>
          </p:cNvPr>
          <p:cNvSpPr/>
          <p:nvPr/>
        </p:nvSpPr>
        <p:spPr>
          <a:xfrm>
            <a:off x="1828800" y="5410200"/>
            <a:ext cx="1905000" cy="781606"/>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Admins</a:t>
            </a:r>
          </a:p>
          <a:p>
            <a:pPr marL="171450" indent="-171450">
              <a:buFont typeface="Arial" panose="020B0604020202020204" pitchFamily="34" charset="0"/>
              <a:buChar char="•"/>
            </a:pPr>
            <a:r>
              <a:rPr lang="en-US" sz="900" dirty="0"/>
              <a:t>User 1</a:t>
            </a:r>
          </a:p>
          <a:p>
            <a:pPr marL="171450" indent="-171450">
              <a:buFont typeface="Arial" panose="020B0604020202020204" pitchFamily="34" charset="0"/>
              <a:buChar char="•"/>
            </a:pPr>
            <a:r>
              <a:rPr lang="en-US" sz="900" dirty="0"/>
              <a:t>App 1 Service Principal</a:t>
            </a:r>
          </a:p>
          <a:p>
            <a:pPr marL="171450" indent="-171450">
              <a:buFont typeface="Arial" panose="020B0604020202020204" pitchFamily="34" charset="0"/>
              <a:buChar char="•"/>
            </a:pPr>
            <a:r>
              <a:rPr lang="en-US" sz="900" dirty="0"/>
              <a:t>App 2 Service Principal</a:t>
            </a:r>
          </a:p>
        </p:txBody>
      </p:sp>
      <p:sp>
        <p:nvSpPr>
          <p:cNvPr id="12" name="Rectangle 11">
            <a:extLst>
              <a:ext uri="{FF2B5EF4-FFF2-40B4-BE49-F238E27FC236}">
                <a16:creationId xmlns:a16="http://schemas.microsoft.com/office/drawing/2014/main" id="{CF1AE2FB-2E9E-4011-8410-94B1E2FBE7B1}"/>
              </a:ext>
            </a:extLst>
          </p:cNvPr>
          <p:cNvSpPr/>
          <p:nvPr/>
        </p:nvSpPr>
        <p:spPr>
          <a:xfrm>
            <a:off x="1676401" y="3581401"/>
            <a:ext cx="2209800" cy="1295400"/>
          </a:xfrm>
          <a:prstGeom prst="rect">
            <a:avLst/>
          </a:prstGeom>
          <a:solidFill>
            <a:schemeClr val="accent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App Workspace 1</a:t>
            </a:r>
            <a:endParaRPr lang="en-US" sz="1600" b="1" dirty="0">
              <a:solidFill>
                <a:schemeClr val="tx1"/>
              </a:solidFill>
              <a:latin typeface="Lucida Console" panose="020B0609040504020204" pitchFamily="49" charset="0"/>
            </a:endParaRPr>
          </a:p>
        </p:txBody>
      </p:sp>
      <p:sp>
        <p:nvSpPr>
          <p:cNvPr id="13" name="Rectangle: Rounded Corners 12">
            <a:extLst>
              <a:ext uri="{FF2B5EF4-FFF2-40B4-BE49-F238E27FC236}">
                <a16:creationId xmlns:a16="http://schemas.microsoft.com/office/drawing/2014/main" id="{CE00C4C8-9381-4217-935B-43C5AC931149}"/>
              </a:ext>
            </a:extLst>
          </p:cNvPr>
          <p:cNvSpPr/>
          <p:nvPr/>
        </p:nvSpPr>
        <p:spPr>
          <a:xfrm>
            <a:off x="1828800" y="3962401"/>
            <a:ext cx="1905000" cy="781606"/>
          </a:xfrm>
          <a:prstGeom prst="roundRect">
            <a:avLst/>
          </a:prstGeom>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dirty="0"/>
              <a:t>Admins</a:t>
            </a:r>
          </a:p>
          <a:p>
            <a:pPr marL="171450" indent="-171450">
              <a:buFont typeface="Arial" panose="020B0604020202020204" pitchFamily="34" charset="0"/>
              <a:buChar char="•"/>
            </a:pPr>
            <a:r>
              <a:rPr lang="en-US" sz="900" dirty="0"/>
              <a:t>User 1</a:t>
            </a:r>
          </a:p>
          <a:p>
            <a:pPr marL="171450" indent="-171450">
              <a:buFont typeface="Arial" panose="020B0604020202020204" pitchFamily="34" charset="0"/>
              <a:buChar char="•"/>
            </a:pPr>
            <a:r>
              <a:rPr lang="en-US" sz="900" dirty="0"/>
              <a:t>User 2</a:t>
            </a:r>
          </a:p>
          <a:p>
            <a:pPr marL="171450" indent="-171450">
              <a:buFont typeface="Arial" panose="020B0604020202020204" pitchFamily="34" charset="0"/>
              <a:buChar char="•"/>
            </a:pPr>
            <a:r>
              <a:rPr lang="en-US" sz="900" dirty="0"/>
              <a:t>App 1 Service Principal</a:t>
            </a:r>
          </a:p>
        </p:txBody>
      </p:sp>
      <p:pic>
        <p:nvPicPr>
          <p:cNvPr id="14" name="Picture 13">
            <a:extLst>
              <a:ext uri="{FF2B5EF4-FFF2-40B4-BE49-F238E27FC236}">
                <a16:creationId xmlns:a16="http://schemas.microsoft.com/office/drawing/2014/main" id="{82C02339-DAC6-4D4E-8FF6-480D7EE2CD0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7801" y="3429000"/>
            <a:ext cx="3108325" cy="3006090"/>
          </a:xfrm>
          <a:prstGeom prst="rect">
            <a:avLst/>
          </a:prstGeom>
          <a:noFill/>
          <a:ln>
            <a:solidFill>
              <a:schemeClr val="tx1">
                <a:lumMod val="50000"/>
                <a:lumOff val="50000"/>
              </a:schemeClr>
            </a:solidFill>
          </a:ln>
        </p:spPr>
      </p:pic>
    </p:spTree>
    <p:extLst>
      <p:ext uri="{BB962C8B-B14F-4D97-AF65-F5344CB8AC3E}">
        <p14:creationId xmlns:p14="http://schemas.microsoft.com/office/powerpoint/2010/main" val="116569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C7F1-CAA9-4A02-BB5C-C3BB27AD60EA}"/>
              </a:ext>
            </a:extLst>
          </p:cNvPr>
          <p:cNvSpPr>
            <a:spLocks noGrp="1"/>
          </p:cNvSpPr>
          <p:nvPr>
            <p:ph type="title"/>
          </p:nvPr>
        </p:nvSpPr>
        <p:spPr/>
        <p:txBody>
          <a:bodyPr/>
          <a:lstStyle/>
          <a:p>
            <a:r>
              <a:rPr lang="en-US" dirty="0"/>
              <a:t>Azure AD Endpoints and Libraries</a:t>
            </a:r>
          </a:p>
        </p:txBody>
      </p:sp>
      <p:sp>
        <p:nvSpPr>
          <p:cNvPr id="3" name="Content Placeholder 2">
            <a:extLst>
              <a:ext uri="{FF2B5EF4-FFF2-40B4-BE49-F238E27FC236}">
                <a16:creationId xmlns:a16="http://schemas.microsoft.com/office/drawing/2014/main" id="{2F0A96C9-00CC-4478-BEEF-F5869DDAE028}"/>
              </a:ext>
            </a:extLst>
          </p:cNvPr>
          <p:cNvSpPr>
            <a:spLocks noGrp="1"/>
          </p:cNvSpPr>
          <p:nvPr>
            <p:ph idx="1"/>
          </p:nvPr>
        </p:nvSpPr>
        <p:spPr/>
        <p:txBody>
          <a:bodyPr>
            <a:noAutofit/>
          </a:bodyPr>
          <a:lstStyle/>
          <a:p>
            <a:r>
              <a:rPr lang="en-US" sz="2000" dirty="0"/>
              <a:t>Authenticating with the Azure AD V1 Endpoint</a:t>
            </a:r>
          </a:p>
          <a:p>
            <a:pPr lvl="1"/>
            <a:r>
              <a:rPr lang="en-US" sz="1800" dirty="0"/>
              <a:t>Heavily used over the last 5-6 years</a:t>
            </a:r>
          </a:p>
          <a:p>
            <a:pPr lvl="1"/>
            <a:r>
              <a:rPr lang="en-US" sz="1800" dirty="0"/>
              <a:t>Accessed through </a:t>
            </a:r>
            <a:r>
              <a:rPr lang="en-US" sz="1800" b="1" dirty="0"/>
              <a:t>Azure AD Authentication Library (ADAL)</a:t>
            </a:r>
          </a:p>
          <a:p>
            <a:endParaRPr lang="en-US" sz="2200" dirty="0"/>
          </a:p>
          <a:p>
            <a:endParaRPr lang="en-US" sz="2200" dirty="0"/>
          </a:p>
          <a:p>
            <a:r>
              <a:rPr lang="en-US" sz="2000" dirty="0"/>
              <a:t>Authenticating with the Azure AD V2 Endpoint</a:t>
            </a:r>
          </a:p>
          <a:p>
            <a:pPr lvl="1"/>
            <a:r>
              <a:rPr lang="en-US" sz="1800" dirty="0"/>
              <a:t>Moved from preview to GA in May 2019</a:t>
            </a:r>
          </a:p>
          <a:p>
            <a:pPr lvl="1"/>
            <a:r>
              <a:rPr lang="en-US" sz="1800" dirty="0"/>
              <a:t>Accessed through </a:t>
            </a:r>
            <a:r>
              <a:rPr lang="en-US" sz="1800" b="1" dirty="0"/>
              <a:t>Microsoft Authentication Library (MSAL)</a:t>
            </a:r>
          </a:p>
          <a:p>
            <a:endParaRPr lang="en-US" sz="2200" dirty="0"/>
          </a:p>
          <a:p>
            <a:endParaRPr lang="en-US" sz="2200" dirty="0"/>
          </a:p>
          <a:p>
            <a:r>
              <a:rPr lang="en-US" sz="2000" dirty="0"/>
              <a:t>Why move to the Azure AD V2 Endpoint?</a:t>
            </a:r>
          </a:p>
          <a:p>
            <a:pPr lvl="1"/>
            <a:r>
              <a:rPr lang="en-US" sz="1800" dirty="0"/>
              <a:t>Dynamic Incremental consent</a:t>
            </a:r>
          </a:p>
          <a:p>
            <a:pPr lvl="1"/>
            <a:r>
              <a:rPr lang="en-US" sz="1800" dirty="0"/>
              <a:t>New authentication flows (e.g. device code flow)</a:t>
            </a:r>
          </a:p>
        </p:txBody>
      </p:sp>
      <p:pic>
        <p:nvPicPr>
          <p:cNvPr id="5" name="Picture 4">
            <a:extLst>
              <a:ext uri="{FF2B5EF4-FFF2-40B4-BE49-F238E27FC236}">
                <a16:creationId xmlns:a16="http://schemas.microsoft.com/office/drawing/2014/main" id="{DF75B36D-226A-4CCE-913B-08DABFE601EB}"/>
              </a:ext>
            </a:extLst>
          </p:cNvPr>
          <p:cNvPicPr>
            <a:picLocks noChangeAspect="1"/>
          </p:cNvPicPr>
          <p:nvPr/>
        </p:nvPicPr>
        <p:blipFill>
          <a:blip r:embed="rId2"/>
          <a:stretch>
            <a:fillRect/>
          </a:stretch>
        </p:blipFill>
        <p:spPr>
          <a:xfrm>
            <a:off x="1219200" y="4603355"/>
            <a:ext cx="5715000" cy="637167"/>
          </a:xfrm>
          <a:prstGeom prst="rect">
            <a:avLst/>
          </a:prstGeom>
          <a:ln>
            <a:solidFill>
              <a:schemeClr val="tx1"/>
            </a:solidFill>
          </a:ln>
        </p:spPr>
      </p:pic>
      <p:pic>
        <p:nvPicPr>
          <p:cNvPr id="6" name="Picture 5">
            <a:extLst>
              <a:ext uri="{FF2B5EF4-FFF2-40B4-BE49-F238E27FC236}">
                <a16:creationId xmlns:a16="http://schemas.microsoft.com/office/drawing/2014/main" id="{9EF83A08-F9C2-48EA-AD94-3711F54BCFE6}"/>
              </a:ext>
            </a:extLst>
          </p:cNvPr>
          <p:cNvPicPr>
            <a:picLocks noChangeAspect="1"/>
          </p:cNvPicPr>
          <p:nvPr/>
        </p:nvPicPr>
        <p:blipFill>
          <a:blip r:embed="rId3"/>
          <a:stretch>
            <a:fillRect/>
          </a:stretch>
        </p:blipFill>
        <p:spPr>
          <a:xfrm>
            <a:off x="1219200" y="2590800"/>
            <a:ext cx="6272213" cy="623678"/>
          </a:xfrm>
          <a:prstGeom prst="rect">
            <a:avLst/>
          </a:prstGeom>
          <a:ln>
            <a:solidFill>
              <a:schemeClr val="tx1"/>
            </a:solidFill>
          </a:ln>
        </p:spPr>
      </p:pic>
    </p:spTree>
    <p:extLst>
      <p:ext uri="{BB962C8B-B14F-4D97-AF65-F5344CB8AC3E}">
        <p14:creationId xmlns:p14="http://schemas.microsoft.com/office/powerpoint/2010/main" val="1093133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F4A9E-11DB-44C4-8FFE-B1133632BB49}"/>
              </a:ext>
            </a:extLst>
          </p:cNvPr>
          <p:cNvSpPr>
            <a:spLocks noGrp="1"/>
          </p:cNvSpPr>
          <p:nvPr>
            <p:ph type="title"/>
          </p:nvPr>
        </p:nvSpPr>
        <p:spPr/>
        <p:txBody>
          <a:bodyPr/>
          <a:lstStyle/>
          <a:p>
            <a:r>
              <a:rPr lang="en-US" dirty="0"/>
              <a:t>Client Credentials Flow</a:t>
            </a:r>
            <a:br>
              <a:rPr lang="en-US" dirty="0"/>
            </a:br>
            <a:r>
              <a:rPr lang="en-US" sz="1600" dirty="0">
                <a:solidFill>
                  <a:schemeClr val="accent4">
                    <a:lumMod val="60000"/>
                    <a:lumOff val="40000"/>
                  </a:schemeClr>
                </a:solidFill>
              </a:rPr>
              <a:t>Using MSAL with confidential client application</a:t>
            </a:r>
            <a:endParaRPr lang="en-US" sz="2400" dirty="0">
              <a:solidFill>
                <a:schemeClr val="accent4">
                  <a:lumMod val="60000"/>
                  <a:lumOff val="40000"/>
                </a:schemeClr>
              </a:solidFill>
            </a:endParaRPr>
          </a:p>
        </p:txBody>
      </p:sp>
      <p:sp>
        <p:nvSpPr>
          <p:cNvPr id="5" name="Content Placeholder 4">
            <a:extLst>
              <a:ext uri="{FF2B5EF4-FFF2-40B4-BE49-F238E27FC236}">
                <a16:creationId xmlns:a16="http://schemas.microsoft.com/office/drawing/2014/main" id="{57A5CA5E-5C0A-475C-96A8-29BD5652F663}"/>
              </a:ext>
            </a:extLst>
          </p:cNvPr>
          <p:cNvSpPr>
            <a:spLocks noGrp="1"/>
          </p:cNvSpPr>
          <p:nvPr>
            <p:ph idx="1"/>
          </p:nvPr>
        </p:nvSpPr>
        <p:spPr>
          <a:xfrm>
            <a:off x="381000" y="1295400"/>
            <a:ext cx="8382000" cy="5181600"/>
          </a:xfrm>
        </p:spPr>
        <p:txBody>
          <a:bodyPr>
            <a:normAutofit/>
          </a:bodyPr>
          <a:lstStyle/>
          <a:p>
            <a:r>
              <a:rPr lang="en-US" sz="2400" dirty="0"/>
              <a:t>Client credentials flow used to obtain app-only token</a:t>
            </a:r>
          </a:p>
          <a:p>
            <a:pPr lvl="1"/>
            <a:r>
              <a:rPr lang="en-US" sz="2000" dirty="0"/>
              <a:t>Requires passing app secret (e.g. app password or certificate)</a:t>
            </a:r>
          </a:p>
          <a:p>
            <a:pPr lvl="1"/>
            <a:r>
              <a:rPr lang="en-US" sz="2000" dirty="0"/>
              <a:t>Requires passing tenant-specific endpoint</a:t>
            </a:r>
          </a:p>
          <a:p>
            <a:pPr lvl="1"/>
            <a:endParaRPr lang="en-US" sz="2000" dirty="0"/>
          </a:p>
        </p:txBody>
      </p:sp>
      <p:pic>
        <p:nvPicPr>
          <p:cNvPr id="4" name="Picture 3">
            <a:extLst>
              <a:ext uri="{FF2B5EF4-FFF2-40B4-BE49-F238E27FC236}">
                <a16:creationId xmlns:a16="http://schemas.microsoft.com/office/drawing/2014/main" id="{4ECB3101-C143-436F-B6E4-5F907E024088}"/>
              </a:ext>
            </a:extLst>
          </p:cNvPr>
          <p:cNvPicPr>
            <a:picLocks noChangeAspect="1"/>
          </p:cNvPicPr>
          <p:nvPr/>
        </p:nvPicPr>
        <p:blipFill>
          <a:blip r:embed="rId2"/>
          <a:stretch>
            <a:fillRect/>
          </a:stretch>
        </p:blipFill>
        <p:spPr>
          <a:xfrm>
            <a:off x="685800" y="2717851"/>
            <a:ext cx="7429500" cy="2835132"/>
          </a:xfrm>
          <a:prstGeom prst="rect">
            <a:avLst/>
          </a:prstGeom>
          <a:ln>
            <a:solidFill>
              <a:schemeClr val="tx1"/>
            </a:solidFill>
          </a:ln>
        </p:spPr>
      </p:pic>
    </p:spTree>
    <p:extLst>
      <p:ext uri="{BB962C8B-B14F-4D97-AF65-F5344CB8AC3E}">
        <p14:creationId xmlns:p14="http://schemas.microsoft.com/office/powerpoint/2010/main" val="353205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Service API Overview</a:t>
            </a:r>
          </a:p>
          <a:p>
            <a:pPr lvl="0">
              <a:buFont typeface="Wingdings" panose="05000000000000000000" pitchFamily="2" charset="2"/>
              <a:buChar char="ü"/>
            </a:pPr>
            <a:r>
              <a:rPr lang="en-US" sz="2400" dirty="0"/>
              <a:t>Understanding Authentication with Azure AD</a:t>
            </a:r>
          </a:p>
          <a:p>
            <a:pPr lvl="0">
              <a:buFont typeface="Wingdings" panose="05000000000000000000" pitchFamily="2" charset="2"/>
              <a:buChar char="ü"/>
            </a:pPr>
            <a:r>
              <a:rPr lang="en-US" sz="2400" dirty="0"/>
              <a:t>Acquiring Access Tokens using ADAL</a:t>
            </a:r>
          </a:p>
          <a:p>
            <a:pPr lvl="0">
              <a:buFont typeface="Wingdings" panose="05000000000000000000" pitchFamily="2" charset="2"/>
              <a:buChar char="ü"/>
            </a:pPr>
            <a:r>
              <a:rPr lang="en-US" sz="2400" dirty="0"/>
              <a:t>Programming with the Power BI .NET SDK</a:t>
            </a:r>
          </a:p>
          <a:p>
            <a:pPr>
              <a:buFont typeface="Wingdings" panose="05000000000000000000" pitchFamily="2" charset="2"/>
              <a:buChar char="ü"/>
            </a:pPr>
            <a:r>
              <a:rPr lang="en-US" sz="2400" dirty="0"/>
              <a:t>Acquiring Access Tokens using MSAL</a:t>
            </a:r>
          </a:p>
          <a:p>
            <a:pPr>
              <a:buFont typeface="Wingdings" panose="05000000000000000000" pitchFamily="2" charset="2"/>
              <a:buChar char="ü"/>
            </a:pPr>
            <a:r>
              <a:rPr lang="en-US" sz="2400" dirty="0"/>
              <a:t>Calling to Power BI using App-only Tokens</a:t>
            </a:r>
          </a:p>
        </p:txBody>
      </p:sp>
    </p:spTree>
    <p:extLst>
      <p:ext uri="{BB962C8B-B14F-4D97-AF65-F5344CB8AC3E}">
        <p14:creationId xmlns:p14="http://schemas.microsoft.com/office/powerpoint/2010/main" val="134647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F0590-4F0C-49E2-8EC6-83F94F3F5E68}"/>
              </a:ext>
            </a:extLst>
          </p:cNvPr>
          <p:cNvSpPr>
            <a:spLocks noGrp="1"/>
          </p:cNvSpPr>
          <p:nvPr>
            <p:ph type="title"/>
          </p:nvPr>
        </p:nvSpPr>
        <p:spPr/>
        <p:txBody>
          <a:bodyPr/>
          <a:lstStyle/>
          <a:p>
            <a:r>
              <a:rPr lang="en-US" dirty="0"/>
              <a:t>Power BI .NET SDK</a:t>
            </a:r>
          </a:p>
        </p:txBody>
      </p:sp>
      <p:sp>
        <p:nvSpPr>
          <p:cNvPr id="3" name="Content Placeholder 2">
            <a:extLst>
              <a:ext uri="{FF2B5EF4-FFF2-40B4-BE49-F238E27FC236}">
                <a16:creationId xmlns:a16="http://schemas.microsoft.com/office/drawing/2014/main" id="{6F7B760B-6942-4B4B-A558-1A59C57D2338}"/>
              </a:ext>
            </a:extLst>
          </p:cNvPr>
          <p:cNvSpPr>
            <a:spLocks noGrp="1"/>
          </p:cNvSpPr>
          <p:nvPr>
            <p:ph idx="1"/>
          </p:nvPr>
        </p:nvSpPr>
        <p:spPr/>
        <p:txBody>
          <a:bodyPr>
            <a:normAutofit/>
          </a:bodyPr>
          <a:lstStyle/>
          <a:p>
            <a:r>
              <a:rPr lang="en-US" sz="2400" dirty="0"/>
              <a:t>Developing without the Power BI .NET SDK</a:t>
            </a:r>
          </a:p>
          <a:p>
            <a:endParaRPr lang="en-US" sz="2400" dirty="0"/>
          </a:p>
          <a:p>
            <a:endParaRPr lang="en-US" sz="2400" dirty="0"/>
          </a:p>
          <a:p>
            <a:endParaRPr lang="en-US" sz="2400" dirty="0"/>
          </a:p>
          <a:p>
            <a:endParaRPr lang="en-US" sz="2400" dirty="0"/>
          </a:p>
          <a:p>
            <a:r>
              <a:rPr lang="en-US" sz="2400" dirty="0"/>
              <a:t>Developing with the Power BI .NET SDK</a:t>
            </a:r>
          </a:p>
          <a:p>
            <a:endParaRPr lang="en-US" sz="2400" dirty="0"/>
          </a:p>
        </p:txBody>
      </p:sp>
      <p:grpSp>
        <p:nvGrpSpPr>
          <p:cNvPr id="5" name="Group 4">
            <a:extLst>
              <a:ext uri="{FF2B5EF4-FFF2-40B4-BE49-F238E27FC236}">
                <a16:creationId xmlns:a16="http://schemas.microsoft.com/office/drawing/2014/main" id="{6DBA63C2-6F52-4428-87F6-CDA83C551775}"/>
              </a:ext>
            </a:extLst>
          </p:cNvPr>
          <p:cNvGrpSpPr/>
          <p:nvPr/>
        </p:nvGrpSpPr>
        <p:grpSpPr>
          <a:xfrm>
            <a:off x="838200" y="2092908"/>
            <a:ext cx="6209054" cy="1616367"/>
            <a:chOff x="838200" y="2092909"/>
            <a:chExt cx="5325862" cy="1316116"/>
          </a:xfrm>
        </p:grpSpPr>
        <p:sp>
          <p:nvSpPr>
            <p:cNvPr id="4" name="Rectangle 3">
              <a:extLst>
                <a:ext uri="{FF2B5EF4-FFF2-40B4-BE49-F238E27FC236}">
                  <a16:creationId xmlns:a16="http://schemas.microsoft.com/office/drawing/2014/main" id="{0D57F283-31FC-4795-9921-FE412115338D}"/>
                </a:ext>
              </a:extLst>
            </p:cNvPr>
            <p:cNvSpPr/>
            <p:nvPr/>
          </p:nvSpPr>
          <p:spPr>
            <a:xfrm>
              <a:off x="838200" y="2092909"/>
              <a:ext cx="2438399" cy="1316109"/>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dirty="0">
                  <a:solidFill>
                    <a:schemeClr val="tx1"/>
                  </a:solidFill>
                </a:rPr>
                <a:t>Your C# Code</a:t>
              </a:r>
            </a:p>
          </p:txBody>
        </p:sp>
        <p:sp>
          <p:nvSpPr>
            <p:cNvPr id="6" name="Rectangle 5">
              <a:extLst>
                <a:ext uri="{FF2B5EF4-FFF2-40B4-BE49-F238E27FC236}">
                  <a16:creationId xmlns:a16="http://schemas.microsoft.com/office/drawing/2014/main" id="{0B28A309-F9F9-4816-85A4-D3667D537A28}"/>
                </a:ext>
              </a:extLst>
            </p:cNvPr>
            <p:cNvSpPr/>
            <p:nvPr/>
          </p:nvSpPr>
          <p:spPr>
            <a:xfrm>
              <a:off x="3886200" y="2092910"/>
              <a:ext cx="2277862" cy="131611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Power BI</a:t>
              </a:r>
            </a:p>
            <a:p>
              <a:pPr algn="ctr"/>
              <a:r>
                <a:rPr lang="en-US" sz="1600" dirty="0">
                  <a:solidFill>
                    <a:schemeClr val="tx1"/>
                  </a:solidFill>
                </a:rPr>
                <a:t>Service API</a:t>
              </a:r>
            </a:p>
          </p:txBody>
        </p:sp>
        <p:sp>
          <p:nvSpPr>
            <p:cNvPr id="7" name="Rectangle: Rounded Corners 6">
              <a:extLst>
                <a:ext uri="{FF2B5EF4-FFF2-40B4-BE49-F238E27FC236}">
                  <a16:creationId xmlns:a16="http://schemas.microsoft.com/office/drawing/2014/main" id="{9FC2FBBF-9072-4A64-9563-E4515034C480}"/>
                </a:ext>
              </a:extLst>
            </p:cNvPr>
            <p:cNvSpPr/>
            <p:nvPr/>
          </p:nvSpPr>
          <p:spPr>
            <a:xfrm>
              <a:off x="990601" y="2473910"/>
              <a:ext cx="2141740" cy="720757"/>
            </a:xfrm>
            <a:prstGeom prst="round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a:solidFill>
                    <a:schemeClr val="tx1"/>
                  </a:solidFill>
                </a:rPr>
                <a:t>Executing HTTP Requests</a:t>
              </a:r>
            </a:p>
            <a:p>
              <a:pPr marL="171450" indent="-171450">
                <a:buFont typeface="Arial" panose="020B0604020202020204" pitchFamily="34" charset="0"/>
                <a:buChar char="•"/>
              </a:pPr>
              <a:r>
                <a:rPr lang="en-US" sz="1050" dirty="0">
                  <a:solidFill>
                    <a:schemeClr val="tx1"/>
                  </a:solidFill>
                </a:rPr>
                <a:t>Capturing HTTP Responses</a:t>
              </a:r>
            </a:p>
            <a:p>
              <a:pPr marL="171450" indent="-171450">
                <a:buFont typeface="Arial" panose="020B0604020202020204" pitchFamily="34" charset="0"/>
                <a:buChar char="•"/>
              </a:pPr>
              <a:r>
                <a:rPr lang="en-US" sz="1050" dirty="0">
                  <a:solidFill>
                    <a:schemeClr val="tx1"/>
                  </a:solidFill>
                </a:rPr>
                <a:t>Serializing/Deserializing JSON</a:t>
              </a:r>
            </a:p>
          </p:txBody>
        </p:sp>
        <p:cxnSp>
          <p:nvCxnSpPr>
            <p:cNvPr id="9" name="Straight Arrow Connector 8">
              <a:extLst>
                <a:ext uri="{FF2B5EF4-FFF2-40B4-BE49-F238E27FC236}">
                  <a16:creationId xmlns:a16="http://schemas.microsoft.com/office/drawing/2014/main" id="{EF58F27F-EA4B-4CE1-8767-565C33BB5BED}"/>
                </a:ext>
              </a:extLst>
            </p:cNvPr>
            <p:cNvCxnSpPr/>
            <p:nvPr/>
          </p:nvCxnSpPr>
          <p:spPr>
            <a:xfrm>
              <a:off x="2929631" y="2723132"/>
              <a:ext cx="13375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F7C5FE5-261B-4694-8E99-8F54E0971F26}"/>
                </a:ext>
              </a:extLst>
            </p:cNvPr>
            <p:cNvCxnSpPr>
              <a:cxnSpLocks/>
            </p:cNvCxnSpPr>
            <p:nvPr/>
          </p:nvCxnSpPr>
          <p:spPr>
            <a:xfrm flipH="1">
              <a:off x="2929631" y="2931110"/>
              <a:ext cx="12192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0428934-DC4F-40E7-93A2-ED1353C98D32}"/>
              </a:ext>
            </a:extLst>
          </p:cNvPr>
          <p:cNvGrpSpPr/>
          <p:nvPr/>
        </p:nvGrpSpPr>
        <p:grpSpPr>
          <a:xfrm>
            <a:off x="838199" y="4389506"/>
            <a:ext cx="6172201" cy="2276091"/>
            <a:chOff x="838199" y="4389506"/>
            <a:chExt cx="5325863" cy="1813065"/>
          </a:xfrm>
        </p:grpSpPr>
        <p:sp>
          <p:nvSpPr>
            <p:cNvPr id="13" name="Rectangle 12">
              <a:extLst>
                <a:ext uri="{FF2B5EF4-FFF2-40B4-BE49-F238E27FC236}">
                  <a16:creationId xmlns:a16="http://schemas.microsoft.com/office/drawing/2014/main" id="{D87DE4A2-0A67-4002-BB48-335FD874739F}"/>
                </a:ext>
              </a:extLst>
            </p:cNvPr>
            <p:cNvSpPr/>
            <p:nvPr/>
          </p:nvSpPr>
          <p:spPr>
            <a:xfrm>
              <a:off x="838200" y="4886455"/>
              <a:ext cx="2438399" cy="1316109"/>
            </a:xfrm>
            <a:prstGeom prst="rect">
              <a:avLst/>
            </a:prstGeom>
            <a:solidFill>
              <a:schemeClr val="accent3">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solidFill>
                </a:rPr>
                <a:t>Power BI .NET SDK</a:t>
              </a:r>
            </a:p>
          </p:txBody>
        </p:sp>
        <p:sp>
          <p:nvSpPr>
            <p:cNvPr id="14" name="Rectangle 13">
              <a:extLst>
                <a:ext uri="{FF2B5EF4-FFF2-40B4-BE49-F238E27FC236}">
                  <a16:creationId xmlns:a16="http://schemas.microsoft.com/office/drawing/2014/main" id="{7628E0E9-D2AE-4E2F-9EFA-21CBCD46DA9C}"/>
                </a:ext>
              </a:extLst>
            </p:cNvPr>
            <p:cNvSpPr/>
            <p:nvPr/>
          </p:nvSpPr>
          <p:spPr>
            <a:xfrm>
              <a:off x="3886200" y="4389506"/>
              <a:ext cx="2277862" cy="1813065"/>
            </a:xfrm>
            <a:prstGeom prst="rect">
              <a:avLst/>
            </a:prstGeom>
            <a:solidFill>
              <a:schemeClr val="accent6">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Power BI</a:t>
              </a:r>
            </a:p>
            <a:p>
              <a:pPr algn="ctr"/>
              <a:r>
                <a:rPr lang="en-US" sz="1600" dirty="0">
                  <a:solidFill>
                    <a:schemeClr val="tx1"/>
                  </a:solidFill>
                </a:rPr>
                <a:t>Service API</a:t>
              </a:r>
            </a:p>
          </p:txBody>
        </p:sp>
        <p:sp>
          <p:nvSpPr>
            <p:cNvPr id="15" name="Rectangle: Rounded Corners 14">
              <a:extLst>
                <a:ext uri="{FF2B5EF4-FFF2-40B4-BE49-F238E27FC236}">
                  <a16:creationId xmlns:a16="http://schemas.microsoft.com/office/drawing/2014/main" id="{2299CEA6-DEA3-4A5A-B52D-CDA27B912123}"/>
                </a:ext>
              </a:extLst>
            </p:cNvPr>
            <p:cNvSpPr/>
            <p:nvPr/>
          </p:nvSpPr>
          <p:spPr>
            <a:xfrm>
              <a:off x="990600" y="5065157"/>
              <a:ext cx="2141740" cy="720757"/>
            </a:xfrm>
            <a:prstGeom prst="round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lang="en-US" sz="1050" dirty="0">
                  <a:solidFill>
                    <a:schemeClr val="tx1"/>
                  </a:solidFill>
                </a:rPr>
                <a:t>Executing HTTP Requests</a:t>
              </a:r>
            </a:p>
            <a:p>
              <a:pPr marL="171450" indent="-171450">
                <a:buFont typeface="Arial" panose="020B0604020202020204" pitchFamily="34" charset="0"/>
                <a:buChar char="•"/>
              </a:pPr>
              <a:r>
                <a:rPr lang="en-US" sz="1050" dirty="0">
                  <a:solidFill>
                    <a:schemeClr val="tx1"/>
                  </a:solidFill>
                </a:rPr>
                <a:t>Capturing HTTP Responses</a:t>
              </a:r>
            </a:p>
            <a:p>
              <a:pPr marL="171450" indent="-171450">
                <a:buFont typeface="Arial" panose="020B0604020202020204" pitchFamily="34" charset="0"/>
                <a:buChar char="•"/>
              </a:pPr>
              <a:r>
                <a:rPr lang="en-US" sz="1050" dirty="0">
                  <a:solidFill>
                    <a:schemeClr val="tx1"/>
                  </a:solidFill>
                </a:rPr>
                <a:t>Serializing/Deserializing JSON</a:t>
              </a:r>
            </a:p>
          </p:txBody>
        </p:sp>
        <p:cxnSp>
          <p:nvCxnSpPr>
            <p:cNvPr id="16" name="Straight Arrow Connector 15">
              <a:extLst>
                <a:ext uri="{FF2B5EF4-FFF2-40B4-BE49-F238E27FC236}">
                  <a16:creationId xmlns:a16="http://schemas.microsoft.com/office/drawing/2014/main" id="{92C98ABB-9817-47E9-9315-844F7CFF1A47}"/>
                </a:ext>
              </a:extLst>
            </p:cNvPr>
            <p:cNvCxnSpPr/>
            <p:nvPr/>
          </p:nvCxnSpPr>
          <p:spPr>
            <a:xfrm>
              <a:off x="2929631" y="5314379"/>
              <a:ext cx="13375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0F4C89-6438-4E59-966B-21CEB185BE0B}"/>
                </a:ext>
              </a:extLst>
            </p:cNvPr>
            <p:cNvCxnSpPr>
              <a:cxnSpLocks/>
            </p:cNvCxnSpPr>
            <p:nvPr/>
          </p:nvCxnSpPr>
          <p:spPr>
            <a:xfrm flipH="1">
              <a:off x="2929631" y="5522357"/>
              <a:ext cx="12192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48F7A12-3E79-4039-A539-EBB1BB191E25}"/>
                </a:ext>
              </a:extLst>
            </p:cNvPr>
            <p:cNvSpPr/>
            <p:nvPr/>
          </p:nvSpPr>
          <p:spPr>
            <a:xfrm>
              <a:off x="838199" y="4389506"/>
              <a:ext cx="2438399" cy="400036"/>
            </a:xfrm>
            <a:prstGeom prst="rect">
              <a:avLst/>
            </a:prstGeom>
            <a:solidFill>
              <a:schemeClr val="accent5">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Your C# Code</a:t>
              </a:r>
            </a:p>
          </p:txBody>
        </p:sp>
      </p:grpSp>
      <p:sp>
        <p:nvSpPr>
          <p:cNvPr id="11" name="Arrow: Down 10">
            <a:extLst>
              <a:ext uri="{FF2B5EF4-FFF2-40B4-BE49-F238E27FC236}">
                <a16:creationId xmlns:a16="http://schemas.microsoft.com/office/drawing/2014/main" id="{C56D070A-0C0B-4C45-9C40-08A8892D766D}"/>
              </a:ext>
            </a:extLst>
          </p:cNvPr>
          <p:cNvSpPr/>
          <p:nvPr/>
        </p:nvSpPr>
        <p:spPr>
          <a:xfrm>
            <a:off x="1905000" y="4866156"/>
            <a:ext cx="712961" cy="3916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0102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C190-CAF7-439A-A5D9-0D5970338AE6}"/>
              </a:ext>
            </a:extLst>
          </p:cNvPr>
          <p:cNvSpPr>
            <a:spLocks noGrp="1"/>
          </p:cNvSpPr>
          <p:nvPr>
            <p:ph type="title"/>
          </p:nvPr>
        </p:nvSpPr>
        <p:spPr/>
        <p:txBody>
          <a:bodyPr/>
          <a:lstStyle/>
          <a:p>
            <a:r>
              <a:rPr lang="en-US" dirty="0"/>
              <a:t>User APIs versus Admin APIs</a:t>
            </a:r>
          </a:p>
        </p:txBody>
      </p:sp>
      <p:sp>
        <p:nvSpPr>
          <p:cNvPr id="3" name="Content Placeholder 2">
            <a:extLst>
              <a:ext uri="{FF2B5EF4-FFF2-40B4-BE49-F238E27FC236}">
                <a16:creationId xmlns:a16="http://schemas.microsoft.com/office/drawing/2014/main" id="{82B6E292-22F1-4E63-B283-59981D59FEAA}"/>
              </a:ext>
            </a:extLst>
          </p:cNvPr>
          <p:cNvSpPr>
            <a:spLocks noGrp="1"/>
          </p:cNvSpPr>
          <p:nvPr>
            <p:ph idx="1"/>
          </p:nvPr>
        </p:nvSpPr>
        <p:spPr/>
        <p:txBody>
          <a:bodyPr>
            <a:normAutofit/>
          </a:bodyPr>
          <a:lstStyle/>
          <a:p>
            <a:r>
              <a:rPr lang="en-US" sz="2400" dirty="0"/>
              <a:t>Power BI User APIs </a:t>
            </a:r>
            <a:r>
              <a:rPr lang="en-US" sz="1600" dirty="0"/>
              <a:t>(e.g. </a:t>
            </a:r>
            <a:r>
              <a:rPr lang="en-US" sz="1600" b="1" dirty="0" err="1">
                <a:solidFill>
                  <a:schemeClr val="accent3">
                    <a:lumMod val="50000"/>
                  </a:schemeClr>
                </a:solidFill>
                <a:latin typeface="Lucida Console" panose="020B0609040504020204" pitchFamily="49" charset="0"/>
              </a:rPr>
              <a:t>GetGroupsAsync</a:t>
            </a:r>
            <a:r>
              <a:rPr lang="en-US" sz="1600" dirty="0"/>
              <a:t>)</a:t>
            </a:r>
          </a:p>
          <a:p>
            <a:pPr lvl="1"/>
            <a:r>
              <a:rPr lang="en-US" sz="2000" dirty="0"/>
              <a:t>provides users with access to personal workspace</a:t>
            </a:r>
          </a:p>
          <a:p>
            <a:pPr lvl="1"/>
            <a:r>
              <a:rPr lang="en-US" sz="2000" dirty="0"/>
              <a:t>provides users with access to app workspaces</a:t>
            </a:r>
          </a:p>
          <a:p>
            <a:pPr lvl="1"/>
            <a:r>
              <a:rPr lang="en-US" sz="2000" dirty="0"/>
              <a:t>provides service principal (SP) with access to app workspaces</a:t>
            </a:r>
          </a:p>
          <a:p>
            <a:pPr lvl="1"/>
            <a:endParaRPr lang="en-US" sz="2000" dirty="0"/>
          </a:p>
          <a:p>
            <a:r>
              <a:rPr lang="en-US" sz="2400" dirty="0"/>
              <a:t>Power BI Admin APIs </a:t>
            </a:r>
            <a:r>
              <a:rPr lang="en-US" sz="1600" dirty="0"/>
              <a:t>(e.g. </a:t>
            </a:r>
            <a:r>
              <a:rPr lang="en-US" sz="1600" b="1" dirty="0" err="1">
                <a:solidFill>
                  <a:schemeClr val="accent3">
                    <a:lumMod val="50000"/>
                  </a:schemeClr>
                </a:solidFill>
                <a:latin typeface="Lucida Console" panose="020B0609040504020204" pitchFamily="49" charset="0"/>
              </a:rPr>
              <a:t>GetGroupsAsAdminAsync</a:t>
            </a:r>
            <a:r>
              <a:rPr lang="en-US" sz="1600" dirty="0"/>
              <a:t>)</a:t>
            </a:r>
          </a:p>
          <a:p>
            <a:pPr lvl="1"/>
            <a:r>
              <a:rPr lang="en-US" sz="2000" dirty="0"/>
              <a:t>provides users with tenant-level access to all workspaces</a:t>
            </a:r>
          </a:p>
          <a:p>
            <a:pPr lvl="1"/>
            <a:r>
              <a:rPr lang="en-US" sz="2000" dirty="0"/>
              <a:t>does not currently support app-only authentication</a:t>
            </a:r>
          </a:p>
        </p:txBody>
      </p:sp>
    </p:spTree>
    <p:extLst>
      <p:ext uri="{BB962C8B-B14F-4D97-AF65-F5344CB8AC3E}">
        <p14:creationId xmlns:p14="http://schemas.microsoft.com/office/powerpoint/2010/main" val="100715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381000" y="1371600"/>
            <a:ext cx="8382000" cy="5181600"/>
          </a:xfrm>
        </p:spPr>
        <p:txBody>
          <a:bodyPr>
            <a:normAutofit/>
          </a:bodyPr>
          <a:lstStyle/>
          <a:p>
            <a:pPr lvl="0">
              <a:buFont typeface="Wingdings" panose="05000000000000000000" pitchFamily="2" charset="2"/>
              <a:buChar char="ü"/>
            </a:pPr>
            <a:r>
              <a:rPr lang="en-US" sz="2400" dirty="0"/>
              <a:t>Power BI Service API Overview</a:t>
            </a:r>
          </a:p>
          <a:p>
            <a:pPr lvl="0">
              <a:buFont typeface="Wingdings" panose="05000000000000000000" pitchFamily="2" charset="2"/>
              <a:buChar char="Ø"/>
            </a:pPr>
            <a:r>
              <a:rPr lang="en-US" sz="2400" dirty="0"/>
              <a:t>Understanding Authentication with Azure AD</a:t>
            </a:r>
          </a:p>
          <a:p>
            <a:pPr lvl="0"/>
            <a:r>
              <a:rPr lang="en-US" sz="2400" dirty="0"/>
              <a:t>Programming with the Power BI .NET SDK</a:t>
            </a:r>
          </a:p>
          <a:p>
            <a:r>
              <a:rPr lang="en-US" sz="2400" dirty="0"/>
              <a:t>Acquiring Access Tokens using MSAL</a:t>
            </a:r>
          </a:p>
          <a:p>
            <a:r>
              <a:rPr lang="en-US" sz="2400" dirty="0"/>
              <a:t>Calling to Power BI using App-only Tokens</a:t>
            </a:r>
          </a:p>
          <a:p>
            <a:pPr marL="0" lvl="0" indent="0">
              <a:buNone/>
            </a:pPr>
            <a:endParaRPr lang="en-US" sz="2400" dirty="0"/>
          </a:p>
        </p:txBody>
      </p:sp>
    </p:spTree>
    <p:extLst>
      <p:ext uri="{BB962C8B-B14F-4D97-AF65-F5344CB8AC3E}">
        <p14:creationId xmlns:p14="http://schemas.microsoft.com/office/powerpoint/2010/main" val="2543213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Title 4"/>
          <p:cNvSpPr>
            <a:spLocks noGrp="1"/>
          </p:cNvSpPr>
          <p:nvPr>
            <p:ph type="title"/>
          </p:nvPr>
        </p:nvSpPr>
        <p:spPr/>
        <p:txBody>
          <a:bodyPr/>
          <a:lstStyle/>
          <a:p>
            <a:r>
              <a:rPr lang="en-US" altLang="en-US" dirty="0"/>
              <a:t>OAuth 2.0 Fundamentals</a:t>
            </a:r>
          </a:p>
        </p:txBody>
      </p:sp>
      <p:sp>
        <p:nvSpPr>
          <p:cNvPr id="2" name="Content Placeholder 1">
            <a:extLst>
              <a:ext uri="{FF2B5EF4-FFF2-40B4-BE49-F238E27FC236}">
                <a16:creationId xmlns:a16="http://schemas.microsoft.com/office/drawing/2014/main" id="{23E2664B-EE72-49F9-B37D-23C7F41C6B04}"/>
              </a:ext>
            </a:extLst>
          </p:cNvPr>
          <p:cNvSpPr>
            <a:spLocks noGrp="1"/>
          </p:cNvSpPr>
          <p:nvPr>
            <p:ph idx="1"/>
          </p:nvPr>
        </p:nvSpPr>
        <p:spPr/>
        <p:txBody>
          <a:bodyPr>
            <a:normAutofit/>
          </a:bodyPr>
          <a:lstStyle/>
          <a:p>
            <a:r>
              <a:rPr lang="en-US" sz="2000" dirty="0"/>
              <a:t>Client application calls to resource server on behalf of a user</a:t>
            </a:r>
          </a:p>
          <a:p>
            <a:pPr lvl="1"/>
            <a:r>
              <a:rPr lang="en-US" sz="1800" dirty="0"/>
              <a:t>Client implements authentication flow to acquire access token</a:t>
            </a:r>
          </a:p>
          <a:p>
            <a:pPr lvl="1"/>
            <a:r>
              <a:rPr lang="en-US" sz="1800" dirty="0"/>
              <a:t>Access token contains permission grants for client to call resource server</a:t>
            </a:r>
          </a:p>
          <a:p>
            <a:pPr lvl="1"/>
            <a:r>
              <a:rPr lang="en-US" sz="1800" dirty="0"/>
              <a:t>Client passes access token when calling to resource server</a:t>
            </a:r>
          </a:p>
          <a:p>
            <a:pPr lvl="1"/>
            <a:r>
              <a:rPr lang="en-US" sz="1800" dirty="0"/>
              <a:t>Resource server inspects access token to ensure client has permissions</a:t>
            </a:r>
          </a:p>
        </p:txBody>
      </p:sp>
      <p:pic>
        <p:nvPicPr>
          <p:cNvPr id="17" name="Picture 16">
            <a:extLst>
              <a:ext uri="{FF2B5EF4-FFF2-40B4-BE49-F238E27FC236}">
                <a16:creationId xmlns:a16="http://schemas.microsoft.com/office/drawing/2014/main" id="{42D4EA74-231E-4CCB-9158-FD0E93D753E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38199" y="3352800"/>
            <a:ext cx="7316059" cy="2819400"/>
          </a:xfrm>
          <a:prstGeom prst="rect">
            <a:avLst/>
          </a:prstGeom>
          <a:noFill/>
          <a:ln>
            <a:noFill/>
          </a:ln>
        </p:spPr>
      </p:pic>
    </p:spTree>
    <p:extLst>
      <p:ext uri="{BB962C8B-B14F-4D97-AF65-F5344CB8AC3E}">
        <p14:creationId xmlns:p14="http://schemas.microsoft.com/office/powerpoint/2010/main" val="915295630"/>
      </p:ext>
    </p:extLst>
  </p:cSld>
  <p:clrMapOvr>
    <a:masterClrMapping/>
  </p:clrMapOvr>
</p:sld>
</file>

<file path=ppt/theme/theme1.xml><?xml version="1.0" encoding="utf-8"?>
<a:theme xmlns:a="http://schemas.openxmlformats.org/drawingml/2006/main" name="CPT_Wave15">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2.xml><?xml version="1.0" encoding="utf-8"?>
<ds:datastoreItem xmlns:ds="http://schemas.openxmlformats.org/officeDocument/2006/customXml" ds:itemID="{A5547237-B119-45CA-BEFC-A2DA2BDB03E7}">
  <ds:schemaRefs>
    <ds:schemaRef ds:uri="http://purl.org/dc/terms/"/>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3F8C001-70B3-4AE4-BEC2-202AE4E30C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8865FC99-B6BD-4E98-8312-F4F432C217EA}">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CPT_Wave15</Template>
  <TotalTime>26257</TotalTime>
  <Words>1866</Words>
  <Application>Microsoft Office PowerPoint</Application>
  <PresentationFormat>On-screen Show (4:3)</PresentationFormat>
  <Paragraphs>337</Paragraphs>
  <Slides>51</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9" baseType="lpstr">
      <vt:lpstr>Arial</vt:lpstr>
      <vt:lpstr>Arial Black</vt:lpstr>
      <vt:lpstr>Calibri</vt:lpstr>
      <vt:lpstr>Lucida Console</vt:lpstr>
      <vt:lpstr>Segoe UI</vt:lpstr>
      <vt:lpstr>Wingdings</vt:lpstr>
      <vt:lpstr>CPT_Wave15</vt:lpstr>
      <vt:lpstr>Visio</vt:lpstr>
      <vt:lpstr>Programming the Power BI Service API</vt:lpstr>
      <vt:lpstr>Agenda</vt:lpstr>
      <vt:lpstr>What Is the Power BI Service API?</vt:lpstr>
      <vt:lpstr>Authenticating with Azure AD</vt:lpstr>
      <vt:lpstr>Azure AD Endpoints and Libraries</vt:lpstr>
      <vt:lpstr>Power BI .NET SDK</vt:lpstr>
      <vt:lpstr>User APIs versus Admin APIs</vt:lpstr>
      <vt:lpstr>Agenda</vt:lpstr>
      <vt:lpstr>OAuth 2.0 Fundamentals</vt:lpstr>
      <vt:lpstr>Access Token is a Bearer Token</vt:lpstr>
      <vt:lpstr>OAuth 2.0 Client Registration</vt:lpstr>
      <vt:lpstr>OpenID Connect Extends OAuth 2.0</vt:lpstr>
      <vt:lpstr>Authentication Flows</vt:lpstr>
      <vt:lpstr>The Azure Portal</vt:lpstr>
      <vt:lpstr>Azure AD Applications</vt:lpstr>
      <vt:lpstr>Application Types</vt:lpstr>
      <vt:lpstr>Delegated Permissions vs Application Permissions</vt:lpstr>
      <vt:lpstr>Interactive Consent for Delegated Permissions</vt:lpstr>
      <vt:lpstr>Creating a Public Client Application</vt:lpstr>
      <vt:lpstr>Copying the Application ID</vt:lpstr>
      <vt:lpstr>Configuring Required Permissions</vt:lpstr>
      <vt:lpstr>Choosing an API</vt:lpstr>
      <vt:lpstr>Granting Delegated Permissions</vt:lpstr>
      <vt:lpstr>AAD Service Principals</vt:lpstr>
      <vt:lpstr>Registering AAD Apps with PowerShell</vt:lpstr>
      <vt:lpstr>Configuring Delegated Permissions</vt:lpstr>
      <vt:lpstr>Agenda</vt:lpstr>
      <vt:lpstr>Interactive Access Token Acquisition Using ADAL with public client application</vt:lpstr>
      <vt:lpstr>User Password Credential Flow Using ADAL with public client application</vt:lpstr>
      <vt:lpstr>Calling the Power BI Service API Direct REST calls without using the Power BI .NET SDK</vt:lpstr>
      <vt:lpstr>Power BI .NET SDK</vt:lpstr>
      <vt:lpstr>The Power BI .NET SDK Classes</vt:lpstr>
      <vt:lpstr>Initializing an Instance of PowerBIClient</vt:lpstr>
      <vt:lpstr>Enumerating Collections with PowerBiClient</vt:lpstr>
      <vt:lpstr>Creating Workspaces and Importing Content</vt:lpstr>
      <vt:lpstr>Patching Datasource Credentials</vt:lpstr>
      <vt:lpstr>Exporting/Importing PBIX Files</vt:lpstr>
      <vt:lpstr>Agenda</vt:lpstr>
      <vt:lpstr>Microsoft Authentication Library (.NET)</vt:lpstr>
      <vt:lpstr>Power BI Service API Scopes</vt:lpstr>
      <vt:lpstr>Interactive Access Token Acquisition Using MSAL with public client application</vt:lpstr>
      <vt:lpstr>User Credential Password Flow Using MSAL with public client application</vt:lpstr>
      <vt:lpstr>Device Code Flow Using MSAL with public client application</vt:lpstr>
      <vt:lpstr>Calling into the Power BI Admin API</vt:lpstr>
      <vt:lpstr>Authenticating with MSAL</vt:lpstr>
      <vt:lpstr>Agenda</vt:lpstr>
      <vt:lpstr>App-only Access Control</vt:lpstr>
      <vt:lpstr>Tenant Setup</vt:lpstr>
      <vt:lpstr>App-only Access with PBI Service API</vt:lpstr>
      <vt:lpstr>Client Credentials Flow Using MSAL with confidential client application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the Power BI Service API</dc:title>
  <dc:creator>Ted Pattison</dc:creator>
  <cp:lastModifiedBy>Ted Pattison</cp:lastModifiedBy>
  <cp:revision>448</cp:revision>
  <dcterms:created xsi:type="dcterms:W3CDTF">2012-04-13T19:17:02Z</dcterms:created>
  <dcterms:modified xsi:type="dcterms:W3CDTF">2019-06-07T02:27:26Z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Critical Path Training, LLC</vt:lpwstr>
  </property>
  <property fmtid="{D5CDD505-2E9C-101B-9397-08002B2CF9AE}" pid="3" name="ContentTypeId">
    <vt:lpwstr>0x01010043F7775CCE86F349BB7C51FB3CE6B150</vt:lpwstr>
  </property>
</Properties>
</file>