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279" r:id="rId6"/>
    <p:sldId id="278" r:id="rId7"/>
    <p:sldId id="1908" r:id="rId8"/>
    <p:sldId id="1909" r:id="rId9"/>
    <p:sldId id="1910" r:id="rId10"/>
    <p:sldId id="1915" r:id="rId11"/>
    <p:sldId id="1916" r:id="rId12"/>
    <p:sldId id="1918" r:id="rId13"/>
    <p:sldId id="1917" r:id="rId14"/>
    <p:sldId id="1828" r:id="rId15"/>
    <p:sldId id="1899" r:id="rId16"/>
    <p:sldId id="1900" r:id="rId17"/>
    <p:sldId id="1901" r:id="rId18"/>
    <p:sldId id="1902" r:id="rId19"/>
    <p:sldId id="1903" r:id="rId20"/>
    <p:sldId id="1911" r:id="rId21"/>
    <p:sldId id="1883" r:id="rId22"/>
    <p:sldId id="1884" r:id="rId23"/>
    <p:sldId id="1885" r:id="rId24"/>
    <p:sldId id="1912" r:id="rId25"/>
    <p:sldId id="285" r:id="rId26"/>
    <p:sldId id="1886" r:id="rId27"/>
    <p:sldId id="1923" r:id="rId28"/>
    <p:sldId id="369" r:id="rId29"/>
    <p:sldId id="1890" r:id="rId30"/>
    <p:sldId id="1891" r:id="rId31"/>
    <p:sldId id="1913" r:id="rId32"/>
    <p:sldId id="1831" r:id="rId33"/>
    <p:sldId id="324" r:id="rId34"/>
    <p:sldId id="325" r:id="rId35"/>
    <p:sldId id="326" r:id="rId36"/>
    <p:sldId id="1832" r:id="rId37"/>
    <p:sldId id="1838" r:id="rId38"/>
    <p:sldId id="330" r:id="rId39"/>
    <p:sldId id="1919" r:id="rId40"/>
    <p:sldId id="1907" r:id="rId41"/>
    <p:sldId id="1920" r:id="rId42"/>
    <p:sldId id="1921" r:id="rId43"/>
    <p:sldId id="1922" r:id="rId44"/>
    <p:sldId id="331" r:id="rId45"/>
    <p:sldId id="1914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62266" autoAdjust="0"/>
  </p:normalViewPr>
  <p:slideViewPr>
    <p:cSldViewPr>
      <p:cViewPr varScale="1">
        <p:scale>
          <a:sx n="54" d="100"/>
          <a:sy n="54" d="100"/>
        </p:scale>
        <p:origin x="2376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323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examines the architecture of Power BI embedding and demonstrates how to embed Power BI reports in a custom web application created using Visual Studio and ASP.NET MVC. The module explains the differences in application design between developing with the user-owns-data model versus the app-own-data model. The module demonstrates how to program using embed tokens and app-only authentication when developing with the app-owns-data model . The module will demonstrate developing custom web applications with a variety of Azure AD authentication flows including the Authorization Code Flow and Implicit Flow. Students will also learn how to get started writing client-side code with the Power BI JavaScript API to embed reports on a web page and to provide an interactive user experience.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7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2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6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1412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215364"/>
            <a:ext cx="826389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77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435100"/>
            <a:ext cx="3909060" cy="1301895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435100"/>
            <a:ext cx="3909060" cy="1301895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522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CriticalPathTraining/PowerBiEmbeddedScratchpa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Developing with Power BI Embedding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215364"/>
            <a:ext cx="8610600" cy="2308324"/>
          </a:xfrm>
        </p:spPr>
        <p:txBody>
          <a:bodyPr>
            <a:noAutofit/>
          </a:bodyPr>
          <a:lstStyle/>
          <a:p>
            <a:r>
              <a:rPr lang="en-US" sz="2000" dirty="0"/>
              <a:t>You can embed reports using an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You generate embed tokens with the Power BI Service API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Embed token can only be generated in dedicated capacity (semi-enforced)</a:t>
            </a:r>
          </a:p>
          <a:p>
            <a:pPr lvl="1"/>
            <a:r>
              <a:rPr lang="en-US" sz="1800" dirty="0"/>
              <a:t>Embed token can be generated to support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596200"/>
            <a:ext cx="7791450" cy="11010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1A6-56AF-42C7-86FB-68F2AE58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428B2-FE7E-4EE7-AD29-31572227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5" y="1295400"/>
            <a:ext cx="8295069" cy="3200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37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Dashboard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BD81C-4292-4277-9B3D-2410C523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031901" cy="32039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411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7" y="76200"/>
            <a:ext cx="8696706" cy="838200"/>
          </a:xfrm>
        </p:spPr>
        <p:txBody>
          <a:bodyPr/>
          <a:lstStyle/>
          <a:p>
            <a:r>
              <a:rPr lang="en-US" dirty="0"/>
              <a:t>Getting the Data for Tile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DF800-CDD3-4431-9EE6-41EB134E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82024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8039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New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913CF-2E69-44CA-BDFF-3F3CD08F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41121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8414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Q&amp;A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ECBCE-211E-4346-8AAC-8779A7B4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71600"/>
            <a:ext cx="839274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8138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Power BI Embedding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App-Owns-Data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Caching Access Tokens using OWIN Middleware</a:t>
            </a:r>
          </a:p>
          <a:p>
            <a:r>
              <a:rPr lang="en-US" sz="2400" dirty="0"/>
              <a:t>Embedding with the User-Owns-Data Model</a:t>
            </a:r>
          </a:p>
          <a:p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301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236E-F3EE-444F-8330-EA8C0719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Web Interfaces for NET (OWIN)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090A-17E8-4A12-8FC0-C6957D1E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OWIN interfaces decouple web server from application</a:t>
            </a:r>
          </a:p>
          <a:p>
            <a:pPr lvl="1"/>
            <a:r>
              <a:rPr lang="en-US" sz="2000" dirty="0"/>
              <a:t>OWIN serves to decouple .NET applications from Windows and IIS</a:t>
            </a:r>
          </a:p>
          <a:p>
            <a:pPr lvl="1"/>
            <a:r>
              <a:rPr lang="en-US" sz="2000" dirty="0"/>
              <a:t>OWIN promotes the development of smaller modules (middleware)</a:t>
            </a:r>
          </a:p>
          <a:p>
            <a:r>
              <a:rPr lang="en-US" sz="2400" dirty="0"/>
              <a:t>Microsoft's Implementation known as Katana</a:t>
            </a:r>
          </a:p>
          <a:p>
            <a:pPr lvl="1"/>
            <a:r>
              <a:rPr lang="en-US" sz="2000" dirty="0"/>
              <a:t>Makes it possible to use OWIN with ASP/NET and ASP Core</a:t>
            </a:r>
          </a:p>
          <a:p>
            <a:pPr lvl="1"/>
            <a:r>
              <a:rPr lang="en-US" sz="2000" dirty="0"/>
              <a:t>Microsoft provides OWIN-based security middleware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1FF518-1D52-4F9D-B7E6-EA1985C1807F}"/>
              </a:ext>
            </a:extLst>
          </p:cNvPr>
          <p:cNvGrpSpPr/>
          <p:nvPr/>
        </p:nvGrpSpPr>
        <p:grpSpPr>
          <a:xfrm>
            <a:off x="1143000" y="4038600"/>
            <a:ext cx="6019806" cy="2317761"/>
            <a:chOff x="1142994" y="4218605"/>
            <a:chExt cx="4796815" cy="24425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A4F7C2-685D-4142-886A-C034BEF5BE29}"/>
                </a:ext>
              </a:extLst>
            </p:cNvPr>
            <p:cNvSpPr/>
            <p:nvPr/>
          </p:nvSpPr>
          <p:spPr>
            <a:xfrm>
              <a:off x="1142994" y="5467179"/>
              <a:ext cx="4796813" cy="469605"/>
            </a:xfrm>
            <a:prstGeom prst="rect">
              <a:avLst/>
            </a:prstGeom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E6CA41-1ED1-4C3C-B5E7-58FE2884F258}"/>
                </a:ext>
              </a:extLst>
            </p:cNvPr>
            <p:cNvSpPr/>
            <p:nvPr/>
          </p:nvSpPr>
          <p:spPr>
            <a:xfrm>
              <a:off x="1142994" y="6003714"/>
              <a:ext cx="4796813" cy="6574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Server and 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8EC490-DD68-4609-B895-CFA8D72CA964}"/>
                </a:ext>
              </a:extLst>
            </p:cNvPr>
            <p:cNvSpPr/>
            <p:nvPr/>
          </p:nvSpPr>
          <p:spPr>
            <a:xfrm>
              <a:off x="1142995" y="4218605"/>
              <a:ext cx="4796813" cy="6574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Your Web 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059E3A-EFAC-488B-88B9-953CA9FBB840}"/>
                </a:ext>
              </a:extLst>
            </p:cNvPr>
            <p:cNvSpPr/>
            <p:nvPr/>
          </p:nvSpPr>
          <p:spPr>
            <a:xfrm>
              <a:off x="1142996" y="4940595"/>
              <a:ext cx="4796813" cy="4696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Katana </a:t>
              </a:r>
              <a:r>
                <a:rPr lang="en-US" sz="1200" i="1" dirty="0"/>
                <a:t>(OWIN implementation for ASP.NET)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83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914400" y="3124200"/>
            <a:ext cx="7620000" cy="30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352800" y="3276600"/>
            <a:ext cx="3276600" cy="274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286000" y="4267200"/>
            <a:ext cx="4724400" cy="42494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 Middleware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OWIN create pipeline of middleware components</a:t>
            </a:r>
          </a:p>
          <a:p>
            <a:pPr lvl="1"/>
            <a:r>
              <a:rPr lang="en-US" sz="2000" dirty="0"/>
              <a:t>Middleware components added to pipeline on application startup</a:t>
            </a:r>
          </a:p>
          <a:p>
            <a:pPr lvl="1"/>
            <a:r>
              <a:rPr lang="en-US" sz="2000" dirty="0"/>
              <a:t>Middleware components pre-process and post process requests</a:t>
            </a:r>
          </a:p>
          <a:p>
            <a:pPr lvl="1"/>
            <a:r>
              <a:rPr lang="en-US" sz="2000" dirty="0"/>
              <a:t>Middleware components commonly used to set up 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1219200" y="3679572"/>
            <a:ext cx="1066800" cy="2133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7010399" y="3679572"/>
            <a:ext cx="1292469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286000" y="4746372"/>
            <a:ext cx="4724400" cy="42494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581400" y="3679572"/>
            <a:ext cx="1292469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  <a:p>
            <a:pPr algn="ctr"/>
            <a:r>
              <a:rPr lang="en-US" sz="1400" dirty="0"/>
              <a:t>Component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5144965" y="3679572"/>
            <a:ext cx="1292469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  <a:p>
            <a:pPr algn="ctr"/>
            <a:r>
              <a:rPr lang="en-US" sz="1400" dirty="0"/>
              <a:t>Component 2</a:t>
            </a:r>
          </a:p>
        </p:txBody>
      </p:sp>
    </p:spTree>
    <p:extLst>
      <p:ext uri="{BB962C8B-B14F-4D97-AF65-F5344CB8AC3E}">
        <p14:creationId xmlns:p14="http://schemas.microsoft.com/office/powerpoint/2010/main" val="361125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CB0-97B1-4F4C-AFC6-478299EA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ThirdPartyEmbeddingDemo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8A8345B-DB5F-464F-82C6-F4FDF05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Demonstration key points</a:t>
            </a:r>
          </a:p>
          <a:p>
            <a:pPr lvl="1"/>
            <a:r>
              <a:rPr lang="en-US" sz="2000" dirty="0"/>
              <a:t>Entity Framework Identity Provider</a:t>
            </a:r>
          </a:p>
          <a:p>
            <a:pPr lvl="1"/>
            <a:r>
              <a:rPr lang="en-US" sz="2000" dirty="0"/>
              <a:t>OWIN Security module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A4FF7-0019-4275-A155-7B28CEF6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77" y="1288193"/>
            <a:ext cx="1905000" cy="24687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70A5B3B-34E7-4001-8016-DEA4EE7E155B}"/>
              </a:ext>
            </a:extLst>
          </p:cNvPr>
          <p:cNvGrpSpPr/>
          <p:nvPr/>
        </p:nvGrpSpPr>
        <p:grpSpPr>
          <a:xfrm>
            <a:off x="454086" y="3916525"/>
            <a:ext cx="8235827" cy="2209800"/>
            <a:chOff x="2819400" y="3733800"/>
            <a:chExt cx="5715000" cy="228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7E1406-6461-4A7A-B444-29F54720F87C}"/>
                </a:ext>
              </a:extLst>
            </p:cNvPr>
            <p:cNvSpPr/>
            <p:nvPr/>
          </p:nvSpPr>
          <p:spPr>
            <a:xfrm>
              <a:off x="2819400" y="3733800"/>
              <a:ext cx="5715000" cy="228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B988FB-667A-43E5-B3D3-18A115043D79}"/>
                </a:ext>
              </a:extLst>
            </p:cNvPr>
            <p:cNvSpPr/>
            <p:nvPr/>
          </p:nvSpPr>
          <p:spPr>
            <a:xfrm>
              <a:off x="4648200" y="3848100"/>
              <a:ext cx="2457450" cy="2057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OWIN Middleware Pipeline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8D99F79-F0EA-4EC7-B4D8-6724CE7617F5}"/>
                </a:ext>
              </a:extLst>
            </p:cNvPr>
            <p:cNvSpPr/>
            <p:nvPr/>
          </p:nvSpPr>
          <p:spPr>
            <a:xfrm>
              <a:off x="3848100" y="4591050"/>
              <a:ext cx="3543300" cy="318708"/>
            </a:xfrm>
            <a:prstGeom prst="rightArrow">
              <a:avLst>
                <a:gd name="adj1" fmla="val 70892"/>
                <a:gd name="adj2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request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38B6E-4E28-41C7-A1C0-3328D9343928}"/>
                </a:ext>
              </a:extLst>
            </p:cNvPr>
            <p:cNvSpPr/>
            <p:nvPr/>
          </p:nvSpPr>
          <p:spPr>
            <a:xfrm>
              <a:off x="3048000" y="4150329"/>
              <a:ext cx="800100" cy="1600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Browser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F51133-9A4C-4457-AB0D-B1C93D4FFA63}"/>
                </a:ext>
              </a:extLst>
            </p:cNvPr>
            <p:cNvSpPr/>
            <p:nvPr/>
          </p:nvSpPr>
          <p:spPr>
            <a:xfrm>
              <a:off x="7391399" y="4150329"/>
              <a:ext cx="969352" cy="1600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</a:t>
              </a:r>
            </a:p>
            <a:p>
              <a:pPr algn="ctr"/>
              <a:r>
                <a:rPr lang="en-US" sz="1200" dirty="0"/>
                <a:t>Application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1933E6C-08A7-470F-9874-A3E4CB5166DA}"/>
                </a:ext>
              </a:extLst>
            </p:cNvPr>
            <p:cNvSpPr/>
            <p:nvPr/>
          </p:nvSpPr>
          <p:spPr>
            <a:xfrm flipH="1">
              <a:off x="3848100" y="4950429"/>
              <a:ext cx="3543300" cy="318708"/>
            </a:xfrm>
            <a:prstGeom prst="rightArrow">
              <a:avLst>
                <a:gd name="adj1" fmla="val 70892"/>
                <a:gd name="adj2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response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FF7DC5-91A9-4D97-A10E-A8779F9316ED}"/>
                </a:ext>
              </a:extLst>
            </p:cNvPr>
            <p:cNvSpPr/>
            <p:nvPr/>
          </p:nvSpPr>
          <p:spPr>
            <a:xfrm>
              <a:off x="4819650" y="4150329"/>
              <a:ext cx="969352" cy="160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OWIN</a:t>
              </a:r>
            </a:p>
            <a:p>
              <a:pPr algn="ctr"/>
              <a:r>
                <a:rPr lang="en-US" sz="1200" dirty="0"/>
                <a:t>Security</a:t>
              </a:r>
            </a:p>
            <a:p>
              <a:pPr algn="ctr"/>
              <a:r>
                <a:rPr lang="en-US" sz="1200" dirty="0"/>
                <a:t>Cookies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963E35-0F6C-4A16-8DB0-2A468E507076}"/>
                </a:ext>
              </a:extLst>
            </p:cNvPr>
            <p:cNvSpPr/>
            <p:nvPr/>
          </p:nvSpPr>
          <p:spPr>
            <a:xfrm>
              <a:off x="5992324" y="4150329"/>
              <a:ext cx="969352" cy="160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OWIN</a:t>
              </a:r>
            </a:p>
            <a:p>
              <a:pPr algn="ctr"/>
              <a:r>
                <a:rPr lang="en-US" sz="1200" dirty="0"/>
                <a:t>Identity Provider</a:t>
              </a:r>
            </a:p>
            <a:p>
              <a:pPr algn="ctr"/>
              <a:r>
                <a:rPr lang="en-US" sz="1200" dirty="0"/>
                <a:t>Entity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72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Power BI Embedding Overview</a:t>
            </a:r>
          </a:p>
          <a:p>
            <a:r>
              <a:rPr lang="en-US" sz="2400" dirty="0"/>
              <a:t>Embedding with App-Owns-Data Model</a:t>
            </a:r>
          </a:p>
          <a:p>
            <a:r>
              <a:rPr lang="en-US" sz="2400" dirty="0"/>
              <a:t>Caching Access Tokens using OWIN Middleware</a:t>
            </a:r>
          </a:p>
          <a:p>
            <a:r>
              <a:rPr lang="en-US" sz="2400" dirty="0"/>
              <a:t>Embedding with the User-Owns-Data Model</a:t>
            </a:r>
          </a:p>
          <a:p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Power BI Embedding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App-Owns-Data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Caching Access Tokens using OWIN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Embedding with the User-Owns-Data Model</a:t>
            </a:r>
          </a:p>
          <a:p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992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 Code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Sequence of Requests in Authorization Code Grant Flow</a:t>
            </a:r>
          </a:p>
          <a:p>
            <a:pPr lvl="1"/>
            <a:r>
              <a:rPr lang="en-US" sz="1800" dirty="0"/>
              <a:t>Application redirects to AAD authorization endpoint</a:t>
            </a:r>
          </a:p>
          <a:p>
            <a:pPr lvl="1"/>
            <a:r>
              <a:rPr lang="en-US" sz="1800" dirty="0"/>
              <a:t>User prompted to sign in using Windows logon page</a:t>
            </a:r>
          </a:p>
          <a:p>
            <a:pPr lvl="1"/>
            <a:r>
              <a:rPr lang="en-US" sz="1800" dirty="0"/>
              <a:t>User prompted to consent to permissions (first access)</a:t>
            </a:r>
          </a:p>
          <a:p>
            <a:pPr lvl="1"/>
            <a:r>
              <a:rPr lang="en-US" sz="1800" dirty="0"/>
              <a:t>AAD redirects to application with authorization code</a:t>
            </a:r>
          </a:p>
          <a:p>
            <a:pPr lvl="1"/>
            <a:r>
              <a:rPr lang="en-US" sz="1800" dirty="0"/>
              <a:t>Application calls to AAD token endpoint to acquire access token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82058" y="3626241"/>
            <a:ext cx="360754" cy="2819400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47416" y="3626241"/>
            <a:ext cx="360754" cy="2819400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12773" y="3626241"/>
            <a:ext cx="360754" cy="281940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30103" y="3623030"/>
            <a:ext cx="360754" cy="2816831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5708" rIns="0" bIns="457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73820" y="6426831"/>
            <a:ext cx="1559420" cy="44193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2569730" y="6198231"/>
            <a:ext cx="1998758" cy="671226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5333350" y="6198231"/>
            <a:ext cx="1455225" cy="671226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1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6929809" y="6434391"/>
            <a:ext cx="1779032" cy="44193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100" b="1" dirty="0"/>
              <a:t>Power BI Service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2812" y="392975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2812" y="4264910"/>
            <a:ext cx="22046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2812" y="4647613"/>
            <a:ext cx="18150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57889" y="4264911"/>
            <a:ext cx="0" cy="38270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069807" y="3581400"/>
            <a:ext cx="2040321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386410" y="3941750"/>
            <a:ext cx="2011467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142811" y="4341158"/>
            <a:ext cx="1948950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7215" y="5111679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32365" y="5455040"/>
            <a:ext cx="476555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992969" y="4726870"/>
            <a:ext cx="5113277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Pass authorization code to acquire access token for Power BI Service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1219801" y="5093786"/>
            <a:ext cx="3250782" cy="428082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61231" y="5836040"/>
            <a:ext cx="63688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1165628" y="5836040"/>
            <a:ext cx="1810295" cy="386469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50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006707" y="5488805"/>
            <a:ext cx="3353180" cy="428082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/>
              <a:t>Call Power BI Service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50604" y="6167320"/>
            <a:ext cx="62860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685800" y="2743200"/>
            <a:ext cx="7620000" cy="30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124200" y="2895600"/>
            <a:ext cx="3276600" cy="274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057400" y="3886200"/>
            <a:ext cx="4724400" cy="42494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 OpenID Connect 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OpenID Connect module used to implement Authorization Code Flow</a:t>
            </a:r>
          </a:p>
          <a:p>
            <a:pPr lvl="1"/>
            <a:r>
              <a:rPr lang="en-US" sz="1800" dirty="0"/>
              <a:t>Redirects browsers to authorization endpoint</a:t>
            </a:r>
          </a:p>
          <a:p>
            <a:pPr lvl="1"/>
            <a:r>
              <a:rPr lang="en-US" sz="1800" dirty="0"/>
              <a:t>Provides notification when receiving authorization code callback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990600" y="3298572"/>
            <a:ext cx="1066800" cy="2133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6781799" y="3298572"/>
            <a:ext cx="1292469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057400" y="4365372"/>
            <a:ext cx="4724400" cy="42494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352800" y="3298572"/>
            <a:ext cx="1292469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OWIN</a:t>
            </a:r>
          </a:p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4916365" y="3298572"/>
            <a:ext cx="1292469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OWIN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47870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D039-741B-483F-B6F7-D916BD7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Caching and Refresh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595D-1C0D-4E02-8EF9-99BA7CE9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OAuth 2.0 provide solution for access token expiration</a:t>
            </a:r>
          </a:p>
          <a:p>
            <a:pPr lvl="1"/>
            <a:r>
              <a:rPr lang="en-US" sz="1800" dirty="0"/>
              <a:t>Access tokens have default lifetime of 60 minutes</a:t>
            </a:r>
          </a:p>
          <a:p>
            <a:pPr lvl="1"/>
            <a:r>
              <a:rPr lang="en-US" sz="1800" dirty="0"/>
              <a:t>Authorization server passes refresh token along with access token</a:t>
            </a:r>
          </a:p>
          <a:p>
            <a:pPr lvl="1"/>
            <a:r>
              <a:rPr lang="en-US" sz="1800" dirty="0"/>
              <a:t>Refresh token used as a credential to redeem new access token</a:t>
            </a:r>
          </a:p>
          <a:p>
            <a:pPr lvl="1"/>
            <a:r>
              <a:rPr lang="en-US" sz="1800" dirty="0"/>
              <a:t>Refresh token default lifetime is 14 days (max 90 days)</a:t>
            </a:r>
          </a:p>
          <a:p>
            <a:pPr lvl="1"/>
            <a:r>
              <a:rPr lang="en-US" sz="1800" dirty="0"/>
              <a:t>Refresh tokens often persistent in database or browser storage</a:t>
            </a:r>
          </a:p>
          <a:p>
            <a:pPr lvl="1"/>
            <a:r>
              <a:rPr lang="en-US" sz="1800" dirty="0"/>
              <a:t>ADAL and MSAL both offer built-in support to mange token caching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A6191-6B23-4D0D-AE29-3EAEE690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2400"/>
            <a:ext cx="620361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DailyReporterPersonal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9363"/>
            <a:ext cx="5811838" cy="3635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401822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8FC7-530B-4BCB-8FC9-33561CA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Implicit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6E62-A5A8-4CFF-BF5E-08EA1495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Pages Applications (SPAs) are public clients</a:t>
            </a:r>
          </a:p>
          <a:p>
            <a:pPr lvl="1"/>
            <a:r>
              <a:rPr lang="en-US" sz="2000" dirty="0"/>
              <a:t>SPA not able to keep secrets such as application secret</a:t>
            </a:r>
          </a:p>
          <a:p>
            <a:pPr lvl="1"/>
            <a:r>
              <a:rPr lang="en-US" sz="2000" dirty="0"/>
              <a:t>No ability to execute server-to-server calls</a:t>
            </a:r>
          </a:p>
          <a:p>
            <a:pPr lvl="1"/>
            <a:r>
              <a:rPr lang="en-US" sz="2000" dirty="0"/>
              <a:t>SPAs cannot implement authorization code flow</a:t>
            </a:r>
          </a:p>
          <a:p>
            <a:pPr lvl="1"/>
            <a:endParaRPr lang="en-US" sz="2000" dirty="0"/>
          </a:p>
          <a:p>
            <a:r>
              <a:rPr lang="en-US" sz="2400" dirty="0"/>
              <a:t>Implicit flow requires lowering security bar for SPAs</a:t>
            </a:r>
          </a:p>
          <a:p>
            <a:pPr lvl="1"/>
            <a:r>
              <a:rPr lang="en-US" sz="2000" dirty="0"/>
              <a:t>Azure AD application must be configured to allow implicit flow</a:t>
            </a:r>
          </a:p>
          <a:p>
            <a:pPr lvl="1"/>
            <a:r>
              <a:rPr lang="en-US" sz="2000" dirty="0"/>
              <a:t>Allows SPAs to retrieve access tokens</a:t>
            </a:r>
          </a:p>
          <a:p>
            <a:pPr lvl="1"/>
            <a:r>
              <a:rPr lang="en-US" sz="2000" dirty="0"/>
              <a:t>Access token returned to browser in URL fragment</a:t>
            </a:r>
          </a:p>
        </p:txBody>
      </p:sp>
    </p:spTree>
    <p:extLst>
      <p:ext uri="{BB962C8B-B14F-4D97-AF65-F5344CB8AC3E}">
        <p14:creationId xmlns:p14="http://schemas.microsoft.com/office/powerpoint/2010/main" val="353400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F289-C616-411B-8FAB-38520C59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PowerBIDaySPA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Power BI Embedding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App-Owns-Data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Caching Access Tokens using OWIN Middleware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the User-Owns-Data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7748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JavaScript API (powerbi.js)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639DE-4FD4-47F3-AA60-02EFF295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Power BI JavaScript API used to embed resources in browser</a:t>
            </a:r>
          </a:p>
          <a:p>
            <a:pPr lvl="1"/>
            <a:r>
              <a:rPr lang="en-US" sz="1800" dirty="0"/>
              <a:t>GitHub repo at </a:t>
            </a:r>
            <a:r>
              <a:rPr lang="en-US" sz="1800" dirty="0">
                <a:hlinkClick r:id="rId2"/>
              </a:rPr>
              <a:t>https://github.com/Microsoft/PowerBI-JavaScript/wiki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GitHub repository contains code, docs, wiki and issues list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09" r="9501" b="35856"/>
          <a:stretch/>
        </p:blipFill>
        <p:spPr>
          <a:xfrm>
            <a:off x="762000" y="2667000"/>
            <a:ext cx="7145660" cy="381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3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CE5AD3-0B7E-4DD4-87BF-BD3DE7DBC9E7}"/>
              </a:ext>
            </a:extLst>
          </p:cNvPr>
          <p:cNvGrpSpPr/>
          <p:nvPr/>
        </p:nvGrpSpPr>
        <p:grpSpPr>
          <a:xfrm>
            <a:off x="304800" y="2681456"/>
            <a:ext cx="8483600" cy="3754918"/>
            <a:chOff x="304800" y="2874482"/>
            <a:chExt cx="8483600" cy="37549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C05AC-751F-4182-A03B-7469C56029DD}"/>
                </a:ext>
              </a:extLst>
            </p:cNvPr>
            <p:cNvGrpSpPr/>
            <p:nvPr/>
          </p:nvGrpSpPr>
          <p:grpSpPr>
            <a:xfrm>
              <a:off x="304800" y="2910042"/>
              <a:ext cx="5988531" cy="3719358"/>
              <a:chOff x="365098" y="2380521"/>
              <a:chExt cx="5988531" cy="371935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6DF5A0-66AB-4DDF-B3AC-54C1F56AB7B8}"/>
                  </a:ext>
                </a:extLst>
              </p:cNvPr>
              <p:cNvSpPr/>
              <p:nvPr/>
            </p:nvSpPr>
            <p:spPr>
              <a:xfrm>
                <a:off x="365098" y="2794773"/>
                <a:ext cx="5988531" cy="33051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3E4B45-4224-4E73-A17E-F5574C50743B}"/>
                  </a:ext>
                </a:extLst>
              </p:cNvPr>
              <p:cNvSpPr/>
              <p:nvPr/>
            </p:nvSpPr>
            <p:spPr>
              <a:xfrm>
                <a:off x="365098" y="2380521"/>
                <a:ext cx="5988531" cy="394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Your HTML and CSS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7F9A81-7C94-4B8E-9029-37FCFD7070D5}"/>
                </a:ext>
              </a:extLst>
            </p:cNvPr>
            <p:cNvGrpSpPr/>
            <p:nvPr/>
          </p:nvGrpSpPr>
          <p:grpSpPr>
            <a:xfrm>
              <a:off x="6315924" y="2874482"/>
              <a:ext cx="2472476" cy="1050058"/>
              <a:chOff x="6315924" y="2874482"/>
              <a:chExt cx="2472476" cy="105005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50BCD-DF07-4677-95B6-F227829659E0}"/>
                  </a:ext>
                </a:extLst>
              </p:cNvPr>
              <p:cNvSpPr/>
              <p:nvPr/>
            </p:nvSpPr>
            <p:spPr>
              <a:xfrm>
                <a:off x="7227328" y="2926672"/>
                <a:ext cx="1561072" cy="9978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Web Hosting Server</a:t>
                </a:r>
              </a:p>
            </p:txBody>
          </p:sp>
          <p:sp>
            <p:nvSpPr>
              <p:cNvPr id="39" name="Arrow: Left 38">
                <a:extLst>
                  <a:ext uri="{FF2B5EF4-FFF2-40B4-BE49-F238E27FC236}">
                    <a16:creationId xmlns:a16="http://schemas.microsoft.com/office/drawing/2014/main" id="{0665E21E-EA0A-46D4-91ED-FF0B81A0D8BB}"/>
                  </a:ext>
                </a:extLst>
              </p:cNvPr>
              <p:cNvSpPr/>
              <p:nvPr/>
            </p:nvSpPr>
            <p:spPr>
              <a:xfrm>
                <a:off x="6315924" y="2874482"/>
                <a:ext cx="2435557" cy="500028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https://app1.mydomain.com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1AD98-2CED-48A6-8179-854DE10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Embedding Architecture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F5B797-1388-4544-AE34-B96AA43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Embedding involves creating an </a:t>
            </a:r>
            <a:r>
              <a:rPr lang="en-US" sz="2000" dirty="0" err="1"/>
              <a:t>iFrame</a:t>
            </a:r>
            <a:r>
              <a:rPr lang="en-US" sz="2000" dirty="0"/>
              <a:t> on the page</a:t>
            </a:r>
          </a:p>
          <a:p>
            <a:pPr lvl="1"/>
            <a:r>
              <a:rPr lang="en-US" sz="1800" dirty="0"/>
              <a:t>PBIJS transparently creates </a:t>
            </a:r>
            <a:r>
              <a:rPr lang="en-US" sz="1800" dirty="0" err="1"/>
              <a:t>iFrame</a:t>
            </a:r>
            <a:r>
              <a:rPr lang="en-US" sz="1800" dirty="0"/>
              <a:t> and sets source to Power BI Service</a:t>
            </a:r>
          </a:p>
          <a:p>
            <a:pPr lvl="1"/>
            <a:r>
              <a:rPr lang="en-US" sz="1800" b="1" i="1" dirty="0">
                <a:solidFill>
                  <a:srgbClr val="9F002D"/>
                </a:solidFill>
              </a:rPr>
              <a:t>The </a:t>
            </a:r>
            <a:r>
              <a:rPr lang="en-US" sz="1800" b="1" i="1" dirty="0" err="1">
                <a:solidFill>
                  <a:srgbClr val="9F002D"/>
                </a:solidFill>
              </a:rPr>
              <a:t>iFrame</a:t>
            </a:r>
            <a:r>
              <a:rPr lang="en-US" sz="1800" b="1" i="1" dirty="0">
                <a:solidFill>
                  <a:srgbClr val="9F002D"/>
                </a:solidFill>
              </a:rPr>
              <a:t> and hosting page originate from different DNS domains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18CE7-0930-49CC-BFEE-A1AFF7D2D30B}"/>
              </a:ext>
            </a:extLst>
          </p:cNvPr>
          <p:cNvSpPr/>
          <p:nvPr/>
        </p:nvSpPr>
        <p:spPr>
          <a:xfrm>
            <a:off x="447187" y="3315496"/>
            <a:ext cx="1270978" cy="60498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</a:t>
            </a:r>
          </a:p>
          <a:p>
            <a:pPr algn="ctr"/>
            <a:r>
              <a:rPr lang="en-US" sz="1400" dirty="0"/>
              <a:t>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3F3-7C6E-4AD1-979E-E85DFD3BA70B}"/>
              </a:ext>
            </a:extLst>
          </p:cNvPr>
          <p:cNvGrpSpPr/>
          <p:nvPr/>
        </p:nvGrpSpPr>
        <p:grpSpPr>
          <a:xfrm>
            <a:off x="5045814" y="4876740"/>
            <a:ext cx="3838935" cy="1033428"/>
            <a:chOff x="5045812" y="5069766"/>
            <a:chExt cx="3838935" cy="1033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11B0F-CC30-429B-B60B-1910118794AE}"/>
                </a:ext>
              </a:extLst>
            </p:cNvPr>
            <p:cNvSpPr/>
            <p:nvPr/>
          </p:nvSpPr>
          <p:spPr>
            <a:xfrm>
              <a:off x="7086600" y="5111367"/>
              <a:ext cx="1798147" cy="9918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Power BI Service</a:t>
              </a: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84B22C98-A043-47DD-8CB9-842F6D92D52A}"/>
                </a:ext>
              </a:extLst>
            </p:cNvPr>
            <p:cNvSpPr/>
            <p:nvPr/>
          </p:nvSpPr>
          <p:spPr>
            <a:xfrm>
              <a:off x="5045812" y="5069766"/>
              <a:ext cx="3803481" cy="50002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https://wabi-us-east2-redirect.analysis.windows.net/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CA4B5-377D-4DCE-B7AD-EA6C8255F406}"/>
              </a:ext>
            </a:extLst>
          </p:cNvPr>
          <p:cNvGrpSpPr/>
          <p:nvPr/>
        </p:nvGrpSpPr>
        <p:grpSpPr>
          <a:xfrm>
            <a:off x="447187" y="3987812"/>
            <a:ext cx="1270978" cy="726717"/>
            <a:chOff x="447187" y="4180836"/>
            <a:chExt cx="1270978" cy="7267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F9871E-0A95-4FD3-89C8-74B5F17E28C3}"/>
                </a:ext>
              </a:extLst>
            </p:cNvPr>
            <p:cNvSpPr/>
            <p:nvPr/>
          </p:nvSpPr>
          <p:spPr>
            <a:xfrm>
              <a:off x="447187" y="4400469"/>
              <a:ext cx="1270978" cy="50708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 Data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0D033B2E-9CA2-47D7-92A5-7D2A4BC4BF92}"/>
                </a:ext>
              </a:extLst>
            </p:cNvPr>
            <p:cNvSpPr/>
            <p:nvPr/>
          </p:nvSpPr>
          <p:spPr>
            <a:xfrm>
              <a:off x="966386" y="4180836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4EF9C-26B7-4CEB-BA71-6C9C1CC91B26}"/>
              </a:ext>
            </a:extLst>
          </p:cNvPr>
          <p:cNvGrpSpPr/>
          <p:nvPr/>
        </p:nvGrpSpPr>
        <p:grpSpPr>
          <a:xfrm>
            <a:off x="446350" y="4789227"/>
            <a:ext cx="1270978" cy="719344"/>
            <a:chOff x="446350" y="4982253"/>
            <a:chExt cx="1270978" cy="71934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5C8D661-20CE-4C25-AC30-0937E3056066}"/>
                </a:ext>
              </a:extLst>
            </p:cNvPr>
            <p:cNvSpPr/>
            <p:nvPr/>
          </p:nvSpPr>
          <p:spPr>
            <a:xfrm>
              <a:off x="446350" y="5194513"/>
              <a:ext cx="1270978" cy="50708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powerbi.js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F3D8EACF-5C00-4E87-ABCD-AF7EC79139A6}"/>
                </a:ext>
              </a:extLst>
            </p:cNvPr>
            <p:cNvSpPr/>
            <p:nvPr/>
          </p:nvSpPr>
          <p:spPr>
            <a:xfrm>
              <a:off x="966386" y="4982253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2AE409-5C60-427F-9F33-D60162B26574}"/>
              </a:ext>
            </a:extLst>
          </p:cNvPr>
          <p:cNvGrpSpPr/>
          <p:nvPr/>
        </p:nvGrpSpPr>
        <p:grpSpPr>
          <a:xfrm>
            <a:off x="1771515" y="3946864"/>
            <a:ext cx="3188537" cy="2227449"/>
            <a:chOff x="1771513" y="4139888"/>
            <a:chExt cx="3188537" cy="2227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2D74B-08D1-4190-AD54-E3997EAE809A}"/>
                </a:ext>
              </a:extLst>
            </p:cNvPr>
            <p:cNvSpPr/>
            <p:nvPr/>
          </p:nvSpPr>
          <p:spPr>
            <a:xfrm>
              <a:off x="2321451" y="4508830"/>
              <a:ext cx="2638599" cy="18585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1A2F0-30AB-438B-A206-C0A51C813303}"/>
                </a:ext>
              </a:extLst>
            </p:cNvPr>
            <p:cNvSpPr/>
            <p:nvPr/>
          </p:nvSpPr>
          <p:spPr>
            <a:xfrm>
              <a:off x="2316371" y="4139888"/>
              <a:ext cx="2638599" cy="3376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iFrame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A90072A-ABBC-4267-BE9B-480834E5DB59}"/>
                </a:ext>
              </a:extLst>
            </p:cNvPr>
            <p:cNvSpPr/>
            <p:nvPr/>
          </p:nvSpPr>
          <p:spPr>
            <a:xfrm>
              <a:off x="1771513" y="5297708"/>
              <a:ext cx="428191" cy="26101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F38F72E-DD11-413B-8FD9-80B03F32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t="17847" r="195" b="-17847"/>
          <a:stretch/>
        </p:blipFill>
        <p:spPr>
          <a:xfrm>
            <a:off x="2316373" y="4315804"/>
            <a:ext cx="2629349" cy="22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User launches your app using a browser</a:t>
            </a:r>
          </a:p>
          <a:p>
            <a:r>
              <a:rPr lang="en-US" sz="1800"/>
              <a:t>App authenticates with Azure Active Directory and obtains access token </a:t>
            </a:r>
          </a:p>
          <a:p>
            <a:r>
              <a:rPr lang="en-US" sz="1800"/>
              <a:t>App uses access token to call to Power BI Service API</a:t>
            </a:r>
          </a:p>
          <a:p>
            <a:r>
              <a:rPr lang="en-US" sz="1800"/>
              <a:t>App retrieves data for embedded resource and passes it to browser.</a:t>
            </a:r>
          </a:p>
          <a:p>
            <a:r>
              <a:rPr lang="en-US" sz="1800"/>
              <a:t>Client-side code uses Power BI JavaScript API to create embedded resource</a:t>
            </a:r>
          </a:p>
          <a:p>
            <a:r>
              <a:rPr lang="en-US" sz="1800"/>
              <a:t>Embedded resource session created between browser and Power BI service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38600"/>
            <a:ext cx="5943600" cy="2478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8409" y="4381501"/>
            <a:ext cx="1223819" cy="7957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Browser</a:t>
            </a:r>
            <a:endParaRPr lang="en-US" sz="15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3125" y="5209375"/>
            <a:ext cx="2154909" cy="844363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01402" y="5740351"/>
            <a:ext cx="2050802" cy="70803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171145" y="4231680"/>
            <a:ext cx="1223819" cy="88205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95903" y="5062928"/>
            <a:ext cx="814348" cy="54933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55869" y="4868873"/>
            <a:ext cx="2921814" cy="609872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0830" y="4577966"/>
            <a:ext cx="2806855" cy="2286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24203" y="4104422"/>
            <a:ext cx="424382" cy="456350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6478" y="4456172"/>
            <a:ext cx="514350" cy="4722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Message Communications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extra libraries used communicate with report in </a:t>
            </a:r>
            <a:r>
              <a:rPr lang="en-US" sz="2400" dirty="0" err="1"/>
              <a:t>iFrame</a:t>
            </a:r>
            <a:endParaRPr lang="en-US" sz="2400" dirty="0"/>
          </a:p>
          <a:p>
            <a:pPr lvl="1"/>
            <a:r>
              <a:rPr lang="en-US" sz="2000" dirty="0"/>
              <a:t>window-post-message-proxy (WPMP)</a:t>
            </a:r>
          </a:p>
          <a:p>
            <a:pPr lvl="1"/>
            <a:r>
              <a:rPr lang="en-US" sz="2000" dirty="0"/>
              <a:t>http-post-message (HPM)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-router (PBIR)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-models (PBIM)</a:t>
            </a:r>
          </a:p>
          <a:p>
            <a:pPr lvl="1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65760" y="3657600"/>
            <a:ext cx="8244840" cy="297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664865" y="4103138"/>
            <a:ext cx="1130440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4569013" y="4103141"/>
            <a:ext cx="3821139" cy="2331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92ADB-930A-4DC4-B36E-4A70A051E5DE}"/>
              </a:ext>
            </a:extLst>
          </p:cNvPr>
          <p:cNvSpPr/>
          <p:nvPr/>
        </p:nvSpPr>
        <p:spPr>
          <a:xfrm>
            <a:off x="4569013" y="3809171"/>
            <a:ext cx="3821139" cy="293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iFrame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664865" y="5673453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F0EC8-BD44-4C9E-8175-1B16D8AB0EA6}"/>
              </a:ext>
            </a:extLst>
          </p:cNvPr>
          <p:cNvGrpSpPr/>
          <p:nvPr/>
        </p:nvGrpSpPr>
        <p:grpSpPr>
          <a:xfrm>
            <a:off x="1878437" y="5693789"/>
            <a:ext cx="2410826" cy="583556"/>
            <a:chOff x="4746255" y="2753031"/>
            <a:chExt cx="3323216" cy="6049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F75C0CD-D91C-478C-B5F9-F678AD0859F5}"/>
                </a:ext>
              </a:extLst>
            </p:cNvPr>
            <p:cNvSpPr/>
            <p:nvPr/>
          </p:nvSpPr>
          <p:spPr>
            <a:xfrm>
              <a:off x="4746255" y="2753032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CE985A-0612-4329-AC2E-D25A42EBE024}"/>
                </a:ext>
              </a:extLst>
            </p:cNvPr>
            <p:cNvSpPr/>
            <p:nvPr/>
          </p:nvSpPr>
          <p:spPr>
            <a:xfrm>
              <a:off x="58941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3BE52AA-5D98-4663-919B-EB4EB786BC52}"/>
                </a:ext>
              </a:extLst>
            </p:cNvPr>
            <p:cNvSpPr/>
            <p:nvPr/>
          </p:nvSpPr>
          <p:spPr>
            <a:xfrm>
              <a:off x="70332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965B35-26D5-42F1-82B2-C9BF6EBA170A}"/>
              </a:ext>
            </a:extLst>
          </p:cNvPr>
          <p:cNvGrpSpPr/>
          <p:nvPr/>
        </p:nvGrpSpPr>
        <p:grpSpPr>
          <a:xfrm>
            <a:off x="4803592" y="5693791"/>
            <a:ext cx="2410825" cy="583555"/>
            <a:chOff x="4469539" y="5621819"/>
            <a:chExt cx="2209798" cy="628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FCB4F5B-4CD9-4DC7-911E-A3814580BD0F}"/>
                </a:ext>
              </a:extLst>
            </p:cNvPr>
            <p:cNvSpPr/>
            <p:nvPr/>
          </p:nvSpPr>
          <p:spPr>
            <a:xfrm>
              <a:off x="599032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BC2CD1-E5D3-48D6-888E-B4DE9D8BD66F}"/>
                </a:ext>
              </a:extLst>
            </p:cNvPr>
            <p:cNvSpPr/>
            <p:nvPr/>
          </p:nvSpPr>
          <p:spPr>
            <a:xfrm>
              <a:off x="523417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E4D1D2-C50F-439E-99DB-AFD76ACEFA7C}"/>
                </a:ext>
              </a:extLst>
            </p:cNvPr>
            <p:cNvSpPr/>
            <p:nvPr/>
          </p:nvSpPr>
          <p:spPr>
            <a:xfrm>
              <a:off x="4469539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E45106-C826-496F-9B6A-DDF98A116728}"/>
              </a:ext>
            </a:extLst>
          </p:cNvPr>
          <p:cNvSpPr/>
          <p:nvPr/>
        </p:nvSpPr>
        <p:spPr>
          <a:xfrm>
            <a:off x="4347852" y="5780316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8BE644B-60F4-4B1B-ABD4-D292E4124BC5}"/>
              </a:ext>
            </a:extLst>
          </p:cNvPr>
          <p:cNvSpPr/>
          <p:nvPr/>
        </p:nvSpPr>
        <p:spPr>
          <a:xfrm flipH="1">
            <a:off x="4311822" y="5952611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9" y="4267708"/>
            <a:ext cx="2356911" cy="11321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BD4D74-19B4-4447-BD74-D4D6EDCDBC43}"/>
              </a:ext>
            </a:extLst>
          </p:cNvPr>
          <p:cNvSpPr/>
          <p:nvPr/>
        </p:nvSpPr>
        <p:spPr>
          <a:xfrm>
            <a:off x="664865" y="4882508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B0584F4-1AA9-4B9E-B0C5-E110E0FF399A}"/>
              </a:ext>
            </a:extLst>
          </p:cNvPr>
          <p:cNvSpPr/>
          <p:nvPr/>
        </p:nvSpPr>
        <p:spPr>
          <a:xfrm>
            <a:off x="1113795" y="4708196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6BB9D25-5BEF-4279-862E-C3A55BF3A853}"/>
              </a:ext>
            </a:extLst>
          </p:cNvPr>
          <p:cNvSpPr/>
          <p:nvPr/>
        </p:nvSpPr>
        <p:spPr>
          <a:xfrm>
            <a:off x="1100053" y="5510027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4A7BC5D-A979-4406-915D-A72FC9625837}"/>
              </a:ext>
            </a:extLst>
          </p:cNvPr>
          <p:cNvSpPr/>
          <p:nvPr/>
        </p:nvSpPr>
        <p:spPr>
          <a:xfrm flipV="1">
            <a:off x="6719544" y="5458793"/>
            <a:ext cx="232580" cy="176027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81000" y="3137019"/>
            <a:ext cx="8573654" cy="356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Promise-based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of PBIJS simulates HTTP protocol</a:t>
            </a:r>
          </a:p>
          <a:p>
            <a:pPr lvl="1"/>
            <a:r>
              <a:rPr lang="en-US" sz="2000" dirty="0"/>
              <a:t>Creates more intuitive programming model for developers</a:t>
            </a:r>
          </a:p>
          <a:p>
            <a:pPr lvl="1"/>
            <a:r>
              <a:rPr lang="en-US" sz="2000" dirty="0"/>
              <a:t>Programming based on asynchronous requests and promises</a:t>
            </a:r>
          </a:p>
          <a:p>
            <a:pPr lvl="1"/>
            <a:r>
              <a:rPr lang="en-US" sz="2000" dirty="0"/>
              <a:t>Embedded objects programmed using actions and events</a:t>
            </a:r>
          </a:p>
          <a:p>
            <a:pPr lvl="1"/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510985" y="4680638"/>
            <a:ext cx="1013015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5271247" y="3268187"/>
            <a:ext cx="3527783" cy="3356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2110816" y="3722328"/>
            <a:ext cx="937184" cy="252607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46" y="4296572"/>
            <a:ext cx="2705100" cy="12993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C25F-78E8-4931-B7EB-870B3771FC09}"/>
              </a:ext>
            </a:extLst>
          </p:cNvPr>
          <p:cNvGrpSpPr/>
          <p:nvPr/>
        </p:nvGrpSpPr>
        <p:grpSpPr>
          <a:xfrm>
            <a:off x="3163456" y="3268187"/>
            <a:ext cx="2111765" cy="1807059"/>
            <a:chOff x="3505200" y="3907940"/>
            <a:chExt cx="1728168" cy="1807059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31EAC-B8A1-4ACC-87B0-8DB213129901}"/>
                </a:ext>
              </a:extLst>
            </p:cNvPr>
            <p:cNvSpPr/>
            <p:nvPr/>
          </p:nvSpPr>
          <p:spPr>
            <a:xfrm>
              <a:off x="3505200" y="3907940"/>
              <a:ext cx="1728168" cy="18070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Actions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E45106-C826-496F-9B6A-DDF98A116728}"/>
                </a:ext>
              </a:extLst>
            </p:cNvPr>
            <p:cNvSpPr/>
            <p:nvPr/>
          </p:nvSpPr>
          <p:spPr>
            <a:xfrm>
              <a:off x="3638585" y="4920593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report.setFilters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DA6D888-C251-410A-B04A-4868B6DA916E}"/>
                </a:ext>
              </a:extLst>
            </p:cNvPr>
            <p:cNvSpPr/>
            <p:nvPr/>
          </p:nvSpPr>
          <p:spPr>
            <a:xfrm>
              <a:off x="3638585" y="4567805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report.switchMode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A3AF6-A712-4059-8FEC-44023C1CC03F}"/>
                </a:ext>
              </a:extLst>
            </p:cNvPr>
            <p:cNvSpPr/>
            <p:nvPr/>
          </p:nvSpPr>
          <p:spPr>
            <a:xfrm>
              <a:off x="3638585" y="4197631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report.fullscreen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E944C3B-AAED-4EA6-937B-5B470AA4DFA6}"/>
                </a:ext>
              </a:extLst>
            </p:cNvPr>
            <p:cNvSpPr/>
            <p:nvPr/>
          </p:nvSpPr>
          <p:spPr>
            <a:xfrm>
              <a:off x="3637478" y="5268670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report.getPages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6175A-3242-44D6-816E-B811AEB72730}"/>
              </a:ext>
            </a:extLst>
          </p:cNvPr>
          <p:cNvGrpSpPr/>
          <p:nvPr/>
        </p:nvGrpSpPr>
        <p:grpSpPr>
          <a:xfrm>
            <a:off x="3172395" y="5158602"/>
            <a:ext cx="2102539" cy="1465718"/>
            <a:chOff x="1925434" y="3096647"/>
            <a:chExt cx="2036965" cy="1465718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367DA-F31D-4ADF-A7F2-99BB1764A24C}"/>
                </a:ext>
              </a:extLst>
            </p:cNvPr>
            <p:cNvSpPr/>
            <p:nvPr/>
          </p:nvSpPr>
          <p:spPr>
            <a:xfrm flipH="1">
              <a:off x="1925434" y="3096647"/>
              <a:ext cx="2036965" cy="14657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Events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BF2C98-0934-474A-B58C-950B57FEF77F}"/>
                </a:ext>
              </a:extLst>
            </p:cNvPr>
            <p:cNvSpPr/>
            <p:nvPr/>
          </p:nvSpPr>
          <p:spPr>
            <a:xfrm flipH="1">
              <a:off x="2013817" y="4109300"/>
              <a:ext cx="1856629" cy="285600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report.commandTriggered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50380D23-A9EF-43EC-A804-10460D20831E}"/>
                </a:ext>
              </a:extLst>
            </p:cNvPr>
            <p:cNvSpPr/>
            <p:nvPr/>
          </p:nvSpPr>
          <p:spPr>
            <a:xfrm flipH="1">
              <a:off x="2013818" y="3756511"/>
              <a:ext cx="1856627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report.pageChanged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CC74316-9915-4E3B-9C4F-F59D6A033D9A}"/>
                </a:ext>
              </a:extLst>
            </p:cNvPr>
            <p:cNvSpPr/>
            <p:nvPr/>
          </p:nvSpPr>
          <p:spPr>
            <a:xfrm flipH="1">
              <a:off x="2013818" y="3386337"/>
              <a:ext cx="1856626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report.loaded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CC5C77-4291-48E5-8E72-A4A18C7AB103}"/>
              </a:ext>
            </a:extLst>
          </p:cNvPr>
          <p:cNvSpPr/>
          <p:nvPr/>
        </p:nvSpPr>
        <p:spPr>
          <a:xfrm>
            <a:off x="5366160" y="4843110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2F4023-2DE1-4E79-AD6B-A8DFC2C5D0B2}"/>
              </a:ext>
            </a:extLst>
          </p:cNvPr>
          <p:cNvSpPr/>
          <p:nvPr/>
        </p:nvSpPr>
        <p:spPr>
          <a:xfrm flipH="1">
            <a:off x="5330130" y="5015405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180ADF-6A5E-446D-99F3-669A96695EFE}"/>
              </a:ext>
            </a:extLst>
          </p:cNvPr>
          <p:cNvSpPr/>
          <p:nvPr/>
        </p:nvSpPr>
        <p:spPr>
          <a:xfrm>
            <a:off x="1629551" y="4756962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886B90-F7F8-4341-85E5-150F890616FC}"/>
              </a:ext>
            </a:extLst>
          </p:cNvPr>
          <p:cNvSpPr/>
          <p:nvPr/>
        </p:nvSpPr>
        <p:spPr>
          <a:xfrm flipH="1">
            <a:off x="1593521" y="4929257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04265-9D6E-4D0E-830B-9C0A27C0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8" y="2720619"/>
            <a:ext cx="6957277" cy="3200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A4F23-2F7F-4C98-A4F7-7B688DA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with Power BI Embedding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6185-3082-4E22-93AB-A17D39D4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powerbi.js</a:t>
            </a:r>
            <a:r>
              <a:rPr lang="en-US" sz="1600" dirty="0"/>
              <a:t> library provides </a:t>
            </a:r>
            <a:r>
              <a:rPr lang="en-US" sz="1600" b="1" dirty="0" err="1">
                <a:solidFill>
                  <a:srgbClr val="002060"/>
                </a:solidFill>
              </a:rPr>
              <a:t>powerbi</a:t>
            </a:r>
            <a:r>
              <a:rPr lang="en-US" sz="1600" dirty="0"/>
              <a:t> as top-level service object</a:t>
            </a:r>
          </a:p>
          <a:p>
            <a:pPr lvl="1"/>
            <a:r>
              <a:rPr lang="en-US" sz="1500" dirty="0"/>
              <a:t>You call </a:t>
            </a:r>
            <a:r>
              <a:rPr lang="en-US" sz="1500" b="1" dirty="0" err="1"/>
              <a:t>powerbi.embed</a:t>
            </a:r>
            <a:r>
              <a:rPr lang="en-US" sz="1500" dirty="0"/>
              <a:t> and pass </a:t>
            </a:r>
            <a:r>
              <a:rPr lang="en-US" sz="1500" b="1" dirty="0"/>
              <a:t>configuration</a:t>
            </a:r>
            <a:r>
              <a:rPr lang="en-US" sz="1500" dirty="0"/>
              <a:t> object with access token</a:t>
            </a:r>
          </a:p>
          <a:p>
            <a:pPr lvl="1"/>
            <a:r>
              <a:rPr lang="en-US" sz="1500" b="1" dirty="0"/>
              <a:t>models</a:t>
            </a:r>
            <a:r>
              <a:rPr lang="en-US" sz="1500" dirty="0"/>
              <a:t> object available to supply configuration settings</a:t>
            </a:r>
            <a:endParaRPr lang="en-US" sz="1500" b="1" dirty="0"/>
          </a:p>
          <a:p>
            <a:pPr lvl="1"/>
            <a:r>
              <a:rPr lang="en-US" sz="1500" b="1" dirty="0"/>
              <a:t>configuration</a:t>
            </a:r>
            <a:r>
              <a:rPr lang="en-US" sz="1500" dirty="0"/>
              <a:t> object sets </a:t>
            </a:r>
            <a:r>
              <a:rPr lang="en-US" sz="1500" b="1" dirty="0" err="1"/>
              <a:t>tokenType</a:t>
            </a:r>
            <a:r>
              <a:rPr lang="en-US" sz="1500" dirty="0"/>
              <a:t> to either </a:t>
            </a:r>
            <a:r>
              <a:rPr lang="en-US" sz="1500" b="1" dirty="0" err="1"/>
              <a:t>TokenType.Embed</a:t>
            </a:r>
            <a:r>
              <a:rPr lang="en-US" sz="1500" dirty="0"/>
              <a:t> or </a:t>
            </a:r>
            <a:r>
              <a:rPr lang="en-US" sz="1500" b="1" dirty="0" err="1"/>
              <a:t>TokenType.Aad</a:t>
            </a:r>
            <a:endParaRPr lang="en-US" sz="1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CC98B-8005-4523-9791-9420A490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390035"/>
            <a:ext cx="3167408" cy="229766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5AA1534C-E6AB-4844-9966-52EABD11B857}"/>
              </a:ext>
            </a:extLst>
          </p:cNvPr>
          <p:cNvSpPr/>
          <p:nvPr/>
        </p:nvSpPr>
        <p:spPr bwMode="auto">
          <a:xfrm>
            <a:off x="3068782" y="4681104"/>
            <a:ext cx="1399310" cy="256310"/>
          </a:xfrm>
          <a:prstGeom prst="leftArrow">
            <a:avLst>
              <a:gd name="adj1" fmla="val 68959"/>
              <a:gd name="adj2" fmla="val 50000"/>
            </a:avLst>
          </a:prstGeom>
          <a:solidFill>
            <a:srgbClr val="FFC000"/>
          </a:solidFill>
          <a:ln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r>
              <a:rPr lang="en-US" sz="788" dirty="0">
                <a:solidFill>
                  <a:srgbClr val="002060"/>
                </a:solidFill>
                <a:ea typeface="Segoe UI" pitchFamily="34" charset="0"/>
                <a:cs typeface="Segoe UI" pitchFamily="34" charset="0"/>
              </a:rPr>
              <a:t>First party embedding</a:t>
            </a:r>
          </a:p>
        </p:txBody>
      </p:sp>
    </p:spTree>
    <p:extLst>
      <p:ext uri="{BB962C8B-B14F-4D97-AF65-F5344CB8AC3E}">
        <p14:creationId xmlns:p14="http://schemas.microsoft.com/office/powerpoint/2010/main" val="38033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Report Configuration Options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7C5D-4CE7-4960-90A3-D43A5BFA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permissions</a:t>
            </a:r>
            <a:r>
              <a:rPr lang="en-US" sz="1800" dirty="0"/>
              <a:t> determines what permissions are given to user on resource</a:t>
            </a:r>
          </a:p>
          <a:p>
            <a:r>
              <a:rPr lang="en-US" sz="1800" b="1" dirty="0" err="1"/>
              <a:t>viewMode</a:t>
            </a:r>
            <a:r>
              <a:rPr lang="en-US" sz="1800" dirty="0"/>
              <a:t> determines when report opens in read-only view or edit view</a:t>
            </a:r>
          </a:p>
          <a:p>
            <a:r>
              <a:rPr lang="en-US" sz="1800" b="1" dirty="0" err="1"/>
              <a:t>pageView</a:t>
            </a:r>
            <a:r>
              <a:rPr lang="en-US" sz="1800" dirty="0"/>
              <a:t> determines how reports scales to fit embed container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608837" y="2941322"/>
            <a:ext cx="4586641" cy="27243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371388" y="3469836"/>
            <a:ext cx="4167323" cy="968950"/>
            <a:chOff x="4267200" y="2537690"/>
            <a:chExt cx="4588163" cy="1066800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grpFill/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Read: </a:t>
              </a:r>
              <a:r>
                <a:rPr lang="en-US" sz="1000" dirty="0">
                  <a:solidFill>
                    <a:srgbClr val="002060"/>
                  </a:solidFill>
                </a:rPr>
                <a:t>Allows view report only.</a:t>
              </a:r>
            </a:p>
            <a:p>
              <a:r>
                <a:rPr lang="en-US" sz="1000" b="1" dirty="0" err="1">
                  <a:solidFill>
                    <a:srgbClr val="002060"/>
                  </a:solidFill>
                </a:rPr>
                <a:t>ReadWrite</a:t>
              </a:r>
              <a:r>
                <a:rPr lang="en-US" sz="1000" b="1" dirty="0">
                  <a:solidFill>
                    <a:srgbClr val="002060"/>
                  </a:solidFill>
                </a:rPr>
                <a:t>: </a:t>
              </a:r>
              <a:r>
                <a:rPr lang="en-US" sz="1000" dirty="0">
                  <a:solidFill>
                    <a:srgbClr val="002060"/>
                  </a:solidFill>
                </a:rPr>
                <a:t>Allows view, Edit and Save report.</a:t>
              </a:r>
            </a:p>
            <a:p>
              <a:r>
                <a:rPr lang="en-US" sz="1000" b="1" dirty="0">
                  <a:solidFill>
                    <a:srgbClr val="002060"/>
                  </a:solidFill>
                </a:rPr>
                <a:t>Copy:</a:t>
              </a:r>
              <a:r>
                <a:rPr lang="en-US" sz="1000" dirty="0">
                  <a:solidFill>
                    <a:srgbClr val="002060"/>
                  </a:solidFill>
                </a:rPr>
                <a:t> Allows Save a copy of a report using Save As.</a:t>
              </a:r>
            </a:p>
            <a:p>
              <a:r>
                <a:rPr lang="en-US" sz="1000" b="1" dirty="0">
                  <a:solidFill>
                    <a:srgbClr val="002060"/>
                  </a:solidFill>
                </a:rPr>
                <a:t>Create:</a:t>
              </a:r>
              <a:r>
                <a:rPr lang="en-US" sz="1000" dirty="0">
                  <a:solidFill>
                    <a:srgbClr val="002060"/>
                  </a:solidFill>
                </a:rPr>
                <a:t> Allows creating a new report.</a:t>
              </a:r>
            </a:p>
            <a:p>
              <a:r>
                <a:rPr lang="en-US" sz="1000" b="1" dirty="0">
                  <a:solidFill>
                    <a:srgbClr val="002060"/>
                  </a:solidFill>
                </a:rPr>
                <a:t>All:</a:t>
              </a:r>
              <a:r>
                <a:rPr lang="en-US" sz="1000" dirty="0">
                  <a:solidFill>
                    <a:srgbClr val="002060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4005701" y="4579305"/>
            <a:ext cx="4005540" cy="501253"/>
            <a:chOff x="3864584" y="3759200"/>
            <a:chExt cx="4410043" cy="551872"/>
          </a:xfrm>
          <a:solidFill>
            <a:srgbClr val="FFC0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grpFill/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View</a:t>
              </a:r>
              <a:r>
                <a:rPr lang="en-US" sz="1000" dirty="0">
                  <a:solidFill>
                    <a:srgbClr val="002060"/>
                  </a:solidFill>
                </a:rPr>
                <a:t> - Opens report in View mode.</a:t>
              </a:r>
            </a:p>
            <a:p>
              <a:r>
                <a:rPr lang="en-US" sz="1000" b="1" dirty="0">
                  <a:solidFill>
                    <a:srgbClr val="002060"/>
                  </a:solidFill>
                </a:rPr>
                <a:t>Edit</a:t>
              </a:r>
              <a:r>
                <a:rPr lang="en-US" sz="1000" dirty="0">
                  <a:solidFill>
                    <a:srgbClr val="002060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864584" y="3759200"/>
              <a:ext cx="1455561" cy="277091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3221313" y="4705143"/>
            <a:ext cx="5386608" cy="1238456"/>
            <a:chOff x="3000984" y="3897742"/>
            <a:chExt cx="5930579" cy="1363522"/>
          </a:xfrm>
          <a:solidFill>
            <a:srgbClr val="FFC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grpFill/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err="1">
                  <a:solidFill>
                    <a:srgbClr val="002060"/>
                  </a:solidFill>
                </a:rPr>
                <a:t>fitToWidth</a:t>
              </a:r>
              <a:r>
                <a:rPr lang="en-US" sz="1000" b="1" dirty="0">
                  <a:solidFill>
                    <a:srgbClr val="002060"/>
                  </a:solidFill>
                </a:rPr>
                <a:t>:</a:t>
              </a:r>
              <a:r>
                <a:rPr lang="en-US" sz="1000" dirty="0">
                  <a:solidFill>
                    <a:srgbClr val="002060"/>
                  </a:solidFill>
                </a:rPr>
                <a:t> Fit to width of host HTML element.</a:t>
              </a:r>
            </a:p>
            <a:p>
              <a:r>
                <a:rPr lang="en-US" sz="1000" b="1" dirty="0" err="1">
                  <a:solidFill>
                    <a:srgbClr val="002060"/>
                  </a:solidFill>
                </a:rPr>
                <a:t>oneColumn</a:t>
              </a:r>
              <a:r>
                <a:rPr lang="en-US" sz="1000" b="1" dirty="0">
                  <a:solidFill>
                    <a:srgbClr val="002060"/>
                  </a:solidFill>
                </a:rPr>
                <a:t>: </a:t>
              </a:r>
              <a:r>
                <a:rPr lang="en-US" sz="1000" dirty="0">
                  <a:solidFill>
                    <a:srgbClr val="002060"/>
                  </a:solidFill>
                </a:rPr>
                <a:t>Opens in single column.</a:t>
              </a:r>
            </a:p>
            <a:p>
              <a:r>
                <a:rPr lang="en-US" sz="1000" b="1" dirty="0" err="1">
                  <a:solidFill>
                    <a:srgbClr val="002060"/>
                  </a:solidFill>
                </a:rPr>
                <a:t>actualSize</a:t>
              </a:r>
              <a:r>
                <a:rPr lang="en-US" sz="1000" dirty="0">
                  <a:solidFill>
                    <a:srgbClr val="002060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84" y="3897742"/>
              <a:ext cx="2356107" cy="86822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PowerBiEmbeddedScratchpad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hlinkClick r:id="rId2"/>
              </a:rPr>
              <a:t>https://github.com/CriticalPathTraining/PowerBiEmbeddedScratchpad</a:t>
            </a:r>
            <a:r>
              <a:rPr lang="en-US" sz="1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9EAA-E2CC-498E-AE88-B839E6D9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981200"/>
            <a:ext cx="7970949" cy="4212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5955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37E6-03C0-46B9-84D5-D1A74C22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Report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1695D-1FDC-4F53-B99F-3BD573C2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5457905" cy="3848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37CDB-AE09-4253-AA89-B5312AF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72" y="1371599"/>
            <a:ext cx="2246639" cy="26126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44686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1BD8-43E8-4130-B1C5-8ABBCAA2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 New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C2C54-F220-4ECA-8D96-F383B6FF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7874098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691345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E328-C33E-4A87-9F23-DE676877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Report with </a:t>
            </a:r>
            <a:r>
              <a:rPr lang="en-US" dirty="0" err="1"/>
              <a:t>SaveAs</a:t>
            </a:r>
            <a:r>
              <a:rPr lang="en-US" dirty="0"/>
              <a:t> Redirect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659A1-0F6D-443F-9631-2BD2B886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700149" cy="5029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045203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8A6C-026B-429E-87F2-44F84383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the Q&amp;A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A85A2-34AB-4EA7-9482-7FB26F15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8702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60547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5F81-D64A-46C3-953F-4404D47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4B0D0-D8D4-457E-9B56-FBD15EFE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95400"/>
            <a:ext cx="7953375" cy="5095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64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First Party Embedding vs 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304800" y="1371601"/>
            <a:ext cx="4042410" cy="2123658"/>
          </a:xfrm>
        </p:spPr>
        <p:txBody>
          <a:bodyPr/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First Party Embedding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User-Owns-Data</a:t>
            </a:r>
            <a:r>
              <a:rPr lang="en-US" dirty="0"/>
              <a:t> Model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All users require a Power BI license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Useful in corporate environments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App authenticates as current user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Your code runs with user’s permissions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8654" y="1371600"/>
            <a:ext cx="4513660" cy="2123658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Third Party Embedding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b="1" dirty="0">
                <a:solidFill>
                  <a:srgbClr val="7030A0"/>
                </a:solidFill>
              </a:rPr>
              <a:t>App-Owns-Data</a:t>
            </a:r>
            <a:r>
              <a:rPr lang="en-US" dirty="0"/>
              <a:t> Model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No consumers require Power BI license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Useful for commercial applications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App authenticates with app-only identity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Your code runs with admin permissions</a:t>
            </a:r>
          </a:p>
          <a:p>
            <a:pPr marL="448866" lvl="1" indent="-257175">
              <a:buFont typeface="Arial" panose="020B0604020202020204" pitchFamily="34" charset="0"/>
              <a:buChar char="•"/>
            </a:pPr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475457" y="3753893"/>
            <a:ext cx="3892202" cy="1732506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First Party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Browser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solidFill>
                    <a:schemeClr val="accent2">
                      <a:lumMod val="40000"/>
                      <a:lumOff val="60000"/>
                    </a:schemeClr>
                  </a:solidFill>
                  <a:ea typeface="Segoe UI" pitchFamily="34" charset="0"/>
                  <a:cs typeface="Segoe UI" pitchFamily="34" charset="0"/>
                </a:rPr>
                <a:t>for the current user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4789384" y="3753893"/>
            <a:ext cx="3892199" cy="1732506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Third Party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Browser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solidFill>
                    <a:schemeClr val="accent2">
                      <a:lumMod val="40000"/>
                      <a:lumOff val="60000"/>
                    </a:schemeClr>
                  </a:solidFill>
                  <a:ea typeface="Segoe UI" pitchFamily="34" charset="0"/>
                  <a:cs typeface="Segoe UI" pitchFamily="34" charset="0"/>
                </a:rPr>
                <a:t>for specific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31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Power BI Embedded </a:t>
            </a:r>
            <a:r>
              <a:rPr lang="en-US" sz="2400"/>
              <a:t>Scratchpad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Power BI Embedding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App-Owns-Data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Caching Access Tokens using OWIN Middleware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Embedding with the User-Owns-Data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49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382000" cy="51816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Power BI Embedding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Embedding with App-Owns-Data Model</a:t>
            </a:r>
          </a:p>
          <a:p>
            <a:r>
              <a:rPr lang="en-US" sz="2400" dirty="0"/>
              <a:t>Caching Access Tokens using OWIN Middleware</a:t>
            </a:r>
          </a:p>
          <a:p>
            <a:r>
              <a:rPr lang="en-US" sz="2400" dirty="0"/>
              <a:t>Embedding with the User-Owns-Data Model</a:t>
            </a:r>
          </a:p>
          <a:p>
            <a:r>
              <a:rPr lang="en-US" sz="2400" dirty="0"/>
              <a:t>Developing with the Power BI JavaScript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6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Enable Service Principal Access to Power BI Service API</a:t>
            </a:r>
          </a:p>
          <a:p>
            <a:pPr lvl="1"/>
            <a:r>
              <a:rPr lang="en-US" sz="1800" dirty="0"/>
              <a:t>Create an Azure AD security group (e.g. Power BI Apps)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Add group to </a:t>
            </a:r>
            <a:r>
              <a:rPr lang="en-US" sz="1800" i="1" dirty="0"/>
              <a:t>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3956050" cy="780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32" y="3657600"/>
            <a:ext cx="4730294" cy="2971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2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Create a confidential client in your Azure AD tenant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Configured as </a:t>
            </a:r>
            <a:r>
              <a:rPr lang="en-US" sz="1400" dirty="0">
                <a:solidFill>
                  <a:srgbClr val="002060"/>
                </a:solidFill>
                <a:latin typeface="Lucida Console" panose="020B0609040504020204" pitchFamily="49" charset="0"/>
              </a:rPr>
              <a:t>TYPE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002060"/>
                </a:solidFill>
                <a:latin typeface="Lucida Console" panose="020B0609040504020204" pitchFamily="49" charset="0"/>
              </a:rPr>
              <a:t>Web</a:t>
            </a:r>
            <a:r>
              <a:rPr lang="en-US" sz="2000" dirty="0"/>
              <a:t> and no need for a redirect URL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Add a client secret or a client certificate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42" y="1718905"/>
            <a:ext cx="5527367" cy="8705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2" y="3028744"/>
            <a:ext cx="5513737" cy="8705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10" y="4338583"/>
            <a:ext cx="5232669" cy="9546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0" y="5756456"/>
            <a:ext cx="5412214" cy="9491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application's service principal in </a:t>
            </a:r>
            <a:r>
              <a:rPr lang="en-US" sz="1800" b="1" dirty="0"/>
              <a:t>Power BI Apps</a:t>
            </a:r>
            <a:r>
              <a:rPr lang="en-US" sz="1800" dirty="0"/>
              <a:t> security group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Configure application's service principal as workspace admin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9" y="1854686"/>
            <a:ext cx="4157591" cy="1173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7"/>
          <a:stretch/>
        </p:blipFill>
        <p:spPr bwMode="auto">
          <a:xfrm>
            <a:off x="871609" y="3539664"/>
            <a:ext cx="3700391" cy="12049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88" y="3532003"/>
            <a:ext cx="2474650" cy="1173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69732"/>
            <a:ext cx="2989226" cy="1214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8CE4-6E08-4A86-9F9D-0381D38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15B7-AA7F-4329-817F-E7B6910C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Record the GUIDs for your embeddable resources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Gather all configuration data which will be required by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1E509-77C4-4EAB-8DCC-0EA62182FB55}"/>
              </a:ext>
            </a:extLst>
          </p:cNvPr>
          <p:cNvPicPr/>
          <p:nvPr/>
        </p:nvPicPr>
        <p:blipFill rotWithShape="1">
          <a:blip r:embed="rId2"/>
          <a:srcRect r="27619" b="17387"/>
          <a:stretch/>
        </p:blipFill>
        <p:spPr bwMode="auto">
          <a:xfrm>
            <a:off x="838200" y="4869226"/>
            <a:ext cx="4963795" cy="18186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925C5C3-3E4D-4B09-843F-8A6FD5F35848}"/>
              </a:ext>
            </a:extLst>
          </p:cNvPr>
          <p:cNvGrpSpPr/>
          <p:nvPr/>
        </p:nvGrpSpPr>
        <p:grpSpPr>
          <a:xfrm>
            <a:off x="838200" y="1915945"/>
            <a:ext cx="5181600" cy="2485137"/>
            <a:chOff x="838200" y="2145507"/>
            <a:chExt cx="6204585" cy="29757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531474-5E58-4E30-9367-685774998855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5507"/>
              <a:ext cx="4521200" cy="67564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B35099-BAFE-4A03-A6B4-8DF6D838802F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936874"/>
              <a:ext cx="6107430" cy="6800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1ED57C-0E72-47F0-8DA8-9AE438BC4A6C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756977"/>
              <a:ext cx="6118225" cy="6096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1FBEC-481D-4353-899E-4EB5CEE77187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466591"/>
              <a:ext cx="6204585" cy="6546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43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25280</TotalTime>
  <Words>1603</Words>
  <Application>Microsoft Office PowerPoint</Application>
  <PresentationFormat>On-screen Show (4:3)</PresentationFormat>
  <Paragraphs>321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Lucida Console</vt:lpstr>
      <vt:lpstr>Segoe UI</vt:lpstr>
      <vt:lpstr>Segoe UI Semilight</vt:lpstr>
      <vt:lpstr>Wingdings</vt:lpstr>
      <vt:lpstr>CPT_Wave15</vt:lpstr>
      <vt:lpstr>Developing with Power BI Embedding</vt:lpstr>
      <vt:lpstr>Agenda</vt:lpstr>
      <vt:lpstr>Power BI Embedding – The Big Picture</vt:lpstr>
      <vt:lpstr>First Party Embedding vs Third Party Embedding</vt:lpstr>
      <vt:lpstr>Agenda</vt:lpstr>
      <vt:lpstr>Setting Up for App-Owns-Data – Part 1</vt:lpstr>
      <vt:lpstr>Setting Up for App-Owns-Data – Part 2</vt:lpstr>
      <vt:lpstr>Setting Up for App-Owns-Data – Part 3</vt:lpstr>
      <vt:lpstr>Setting Up for App-Owns-Data – Part 4</vt:lpstr>
      <vt:lpstr>Generating Embed Tokens</vt:lpstr>
      <vt:lpstr>Getting the Data for Report Embedding</vt:lpstr>
      <vt:lpstr>Getting the Data for Dashboard Embedding</vt:lpstr>
      <vt:lpstr>Getting the Data for Tile Embedding</vt:lpstr>
      <vt:lpstr>Getting Data for New Report Embedding</vt:lpstr>
      <vt:lpstr>Getting the Data for Q&amp;A Embedding</vt:lpstr>
      <vt:lpstr>Agenda</vt:lpstr>
      <vt:lpstr>Open Web Interfaces for NET (OWIN)</vt:lpstr>
      <vt:lpstr>OWIN Middleware Modules</vt:lpstr>
      <vt:lpstr>ThirdPartyEmbeddingDemo</vt:lpstr>
      <vt:lpstr>Agenda</vt:lpstr>
      <vt:lpstr>Authorization Code Grant Flow</vt:lpstr>
      <vt:lpstr>OWIN OpenID Connect Module</vt:lpstr>
      <vt:lpstr>Token Caching and Refresh Tokens</vt:lpstr>
      <vt:lpstr>DailyReporterPersonal</vt:lpstr>
      <vt:lpstr>Understanding Implicit Flow</vt:lpstr>
      <vt:lpstr>PowerBIDaySPA</vt:lpstr>
      <vt:lpstr>Agenda</vt:lpstr>
      <vt:lpstr>Power BI JavaScript API (powerbi.js)</vt:lpstr>
      <vt:lpstr>Report Embedding Architecture</vt:lpstr>
      <vt:lpstr>Post Message Communications Flow</vt:lpstr>
      <vt:lpstr>A Promise-based Programming Model</vt:lpstr>
      <vt:lpstr>Hello World with Power BI Embedding</vt:lpstr>
      <vt:lpstr>Embedded Report Configuration Options</vt:lpstr>
      <vt:lpstr>PowerBiEmbeddedScratchpad Sample</vt:lpstr>
      <vt:lpstr>Handling Report Events</vt:lpstr>
      <vt:lpstr>Embedding a New Report</vt:lpstr>
      <vt:lpstr>New Report with SaveAs Redirect</vt:lpstr>
      <vt:lpstr>Embedding the Q&amp;A Experience</vt:lpstr>
      <vt:lpstr>Configuration Options</vt:lpstr>
      <vt:lpstr>The Power BI Embedded Scratchpad App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Power BI Embedding</dc:title>
  <dc:creator>Ted Pattison</dc:creator>
  <cp:lastModifiedBy>Ted Pattison</cp:lastModifiedBy>
  <cp:revision>431</cp:revision>
  <dcterms:created xsi:type="dcterms:W3CDTF">2012-04-13T19:17:02Z</dcterms:created>
  <dcterms:modified xsi:type="dcterms:W3CDTF">2019-06-07T02:42:31Z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