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5"/>
  </p:notesMasterIdLst>
  <p:handoutMasterIdLst>
    <p:handoutMasterId r:id="rId36"/>
  </p:handoutMasterIdLst>
  <p:sldIdLst>
    <p:sldId id="331" r:id="rId6"/>
    <p:sldId id="278" r:id="rId7"/>
    <p:sldId id="290" r:id="rId8"/>
    <p:sldId id="293" r:id="rId9"/>
    <p:sldId id="312" r:id="rId10"/>
    <p:sldId id="313" r:id="rId11"/>
    <p:sldId id="317" r:id="rId12"/>
    <p:sldId id="322" r:id="rId13"/>
    <p:sldId id="286" r:id="rId14"/>
    <p:sldId id="287" r:id="rId15"/>
    <p:sldId id="288" r:id="rId16"/>
    <p:sldId id="323" r:id="rId17"/>
    <p:sldId id="318" r:id="rId18"/>
    <p:sldId id="309" r:id="rId19"/>
    <p:sldId id="301" r:id="rId20"/>
    <p:sldId id="302" r:id="rId21"/>
    <p:sldId id="304" r:id="rId22"/>
    <p:sldId id="305" r:id="rId23"/>
    <p:sldId id="306" r:id="rId24"/>
    <p:sldId id="307" r:id="rId25"/>
    <p:sldId id="308" r:id="rId26"/>
    <p:sldId id="319" r:id="rId27"/>
    <p:sldId id="280" r:id="rId28"/>
    <p:sldId id="298" r:id="rId29"/>
    <p:sldId id="282" r:id="rId30"/>
    <p:sldId id="324" r:id="rId31"/>
    <p:sldId id="291" r:id="rId32"/>
    <p:sldId id="283" r:id="rId33"/>
    <p:sldId id="321" r:id="rId3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4"/>
    <a:srgbClr val="FF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43" autoAdjust="0"/>
    <p:restoredTop sz="54545" autoAdjust="0"/>
  </p:normalViewPr>
  <p:slideViewPr>
    <p:cSldViewPr>
      <p:cViewPr varScale="1">
        <p:scale>
          <a:sx n="47" d="100"/>
          <a:sy n="47" d="100"/>
        </p:scale>
        <p:origin x="1925" y="43"/>
      </p:cViewPr>
      <p:guideLst>
        <p:guide orient="horz" pos="2160"/>
        <p:guide pos="2880"/>
      </p:guideLst>
    </p:cSldViewPr>
  </p:slideViewPr>
  <p:notesTextViewPr>
    <p:cViewPr>
      <p:scale>
        <a:sx n="125" d="100"/>
        <a:sy n="125" d="100"/>
      </p:scale>
      <p:origin x="0" y="0"/>
    </p:cViewPr>
  </p:notesTextViewPr>
  <p:sorterViewPr>
    <p:cViewPr varScale="1">
      <p:scale>
        <a:sx n="100" d="100"/>
        <a:sy n="100" d="100"/>
      </p:scale>
      <p:origin x="0" y="0"/>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teaches students how to create push datasets and to build real-time dashboards in Power BI. The module examines differences between streaming datasets, push datasets and hybrid datasets and explains how to choose between them for a specific scenario. Students will learn how to use the Power BI Service API to create streaming datasets and to push in rows of data in real time from across the Internet.  Students will also learn how to build a real-time dashboards on top of a streaming dataset using streaming data tiles. The module demonstrates how create push datasets with multiple tables and measures containing DAX expressions. The module concludes with an examination of creating push datasets and explores the extra design features they make available that are not supported in streaming datasets or hybrid datasets.</a:t>
            </a:r>
            <a:endParaRPr lang="en-US" dirty="0"/>
          </a:p>
        </p:txBody>
      </p:sp>
    </p:spTree>
    <p:extLst>
      <p:ext uri="{BB962C8B-B14F-4D97-AF65-F5344CB8AC3E}">
        <p14:creationId xmlns:p14="http://schemas.microsoft.com/office/powerpoint/2010/main" val="136492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4240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6229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43979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52017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7"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33B8-178B-4B91-9B89-2290306807D4}"/>
              </a:ext>
            </a:extLst>
          </p:cNvPr>
          <p:cNvSpPr>
            <a:spLocks noGrp="1"/>
          </p:cNvSpPr>
          <p:nvPr>
            <p:ph type="ctrTitle"/>
          </p:nvPr>
        </p:nvSpPr>
        <p:spPr>
          <a:xfrm>
            <a:off x="228600" y="457200"/>
            <a:ext cx="8763000" cy="1295400"/>
          </a:xfrm>
        </p:spPr>
        <p:txBody>
          <a:bodyPr/>
          <a:lstStyle/>
          <a:p>
            <a:pPr algn="ctr"/>
            <a:r>
              <a:rPr lang="en-US" sz="3600" dirty="0"/>
              <a:t>Developing Push Datasets and </a:t>
            </a:r>
            <a:br>
              <a:rPr lang="en-US" sz="3600" dirty="0"/>
            </a:br>
            <a:r>
              <a:rPr lang="en-US" sz="3600" dirty="0"/>
              <a:t>Real-time Dashboards</a:t>
            </a:r>
          </a:p>
        </p:txBody>
      </p:sp>
    </p:spTree>
    <p:extLst>
      <p:ext uri="{BB962C8B-B14F-4D97-AF65-F5344CB8AC3E}">
        <p14:creationId xmlns:p14="http://schemas.microsoft.com/office/powerpoint/2010/main" val="2780757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Arrow Connector 23">
            <a:extLst>
              <a:ext uri="{FF2B5EF4-FFF2-40B4-BE49-F238E27FC236}">
                <a16:creationId xmlns:a16="http://schemas.microsoft.com/office/drawing/2014/main" id="{3C51F98D-F367-4AC3-892F-A4C61A712DF9}"/>
              </a:ext>
            </a:extLst>
          </p:cNvPr>
          <p:cNvCxnSpPr>
            <a:cxnSpLocks/>
          </p:cNvCxnSpPr>
          <p:nvPr/>
        </p:nvCxnSpPr>
        <p:spPr bwMode="auto">
          <a:xfrm flipH="1" flipV="1">
            <a:off x="3409526" y="5526101"/>
            <a:ext cx="1587749" cy="2437"/>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Creating a Custom Dataset</a:t>
            </a:r>
            <a:endParaRPr lang="en-US" dirty="0"/>
          </a:p>
        </p:txBody>
      </p:sp>
      <p:sp>
        <p:nvSpPr>
          <p:cNvPr id="12" name="Content Placeholder 11"/>
          <p:cNvSpPr>
            <a:spLocks noGrp="1"/>
          </p:cNvSpPr>
          <p:nvPr>
            <p:ph idx="1"/>
          </p:nvPr>
        </p:nvSpPr>
        <p:spPr/>
        <p:txBody>
          <a:bodyPr>
            <a:normAutofit/>
          </a:bodyPr>
          <a:lstStyle/>
          <a:p>
            <a:r>
              <a:rPr lang="en-US" sz="2400" dirty="0"/>
              <a:t>Dataset created by executing HTTP POST operation</a:t>
            </a:r>
          </a:p>
          <a:p>
            <a:pPr lvl="1"/>
            <a:r>
              <a:rPr lang="en-US" sz="2000" dirty="0"/>
              <a:t>One-time operation done as application begins running</a:t>
            </a:r>
          </a:p>
        </p:txBody>
      </p:sp>
      <p:sp>
        <p:nvSpPr>
          <p:cNvPr id="8" name="Rectangle 7"/>
          <p:cNvSpPr/>
          <p:nvPr/>
        </p:nvSpPr>
        <p:spPr>
          <a:xfrm>
            <a:off x="5181600" y="4566106"/>
            <a:ext cx="2707091" cy="1846812"/>
          </a:xfrm>
          <a:prstGeom prst="rect">
            <a:avLst/>
          </a:prstGeom>
          <a:solidFill>
            <a:schemeClr val="accent6">
              <a:lumMod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68580"/>
          <a:lstStyle/>
          <a:p>
            <a:pPr algn="ctr">
              <a:defRPr/>
            </a:pPr>
            <a:r>
              <a:rPr lang="en-US" sz="1125" b="1" dirty="0">
                <a:latin typeface="Arial" panose="020B0604020202020204" pitchFamily="34" charset="0"/>
                <a:cs typeface="Arial" panose="020B0604020202020204" pitchFamily="34" charset="0"/>
              </a:rPr>
              <a:t>Power BI Service</a:t>
            </a:r>
          </a:p>
        </p:txBody>
      </p:sp>
      <p:pic>
        <p:nvPicPr>
          <p:cNvPr id="9" name="Picture 8"/>
          <p:cNvPicPr>
            <a:picLocks noChangeAspect="1"/>
          </p:cNvPicPr>
          <p:nvPr/>
        </p:nvPicPr>
        <p:blipFill>
          <a:blip r:embed="rId2"/>
          <a:stretch>
            <a:fillRect/>
          </a:stretch>
        </p:blipFill>
        <p:spPr>
          <a:xfrm>
            <a:off x="690266" y="2438400"/>
            <a:ext cx="7631816" cy="1740894"/>
          </a:xfrm>
          <a:prstGeom prst="rect">
            <a:avLst/>
          </a:prstGeom>
          <a:ln>
            <a:solidFill>
              <a:schemeClr val="bg1">
                <a:lumMod val="50000"/>
              </a:schemeClr>
            </a:solidFill>
          </a:ln>
        </p:spPr>
      </p:pic>
      <p:grpSp>
        <p:nvGrpSpPr>
          <p:cNvPr id="7" name="Group 6">
            <a:extLst>
              <a:ext uri="{FF2B5EF4-FFF2-40B4-BE49-F238E27FC236}">
                <a16:creationId xmlns:a16="http://schemas.microsoft.com/office/drawing/2014/main" id="{AFA5E612-75C1-44E8-8EDA-6AAB5037CB6A}"/>
              </a:ext>
            </a:extLst>
          </p:cNvPr>
          <p:cNvGrpSpPr/>
          <p:nvPr/>
        </p:nvGrpSpPr>
        <p:grpSpPr>
          <a:xfrm>
            <a:off x="3579361" y="4933928"/>
            <a:ext cx="1534462" cy="830005"/>
            <a:chOff x="3579361" y="4933928"/>
            <a:chExt cx="1534462" cy="830005"/>
          </a:xfrm>
        </p:grpSpPr>
        <p:cxnSp>
          <p:nvCxnSpPr>
            <p:cNvPr id="10" name="Straight Arrow Connector 9"/>
            <p:cNvCxnSpPr/>
            <p:nvPr/>
          </p:nvCxnSpPr>
          <p:spPr bwMode="auto">
            <a:xfrm flipV="1">
              <a:off x="3579361" y="5359522"/>
              <a:ext cx="1534462" cy="9630"/>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5EAE2DD-5206-4B94-B918-348028AAAC14}"/>
                </a:ext>
              </a:extLst>
            </p:cNvPr>
            <p:cNvGrpSpPr/>
            <p:nvPr/>
          </p:nvGrpSpPr>
          <p:grpSpPr>
            <a:xfrm>
              <a:off x="3908814" y="4933928"/>
              <a:ext cx="773498" cy="830005"/>
              <a:chOff x="3908814" y="4933928"/>
              <a:chExt cx="773498" cy="830005"/>
            </a:xfrm>
          </p:grpSpPr>
          <p:sp>
            <p:nvSpPr>
              <p:cNvPr id="14" name="Rectangle 13"/>
              <p:cNvSpPr/>
              <p:nvPr/>
            </p:nvSpPr>
            <p:spPr bwMode="auto">
              <a:xfrm>
                <a:off x="3908814" y="4933928"/>
                <a:ext cx="773498" cy="830005"/>
              </a:xfrm>
              <a:prstGeom prst="rect">
                <a:avLst/>
              </a:prstGeom>
              <a:solidFill>
                <a:schemeClr val="accent6">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750" b="1" dirty="0">
                    <a:solidFill>
                      <a:schemeClr val="tx1"/>
                    </a:solidFill>
                  </a:rPr>
                  <a:t>HTTP POST</a:t>
                </a:r>
              </a:p>
            </p:txBody>
          </p:sp>
          <p:sp>
            <p:nvSpPr>
              <p:cNvPr id="16" name="Rounded Rectangle 15"/>
              <p:cNvSpPr/>
              <p:nvPr/>
            </p:nvSpPr>
            <p:spPr bwMode="auto">
              <a:xfrm>
                <a:off x="3976853" y="5357597"/>
                <a:ext cx="641001" cy="337009"/>
              </a:xfrm>
              <a:prstGeom prst="roundRect">
                <a:avLst/>
              </a:prstGeom>
              <a:solidFill>
                <a:schemeClr val="accent5">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675" b="1" dirty="0">
                    <a:solidFill>
                      <a:schemeClr val="tx1"/>
                    </a:solidFill>
                    <a:latin typeface="Arial" panose="020B0604020202020204" pitchFamily="34" charset="0"/>
                    <a:cs typeface="Arial" panose="020B0604020202020204" pitchFamily="34" charset="0"/>
                  </a:rPr>
                  <a:t>JSON</a:t>
                </a:r>
              </a:p>
            </p:txBody>
          </p:sp>
          <p:sp>
            <p:nvSpPr>
              <p:cNvPr id="15" name="Rounded Rectangle 14"/>
              <p:cNvSpPr/>
              <p:nvPr/>
            </p:nvSpPr>
            <p:spPr bwMode="auto">
              <a:xfrm>
                <a:off x="3976853" y="5136133"/>
                <a:ext cx="641001" cy="171394"/>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50" b="1" dirty="0">
                    <a:solidFill>
                      <a:srgbClr val="C00000"/>
                    </a:solidFill>
                    <a:latin typeface="Arial" panose="020B0604020202020204" pitchFamily="34" charset="0"/>
                    <a:cs typeface="Arial" panose="020B0604020202020204" pitchFamily="34" charset="0"/>
                  </a:rPr>
                  <a:t>Access Token</a:t>
                </a:r>
              </a:p>
            </p:txBody>
          </p:sp>
        </p:grpSp>
      </p:grpSp>
      <p:sp>
        <p:nvSpPr>
          <p:cNvPr id="4" name="Rectangle 3"/>
          <p:cNvSpPr/>
          <p:nvPr/>
        </p:nvSpPr>
        <p:spPr bwMode="auto">
          <a:xfrm>
            <a:off x="5421790" y="4949334"/>
            <a:ext cx="2223415" cy="1280635"/>
          </a:xfrm>
          <a:prstGeom prst="rect">
            <a:avLst/>
          </a:prstGeom>
          <a:solidFill>
            <a:schemeClr val="accent2">
              <a:lumMod val="20000"/>
              <a:lumOff val="8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68580"/>
          <a:lstStyle/>
          <a:p>
            <a:pPr algn="ctr">
              <a:defRPr/>
            </a:pPr>
            <a:r>
              <a:rPr lang="en-US" sz="1050" dirty="0">
                <a:solidFill>
                  <a:schemeClr val="tx1"/>
                </a:solidFill>
              </a:rPr>
              <a:t>My Streaming Dataset</a:t>
            </a:r>
          </a:p>
        </p:txBody>
      </p:sp>
      <p:grpSp>
        <p:nvGrpSpPr>
          <p:cNvPr id="27664" name="Group 10"/>
          <p:cNvGrpSpPr>
            <a:grpSpLocks/>
          </p:cNvGrpSpPr>
          <p:nvPr/>
        </p:nvGrpSpPr>
        <p:grpSpPr bwMode="auto">
          <a:xfrm>
            <a:off x="5550755" y="5322915"/>
            <a:ext cx="1880736" cy="763615"/>
            <a:chOff x="7924800" y="5355406"/>
            <a:chExt cx="1295400" cy="839384"/>
          </a:xfrm>
        </p:grpSpPr>
        <p:sp>
          <p:nvSpPr>
            <p:cNvPr id="13" name="Rectangle 12"/>
            <p:cNvSpPr/>
            <p:nvPr/>
          </p:nvSpPr>
          <p:spPr>
            <a:xfrm>
              <a:off x="7924741" y="5355426"/>
              <a:ext cx="1295424" cy="84038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900" b="1" dirty="0" err="1">
                  <a:solidFill>
                    <a:schemeClr val="tx1"/>
                  </a:solidFill>
                </a:rPr>
                <a:t>TemperatureReadings</a:t>
              </a:r>
              <a:r>
                <a:rPr lang="en-US" sz="900" dirty="0">
                  <a:solidFill>
                    <a:schemeClr val="tx1"/>
                  </a:solidFill>
                </a:rPr>
                <a:t> table</a:t>
              </a:r>
            </a:p>
          </p:txBody>
        </p:sp>
        <p:cxnSp>
          <p:nvCxnSpPr>
            <p:cNvPr id="6" name="Straight Connector 5"/>
            <p:cNvCxnSpPr/>
            <p:nvPr/>
          </p:nvCxnSpPr>
          <p:spPr>
            <a:xfrm>
              <a:off x="7924741" y="5639084"/>
              <a:ext cx="12954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000943" y="5715290"/>
              <a:ext cx="1143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000943" y="5791497"/>
              <a:ext cx="1143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000943" y="5867703"/>
              <a:ext cx="1143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000943" y="5943910"/>
              <a:ext cx="1143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8000943" y="6020116"/>
              <a:ext cx="1143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000943" y="6096323"/>
              <a:ext cx="11430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Oval 32"/>
          <p:cNvSpPr/>
          <p:nvPr/>
        </p:nvSpPr>
        <p:spPr>
          <a:xfrm>
            <a:off x="412955" y="2754227"/>
            <a:ext cx="238795" cy="2272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900" dirty="0"/>
              <a:t>1</a:t>
            </a:r>
          </a:p>
        </p:txBody>
      </p:sp>
      <p:sp>
        <p:nvSpPr>
          <p:cNvPr id="34" name="Oval 33"/>
          <p:cNvSpPr/>
          <p:nvPr/>
        </p:nvSpPr>
        <p:spPr>
          <a:xfrm>
            <a:off x="412955" y="3251074"/>
            <a:ext cx="207983" cy="2079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900" dirty="0"/>
              <a:t>2</a:t>
            </a:r>
          </a:p>
        </p:txBody>
      </p:sp>
      <p:sp>
        <p:nvSpPr>
          <p:cNvPr id="35" name="Oval 34"/>
          <p:cNvSpPr/>
          <p:nvPr/>
        </p:nvSpPr>
        <p:spPr>
          <a:xfrm>
            <a:off x="428360" y="3850866"/>
            <a:ext cx="207983" cy="2079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sz="900" dirty="0"/>
              <a:t>3</a:t>
            </a:r>
          </a:p>
        </p:txBody>
      </p:sp>
      <p:pic>
        <p:nvPicPr>
          <p:cNvPr id="37" name="Picture 36">
            <a:extLst>
              <a:ext uri="{FF2B5EF4-FFF2-40B4-BE49-F238E27FC236}">
                <a16:creationId xmlns:a16="http://schemas.microsoft.com/office/drawing/2014/main" id="{4E5B0A3D-B9CB-4FE8-83E5-723F4DF2C11F}"/>
              </a:ext>
            </a:extLst>
          </p:cNvPr>
          <p:cNvPicPr>
            <a:picLocks noChangeAspect="1"/>
          </p:cNvPicPr>
          <p:nvPr/>
        </p:nvPicPr>
        <p:blipFill>
          <a:blip r:embed="rId3"/>
          <a:stretch>
            <a:fillRect/>
          </a:stretch>
        </p:blipFill>
        <p:spPr>
          <a:xfrm>
            <a:off x="818726" y="4427566"/>
            <a:ext cx="2590800" cy="1860061"/>
          </a:xfrm>
          <a:prstGeom prst="rect">
            <a:avLst/>
          </a:prstGeom>
          <a:ln>
            <a:solidFill>
              <a:schemeClr val="tx1">
                <a:lumMod val="50000"/>
                <a:lumOff val="50000"/>
              </a:schemeClr>
            </a:solidFill>
          </a:ln>
        </p:spPr>
      </p:pic>
    </p:spTree>
    <p:extLst>
      <p:ext uri="{BB962C8B-B14F-4D97-AF65-F5344CB8AC3E}">
        <p14:creationId xmlns:p14="http://schemas.microsoft.com/office/powerpoint/2010/main" val="163750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1000"/>
                                        <p:tgtEl>
                                          <p:spTgt spid="7"/>
                                        </p:tgtEl>
                                      </p:cBhvr>
                                    </p:animEffect>
                                  </p:childTnLst>
                                </p:cTn>
                              </p:par>
                            </p:childTnLst>
                          </p:cTn>
                        </p:par>
                        <p:par>
                          <p:cTn id="16" fill="hold">
                            <p:stCondLst>
                              <p:cond delay="1000"/>
                            </p:stCondLst>
                            <p:childTnLst>
                              <p:par>
                                <p:cTn id="17" presetID="22" presetClass="entr" presetSubtype="2"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right)">
                                      <p:cBhvr>
                                        <p:cTn id="19" dur="10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Adding Rows by Converting C# to JSON</a:t>
            </a:r>
          </a:p>
        </p:txBody>
      </p:sp>
      <p:pic>
        <p:nvPicPr>
          <p:cNvPr id="7" name="Picture 6">
            <a:extLst>
              <a:ext uri="{FF2B5EF4-FFF2-40B4-BE49-F238E27FC236}">
                <a16:creationId xmlns:a16="http://schemas.microsoft.com/office/drawing/2014/main" id="{F7DC5798-5104-4AF9-9905-21686350DA23}"/>
              </a:ext>
            </a:extLst>
          </p:cNvPr>
          <p:cNvPicPr>
            <a:picLocks noChangeAspect="1"/>
          </p:cNvPicPr>
          <p:nvPr/>
        </p:nvPicPr>
        <p:blipFill>
          <a:blip r:embed="rId2"/>
          <a:stretch>
            <a:fillRect/>
          </a:stretch>
        </p:blipFill>
        <p:spPr>
          <a:xfrm>
            <a:off x="381000" y="4186382"/>
            <a:ext cx="3605071" cy="2436345"/>
          </a:xfrm>
          <a:prstGeom prst="rect">
            <a:avLst/>
          </a:prstGeom>
          <a:ln>
            <a:solidFill>
              <a:schemeClr val="tx1">
                <a:lumMod val="50000"/>
                <a:lumOff val="50000"/>
              </a:schemeClr>
            </a:solidFill>
          </a:ln>
        </p:spPr>
      </p:pic>
      <p:pic>
        <p:nvPicPr>
          <p:cNvPr id="5" name="Picture 4">
            <a:extLst>
              <a:ext uri="{FF2B5EF4-FFF2-40B4-BE49-F238E27FC236}">
                <a16:creationId xmlns:a16="http://schemas.microsoft.com/office/drawing/2014/main" id="{02A37783-6F79-46A5-98B1-32A387AA76B6}"/>
              </a:ext>
            </a:extLst>
          </p:cNvPr>
          <p:cNvPicPr>
            <a:picLocks noChangeAspect="1"/>
          </p:cNvPicPr>
          <p:nvPr/>
        </p:nvPicPr>
        <p:blipFill>
          <a:blip r:embed="rId3"/>
          <a:stretch>
            <a:fillRect/>
          </a:stretch>
        </p:blipFill>
        <p:spPr>
          <a:xfrm>
            <a:off x="157018" y="1160169"/>
            <a:ext cx="8224982" cy="2858499"/>
          </a:xfrm>
          <a:prstGeom prst="rect">
            <a:avLst/>
          </a:prstGeom>
          <a:ln>
            <a:solidFill>
              <a:schemeClr val="tx1">
                <a:lumMod val="65000"/>
                <a:lumOff val="35000"/>
              </a:schemeClr>
            </a:solidFill>
          </a:ln>
        </p:spPr>
      </p:pic>
      <p:grpSp>
        <p:nvGrpSpPr>
          <p:cNvPr id="2" name="Group 1">
            <a:extLst>
              <a:ext uri="{FF2B5EF4-FFF2-40B4-BE49-F238E27FC236}">
                <a16:creationId xmlns:a16="http://schemas.microsoft.com/office/drawing/2014/main" id="{54B90C63-1EAF-46A7-8A7A-F38640A6F2BF}"/>
              </a:ext>
            </a:extLst>
          </p:cNvPr>
          <p:cNvGrpSpPr/>
          <p:nvPr/>
        </p:nvGrpSpPr>
        <p:grpSpPr>
          <a:xfrm>
            <a:off x="3810000" y="4186381"/>
            <a:ext cx="3988461" cy="2436345"/>
            <a:chOff x="3810000" y="4186381"/>
            <a:chExt cx="3988461" cy="2436345"/>
          </a:xfrm>
        </p:grpSpPr>
        <p:pic>
          <p:nvPicPr>
            <p:cNvPr id="8" name="Picture 7">
              <a:extLst>
                <a:ext uri="{FF2B5EF4-FFF2-40B4-BE49-F238E27FC236}">
                  <a16:creationId xmlns:a16="http://schemas.microsoft.com/office/drawing/2014/main" id="{9C35A315-2A01-4703-9F4C-A96DFCC96F39}"/>
                </a:ext>
              </a:extLst>
            </p:cNvPr>
            <p:cNvPicPr>
              <a:picLocks noChangeAspect="1"/>
            </p:cNvPicPr>
            <p:nvPr/>
          </p:nvPicPr>
          <p:blipFill>
            <a:blip r:embed="rId4"/>
            <a:stretch>
              <a:fillRect/>
            </a:stretch>
          </p:blipFill>
          <p:spPr>
            <a:xfrm>
              <a:off x="4476173" y="4186381"/>
              <a:ext cx="3322288" cy="2436345"/>
            </a:xfrm>
            <a:prstGeom prst="rect">
              <a:avLst/>
            </a:prstGeom>
            <a:ln>
              <a:solidFill>
                <a:schemeClr val="tx1">
                  <a:lumMod val="50000"/>
                  <a:lumOff val="50000"/>
                </a:schemeClr>
              </a:solidFill>
            </a:ln>
          </p:spPr>
        </p:pic>
        <p:sp>
          <p:nvSpPr>
            <p:cNvPr id="4" name="Arrow: Right 3">
              <a:extLst>
                <a:ext uri="{FF2B5EF4-FFF2-40B4-BE49-F238E27FC236}">
                  <a16:creationId xmlns:a16="http://schemas.microsoft.com/office/drawing/2014/main" id="{55F05A59-B346-4B19-AD02-459250E5857A}"/>
                </a:ext>
              </a:extLst>
            </p:cNvPr>
            <p:cNvSpPr/>
            <p:nvPr/>
          </p:nvSpPr>
          <p:spPr>
            <a:xfrm>
              <a:off x="3810000" y="51054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210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4A86-C332-49E1-A508-58A353CA9DA3}"/>
              </a:ext>
            </a:extLst>
          </p:cNvPr>
          <p:cNvSpPr>
            <a:spLocks noGrp="1"/>
          </p:cNvSpPr>
          <p:nvPr>
            <p:ph type="title"/>
          </p:nvPr>
        </p:nvSpPr>
        <p:spPr/>
        <p:txBody>
          <a:bodyPr/>
          <a:lstStyle/>
          <a:p>
            <a:r>
              <a:rPr lang="en-US" dirty="0"/>
              <a:t>Creating a Streaming Dataset using the Power BI Service API</a:t>
            </a:r>
          </a:p>
        </p:txBody>
      </p:sp>
    </p:spTree>
    <p:extLst>
      <p:ext uri="{BB962C8B-B14F-4D97-AF65-F5344CB8AC3E}">
        <p14:creationId xmlns:p14="http://schemas.microsoft.com/office/powerpoint/2010/main" val="3893493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Real-time Datasets</a:t>
            </a:r>
          </a:p>
          <a:p>
            <a:pPr>
              <a:buFont typeface="Wingdings" panose="05000000000000000000" pitchFamily="2" charset="2"/>
              <a:buChar char="ü"/>
            </a:pPr>
            <a:r>
              <a:rPr lang="en-US" dirty="0"/>
              <a:t>Creating a Streaming Dataset with the API</a:t>
            </a:r>
          </a:p>
          <a:p>
            <a:pPr>
              <a:buFont typeface="Wingdings" panose="05000000000000000000" pitchFamily="2" charset="2"/>
              <a:buChar char="Ø"/>
            </a:pPr>
            <a:r>
              <a:rPr lang="en-US" dirty="0"/>
              <a:t>Designing Dashboards with Streaming Data Tiles</a:t>
            </a:r>
          </a:p>
          <a:p>
            <a:r>
              <a:rPr lang="en-US" dirty="0"/>
              <a:t>Creating a Push Dataset with Real-time Data</a:t>
            </a:r>
          </a:p>
          <a:p>
            <a:r>
              <a:rPr lang="en-US" dirty="0"/>
              <a:t>Integrating Azure Streaming Analytics Jobs</a:t>
            </a:r>
          </a:p>
          <a:p>
            <a:endParaRPr lang="en-US" dirty="0"/>
          </a:p>
        </p:txBody>
      </p:sp>
    </p:spTree>
    <p:extLst>
      <p:ext uri="{BB962C8B-B14F-4D97-AF65-F5344CB8AC3E}">
        <p14:creationId xmlns:p14="http://schemas.microsoft.com/office/powerpoint/2010/main" val="3416876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95433-E61D-4667-B34F-1A8B1562CD9C}"/>
              </a:ext>
            </a:extLst>
          </p:cNvPr>
          <p:cNvSpPr>
            <a:spLocks noGrp="1"/>
          </p:cNvSpPr>
          <p:nvPr>
            <p:ph type="title"/>
          </p:nvPr>
        </p:nvSpPr>
        <p:spPr/>
        <p:txBody>
          <a:bodyPr/>
          <a:lstStyle/>
          <a:p>
            <a:r>
              <a:rPr lang="en-US" dirty="0"/>
              <a:t>Streaming Data Tiles</a:t>
            </a:r>
          </a:p>
        </p:txBody>
      </p:sp>
      <p:sp>
        <p:nvSpPr>
          <p:cNvPr id="3" name="Content Placeholder 2">
            <a:extLst>
              <a:ext uri="{FF2B5EF4-FFF2-40B4-BE49-F238E27FC236}">
                <a16:creationId xmlns:a16="http://schemas.microsoft.com/office/drawing/2014/main" id="{37D64EA7-8679-4A3A-BCE9-87A05CC2DAAF}"/>
              </a:ext>
            </a:extLst>
          </p:cNvPr>
          <p:cNvSpPr>
            <a:spLocks noGrp="1"/>
          </p:cNvSpPr>
          <p:nvPr>
            <p:ph idx="1"/>
          </p:nvPr>
        </p:nvSpPr>
        <p:spPr/>
        <p:txBody>
          <a:bodyPr>
            <a:normAutofit/>
          </a:bodyPr>
          <a:lstStyle/>
          <a:p>
            <a:r>
              <a:rPr lang="en-US" sz="2400" dirty="0"/>
              <a:t>Streaming Data surfaced using Streaming Data Tiles</a:t>
            </a:r>
          </a:p>
          <a:p>
            <a:pPr lvl="1"/>
            <a:r>
              <a:rPr lang="en-US" sz="2000" dirty="0"/>
              <a:t>Used to surface data values from streaming dataset cache</a:t>
            </a:r>
          </a:p>
          <a:p>
            <a:pPr lvl="1"/>
            <a:r>
              <a:rPr lang="en-US" sz="2000" dirty="0"/>
              <a:t>Optimized to provide smooth animations for real-time data</a:t>
            </a:r>
          </a:p>
          <a:p>
            <a:pPr lvl="1"/>
            <a:endParaRPr lang="en-US" sz="2000" dirty="0"/>
          </a:p>
          <a:p>
            <a:r>
              <a:rPr lang="en-US" sz="2400" dirty="0"/>
              <a:t>Available set of streaming titles as of today</a:t>
            </a:r>
          </a:p>
          <a:p>
            <a:pPr lvl="1"/>
            <a:r>
              <a:rPr lang="en-US" sz="2000" dirty="0"/>
              <a:t>Card</a:t>
            </a:r>
          </a:p>
          <a:p>
            <a:pPr lvl="1"/>
            <a:r>
              <a:rPr lang="en-US" sz="2000" dirty="0"/>
              <a:t>Gauge</a:t>
            </a:r>
          </a:p>
          <a:p>
            <a:pPr lvl="1"/>
            <a:r>
              <a:rPr lang="en-US" sz="2000" dirty="0"/>
              <a:t>Line chart</a:t>
            </a:r>
          </a:p>
          <a:p>
            <a:pPr lvl="1"/>
            <a:r>
              <a:rPr lang="en-US" sz="2000" dirty="0"/>
              <a:t>Cluster Bar Chart</a:t>
            </a:r>
          </a:p>
          <a:p>
            <a:pPr lvl="1"/>
            <a:r>
              <a:rPr lang="en-US" sz="2000" dirty="0"/>
              <a:t>Cluster Column Chart</a:t>
            </a:r>
          </a:p>
          <a:p>
            <a:endParaRPr lang="en-US" sz="2400" dirty="0"/>
          </a:p>
        </p:txBody>
      </p:sp>
      <p:pic>
        <p:nvPicPr>
          <p:cNvPr id="4" name="Picture 3">
            <a:extLst>
              <a:ext uri="{FF2B5EF4-FFF2-40B4-BE49-F238E27FC236}">
                <a16:creationId xmlns:a16="http://schemas.microsoft.com/office/drawing/2014/main" id="{B8A9C8D4-D3D5-4185-ACEC-E52CADD5BF77}"/>
              </a:ext>
            </a:extLst>
          </p:cNvPr>
          <p:cNvPicPr>
            <a:picLocks noChangeAspect="1"/>
          </p:cNvPicPr>
          <p:nvPr/>
        </p:nvPicPr>
        <p:blipFill>
          <a:blip r:embed="rId2"/>
          <a:stretch>
            <a:fillRect/>
          </a:stretch>
        </p:blipFill>
        <p:spPr>
          <a:xfrm>
            <a:off x="4267200" y="3721455"/>
            <a:ext cx="4191000" cy="2907945"/>
          </a:xfrm>
          <a:prstGeom prst="rect">
            <a:avLst/>
          </a:prstGeom>
          <a:ln>
            <a:solidFill>
              <a:schemeClr val="tx1">
                <a:lumMod val="50000"/>
                <a:lumOff val="50000"/>
              </a:schemeClr>
            </a:solidFill>
          </a:ln>
        </p:spPr>
      </p:pic>
      <p:sp>
        <p:nvSpPr>
          <p:cNvPr id="5" name="Arrow: Right 4">
            <a:extLst>
              <a:ext uri="{FF2B5EF4-FFF2-40B4-BE49-F238E27FC236}">
                <a16:creationId xmlns:a16="http://schemas.microsoft.com/office/drawing/2014/main" id="{4412F825-45F7-47E1-B623-4B91F29FD6D1}"/>
              </a:ext>
            </a:extLst>
          </p:cNvPr>
          <p:cNvSpPr/>
          <p:nvPr/>
        </p:nvSpPr>
        <p:spPr>
          <a:xfrm>
            <a:off x="4010891" y="3806891"/>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062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DB2B2-9E8B-425A-B0C1-5F421FB5E83D}"/>
              </a:ext>
            </a:extLst>
          </p:cNvPr>
          <p:cNvSpPr>
            <a:spLocks noGrp="1"/>
          </p:cNvSpPr>
          <p:nvPr>
            <p:ph type="title"/>
          </p:nvPr>
        </p:nvSpPr>
        <p:spPr/>
        <p:txBody>
          <a:bodyPr/>
          <a:lstStyle/>
          <a:p>
            <a:r>
              <a:rPr lang="en-US" sz="2600" dirty="0"/>
              <a:t>Creating Dashboards with Streaming Datasets</a:t>
            </a:r>
          </a:p>
        </p:txBody>
      </p:sp>
      <p:sp>
        <p:nvSpPr>
          <p:cNvPr id="6" name="Content Placeholder 5">
            <a:extLst>
              <a:ext uri="{FF2B5EF4-FFF2-40B4-BE49-F238E27FC236}">
                <a16:creationId xmlns:a16="http://schemas.microsoft.com/office/drawing/2014/main" id="{342763AA-6C4A-47F4-9A91-2C34E907C75E}"/>
              </a:ext>
            </a:extLst>
          </p:cNvPr>
          <p:cNvSpPr>
            <a:spLocks noGrp="1"/>
          </p:cNvSpPr>
          <p:nvPr>
            <p:ph idx="1"/>
          </p:nvPr>
        </p:nvSpPr>
        <p:spPr/>
        <p:txBody>
          <a:bodyPr>
            <a:normAutofit/>
          </a:bodyPr>
          <a:lstStyle/>
          <a:p>
            <a:r>
              <a:rPr lang="en-US" sz="2400" dirty="0"/>
              <a:t>You cannot use the Power BI report designer</a:t>
            </a:r>
          </a:p>
          <a:p>
            <a:pPr lvl="1"/>
            <a:r>
              <a:rPr lang="en-US" sz="2000" dirty="0"/>
              <a:t>Instead, you add real-time data tiles directly to a dashboard</a:t>
            </a:r>
          </a:p>
          <a:p>
            <a:pPr lvl="1"/>
            <a:r>
              <a:rPr lang="en-US" sz="2000" dirty="0"/>
              <a:t>Real-time data tiles different from standard set of Power BI visuals</a:t>
            </a:r>
          </a:p>
          <a:p>
            <a:pPr lvl="1"/>
            <a:endParaRPr lang="en-US" sz="2000" dirty="0"/>
          </a:p>
        </p:txBody>
      </p:sp>
      <p:pic>
        <p:nvPicPr>
          <p:cNvPr id="3" name="Picture 2">
            <a:extLst>
              <a:ext uri="{FF2B5EF4-FFF2-40B4-BE49-F238E27FC236}">
                <a16:creationId xmlns:a16="http://schemas.microsoft.com/office/drawing/2014/main" id="{08F0F890-2518-4EC3-850E-714698B1A45F}"/>
              </a:ext>
            </a:extLst>
          </p:cNvPr>
          <p:cNvPicPr>
            <a:picLocks noChangeAspect="1"/>
          </p:cNvPicPr>
          <p:nvPr/>
        </p:nvPicPr>
        <p:blipFill>
          <a:blip r:embed="rId2"/>
          <a:stretch>
            <a:fillRect/>
          </a:stretch>
        </p:blipFill>
        <p:spPr>
          <a:xfrm>
            <a:off x="1003182" y="2915011"/>
            <a:ext cx="6248400" cy="2567172"/>
          </a:xfrm>
          <a:prstGeom prst="rect">
            <a:avLst/>
          </a:prstGeom>
          <a:ln>
            <a:solidFill>
              <a:schemeClr val="tx1">
                <a:lumMod val="75000"/>
                <a:lumOff val="25000"/>
              </a:schemeClr>
            </a:solidFill>
          </a:ln>
        </p:spPr>
      </p:pic>
      <p:pic>
        <p:nvPicPr>
          <p:cNvPr id="4" name="Picture 3">
            <a:extLst>
              <a:ext uri="{FF2B5EF4-FFF2-40B4-BE49-F238E27FC236}">
                <a16:creationId xmlns:a16="http://schemas.microsoft.com/office/drawing/2014/main" id="{2ABFFCCB-80FD-4FF6-BFA1-25D2EA164D91}"/>
              </a:ext>
            </a:extLst>
          </p:cNvPr>
          <p:cNvPicPr>
            <a:picLocks noChangeAspect="1"/>
          </p:cNvPicPr>
          <p:nvPr/>
        </p:nvPicPr>
        <p:blipFill>
          <a:blip r:embed="rId3"/>
          <a:stretch>
            <a:fillRect/>
          </a:stretch>
        </p:blipFill>
        <p:spPr>
          <a:xfrm>
            <a:off x="5887809" y="2895600"/>
            <a:ext cx="2752126" cy="3593476"/>
          </a:xfrm>
          <a:prstGeom prst="rect">
            <a:avLst/>
          </a:prstGeom>
          <a:ln>
            <a:solidFill>
              <a:schemeClr val="tx1">
                <a:lumMod val="75000"/>
                <a:lumOff val="25000"/>
              </a:schemeClr>
            </a:solidFill>
          </a:ln>
        </p:spPr>
      </p:pic>
      <p:sp>
        <p:nvSpPr>
          <p:cNvPr id="5" name="Arrow: Right 4">
            <a:extLst>
              <a:ext uri="{FF2B5EF4-FFF2-40B4-BE49-F238E27FC236}">
                <a16:creationId xmlns:a16="http://schemas.microsoft.com/office/drawing/2014/main" id="{106E2385-BA5A-465B-8927-04EA0F4CFFB7}"/>
              </a:ext>
            </a:extLst>
          </p:cNvPr>
          <p:cNvSpPr/>
          <p:nvPr/>
        </p:nvSpPr>
        <p:spPr>
          <a:xfrm>
            <a:off x="5254857" y="5835338"/>
            <a:ext cx="6477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863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CF15-9315-496F-A326-9A9AC284395F}"/>
              </a:ext>
            </a:extLst>
          </p:cNvPr>
          <p:cNvSpPr>
            <a:spLocks noGrp="1"/>
          </p:cNvSpPr>
          <p:nvPr>
            <p:ph type="title"/>
          </p:nvPr>
        </p:nvSpPr>
        <p:spPr/>
        <p:txBody>
          <a:bodyPr/>
          <a:lstStyle/>
          <a:p>
            <a:r>
              <a:rPr lang="en-US" dirty="0"/>
              <a:t>Creating a New Streaming Data Tile</a:t>
            </a:r>
          </a:p>
        </p:txBody>
      </p:sp>
      <p:sp>
        <p:nvSpPr>
          <p:cNvPr id="4" name="Content Placeholder 3">
            <a:extLst>
              <a:ext uri="{FF2B5EF4-FFF2-40B4-BE49-F238E27FC236}">
                <a16:creationId xmlns:a16="http://schemas.microsoft.com/office/drawing/2014/main" id="{ED8D060E-B70D-479D-B439-20274A4C98B6}"/>
              </a:ext>
            </a:extLst>
          </p:cNvPr>
          <p:cNvSpPr>
            <a:spLocks noGrp="1"/>
          </p:cNvSpPr>
          <p:nvPr>
            <p:ph idx="1"/>
          </p:nvPr>
        </p:nvSpPr>
        <p:spPr/>
        <p:txBody>
          <a:bodyPr>
            <a:normAutofit/>
          </a:bodyPr>
          <a:lstStyle/>
          <a:p>
            <a:r>
              <a:rPr lang="en-US" sz="2400" dirty="0"/>
              <a:t>When creating a streaming data tile…</a:t>
            </a:r>
          </a:p>
          <a:p>
            <a:pPr lvl="1"/>
            <a:r>
              <a:rPr lang="en-US" sz="2000" dirty="0"/>
              <a:t>Select dataset that is a streaming dataset or a hybrid dataset</a:t>
            </a:r>
          </a:p>
          <a:p>
            <a:pPr lvl="1"/>
            <a:r>
              <a:rPr lang="en-US" sz="2000" dirty="0"/>
              <a:t>Choose the type of data streaming tile</a:t>
            </a:r>
          </a:p>
          <a:p>
            <a:pPr lvl="1"/>
            <a:endParaRPr lang="en-US" sz="2000" dirty="0"/>
          </a:p>
          <a:p>
            <a:pPr lvl="1"/>
            <a:endParaRPr lang="en-US" sz="2000" dirty="0"/>
          </a:p>
        </p:txBody>
      </p:sp>
      <p:pic>
        <p:nvPicPr>
          <p:cNvPr id="3" name="Picture 2">
            <a:extLst>
              <a:ext uri="{FF2B5EF4-FFF2-40B4-BE49-F238E27FC236}">
                <a16:creationId xmlns:a16="http://schemas.microsoft.com/office/drawing/2014/main" id="{E5FDE9B4-83F5-455C-989F-028837C64F48}"/>
              </a:ext>
            </a:extLst>
          </p:cNvPr>
          <p:cNvPicPr>
            <a:picLocks noChangeAspect="1"/>
          </p:cNvPicPr>
          <p:nvPr/>
        </p:nvPicPr>
        <p:blipFill>
          <a:blip r:embed="rId2"/>
          <a:stretch>
            <a:fillRect/>
          </a:stretch>
        </p:blipFill>
        <p:spPr>
          <a:xfrm>
            <a:off x="1066800" y="2819400"/>
            <a:ext cx="2810748" cy="3556140"/>
          </a:xfrm>
          <a:prstGeom prst="rect">
            <a:avLst/>
          </a:prstGeom>
          <a:solidFill>
            <a:schemeClr val="tx1">
              <a:lumMod val="50000"/>
              <a:lumOff val="50000"/>
            </a:schemeClr>
          </a:solidFill>
          <a:ln>
            <a:solidFill>
              <a:schemeClr val="tx1">
                <a:lumMod val="75000"/>
                <a:lumOff val="25000"/>
              </a:schemeClr>
            </a:solidFill>
          </a:ln>
        </p:spPr>
      </p:pic>
      <p:pic>
        <p:nvPicPr>
          <p:cNvPr id="6" name="Picture 5">
            <a:extLst>
              <a:ext uri="{FF2B5EF4-FFF2-40B4-BE49-F238E27FC236}">
                <a16:creationId xmlns:a16="http://schemas.microsoft.com/office/drawing/2014/main" id="{43105634-8F0B-46F5-85D8-EA03D8B13317}"/>
              </a:ext>
            </a:extLst>
          </p:cNvPr>
          <p:cNvPicPr>
            <a:picLocks noChangeAspect="1"/>
          </p:cNvPicPr>
          <p:nvPr/>
        </p:nvPicPr>
        <p:blipFill>
          <a:blip r:embed="rId3"/>
          <a:stretch>
            <a:fillRect/>
          </a:stretch>
        </p:blipFill>
        <p:spPr>
          <a:xfrm>
            <a:off x="4267200" y="2819400"/>
            <a:ext cx="2810748" cy="3587743"/>
          </a:xfrm>
          <a:prstGeom prst="rect">
            <a:avLst/>
          </a:prstGeom>
          <a:ln>
            <a:solidFill>
              <a:schemeClr val="tx1">
                <a:lumMod val="75000"/>
                <a:lumOff val="25000"/>
              </a:schemeClr>
            </a:solidFill>
          </a:ln>
        </p:spPr>
      </p:pic>
    </p:spTree>
    <p:extLst>
      <p:ext uri="{BB962C8B-B14F-4D97-AF65-F5344CB8AC3E}">
        <p14:creationId xmlns:p14="http://schemas.microsoft.com/office/powerpoint/2010/main" val="146017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CE1A-375C-4745-AD47-70DB79D62951}"/>
              </a:ext>
            </a:extLst>
          </p:cNvPr>
          <p:cNvSpPr>
            <a:spLocks noGrp="1"/>
          </p:cNvSpPr>
          <p:nvPr>
            <p:ph type="title"/>
          </p:nvPr>
        </p:nvSpPr>
        <p:spPr/>
        <p:txBody>
          <a:bodyPr/>
          <a:lstStyle/>
          <a:p>
            <a:r>
              <a:rPr lang="en-US" dirty="0"/>
              <a:t>Real-time Data Tile Field Pane</a:t>
            </a:r>
          </a:p>
        </p:txBody>
      </p:sp>
      <p:pic>
        <p:nvPicPr>
          <p:cNvPr id="3" name="Picture 2">
            <a:extLst>
              <a:ext uri="{FF2B5EF4-FFF2-40B4-BE49-F238E27FC236}">
                <a16:creationId xmlns:a16="http://schemas.microsoft.com/office/drawing/2014/main" id="{996FDD24-9AE6-49F5-951A-A410BED619E8}"/>
              </a:ext>
            </a:extLst>
          </p:cNvPr>
          <p:cNvPicPr>
            <a:picLocks noChangeAspect="1"/>
          </p:cNvPicPr>
          <p:nvPr/>
        </p:nvPicPr>
        <p:blipFill>
          <a:blip r:embed="rId2"/>
          <a:stretch>
            <a:fillRect/>
          </a:stretch>
        </p:blipFill>
        <p:spPr>
          <a:xfrm>
            <a:off x="1219200" y="1371600"/>
            <a:ext cx="6881813" cy="5074692"/>
          </a:xfrm>
          <a:prstGeom prst="rect">
            <a:avLst/>
          </a:prstGeom>
          <a:ln>
            <a:solidFill>
              <a:schemeClr val="tx1"/>
            </a:solidFill>
          </a:ln>
        </p:spPr>
      </p:pic>
      <p:sp>
        <p:nvSpPr>
          <p:cNvPr id="5" name="Arrow: Right 4">
            <a:extLst>
              <a:ext uri="{FF2B5EF4-FFF2-40B4-BE49-F238E27FC236}">
                <a16:creationId xmlns:a16="http://schemas.microsoft.com/office/drawing/2014/main" id="{D5C1B77B-8510-4094-9DC8-56901B3235AF}"/>
              </a:ext>
            </a:extLst>
          </p:cNvPr>
          <p:cNvSpPr/>
          <p:nvPr/>
        </p:nvSpPr>
        <p:spPr>
          <a:xfrm>
            <a:off x="4267200" y="2895600"/>
            <a:ext cx="616974" cy="437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95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437F-27EF-4DAE-B180-096CEFDD395F}"/>
              </a:ext>
            </a:extLst>
          </p:cNvPr>
          <p:cNvSpPr>
            <a:spLocks noGrp="1"/>
          </p:cNvSpPr>
          <p:nvPr>
            <p:ph type="title"/>
          </p:nvPr>
        </p:nvSpPr>
        <p:spPr/>
        <p:txBody>
          <a:bodyPr/>
          <a:lstStyle/>
          <a:p>
            <a:r>
              <a:rPr lang="en-US" dirty="0"/>
              <a:t>Real-time Data Tile Format Pane</a:t>
            </a:r>
          </a:p>
        </p:txBody>
      </p:sp>
      <p:pic>
        <p:nvPicPr>
          <p:cNvPr id="4" name="Picture 3">
            <a:extLst>
              <a:ext uri="{FF2B5EF4-FFF2-40B4-BE49-F238E27FC236}">
                <a16:creationId xmlns:a16="http://schemas.microsoft.com/office/drawing/2014/main" id="{9D6A5CB7-79DF-41A0-B079-9917277C7DF3}"/>
              </a:ext>
            </a:extLst>
          </p:cNvPr>
          <p:cNvPicPr>
            <a:picLocks noChangeAspect="1"/>
          </p:cNvPicPr>
          <p:nvPr/>
        </p:nvPicPr>
        <p:blipFill>
          <a:blip r:embed="rId2"/>
          <a:stretch>
            <a:fillRect/>
          </a:stretch>
        </p:blipFill>
        <p:spPr>
          <a:xfrm>
            <a:off x="1219200" y="1371600"/>
            <a:ext cx="6873968" cy="5074692"/>
          </a:xfrm>
          <a:prstGeom prst="rect">
            <a:avLst/>
          </a:prstGeom>
          <a:ln>
            <a:solidFill>
              <a:schemeClr val="tx1"/>
            </a:solidFill>
          </a:ln>
        </p:spPr>
      </p:pic>
      <p:sp>
        <p:nvSpPr>
          <p:cNvPr id="6" name="Arrow: Right 5">
            <a:extLst>
              <a:ext uri="{FF2B5EF4-FFF2-40B4-BE49-F238E27FC236}">
                <a16:creationId xmlns:a16="http://schemas.microsoft.com/office/drawing/2014/main" id="{DA226335-0328-42BC-AE31-285AD8190DDD}"/>
              </a:ext>
            </a:extLst>
          </p:cNvPr>
          <p:cNvSpPr/>
          <p:nvPr/>
        </p:nvSpPr>
        <p:spPr>
          <a:xfrm>
            <a:off x="6262255" y="2941781"/>
            <a:ext cx="616974" cy="4375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089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144A-3702-4945-8A5F-0F9911DF023F}"/>
              </a:ext>
            </a:extLst>
          </p:cNvPr>
          <p:cNvSpPr>
            <a:spLocks noGrp="1"/>
          </p:cNvSpPr>
          <p:nvPr>
            <p:ph type="title"/>
          </p:nvPr>
        </p:nvSpPr>
        <p:spPr/>
        <p:txBody>
          <a:bodyPr/>
          <a:lstStyle/>
          <a:p>
            <a:r>
              <a:rPr lang="en-US" dirty="0"/>
              <a:t>Streaming Gauge Tile</a:t>
            </a:r>
          </a:p>
        </p:txBody>
      </p:sp>
      <p:pic>
        <p:nvPicPr>
          <p:cNvPr id="4" name="Picture 3">
            <a:extLst>
              <a:ext uri="{FF2B5EF4-FFF2-40B4-BE49-F238E27FC236}">
                <a16:creationId xmlns:a16="http://schemas.microsoft.com/office/drawing/2014/main" id="{4BA0DDC1-A1E0-4AC9-A211-AD5E57390DB1}"/>
              </a:ext>
            </a:extLst>
          </p:cNvPr>
          <p:cNvPicPr>
            <a:picLocks noChangeAspect="1"/>
          </p:cNvPicPr>
          <p:nvPr/>
        </p:nvPicPr>
        <p:blipFill>
          <a:blip r:embed="rId2"/>
          <a:stretch>
            <a:fillRect/>
          </a:stretch>
        </p:blipFill>
        <p:spPr>
          <a:xfrm>
            <a:off x="990600" y="1295400"/>
            <a:ext cx="6832803" cy="5331710"/>
          </a:xfrm>
          <a:prstGeom prst="rect">
            <a:avLst/>
          </a:prstGeom>
          <a:ln>
            <a:solidFill>
              <a:schemeClr val="tx1">
                <a:lumMod val="50000"/>
                <a:lumOff val="50000"/>
              </a:schemeClr>
            </a:solidFill>
          </a:ln>
        </p:spPr>
      </p:pic>
    </p:spTree>
    <p:extLst>
      <p:ext uri="{BB962C8B-B14F-4D97-AF65-F5344CB8AC3E}">
        <p14:creationId xmlns:p14="http://schemas.microsoft.com/office/powerpoint/2010/main" val="180398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Ø"/>
            </a:pPr>
            <a:r>
              <a:rPr lang="en-US" dirty="0"/>
              <a:t>Introduction to Real-time Datasets</a:t>
            </a:r>
          </a:p>
          <a:p>
            <a:r>
              <a:rPr lang="en-US" dirty="0"/>
              <a:t>Creating a Streaming Dataset with the API</a:t>
            </a:r>
          </a:p>
          <a:p>
            <a:r>
              <a:rPr lang="en-US" dirty="0"/>
              <a:t>Designing Dashboards with Streaming Data Tiles</a:t>
            </a:r>
          </a:p>
          <a:p>
            <a:r>
              <a:rPr lang="en-US" dirty="0"/>
              <a:t>Creating a Push Dataset with Real-time Data</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64F4-62B6-4A6A-9CC5-EDEF567D0E40}"/>
              </a:ext>
            </a:extLst>
          </p:cNvPr>
          <p:cNvSpPr>
            <a:spLocks noGrp="1"/>
          </p:cNvSpPr>
          <p:nvPr>
            <p:ph type="title"/>
          </p:nvPr>
        </p:nvSpPr>
        <p:spPr/>
        <p:txBody>
          <a:bodyPr/>
          <a:lstStyle/>
          <a:p>
            <a:r>
              <a:rPr lang="en-US" dirty="0"/>
              <a:t>Streaming Line Chart Tile</a:t>
            </a:r>
          </a:p>
        </p:txBody>
      </p:sp>
      <p:pic>
        <p:nvPicPr>
          <p:cNvPr id="3" name="Picture 2">
            <a:extLst>
              <a:ext uri="{FF2B5EF4-FFF2-40B4-BE49-F238E27FC236}">
                <a16:creationId xmlns:a16="http://schemas.microsoft.com/office/drawing/2014/main" id="{72F9A7E8-1C1F-4D34-B15A-E9B68CB91C80}"/>
              </a:ext>
            </a:extLst>
          </p:cNvPr>
          <p:cNvPicPr>
            <a:picLocks noChangeAspect="1"/>
          </p:cNvPicPr>
          <p:nvPr/>
        </p:nvPicPr>
        <p:blipFill>
          <a:blip r:embed="rId2"/>
          <a:stretch>
            <a:fillRect/>
          </a:stretch>
        </p:blipFill>
        <p:spPr>
          <a:xfrm>
            <a:off x="838200" y="1447800"/>
            <a:ext cx="7696200" cy="4791842"/>
          </a:xfrm>
          <a:prstGeom prst="rect">
            <a:avLst/>
          </a:prstGeom>
          <a:ln>
            <a:solidFill>
              <a:schemeClr val="tx1">
                <a:lumMod val="50000"/>
                <a:lumOff val="50000"/>
              </a:schemeClr>
            </a:solidFill>
          </a:ln>
        </p:spPr>
      </p:pic>
    </p:spTree>
    <p:extLst>
      <p:ext uri="{BB962C8B-B14F-4D97-AF65-F5344CB8AC3E}">
        <p14:creationId xmlns:p14="http://schemas.microsoft.com/office/powerpoint/2010/main" val="2154978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679A-22D2-464B-B1DA-4DA3D4B133F5}"/>
              </a:ext>
            </a:extLst>
          </p:cNvPr>
          <p:cNvSpPr>
            <a:spLocks noGrp="1"/>
          </p:cNvSpPr>
          <p:nvPr>
            <p:ph type="title"/>
          </p:nvPr>
        </p:nvSpPr>
        <p:spPr/>
        <p:txBody>
          <a:bodyPr/>
          <a:lstStyle/>
          <a:p>
            <a:r>
              <a:rPr lang="en-US" dirty="0"/>
              <a:t>Streaming Clustered Bar Chart Tile</a:t>
            </a:r>
          </a:p>
        </p:txBody>
      </p:sp>
      <p:pic>
        <p:nvPicPr>
          <p:cNvPr id="3" name="Picture 2">
            <a:extLst>
              <a:ext uri="{FF2B5EF4-FFF2-40B4-BE49-F238E27FC236}">
                <a16:creationId xmlns:a16="http://schemas.microsoft.com/office/drawing/2014/main" id="{265FF1F6-0BBC-46E8-8605-CF944D5E27BB}"/>
              </a:ext>
            </a:extLst>
          </p:cNvPr>
          <p:cNvPicPr>
            <a:picLocks noChangeAspect="1"/>
          </p:cNvPicPr>
          <p:nvPr/>
        </p:nvPicPr>
        <p:blipFill>
          <a:blip r:embed="rId2"/>
          <a:stretch>
            <a:fillRect/>
          </a:stretch>
        </p:blipFill>
        <p:spPr>
          <a:xfrm>
            <a:off x="332266" y="1600200"/>
            <a:ext cx="8250867" cy="41148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204164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Real-time Datasets</a:t>
            </a:r>
          </a:p>
          <a:p>
            <a:pPr>
              <a:buFont typeface="Wingdings" panose="05000000000000000000" pitchFamily="2" charset="2"/>
              <a:buChar char="ü"/>
            </a:pPr>
            <a:r>
              <a:rPr lang="en-US" dirty="0"/>
              <a:t>Creating a Streaming Dataset with the API</a:t>
            </a:r>
          </a:p>
          <a:p>
            <a:pPr>
              <a:buFont typeface="Wingdings" panose="05000000000000000000" pitchFamily="2" charset="2"/>
              <a:buChar char="ü"/>
            </a:pPr>
            <a:r>
              <a:rPr lang="en-US" dirty="0"/>
              <a:t>Designing Dashboards with Streaming Data Tiles</a:t>
            </a:r>
          </a:p>
          <a:p>
            <a:pPr>
              <a:buFont typeface="Wingdings" panose="05000000000000000000" pitchFamily="2" charset="2"/>
              <a:buChar char="Ø"/>
            </a:pPr>
            <a:r>
              <a:rPr lang="en-US" dirty="0"/>
              <a:t>Creating a Push Dataset with Real-time Data</a:t>
            </a:r>
          </a:p>
        </p:txBody>
      </p:sp>
    </p:spTree>
    <p:extLst>
      <p:ext uri="{BB962C8B-B14F-4D97-AF65-F5344CB8AC3E}">
        <p14:creationId xmlns:p14="http://schemas.microsoft.com/office/powerpoint/2010/main" val="2946262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sz="3200" dirty="0"/>
              <a:t>Real-time Scenario Being Simulated</a:t>
            </a:r>
          </a:p>
        </p:txBody>
      </p:sp>
      <p:sp>
        <p:nvSpPr>
          <p:cNvPr id="18" name="Content Placeholder 17"/>
          <p:cNvSpPr>
            <a:spLocks noGrp="1"/>
          </p:cNvSpPr>
          <p:nvPr>
            <p:ph idx="1"/>
          </p:nvPr>
        </p:nvSpPr>
        <p:spPr/>
        <p:txBody>
          <a:bodyPr>
            <a:normAutofit/>
          </a:bodyPr>
          <a:lstStyle/>
          <a:p>
            <a:pPr>
              <a:defRPr/>
            </a:pPr>
            <a:r>
              <a:rPr lang="en-US" sz="2400" dirty="0"/>
              <a:t>Contribution website accepts contributions from donors</a:t>
            </a:r>
          </a:p>
          <a:p>
            <a:pPr lvl="1">
              <a:defRPr/>
            </a:pPr>
            <a:r>
              <a:rPr lang="en-US" sz="2000" dirty="0"/>
              <a:t>Website calls web service to process credit card transaction</a:t>
            </a:r>
          </a:p>
          <a:p>
            <a:pPr lvl="1">
              <a:defRPr/>
            </a:pPr>
            <a:r>
              <a:rPr lang="en-US" sz="2000" dirty="0"/>
              <a:t>Website calls to Power BI REST API to create &amp; update dataset</a:t>
            </a:r>
          </a:p>
          <a:p>
            <a:pPr lvl="1">
              <a:defRPr/>
            </a:pPr>
            <a:endParaRPr lang="en-US" sz="2000" dirty="0"/>
          </a:p>
        </p:txBody>
      </p:sp>
      <p:grpSp>
        <p:nvGrpSpPr>
          <p:cNvPr id="31748" name="Group 16"/>
          <p:cNvGrpSpPr>
            <a:grpSpLocks/>
          </p:cNvGrpSpPr>
          <p:nvPr/>
        </p:nvGrpSpPr>
        <p:grpSpPr bwMode="auto">
          <a:xfrm>
            <a:off x="533400" y="2895600"/>
            <a:ext cx="5046566" cy="2680988"/>
            <a:chOff x="318837" y="1248871"/>
            <a:chExt cx="8520363" cy="4923329"/>
          </a:xfrm>
        </p:grpSpPr>
        <p:pic>
          <p:nvPicPr>
            <p:cNvPr id="31756" name="Picture 1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850" y="1248871"/>
              <a:ext cx="8515350" cy="491409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0" name="Rectangle 19"/>
            <p:cNvSpPr/>
            <p:nvPr/>
          </p:nvSpPr>
          <p:spPr>
            <a:xfrm>
              <a:off x="322536" y="1707416"/>
              <a:ext cx="8512967" cy="44567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00"/>
            </a:p>
          </p:txBody>
        </p:sp>
        <p:pic>
          <p:nvPicPr>
            <p:cNvPr id="31758"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8411" y="2849071"/>
              <a:ext cx="8153400" cy="268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21"/>
            <p:cNvSpPr/>
            <p:nvPr/>
          </p:nvSpPr>
          <p:spPr>
            <a:xfrm>
              <a:off x="333629" y="1707416"/>
              <a:ext cx="8501874" cy="8567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00" dirty="0"/>
            </a:p>
          </p:txBody>
        </p:sp>
        <p:sp>
          <p:nvSpPr>
            <p:cNvPr id="23" name="Rectangle 22"/>
            <p:cNvSpPr/>
            <p:nvPr/>
          </p:nvSpPr>
          <p:spPr>
            <a:xfrm>
              <a:off x="577702" y="1377585"/>
              <a:ext cx="813576" cy="12067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25" b="1" dirty="0">
                  <a:solidFill>
                    <a:schemeClr val="tx1"/>
                  </a:solidFill>
                </a:rPr>
                <a:t>Vote for Joe</a:t>
              </a:r>
            </a:p>
          </p:txBody>
        </p:sp>
        <p:pic>
          <p:nvPicPr>
            <p:cNvPr id="31761" name="Picture 23"/>
            <p:cNvPicPr>
              <a:picLocks noChangeAspect="1"/>
            </p:cNvPicPr>
            <p:nvPr/>
          </p:nvPicPr>
          <p:blipFill>
            <a:blip r:embed="rId4">
              <a:extLst>
                <a:ext uri="{28A0092B-C50C-407E-A947-70E740481C1C}">
                  <a14:useLocalDpi xmlns:a14="http://schemas.microsoft.com/office/drawing/2010/main" val="0"/>
                </a:ext>
              </a:extLst>
            </a:blip>
            <a:srcRect t="17986" r="5380" b="14632"/>
            <a:stretch>
              <a:fillRect/>
            </a:stretch>
          </p:blipFill>
          <p:spPr bwMode="auto">
            <a:xfrm>
              <a:off x="342211" y="1714335"/>
              <a:ext cx="1752600" cy="8305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2164177" y="1655127"/>
              <a:ext cx="1759550" cy="555629"/>
            </a:xfrm>
            <a:prstGeom prst="rect">
              <a:avLst/>
            </a:prstGeom>
            <a:noFill/>
          </p:spPr>
          <p:txBody>
            <a:bodyPr wrap="none">
              <a:spAutoFit/>
            </a:bodyPr>
            <a:lstStyle/>
            <a:p>
              <a:pPr>
                <a:defRPr/>
              </a:pPr>
              <a:r>
                <a:rPr lang="en-US" sz="825" dirty="0">
                  <a:solidFill>
                    <a:schemeClr val="bg1"/>
                  </a:solidFill>
                </a:rPr>
                <a:t>Vote for Joe</a:t>
              </a:r>
            </a:p>
          </p:txBody>
        </p:sp>
        <p:sp>
          <p:nvSpPr>
            <p:cNvPr id="26" name="TextBox 25"/>
            <p:cNvSpPr txBox="1"/>
            <p:nvPr/>
          </p:nvSpPr>
          <p:spPr>
            <a:xfrm>
              <a:off x="2245535" y="2161941"/>
              <a:ext cx="1819296" cy="438653"/>
            </a:xfrm>
            <a:prstGeom prst="rect">
              <a:avLst/>
            </a:prstGeom>
            <a:noFill/>
          </p:spPr>
          <p:txBody>
            <a:bodyPr wrap="none">
              <a:spAutoFit/>
            </a:bodyPr>
            <a:lstStyle/>
            <a:p>
              <a:pPr>
                <a:defRPr/>
              </a:pPr>
              <a:r>
                <a:rPr lang="en-US" sz="525" dirty="0">
                  <a:solidFill>
                    <a:schemeClr val="accent2">
                      <a:lumMod val="20000"/>
                      <a:lumOff val="80000"/>
                    </a:schemeClr>
                  </a:solidFill>
                </a:rPr>
                <a:t>He’ll back an alpaca</a:t>
              </a:r>
            </a:p>
          </p:txBody>
        </p:sp>
        <p:sp>
          <p:nvSpPr>
            <p:cNvPr id="27" name="Rectangle 26"/>
            <p:cNvSpPr/>
            <p:nvPr/>
          </p:nvSpPr>
          <p:spPr>
            <a:xfrm>
              <a:off x="333629" y="2544060"/>
              <a:ext cx="8501874" cy="237319"/>
            </a:xfrm>
            <a:prstGeom prst="rect">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00"/>
            </a:p>
          </p:txBody>
        </p:sp>
        <p:sp>
          <p:nvSpPr>
            <p:cNvPr id="28" name="TextBox 27"/>
            <p:cNvSpPr txBox="1"/>
            <p:nvPr/>
          </p:nvSpPr>
          <p:spPr>
            <a:xfrm>
              <a:off x="4579018" y="2540039"/>
              <a:ext cx="896954" cy="321680"/>
            </a:xfrm>
            <a:prstGeom prst="rect">
              <a:avLst/>
            </a:prstGeom>
            <a:noFill/>
          </p:spPr>
          <p:txBody>
            <a:bodyPr wrap="none">
              <a:spAutoFit/>
            </a:bodyPr>
            <a:lstStyle/>
            <a:p>
              <a:pPr>
                <a:defRPr/>
              </a:pPr>
              <a:r>
                <a:rPr lang="en-US" sz="225" dirty="0"/>
                <a:t>Back an Alpaca</a:t>
              </a:r>
            </a:p>
          </p:txBody>
        </p:sp>
        <p:sp>
          <p:nvSpPr>
            <p:cNvPr id="29" name="TextBox 28"/>
            <p:cNvSpPr txBox="1"/>
            <p:nvPr/>
          </p:nvSpPr>
          <p:spPr>
            <a:xfrm>
              <a:off x="5806779" y="2544060"/>
              <a:ext cx="646761" cy="321680"/>
            </a:xfrm>
            <a:prstGeom prst="rect">
              <a:avLst/>
            </a:prstGeom>
            <a:noFill/>
          </p:spPr>
          <p:txBody>
            <a:bodyPr wrap="none">
              <a:spAutoFit/>
            </a:bodyPr>
            <a:lstStyle/>
            <a:p>
              <a:pPr>
                <a:defRPr/>
              </a:pPr>
              <a:r>
                <a:rPr lang="en-US" sz="225" dirty="0"/>
                <a:t>Donate</a:t>
              </a:r>
            </a:p>
          </p:txBody>
        </p:sp>
        <p:sp>
          <p:nvSpPr>
            <p:cNvPr id="30" name="TextBox 29"/>
            <p:cNvSpPr txBox="1"/>
            <p:nvPr/>
          </p:nvSpPr>
          <p:spPr>
            <a:xfrm>
              <a:off x="6612959" y="2540039"/>
              <a:ext cx="850557" cy="321786"/>
            </a:xfrm>
            <a:prstGeom prst="rect">
              <a:avLst/>
            </a:prstGeom>
            <a:noFill/>
          </p:spPr>
          <p:txBody>
            <a:bodyPr wrap="none">
              <a:spAutoFit/>
            </a:bodyPr>
            <a:lstStyle/>
            <a:p>
              <a:pPr>
                <a:defRPr/>
              </a:pPr>
              <a:r>
                <a:rPr lang="en-US" sz="225" dirty="0"/>
                <a:t>Related Links</a:t>
              </a:r>
            </a:p>
          </p:txBody>
        </p:sp>
        <p:sp>
          <p:nvSpPr>
            <p:cNvPr id="31" name="TextBox 30"/>
            <p:cNvSpPr txBox="1"/>
            <p:nvPr/>
          </p:nvSpPr>
          <p:spPr>
            <a:xfrm>
              <a:off x="7622535" y="2540039"/>
              <a:ext cx="848407" cy="321680"/>
            </a:xfrm>
            <a:prstGeom prst="rect">
              <a:avLst/>
            </a:prstGeom>
            <a:noFill/>
          </p:spPr>
          <p:txBody>
            <a:bodyPr wrap="none">
              <a:spAutoFit/>
            </a:bodyPr>
            <a:lstStyle/>
            <a:p>
              <a:pPr>
                <a:defRPr/>
              </a:pPr>
              <a:r>
                <a:rPr lang="en-US" sz="225" dirty="0"/>
                <a:t>Privacy Policy</a:t>
              </a:r>
            </a:p>
          </p:txBody>
        </p:sp>
        <p:sp>
          <p:nvSpPr>
            <p:cNvPr id="32" name="Rectangle 31"/>
            <p:cNvSpPr/>
            <p:nvPr/>
          </p:nvSpPr>
          <p:spPr>
            <a:xfrm>
              <a:off x="318837" y="5934884"/>
              <a:ext cx="8516666" cy="237316"/>
            </a:xfrm>
            <a:prstGeom prst="rect">
              <a:avLst/>
            </a:prstGeom>
            <a:solidFill>
              <a:schemeClr val="tx1">
                <a:lumMod val="75000"/>
                <a:lumOff val="2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00" dirty="0"/>
                <a:t>Copyright 2016 – Alpaca Joe’s Super Pac to Get Back to the Facts When a Jackass Attacks an Alpaca - All Right Reserved</a:t>
              </a:r>
            </a:p>
          </p:txBody>
        </p:sp>
      </p:grpSp>
      <p:grpSp>
        <p:nvGrpSpPr>
          <p:cNvPr id="10" name="Group 9"/>
          <p:cNvGrpSpPr>
            <a:grpSpLocks/>
          </p:cNvGrpSpPr>
          <p:nvPr/>
        </p:nvGrpSpPr>
        <p:grpSpPr bwMode="auto">
          <a:xfrm>
            <a:off x="6118291" y="4104665"/>
            <a:ext cx="2484434" cy="765176"/>
            <a:chOff x="8318013" y="3484308"/>
            <a:chExt cx="3313629" cy="1020126"/>
          </a:xfrm>
        </p:grpSpPr>
        <p:sp>
          <p:nvSpPr>
            <p:cNvPr id="4" name="Rectangle 3"/>
            <p:cNvSpPr/>
            <p:nvPr/>
          </p:nvSpPr>
          <p:spPr>
            <a:xfrm>
              <a:off x="9613819" y="3484308"/>
              <a:ext cx="2017823" cy="965097"/>
            </a:xfrm>
            <a:prstGeom prst="rect">
              <a:avLst/>
            </a:prstGeom>
            <a:solidFill>
              <a:schemeClr val="accent5">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Credit Card Authority</a:t>
              </a:r>
            </a:p>
          </p:txBody>
        </p:sp>
        <p:cxnSp>
          <p:nvCxnSpPr>
            <p:cNvPr id="7" name="Straight Arrow Connector 6"/>
            <p:cNvCxnSpPr>
              <a:stCxn id="3" idx="3"/>
              <a:endCxn id="4" idx="1"/>
            </p:cNvCxnSpPr>
            <p:nvPr/>
          </p:nvCxnSpPr>
          <p:spPr>
            <a:xfrm flipV="1">
              <a:off x="8318013" y="3966857"/>
              <a:ext cx="1295805" cy="5375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p:cNvGrpSpPr>
            <a:grpSpLocks/>
          </p:cNvGrpSpPr>
          <p:nvPr/>
        </p:nvGrpSpPr>
        <p:grpSpPr bwMode="auto">
          <a:xfrm>
            <a:off x="6118291" y="4869841"/>
            <a:ext cx="2478084" cy="831850"/>
            <a:chOff x="8318012" y="4504432"/>
            <a:chExt cx="3305495" cy="1109154"/>
          </a:xfrm>
        </p:grpSpPr>
        <p:sp>
          <p:nvSpPr>
            <p:cNvPr id="5" name="Rectangle 4"/>
            <p:cNvSpPr/>
            <p:nvPr/>
          </p:nvSpPr>
          <p:spPr>
            <a:xfrm>
              <a:off x="9607598" y="4648368"/>
              <a:ext cx="2015909" cy="965218"/>
            </a:xfrm>
            <a:prstGeom prst="rect">
              <a:avLst/>
            </a:prstGeom>
            <a:solidFill>
              <a:schemeClr val="accent6">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Power BI Service</a:t>
              </a:r>
            </a:p>
          </p:txBody>
        </p:sp>
        <p:cxnSp>
          <p:nvCxnSpPr>
            <p:cNvPr id="9" name="Straight Arrow Connector 8"/>
            <p:cNvCxnSpPr>
              <a:stCxn id="3" idx="3"/>
              <a:endCxn id="5" idx="1"/>
            </p:cNvCxnSpPr>
            <p:nvPr/>
          </p:nvCxnSpPr>
          <p:spPr>
            <a:xfrm>
              <a:off x="8318012" y="4504432"/>
              <a:ext cx="1289586" cy="6265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3" name="Rectangle 2"/>
          <p:cNvSpPr/>
          <p:nvPr/>
        </p:nvSpPr>
        <p:spPr>
          <a:xfrm>
            <a:off x="4605405" y="4507891"/>
            <a:ext cx="1512887" cy="723900"/>
          </a:xfrm>
          <a:prstGeom prst="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Contributions</a:t>
            </a:r>
          </a:p>
          <a:p>
            <a:pPr algn="ctr">
              <a:defRPr/>
            </a:pPr>
            <a:r>
              <a:rPr lang="en-US" sz="1600" dirty="0"/>
              <a:t>Web Site</a:t>
            </a:r>
          </a:p>
        </p:txBody>
      </p:sp>
    </p:spTree>
    <p:extLst>
      <p:ext uri="{BB962C8B-B14F-4D97-AF65-F5344CB8AC3E}">
        <p14:creationId xmlns:p14="http://schemas.microsoft.com/office/powerpoint/2010/main" val="3747952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Creating a Push Dataset</a:t>
            </a:r>
          </a:p>
        </p:txBody>
      </p:sp>
      <p:sp>
        <p:nvSpPr>
          <p:cNvPr id="26627" name="Content Placeholder 11"/>
          <p:cNvSpPr>
            <a:spLocks noGrp="1"/>
          </p:cNvSpPr>
          <p:nvPr>
            <p:ph idx="1"/>
          </p:nvPr>
        </p:nvSpPr>
        <p:spPr/>
        <p:txBody>
          <a:bodyPr>
            <a:normAutofit/>
          </a:bodyPr>
          <a:lstStyle/>
          <a:p>
            <a:r>
              <a:rPr lang="en-US" altLang="en-US" sz="2000" dirty="0"/>
              <a:t>Push dataset created using JSON schema definition</a:t>
            </a:r>
          </a:p>
          <a:p>
            <a:pPr lvl="1"/>
            <a:r>
              <a:rPr lang="en-US" altLang="en-US" sz="1800" dirty="0"/>
              <a:t>Push dataset can contain multiple tables and table relationships</a:t>
            </a:r>
          </a:p>
          <a:p>
            <a:pPr lvl="1"/>
            <a:r>
              <a:rPr lang="en-US" altLang="en-US" sz="1800" dirty="0"/>
              <a:t>Tables can contains measures as well as columns</a:t>
            </a:r>
          </a:p>
          <a:p>
            <a:pPr lvl="1"/>
            <a:r>
              <a:rPr lang="en-US" altLang="en-US" sz="1800" dirty="0"/>
              <a:t>Columns &amp; measures can be defined with </a:t>
            </a:r>
            <a:r>
              <a:rPr lang="en-US" altLang="en-US" sz="1800" dirty="0" err="1"/>
              <a:t>formatString</a:t>
            </a:r>
            <a:r>
              <a:rPr lang="en-US" altLang="en-US" sz="1800" dirty="0"/>
              <a:t> &amp; </a:t>
            </a:r>
            <a:r>
              <a:rPr lang="en-US" altLang="en-US" sz="1800" dirty="0" err="1"/>
              <a:t>dataCategory</a:t>
            </a:r>
            <a:endParaRPr lang="en-US" altLang="en-US" sz="1800" dirty="0"/>
          </a:p>
          <a:p>
            <a:pPr lvl="1"/>
            <a:endParaRPr lang="en-US" altLang="en-US" sz="1800" dirty="0"/>
          </a:p>
        </p:txBody>
      </p:sp>
      <p:pic>
        <p:nvPicPr>
          <p:cNvPr id="3" name="Picture 2">
            <a:extLst>
              <a:ext uri="{FF2B5EF4-FFF2-40B4-BE49-F238E27FC236}">
                <a16:creationId xmlns:a16="http://schemas.microsoft.com/office/drawing/2014/main" id="{E53772C2-BFEC-4756-9DF1-BB17A176E1C1}"/>
              </a:ext>
            </a:extLst>
          </p:cNvPr>
          <p:cNvPicPr>
            <a:picLocks noChangeAspect="1"/>
          </p:cNvPicPr>
          <p:nvPr/>
        </p:nvPicPr>
        <p:blipFill>
          <a:blip r:embed="rId2"/>
          <a:stretch>
            <a:fillRect/>
          </a:stretch>
        </p:blipFill>
        <p:spPr>
          <a:xfrm>
            <a:off x="914400" y="2971800"/>
            <a:ext cx="8077200" cy="3768846"/>
          </a:xfrm>
          <a:prstGeom prst="rect">
            <a:avLst/>
          </a:prstGeom>
          <a:ln>
            <a:solidFill>
              <a:schemeClr val="tx1">
                <a:lumMod val="50000"/>
                <a:lumOff val="50000"/>
              </a:schemeClr>
            </a:solidFill>
          </a:ln>
        </p:spPr>
      </p:pic>
    </p:spTree>
    <p:extLst>
      <p:ext uri="{BB962C8B-B14F-4D97-AF65-F5344CB8AC3E}">
        <p14:creationId xmlns:p14="http://schemas.microsoft.com/office/powerpoint/2010/main" val="35858107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z="3200" dirty="0"/>
              <a:t>Creating a Tumbling Time Window</a:t>
            </a:r>
          </a:p>
        </p:txBody>
      </p:sp>
      <p:pic>
        <p:nvPicPr>
          <p:cNvPr id="3379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8651" y="1714500"/>
            <a:ext cx="7788275" cy="41719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 name="Rectangle 3"/>
          <p:cNvSpPr/>
          <p:nvPr/>
        </p:nvSpPr>
        <p:spPr>
          <a:xfrm>
            <a:off x="3314700" y="1714500"/>
            <a:ext cx="2343150" cy="4171950"/>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28650" y="1714500"/>
            <a:ext cx="2686050" cy="4171950"/>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5657850" y="1724025"/>
            <a:ext cx="628650" cy="4171950"/>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6343650" y="1714500"/>
            <a:ext cx="571500" cy="4171950"/>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6972300" y="1714500"/>
            <a:ext cx="628650" cy="4171950"/>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7658101" y="1714500"/>
            <a:ext cx="758825" cy="4171950"/>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7029450" y="2000250"/>
            <a:ext cx="514350" cy="742950"/>
          </a:xfrm>
          <a:prstGeom prst="rect">
            <a:avLst/>
          </a:prstGeom>
          <a:solidFill>
            <a:schemeClr val="accent2">
              <a:lumMod val="20000"/>
              <a:lumOff val="80000"/>
              <a:alpha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7029450" y="2754314"/>
            <a:ext cx="514350" cy="3095625"/>
          </a:xfrm>
          <a:prstGeom prst="rect">
            <a:avLst/>
          </a:prstGeom>
          <a:solidFill>
            <a:schemeClr val="tx2">
              <a:lumMod val="10000"/>
              <a:lumOff val="90000"/>
              <a:alpha val="59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010396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9" grpId="0"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F6AC2-BC07-4C16-9EC5-46BA2414BD57}"/>
              </a:ext>
            </a:extLst>
          </p:cNvPr>
          <p:cNvSpPr>
            <a:spLocks noGrp="1"/>
          </p:cNvSpPr>
          <p:nvPr>
            <p:ph type="title"/>
          </p:nvPr>
        </p:nvSpPr>
        <p:spPr/>
        <p:txBody>
          <a:bodyPr/>
          <a:lstStyle/>
          <a:p>
            <a:r>
              <a:rPr lang="en-US" dirty="0"/>
              <a:t>Designing a Real-time Dashboard using a Push Dataset</a:t>
            </a:r>
          </a:p>
        </p:txBody>
      </p:sp>
    </p:spTree>
    <p:extLst>
      <p:ext uri="{BB962C8B-B14F-4D97-AF65-F5344CB8AC3E}">
        <p14:creationId xmlns:p14="http://schemas.microsoft.com/office/powerpoint/2010/main" val="614441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DBB5C-A612-40DC-B572-18EAE13254BB}"/>
              </a:ext>
            </a:extLst>
          </p:cNvPr>
          <p:cNvSpPr>
            <a:spLocks noGrp="1"/>
          </p:cNvSpPr>
          <p:nvPr>
            <p:ph type="title"/>
          </p:nvPr>
        </p:nvSpPr>
        <p:spPr/>
        <p:txBody>
          <a:bodyPr/>
          <a:lstStyle/>
          <a:p>
            <a:r>
              <a:rPr lang="en-US" dirty="0"/>
              <a:t>Real-time Dataset Matrix</a:t>
            </a:r>
          </a:p>
        </p:txBody>
      </p:sp>
      <p:graphicFrame>
        <p:nvGraphicFramePr>
          <p:cNvPr id="4" name="Table Placeholder 3">
            <a:extLst>
              <a:ext uri="{FF2B5EF4-FFF2-40B4-BE49-F238E27FC236}">
                <a16:creationId xmlns:a16="http://schemas.microsoft.com/office/drawing/2014/main" id="{8C977DF3-FC1F-416F-B2C3-24DDA2FCF166}"/>
              </a:ext>
            </a:extLst>
          </p:cNvPr>
          <p:cNvGraphicFramePr>
            <a:graphicFrameLocks noGrp="1"/>
          </p:cNvGraphicFramePr>
          <p:nvPr>
            <p:ph type="tbl" sz="quarter" idx="11"/>
            <p:extLst>
              <p:ext uri="{D42A27DB-BD31-4B8C-83A1-F6EECF244321}">
                <p14:modId xmlns:p14="http://schemas.microsoft.com/office/powerpoint/2010/main" val="1422851809"/>
              </p:ext>
            </p:extLst>
          </p:nvPr>
        </p:nvGraphicFramePr>
        <p:xfrm>
          <a:off x="179439" y="1524000"/>
          <a:ext cx="8686800" cy="2804160"/>
        </p:xfrm>
        <a:graphic>
          <a:graphicData uri="http://schemas.openxmlformats.org/drawingml/2006/table">
            <a:tbl>
              <a:tblPr firstRow="1" bandRow="1">
                <a:tableStyleId>{5C22544A-7EE6-4342-B048-85BDC9FD1C3A}</a:tableStyleId>
              </a:tblPr>
              <a:tblGrid>
                <a:gridCol w="2573867">
                  <a:extLst>
                    <a:ext uri="{9D8B030D-6E8A-4147-A177-3AD203B41FA5}">
                      <a16:colId xmlns:a16="http://schemas.microsoft.com/office/drawing/2014/main" val="1973918261"/>
                    </a:ext>
                  </a:extLst>
                </a:gridCol>
                <a:gridCol w="1769533">
                  <a:extLst>
                    <a:ext uri="{9D8B030D-6E8A-4147-A177-3AD203B41FA5}">
                      <a16:colId xmlns:a16="http://schemas.microsoft.com/office/drawing/2014/main" val="4040666849"/>
                    </a:ext>
                  </a:extLst>
                </a:gridCol>
                <a:gridCol w="2171700">
                  <a:extLst>
                    <a:ext uri="{9D8B030D-6E8A-4147-A177-3AD203B41FA5}">
                      <a16:colId xmlns:a16="http://schemas.microsoft.com/office/drawing/2014/main" val="2435804053"/>
                    </a:ext>
                  </a:extLst>
                </a:gridCol>
                <a:gridCol w="2171700">
                  <a:extLst>
                    <a:ext uri="{9D8B030D-6E8A-4147-A177-3AD203B41FA5}">
                      <a16:colId xmlns:a16="http://schemas.microsoft.com/office/drawing/2014/main" val="864780966"/>
                    </a:ext>
                  </a:extLst>
                </a:gridCol>
              </a:tblGrid>
              <a:tr h="370840">
                <a:tc>
                  <a:txBody>
                    <a:bodyPr/>
                    <a:lstStyle/>
                    <a:p>
                      <a:r>
                        <a:rPr lang="en-US" sz="1600" dirty="0"/>
                        <a:t>Feature</a:t>
                      </a:r>
                    </a:p>
                  </a:txBody>
                  <a:tcPr/>
                </a:tc>
                <a:tc>
                  <a:txBody>
                    <a:bodyPr/>
                    <a:lstStyle/>
                    <a:p>
                      <a:r>
                        <a:rPr lang="en-US" sz="1600" dirty="0"/>
                        <a:t>Streaming</a:t>
                      </a:r>
                    </a:p>
                  </a:txBody>
                  <a:tcPr/>
                </a:tc>
                <a:tc>
                  <a:txBody>
                    <a:bodyPr/>
                    <a:lstStyle/>
                    <a:p>
                      <a:r>
                        <a:rPr lang="en-US" sz="1600" dirty="0"/>
                        <a:t>Hybrid</a:t>
                      </a:r>
                    </a:p>
                  </a:txBody>
                  <a:tcPr/>
                </a:tc>
                <a:tc>
                  <a:txBody>
                    <a:bodyPr/>
                    <a:lstStyle/>
                    <a:p>
                      <a:r>
                        <a:rPr lang="en-US" sz="1600" dirty="0"/>
                        <a:t>Push</a:t>
                      </a:r>
                    </a:p>
                  </a:txBody>
                  <a:tcPr/>
                </a:tc>
                <a:extLst>
                  <a:ext uri="{0D108BD9-81ED-4DB2-BD59-A6C34878D82A}">
                    <a16:rowId xmlns:a16="http://schemas.microsoft.com/office/drawing/2014/main" val="1965740102"/>
                  </a:ext>
                </a:extLst>
              </a:tr>
              <a:tr h="370840">
                <a:tc>
                  <a:txBody>
                    <a:bodyPr/>
                    <a:lstStyle/>
                    <a:p>
                      <a:r>
                        <a:rPr lang="en-US" sz="1600" dirty="0"/>
                        <a:t>Updates in real-time</a:t>
                      </a:r>
                    </a:p>
                  </a:txBody>
                  <a:tcPr/>
                </a:tc>
                <a:tc>
                  <a:txBody>
                    <a:bodyPr/>
                    <a:lstStyle/>
                    <a:p>
                      <a:r>
                        <a:rPr lang="en-US" sz="1600" dirty="0"/>
                        <a:t>Yes</a:t>
                      </a:r>
                    </a:p>
                  </a:txBody>
                  <a:tcPr/>
                </a:tc>
                <a:tc>
                  <a:txBody>
                    <a:bodyPr/>
                    <a:lstStyle/>
                    <a:p>
                      <a:r>
                        <a:rPr lang="en-US" sz="1600" dirty="0"/>
                        <a:t>Yes</a:t>
                      </a:r>
                    </a:p>
                  </a:txBody>
                  <a:tcPr/>
                </a:tc>
                <a:tc>
                  <a:txBody>
                    <a:bodyPr/>
                    <a:lstStyle/>
                    <a:p>
                      <a:r>
                        <a:rPr lang="en-US" sz="1600" dirty="0"/>
                        <a:t>Yes</a:t>
                      </a:r>
                    </a:p>
                  </a:txBody>
                  <a:tcPr/>
                </a:tc>
                <a:extLst>
                  <a:ext uri="{0D108BD9-81ED-4DB2-BD59-A6C34878D82A}">
                    <a16:rowId xmlns:a16="http://schemas.microsoft.com/office/drawing/2014/main" val="1121341008"/>
                  </a:ext>
                </a:extLst>
              </a:tr>
              <a:tr h="370840">
                <a:tc>
                  <a:txBody>
                    <a:bodyPr/>
                    <a:lstStyle/>
                    <a:p>
                      <a:r>
                        <a:rPr lang="en-US" sz="1600" dirty="0"/>
                        <a:t>Smooth animations</a:t>
                      </a:r>
                    </a:p>
                  </a:txBody>
                  <a:tcPr/>
                </a:tc>
                <a:tc>
                  <a:txBody>
                    <a:bodyPr/>
                    <a:lstStyle/>
                    <a:p>
                      <a:r>
                        <a:rPr lang="en-US" sz="1600" dirty="0"/>
                        <a:t>Yes</a:t>
                      </a:r>
                    </a:p>
                  </a:txBody>
                  <a:tcPr/>
                </a:tc>
                <a:tc>
                  <a:txBody>
                    <a:bodyPr/>
                    <a:lstStyle/>
                    <a:p>
                      <a:r>
                        <a:rPr lang="en-US" sz="1600" dirty="0"/>
                        <a:t>Yes</a:t>
                      </a:r>
                    </a:p>
                  </a:txBody>
                  <a:tcPr/>
                </a:tc>
                <a:tc>
                  <a:txBody>
                    <a:bodyPr/>
                    <a:lstStyle/>
                    <a:p>
                      <a:r>
                        <a:rPr lang="en-US" sz="1600" dirty="0"/>
                        <a:t>No</a:t>
                      </a:r>
                    </a:p>
                  </a:txBody>
                  <a:tcPr/>
                </a:tc>
                <a:extLst>
                  <a:ext uri="{0D108BD9-81ED-4DB2-BD59-A6C34878D82A}">
                    <a16:rowId xmlns:a16="http://schemas.microsoft.com/office/drawing/2014/main" val="2657927046"/>
                  </a:ext>
                </a:extLst>
              </a:tr>
              <a:tr h="370840">
                <a:tc>
                  <a:txBody>
                    <a:bodyPr/>
                    <a:lstStyle/>
                    <a:p>
                      <a:r>
                        <a:rPr lang="en-US" sz="1600" dirty="0"/>
                        <a:t>Backed by Azure SQL DB</a:t>
                      </a:r>
                    </a:p>
                  </a:txBody>
                  <a:tcPr/>
                </a:tc>
                <a:tc>
                  <a:txBody>
                    <a:bodyPr/>
                    <a:lstStyle/>
                    <a:p>
                      <a:r>
                        <a:rPr lang="en-US" sz="1600" dirty="0"/>
                        <a:t>No</a:t>
                      </a:r>
                    </a:p>
                  </a:txBody>
                  <a:tcPr/>
                </a:tc>
                <a:tc>
                  <a:txBody>
                    <a:bodyPr/>
                    <a:lstStyle/>
                    <a:p>
                      <a:r>
                        <a:rPr lang="en-US" sz="1600" dirty="0"/>
                        <a:t>Yes</a:t>
                      </a:r>
                    </a:p>
                  </a:txBody>
                  <a:tcPr/>
                </a:tc>
                <a:tc>
                  <a:txBody>
                    <a:bodyPr/>
                    <a:lstStyle/>
                    <a:p>
                      <a:r>
                        <a:rPr lang="en-US" sz="1600" dirty="0"/>
                        <a:t>Yes</a:t>
                      </a:r>
                    </a:p>
                  </a:txBody>
                  <a:tcPr/>
                </a:tc>
                <a:extLst>
                  <a:ext uri="{0D108BD9-81ED-4DB2-BD59-A6C34878D82A}">
                    <a16:rowId xmlns:a16="http://schemas.microsoft.com/office/drawing/2014/main" val="3280862049"/>
                  </a:ext>
                </a:extLst>
              </a:tr>
              <a:tr h="370840">
                <a:tc>
                  <a:txBody>
                    <a:bodyPr/>
                    <a:lstStyle/>
                    <a:p>
                      <a:r>
                        <a:rPr lang="en-US" sz="1600" dirty="0"/>
                        <a:t>Report Designer Support</a:t>
                      </a:r>
                    </a:p>
                  </a:txBody>
                  <a:tcPr/>
                </a:tc>
                <a:tc>
                  <a:txBody>
                    <a:bodyPr/>
                    <a:lstStyle/>
                    <a:p>
                      <a:r>
                        <a:rPr lang="en-US" sz="1600" dirty="0"/>
                        <a:t>No</a:t>
                      </a:r>
                    </a:p>
                  </a:txBody>
                  <a:tcPr/>
                </a:tc>
                <a:tc>
                  <a:txBody>
                    <a:bodyPr/>
                    <a:lstStyle/>
                    <a:p>
                      <a:r>
                        <a:rPr lang="en-US" sz="1600" dirty="0"/>
                        <a:t>Yes</a:t>
                      </a:r>
                    </a:p>
                  </a:txBody>
                  <a:tcPr/>
                </a:tc>
                <a:tc>
                  <a:txBody>
                    <a:bodyPr/>
                    <a:lstStyle/>
                    <a:p>
                      <a:r>
                        <a:rPr lang="en-US" sz="1600" dirty="0"/>
                        <a:t>Yes</a:t>
                      </a:r>
                    </a:p>
                  </a:txBody>
                  <a:tcPr/>
                </a:tc>
                <a:extLst>
                  <a:ext uri="{0D108BD9-81ED-4DB2-BD59-A6C34878D82A}">
                    <a16:rowId xmlns:a16="http://schemas.microsoft.com/office/drawing/2014/main" val="2578737156"/>
                  </a:ext>
                </a:extLst>
              </a:tr>
              <a:tr h="370840">
                <a:tc>
                  <a:txBody>
                    <a:bodyPr/>
                    <a:lstStyle/>
                    <a:p>
                      <a:r>
                        <a:rPr lang="en-US" sz="1600" dirty="0"/>
                        <a:t>Allow Rich Data Modeling</a:t>
                      </a:r>
                    </a:p>
                  </a:txBody>
                  <a:tcPr/>
                </a:tc>
                <a:tc>
                  <a:txBody>
                    <a:bodyPr/>
                    <a:lstStyle/>
                    <a:p>
                      <a:r>
                        <a:rPr lang="en-US" sz="1600" dirty="0"/>
                        <a:t>No</a:t>
                      </a:r>
                    </a:p>
                  </a:txBody>
                  <a:tcPr/>
                </a:tc>
                <a:tc>
                  <a:txBody>
                    <a:bodyPr/>
                    <a:lstStyle/>
                    <a:p>
                      <a:r>
                        <a:rPr lang="en-US" sz="1600" dirty="0"/>
                        <a:t>No</a:t>
                      </a:r>
                    </a:p>
                  </a:txBody>
                  <a:tcPr/>
                </a:tc>
                <a:tc>
                  <a:txBody>
                    <a:bodyPr/>
                    <a:lstStyle/>
                    <a:p>
                      <a:r>
                        <a:rPr lang="en-US" sz="1600" dirty="0"/>
                        <a:t>Yes</a:t>
                      </a:r>
                    </a:p>
                  </a:txBody>
                  <a:tcPr/>
                </a:tc>
                <a:extLst>
                  <a:ext uri="{0D108BD9-81ED-4DB2-BD59-A6C34878D82A}">
                    <a16:rowId xmlns:a16="http://schemas.microsoft.com/office/drawing/2014/main" val="936800151"/>
                  </a:ext>
                </a:extLst>
              </a:tr>
              <a:tr h="370840">
                <a:tc>
                  <a:txBody>
                    <a:bodyPr/>
                    <a:lstStyle/>
                    <a:p>
                      <a:r>
                        <a:rPr lang="en-US" sz="1600" dirty="0"/>
                        <a:t>Ingestion Rate</a:t>
                      </a:r>
                    </a:p>
                  </a:txBody>
                  <a:tcPr/>
                </a:tc>
                <a:tc>
                  <a:txBody>
                    <a:bodyPr/>
                    <a:lstStyle/>
                    <a:p>
                      <a:r>
                        <a:rPr lang="en-US" sz="1600" dirty="0"/>
                        <a:t>5 request/sec</a:t>
                      </a:r>
                      <a:br>
                        <a:rPr lang="en-US" sz="1600" dirty="0"/>
                      </a:br>
                      <a:r>
                        <a:rPr lang="en-US" sz="1600" dirty="0"/>
                        <a:t>15KB/request</a:t>
                      </a:r>
                    </a:p>
                  </a:txBody>
                  <a:tcPr/>
                </a:tc>
                <a:tc>
                  <a:txBody>
                    <a:bodyPr/>
                    <a:lstStyle/>
                    <a:p>
                      <a:endParaRPr lang="en-US" sz="1600" dirty="0"/>
                    </a:p>
                  </a:txBody>
                  <a:tcPr/>
                </a:tc>
                <a:tc>
                  <a:txBody>
                    <a:bodyPr/>
                    <a:lstStyle/>
                    <a:p>
                      <a:r>
                        <a:rPr lang="en-US" sz="1600" dirty="0"/>
                        <a:t>1 request/second</a:t>
                      </a:r>
                    </a:p>
                    <a:p>
                      <a:r>
                        <a:rPr lang="en-US" sz="1600" dirty="0"/>
                        <a:t>16MB/request</a:t>
                      </a:r>
                    </a:p>
                  </a:txBody>
                  <a:tcPr/>
                </a:tc>
                <a:extLst>
                  <a:ext uri="{0D108BD9-81ED-4DB2-BD59-A6C34878D82A}">
                    <a16:rowId xmlns:a16="http://schemas.microsoft.com/office/drawing/2014/main" val="2149321962"/>
                  </a:ext>
                </a:extLst>
              </a:tr>
            </a:tbl>
          </a:graphicData>
        </a:graphic>
      </p:graphicFrame>
    </p:spTree>
    <p:extLst>
      <p:ext uri="{BB962C8B-B14F-4D97-AF65-F5344CB8AC3E}">
        <p14:creationId xmlns:p14="http://schemas.microsoft.com/office/powerpoint/2010/main" val="3138249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a:t>Scaling a Real-time Dashboard</a:t>
            </a:r>
          </a:p>
        </p:txBody>
      </p:sp>
      <p:sp>
        <p:nvSpPr>
          <p:cNvPr id="12" name="Content Placeholder 11"/>
          <p:cNvSpPr>
            <a:spLocks noGrp="1"/>
          </p:cNvSpPr>
          <p:nvPr>
            <p:ph idx="1"/>
          </p:nvPr>
        </p:nvSpPr>
        <p:spPr/>
        <p:txBody>
          <a:bodyPr/>
          <a:lstStyle/>
          <a:p>
            <a:r>
              <a:rPr lang="en-US" altLang="en-US" dirty="0"/>
              <a:t>Low velocity data scenario</a:t>
            </a:r>
          </a:p>
          <a:p>
            <a:endParaRPr lang="en-US" altLang="en-US" sz="1900" dirty="0"/>
          </a:p>
          <a:p>
            <a:endParaRPr lang="en-US" altLang="en-US" sz="1900" dirty="0"/>
          </a:p>
          <a:p>
            <a:endParaRPr lang="en-US" altLang="en-US" sz="1900" dirty="0"/>
          </a:p>
          <a:p>
            <a:r>
              <a:rPr lang="en-US" altLang="en-US" dirty="0"/>
              <a:t>High velocity data scenario</a:t>
            </a:r>
          </a:p>
          <a:p>
            <a:endParaRPr lang="en-US" altLang="en-US" dirty="0"/>
          </a:p>
        </p:txBody>
      </p:sp>
      <p:grpSp>
        <p:nvGrpSpPr>
          <p:cNvPr id="34820" name="Group 2"/>
          <p:cNvGrpSpPr>
            <a:grpSpLocks/>
          </p:cNvGrpSpPr>
          <p:nvPr/>
        </p:nvGrpSpPr>
        <p:grpSpPr bwMode="auto">
          <a:xfrm>
            <a:off x="897738" y="2297907"/>
            <a:ext cx="5105204" cy="732632"/>
            <a:chOff x="1771651" y="1790680"/>
            <a:chExt cx="3444225" cy="495321"/>
          </a:xfrm>
        </p:grpSpPr>
        <p:sp>
          <p:nvSpPr>
            <p:cNvPr id="8" name="Rectangle 7"/>
            <p:cNvSpPr/>
            <p:nvPr/>
          </p:nvSpPr>
          <p:spPr>
            <a:xfrm>
              <a:off x="4046435" y="1790680"/>
              <a:ext cx="1169441" cy="495321"/>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25" b="1" dirty="0">
                  <a:latin typeface="Arial" panose="020B0604020202020204" pitchFamily="34" charset="0"/>
                  <a:cs typeface="Arial" panose="020B0604020202020204" pitchFamily="34" charset="0"/>
                </a:rPr>
                <a:t>Power BI Service</a:t>
              </a:r>
            </a:p>
          </p:txBody>
        </p:sp>
        <p:grpSp>
          <p:nvGrpSpPr>
            <p:cNvPr id="34843" name="Group 46"/>
            <p:cNvGrpSpPr>
              <a:grpSpLocks/>
            </p:cNvGrpSpPr>
            <p:nvPr/>
          </p:nvGrpSpPr>
          <p:grpSpPr bwMode="auto">
            <a:xfrm>
              <a:off x="2923924" y="1928322"/>
              <a:ext cx="1122713" cy="220037"/>
              <a:chOff x="3898565" y="2571096"/>
              <a:chExt cx="1496950" cy="293382"/>
            </a:xfrm>
          </p:grpSpPr>
          <p:cxnSp>
            <p:nvCxnSpPr>
              <p:cNvPr id="10" name="Straight Arrow Connector 9"/>
              <p:cNvCxnSpPr>
                <a:endCxn id="8" idx="1"/>
              </p:cNvCxnSpPr>
              <p:nvPr/>
            </p:nvCxnSpPr>
            <p:spPr>
              <a:xfrm flipV="1">
                <a:off x="3898665" y="2699706"/>
                <a:ext cx="1496580" cy="5709"/>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4392461" y="2570286"/>
                <a:ext cx="531780" cy="295003"/>
              </a:xfrm>
              <a:prstGeom prst="roundRect">
                <a:avLst/>
              </a:prstGeom>
              <a:solidFill>
                <a:schemeClr val="accent4">
                  <a:lumMod val="20000"/>
                  <a:lumOff val="80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a:solidFill>
                      <a:srgbClr val="C00000"/>
                    </a:solidFill>
                    <a:latin typeface="Arial" panose="020B0604020202020204" pitchFamily="34" charset="0"/>
                    <a:cs typeface="Arial" panose="020B0604020202020204" pitchFamily="34" charset="0"/>
                  </a:rPr>
                  <a:t>HTTP</a:t>
                </a:r>
                <a:endParaRPr lang="en-US" sz="675" b="1" dirty="0">
                  <a:solidFill>
                    <a:srgbClr val="C00000"/>
                  </a:solidFill>
                  <a:latin typeface="Arial" panose="020B0604020202020204" pitchFamily="34" charset="0"/>
                  <a:cs typeface="Arial" panose="020B0604020202020204" pitchFamily="34" charset="0"/>
                </a:endParaRPr>
              </a:p>
            </p:txBody>
          </p:sp>
        </p:grpSp>
        <p:sp>
          <p:nvSpPr>
            <p:cNvPr id="15" name="Rectangle 14"/>
            <p:cNvSpPr/>
            <p:nvPr/>
          </p:nvSpPr>
          <p:spPr>
            <a:xfrm>
              <a:off x="1771651" y="1790680"/>
              <a:ext cx="1169442" cy="495321"/>
            </a:xfrm>
            <a:prstGeom prst="rect">
              <a:avLst/>
            </a:prstGeom>
            <a:solidFill>
              <a:schemeClr val="accent2">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25" b="1" dirty="0">
                  <a:latin typeface="Arial" panose="020B0604020202020204" pitchFamily="34" charset="0"/>
                  <a:cs typeface="Arial" panose="020B0604020202020204" pitchFamily="34" charset="0"/>
                </a:rPr>
                <a:t>My App</a:t>
              </a:r>
            </a:p>
          </p:txBody>
        </p:sp>
      </p:grpSp>
      <p:grpSp>
        <p:nvGrpSpPr>
          <p:cNvPr id="64" name="Group 63"/>
          <p:cNvGrpSpPr>
            <a:grpSpLocks/>
          </p:cNvGrpSpPr>
          <p:nvPr/>
        </p:nvGrpSpPr>
        <p:grpSpPr bwMode="auto">
          <a:xfrm>
            <a:off x="3790541" y="4626755"/>
            <a:ext cx="2862418" cy="794035"/>
            <a:chOff x="3945505" y="4424531"/>
            <a:chExt cx="2881334" cy="778039"/>
          </a:xfrm>
        </p:grpSpPr>
        <p:sp>
          <p:nvSpPr>
            <p:cNvPr id="40" name="Rectangle 39"/>
            <p:cNvSpPr/>
            <p:nvPr/>
          </p:nvSpPr>
          <p:spPr>
            <a:xfrm>
              <a:off x="5267704" y="4424531"/>
              <a:ext cx="1559135" cy="778039"/>
            </a:xfrm>
            <a:prstGeom prst="rect">
              <a:avLst/>
            </a:prstGeom>
            <a:solidFill>
              <a:schemeClr val="accent4">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b="1" dirty="0">
                  <a:latin typeface="Arial" panose="020B0604020202020204" pitchFamily="34" charset="0"/>
                  <a:cs typeface="Arial" panose="020B0604020202020204" pitchFamily="34" charset="0"/>
                </a:rPr>
                <a:t>Azure</a:t>
              </a:r>
            </a:p>
            <a:p>
              <a:pPr algn="ctr">
                <a:defRPr/>
              </a:pPr>
              <a:r>
                <a:rPr lang="en-US" sz="1050" b="1" dirty="0">
                  <a:latin typeface="Arial" panose="020B0604020202020204" pitchFamily="34" charset="0"/>
                  <a:cs typeface="Arial" panose="020B0604020202020204" pitchFamily="34" charset="0"/>
                </a:rPr>
                <a:t>Streaming Analytics</a:t>
              </a:r>
            </a:p>
          </p:txBody>
        </p:sp>
        <p:cxnSp>
          <p:nvCxnSpPr>
            <p:cNvPr id="44" name="Straight Arrow Connector 43"/>
            <p:cNvCxnSpPr>
              <a:stCxn id="17" idx="3"/>
              <a:endCxn id="40" idx="1"/>
            </p:cNvCxnSpPr>
            <p:nvPr/>
          </p:nvCxnSpPr>
          <p:spPr>
            <a:xfrm>
              <a:off x="3945505" y="4806130"/>
              <a:ext cx="1322199" cy="848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5" name="Group 64"/>
          <p:cNvGrpSpPr>
            <a:grpSpLocks/>
          </p:cNvGrpSpPr>
          <p:nvPr/>
        </p:nvGrpSpPr>
        <p:grpSpPr bwMode="auto">
          <a:xfrm>
            <a:off x="6652960" y="4626755"/>
            <a:ext cx="1847699" cy="794035"/>
            <a:chOff x="6827271" y="4450744"/>
            <a:chExt cx="1807003" cy="778039"/>
          </a:xfrm>
        </p:grpSpPr>
        <p:sp>
          <p:nvSpPr>
            <p:cNvPr id="41" name="Rectangle 40"/>
            <p:cNvSpPr/>
            <p:nvPr/>
          </p:nvSpPr>
          <p:spPr>
            <a:xfrm>
              <a:off x="7074835" y="4450744"/>
              <a:ext cx="1559439" cy="778039"/>
            </a:xfrm>
            <a:prstGeom prst="rect">
              <a:avLst/>
            </a:prstGeom>
            <a:solidFill>
              <a:schemeClr val="accent5">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b="1" dirty="0">
                  <a:latin typeface="Arial" panose="020B0604020202020204" pitchFamily="34" charset="0"/>
                  <a:cs typeface="Arial" panose="020B0604020202020204" pitchFamily="34" charset="0"/>
                </a:rPr>
                <a:t>Power BI</a:t>
              </a:r>
            </a:p>
            <a:p>
              <a:pPr algn="ctr">
                <a:defRPr/>
              </a:pPr>
              <a:r>
                <a:rPr lang="en-US" sz="1050" b="1" dirty="0">
                  <a:latin typeface="Arial" panose="020B0604020202020204" pitchFamily="34" charset="0"/>
                  <a:cs typeface="Arial" panose="020B0604020202020204" pitchFamily="34" charset="0"/>
                </a:rPr>
                <a:t>Service</a:t>
              </a:r>
            </a:p>
          </p:txBody>
        </p:sp>
        <p:cxnSp>
          <p:nvCxnSpPr>
            <p:cNvPr id="48" name="Straight Arrow Connector 47"/>
            <p:cNvCxnSpPr>
              <a:stCxn id="40" idx="3"/>
              <a:endCxn id="41" idx="1"/>
            </p:cNvCxnSpPr>
            <p:nvPr/>
          </p:nvCxnSpPr>
          <p:spPr>
            <a:xfrm>
              <a:off x="6827271" y="4839764"/>
              <a:ext cx="247564"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685800" y="3994989"/>
            <a:ext cx="4154077" cy="2098674"/>
            <a:chOff x="685800" y="3994989"/>
            <a:chExt cx="4154077" cy="2098674"/>
          </a:xfrm>
        </p:grpSpPr>
        <p:grpSp>
          <p:nvGrpSpPr>
            <p:cNvPr id="63" name="Group 62"/>
            <p:cNvGrpSpPr>
              <a:grpSpLocks/>
            </p:cNvGrpSpPr>
            <p:nvPr/>
          </p:nvGrpSpPr>
          <p:grpSpPr bwMode="auto">
            <a:xfrm>
              <a:off x="685800" y="3994989"/>
              <a:ext cx="1038519" cy="2098674"/>
              <a:chOff x="990600" y="3806153"/>
              <a:chExt cx="1014274" cy="2055019"/>
            </a:xfrm>
          </p:grpSpPr>
          <p:sp>
            <p:nvSpPr>
              <p:cNvPr id="20" name="Rectangle 19"/>
              <p:cNvSpPr/>
              <p:nvPr/>
            </p:nvSpPr>
            <p:spPr>
              <a:xfrm>
                <a:off x="990600" y="3806153"/>
                <a:ext cx="1014274" cy="336854"/>
              </a:xfrm>
              <a:prstGeom prst="rect">
                <a:avLst/>
              </a:prstGeom>
              <a:solidFill>
                <a:schemeClr val="accent2">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a:latin typeface="Arial" panose="020B0604020202020204" pitchFamily="34" charset="0"/>
                    <a:cs typeface="Arial" panose="020B0604020202020204" pitchFamily="34" charset="0"/>
                  </a:rPr>
                  <a:t>Data Sender</a:t>
                </a:r>
              </a:p>
            </p:txBody>
          </p:sp>
          <p:sp>
            <p:nvSpPr>
              <p:cNvPr id="21" name="Rectangle 20"/>
              <p:cNvSpPr/>
              <p:nvPr/>
            </p:nvSpPr>
            <p:spPr>
              <a:xfrm>
                <a:off x="990600" y="4261648"/>
                <a:ext cx="1014274" cy="336853"/>
              </a:xfrm>
              <a:prstGeom prst="rect">
                <a:avLst/>
              </a:prstGeom>
              <a:solidFill>
                <a:schemeClr val="accent2">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a:latin typeface="Arial" panose="020B0604020202020204" pitchFamily="34" charset="0"/>
                    <a:cs typeface="Arial" panose="020B0604020202020204" pitchFamily="34" charset="0"/>
                  </a:rPr>
                  <a:t>Data Sender</a:t>
                </a:r>
              </a:p>
            </p:txBody>
          </p:sp>
          <p:sp>
            <p:nvSpPr>
              <p:cNvPr id="22" name="Rectangle 21"/>
              <p:cNvSpPr/>
              <p:nvPr/>
            </p:nvSpPr>
            <p:spPr>
              <a:xfrm>
                <a:off x="990600" y="4685363"/>
                <a:ext cx="1014274" cy="336853"/>
              </a:xfrm>
              <a:prstGeom prst="rect">
                <a:avLst/>
              </a:prstGeom>
              <a:solidFill>
                <a:schemeClr val="accent2">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a:latin typeface="Arial" panose="020B0604020202020204" pitchFamily="34" charset="0"/>
                    <a:cs typeface="Arial" panose="020B0604020202020204" pitchFamily="34" charset="0"/>
                  </a:rPr>
                  <a:t>Data Sender</a:t>
                </a:r>
              </a:p>
            </p:txBody>
          </p:sp>
          <p:sp>
            <p:nvSpPr>
              <p:cNvPr id="23" name="Rectangle 22"/>
              <p:cNvSpPr/>
              <p:nvPr/>
            </p:nvSpPr>
            <p:spPr>
              <a:xfrm>
                <a:off x="990600" y="5098485"/>
                <a:ext cx="1014274" cy="336854"/>
              </a:xfrm>
              <a:prstGeom prst="rect">
                <a:avLst/>
              </a:prstGeom>
              <a:solidFill>
                <a:schemeClr val="accent2">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a:latin typeface="Arial" panose="020B0604020202020204" pitchFamily="34" charset="0"/>
                    <a:cs typeface="Arial" panose="020B0604020202020204" pitchFamily="34" charset="0"/>
                  </a:rPr>
                  <a:t>Data Sender</a:t>
                </a:r>
              </a:p>
            </p:txBody>
          </p:sp>
          <p:sp>
            <p:nvSpPr>
              <p:cNvPr id="25" name="Rectangle 24"/>
              <p:cNvSpPr/>
              <p:nvPr/>
            </p:nvSpPr>
            <p:spPr>
              <a:xfrm>
                <a:off x="990600" y="5524319"/>
                <a:ext cx="1014274" cy="336853"/>
              </a:xfrm>
              <a:prstGeom prst="rect">
                <a:avLst/>
              </a:prstGeom>
              <a:solidFill>
                <a:schemeClr val="accent2">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900" b="1" dirty="0">
                    <a:latin typeface="Arial" panose="020B0604020202020204" pitchFamily="34" charset="0"/>
                    <a:cs typeface="Arial" panose="020B0604020202020204" pitchFamily="34" charset="0"/>
                  </a:rPr>
                  <a:t>Data Sender</a:t>
                </a:r>
              </a:p>
            </p:txBody>
          </p:sp>
        </p:grpSp>
        <p:grpSp>
          <p:nvGrpSpPr>
            <p:cNvPr id="62" name="Group 61"/>
            <p:cNvGrpSpPr>
              <a:grpSpLocks/>
            </p:cNvGrpSpPr>
            <p:nvPr/>
          </p:nvGrpSpPr>
          <p:grpSpPr bwMode="auto">
            <a:xfrm>
              <a:off x="1715665" y="4165911"/>
              <a:ext cx="3124212" cy="1771088"/>
              <a:chOff x="1997259" y="3974591"/>
              <a:chExt cx="3056563" cy="1785377"/>
            </a:xfrm>
          </p:grpSpPr>
          <p:cxnSp>
            <p:nvCxnSpPr>
              <p:cNvPr id="18" name="Straight Arrow Connector 17"/>
              <p:cNvCxnSpPr/>
              <p:nvPr/>
            </p:nvCxnSpPr>
            <p:spPr>
              <a:xfrm>
                <a:off x="2005726" y="4838282"/>
                <a:ext cx="591629" cy="1308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2691548" y="4149074"/>
                <a:ext cx="706989" cy="1380596"/>
              </a:xfrm>
              <a:prstGeom prst="roundRect">
                <a:avLst/>
              </a:prstGeom>
              <a:solidFill>
                <a:schemeClr val="accent4">
                  <a:lumMod val="20000"/>
                  <a:lumOff val="80000"/>
                </a:scheme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b="1" dirty="0">
                    <a:solidFill>
                      <a:srgbClr val="C00000"/>
                    </a:solidFill>
                    <a:latin typeface="Arial" panose="020B0604020202020204" pitchFamily="34" charset="0"/>
                    <a:cs typeface="Arial" panose="020B0604020202020204" pitchFamily="34" charset="0"/>
                  </a:rPr>
                  <a:t>HTTP</a:t>
                </a:r>
                <a:endParaRPr lang="en-US" sz="900" b="1" dirty="0">
                  <a:solidFill>
                    <a:srgbClr val="C00000"/>
                  </a:solidFill>
                  <a:latin typeface="Arial" panose="020B0604020202020204" pitchFamily="34" charset="0"/>
                  <a:cs typeface="Arial" panose="020B0604020202020204" pitchFamily="34" charset="0"/>
                </a:endParaRPr>
              </a:p>
            </p:txBody>
          </p:sp>
          <p:cxnSp>
            <p:nvCxnSpPr>
              <p:cNvPr id="26" name="Straight Arrow Connector 25"/>
              <p:cNvCxnSpPr/>
              <p:nvPr/>
            </p:nvCxnSpPr>
            <p:spPr>
              <a:xfrm flipV="1">
                <a:off x="2014193" y="5152352"/>
                <a:ext cx="591628" cy="14905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005726" y="3974591"/>
                <a:ext cx="591629" cy="24719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030606" y="5487141"/>
                <a:ext cx="566749" cy="272827"/>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997259" y="4433342"/>
                <a:ext cx="600095" cy="150849"/>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387954" y="4851368"/>
                <a:ext cx="260358"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648311" y="4450057"/>
                <a:ext cx="1405511" cy="778630"/>
              </a:xfrm>
              <a:prstGeom prst="rect">
                <a:avLst/>
              </a:prstGeom>
              <a:solidFill>
                <a:schemeClr val="accent6">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050" b="1" dirty="0">
                    <a:latin typeface="Arial" panose="020B0604020202020204" pitchFamily="34" charset="0"/>
                    <a:cs typeface="Arial" panose="020B0604020202020204" pitchFamily="34" charset="0"/>
                  </a:rPr>
                  <a:t>Azure</a:t>
                </a:r>
              </a:p>
              <a:p>
                <a:pPr algn="ctr">
                  <a:defRPr/>
                </a:pPr>
                <a:r>
                  <a:rPr lang="en-US" sz="1050" b="1" dirty="0">
                    <a:latin typeface="Arial" panose="020B0604020202020204" pitchFamily="34" charset="0"/>
                    <a:cs typeface="Arial" panose="020B0604020202020204" pitchFamily="34" charset="0"/>
                  </a:rPr>
                  <a:t>Event Hub</a:t>
                </a:r>
              </a:p>
            </p:txBody>
          </p:sp>
        </p:grpSp>
      </p:grpSp>
    </p:spTree>
    <p:extLst>
      <p:ext uri="{BB962C8B-B14F-4D97-AF65-F5344CB8AC3E}">
        <p14:creationId xmlns:p14="http://schemas.microsoft.com/office/powerpoint/2010/main" val="1385400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Real-time Datasets</a:t>
            </a:r>
          </a:p>
          <a:p>
            <a:pPr>
              <a:buFont typeface="Wingdings" panose="05000000000000000000" pitchFamily="2" charset="2"/>
              <a:buChar char="ü"/>
            </a:pPr>
            <a:r>
              <a:rPr lang="en-US" dirty="0"/>
              <a:t>Creating a Streaming Dataset with the API</a:t>
            </a:r>
          </a:p>
          <a:p>
            <a:pPr>
              <a:buFont typeface="Wingdings" panose="05000000000000000000" pitchFamily="2" charset="2"/>
              <a:buChar char="ü"/>
            </a:pPr>
            <a:r>
              <a:rPr lang="en-US" dirty="0"/>
              <a:t>Designing Dashboards with Streaming Data Tiles</a:t>
            </a:r>
          </a:p>
          <a:p>
            <a:pPr>
              <a:buFont typeface="Wingdings" panose="05000000000000000000" pitchFamily="2" charset="2"/>
              <a:buChar char="ü"/>
            </a:pPr>
            <a:r>
              <a:rPr lang="en-US" dirty="0"/>
              <a:t>Creating a Push Dataset with Real-time Data</a:t>
            </a:r>
          </a:p>
        </p:txBody>
      </p:sp>
    </p:spTree>
    <p:extLst>
      <p:ext uri="{BB962C8B-B14F-4D97-AF65-F5344CB8AC3E}">
        <p14:creationId xmlns:p14="http://schemas.microsoft.com/office/powerpoint/2010/main" val="74831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 Datasets </a:t>
            </a:r>
            <a:r>
              <a:rPr lang="en-US"/>
              <a:t>versus Real-time </a:t>
            </a:r>
            <a:r>
              <a:rPr lang="en-US" dirty="0"/>
              <a:t>Datasets</a:t>
            </a:r>
          </a:p>
        </p:txBody>
      </p:sp>
      <p:sp>
        <p:nvSpPr>
          <p:cNvPr id="3" name="Content Placeholder 2"/>
          <p:cNvSpPr>
            <a:spLocks noGrp="1"/>
          </p:cNvSpPr>
          <p:nvPr>
            <p:ph idx="1"/>
          </p:nvPr>
        </p:nvSpPr>
        <p:spPr>
          <a:xfrm>
            <a:off x="408039" y="1447800"/>
            <a:ext cx="8382000" cy="5181600"/>
          </a:xfrm>
        </p:spPr>
        <p:txBody>
          <a:bodyPr/>
          <a:lstStyle/>
          <a:p>
            <a:r>
              <a:rPr lang="en-US" dirty="0"/>
              <a:t>Pull Datasets</a:t>
            </a:r>
          </a:p>
          <a:p>
            <a:pPr lvl="1"/>
            <a:r>
              <a:rPr lang="en-US" dirty="0"/>
              <a:t>Imported Datasets</a:t>
            </a:r>
          </a:p>
          <a:p>
            <a:pPr lvl="1"/>
            <a:r>
              <a:rPr lang="en-US" dirty="0" err="1"/>
              <a:t>DirectQuery</a:t>
            </a:r>
            <a:r>
              <a:rPr lang="en-US" dirty="0"/>
              <a:t> Datasets</a:t>
            </a:r>
          </a:p>
          <a:p>
            <a:pPr lvl="1"/>
            <a:r>
              <a:rPr lang="en-US" dirty="0"/>
              <a:t>Live Connect Datasets</a:t>
            </a:r>
          </a:p>
          <a:p>
            <a:pPr lvl="1"/>
            <a:endParaRPr lang="en-US" dirty="0"/>
          </a:p>
          <a:p>
            <a:r>
              <a:rPr lang="en-US" dirty="0"/>
              <a:t>Real-time Datasets</a:t>
            </a:r>
          </a:p>
          <a:p>
            <a:pPr lvl="1"/>
            <a:r>
              <a:rPr lang="en-US" dirty="0"/>
              <a:t>Streaming Datasets</a:t>
            </a:r>
          </a:p>
          <a:p>
            <a:pPr lvl="1"/>
            <a:r>
              <a:rPr lang="en-US" dirty="0"/>
              <a:t>Push Datasets</a:t>
            </a:r>
          </a:p>
          <a:p>
            <a:pPr lvl="1"/>
            <a:r>
              <a:rPr lang="en-US" dirty="0"/>
              <a:t>Hybrid Datasets</a:t>
            </a:r>
          </a:p>
        </p:txBody>
      </p:sp>
      <p:grpSp>
        <p:nvGrpSpPr>
          <p:cNvPr id="21" name="Group 20">
            <a:extLst>
              <a:ext uri="{FF2B5EF4-FFF2-40B4-BE49-F238E27FC236}">
                <a16:creationId xmlns:a16="http://schemas.microsoft.com/office/drawing/2014/main" id="{485834F9-3DA4-40E1-887B-5A1581608C02}"/>
              </a:ext>
            </a:extLst>
          </p:cNvPr>
          <p:cNvGrpSpPr/>
          <p:nvPr/>
        </p:nvGrpSpPr>
        <p:grpSpPr>
          <a:xfrm>
            <a:off x="4521041" y="1524000"/>
            <a:ext cx="4394359" cy="1600200"/>
            <a:chOff x="4521041" y="1524000"/>
            <a:chExt cx="4394359" cy="1600200"/>
          </a:xfrm>
        </p:grpSpPr>
        <p:sp>
          <p:nvSpPr>
            <p:cNvPr id="16" name="Rectangle: Rounded Corners 15">
              <a:extLst>
                <a:ext uri="{FF2B5EF4-FFF2-40B4-BE49-F238E27FC236}">
                  <a16:creationId xmlns:a16="http://schemas.microsoft.com/office/drawing/2014/main" id="{922524E1-7F17-41D8-BD3C-2810E1A88BAF}"/>
                </a:ext>
              </a:extLst>
            </p:cNvPr>
            <p:cNvSpPr/>
            <p:nvPr/>
          </p:nvSpPr>
          <p:spPr>
            <a:xfrm>
              <a:off x="4521041" y="1524000"/>
              <a:ext cx="4394359" cy="1600200"/>
            </a:xfrm>
            <a:prstGeom prst="round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E4CDAE7-3457-4374-B776-1BB8FB862A10}"/>
                </a:ext>
              </a:extLst>
            </p:cNvPr>
            <p:cNvPicPr>
              <a:picLocks noChangeAspect="1"/>
            </p:cNvPicPr>
            <p:nvPr/>
          </p:nvPicPr>
          <p:blipFill>
            <a:blip r:embed="rId2"/>
            <a:stretch>
              <a:fillRect/>
            </a:stretch>
          </p:blipFill>
          <p:spPr>
            <a:xfrm>
              <a:off x="4774093" y="1711883"/>
              <a:ext cx="1193250" cy="1183400"/>
            </a:xfrm>
            <a:prstGeom prst="rect">
              <a:avLst/>
            </a:prstGeom>
          </p:spPr>
        </p:pic>
        <p:sp>
          <p:nvSpPr>
            <p:cNvPr id="7" name="Arrow: Right 6">
              <a:extLst>
                <a:ext uri="{FF2B5EF4-FFF2-40B4-BE49-F238E27FC236}">
                  <a16:creationId xmlns:a16="http://schemas.microsoft.com/office/drawing/2014/main" id="{F4130167-D31B-4DDF-935A-A9A5B04CFD4C}"/>
                </a:ext>
              </a:extLst>
            </p:cNvPr>
            <p:cNvSpPr/>
            <p:nvPr/>
          </p:nvSpPr>
          <p:spPr>
            <a:xfrm>
              <a:off x="5872630" y="2047415"/>
              <a:ext cx="965059" cy="544506"/>
            </a:xfrm>
            <a:prstGeom prst="rightArrow">
              <a:avLst>
                <a:gd name="adj1" fmla="val 55505"/>
                <a:gd name="adj2" fmla="val 50000"/>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mj-lt"/>
                </a:rPr>
                <a:t>Pull</a:t>
              </a:r>
            </a:p>
          </p:txBody>
        </p:sp>
        <p:grpSp>
          <p:nvGrpSpPr>
            <p:cNvPr id="11" name="Group 10">
              <a:extLst>
                <a:ext uri="{FF2B5EF4-FFF2-40B4-BE49-F238E27FC236}">
                  <a16:creationId xmlns:a16="http://schemas.microsoft.com/office/drawing/2014/main" id="{B713594C-4DDC-4B1A-9C16-3D0C55A1A2AA}"/>
                </a:ext>
              </a:extLst>
            </p:cNvPr>
            <p:cNvGrpSpPr/>
            <p:nvPr/>
          </p:nvGrpSpPr>
          <p:grpSpPr>
            <a:xfrm>
              <a:off x="6950126" y="1731548"/>
              <a:ext cx="1811076" cy="1176240"/>
              <a:chOff x="7038900" y="1795244"/>
              <a:chExt cx="1689900" cy="1021397"/>
            </a:xfrm>
          </p:grpSpPr>
          <p:pic>
            <p:nvPicPr>
              <p:cNvPr id="9" name="Picture 8">
                <a:extLst>
                  <a:ext uri="{FF2B5EF4-FFF2-40B4-BE49-F238E27FC236}">
                    <a16:creationId xmlns:a16="http://schemas.microsoft.com/office/drawing/2014/main" id="{119EC6F2-607B-4594-93D4-FEA63AB75BCD}"/>
                  </a:ext>
                </a:extLst>
              </p:cNvPr>
              <p:cNvPicPr>
                <a:picLocks noChangeAspect="1"/>
              </p:cNvPicPr>
              <p:nvPr/>
            </p:nvPicPr>
            <p:blipFill>
              <a:blip r:embed="rId3"/>
              <a:stretch>
                <a:fillRect/>
              </a:stretch>
            </p:blipFill>
            <p:spPr>
              <a:xfrm>
                <a:off x="7038900" y="1795244"/>
                <a:ext cx="1689900" cy="1021397"/>
              </a:xfrm>
              <a:prstGeom prst="rect">
                <a:avLst/>
              </a:prstGeom>
            </p:spPr>
          </p:pic>
          <p:sp>
            <p:nvSpPr>
              <p:cNvPr id="10" name="TextBox 9">
                <a:extLst>
                  <a:ext uri="{FF2B5EF4-FFF2-40B4-BE49-F238E27FC236}">
                    <a16:creationId xmlns:a16="http://schemas.microsoft.com/office/drawing/2014/main" id="{D8ED1EA2-213B-46F6-A0A1-E899E0F43E07}"/>
                  </a:ext>
                </a:extLst>
              </p:cNvPr>
              <p:cNvSpPr txBox="1"/>
              <p:nvPr/>
            </p:nvSpPr>
            <p:spPr>
              <a:xfrm>
                <a:off x="7444150" y="2067262"/>
                <a:ext cx="1016625" cy="584775"/>
              </a:xfrm>
              <a:prstGeom prst="rect">
                <a:avLst/>
              </a:prstGeom>
              <a:noFill/>
            </p:spPr>
            <p:txBody>
              <a:bodyPr wrap="none" rtlCol="0">
                <a:spAutoFit/>
              </a:bodyPr>
              <a:lstStyle/>
              <a:p>
                <a:pPr algn="ctr"/>
                <a:r>
                  <a:rPr lang="en-US" sz="1600" dirty="0"/>
                  <a:t>Power BI</a:t>
                </a:r>
              </a:p>
              <a:p>
                <a:pPr algn="ctr"/>
                <a:r>
                  <a:rPr lang="en-US" sz="1600" dirty="0"/>
                  <a:t>Service</a:t>
                </a:r>
              </a:p>
            </p:txBody>
          </p:sp>
        </p:grpSp>
      </p:grpSp>
      <p:grpSp>
        <p:nvGrpSpPr>
          <p:cNvPr id="22" name="Group 21">
            <a:extLst>
              <a:ext uri="{FF2B5EF4-FFF2-40B4-BE49-F238E27FC236}">
                <a16:creationId xmlns:a16="http://schemas.microsoft.com/office/drawing/2014/main" id="{75A5B337-7C9D-463E-B44E-431F0445B02A}"/>
              </a:ext>
            </a:extLst>
          </p:cNvPr>
          <p:cNvGrpSpPr/>
          <p:nvPr/>
        </p:nvGrpSpPr>
        <p:grpSpPr>
          <a:xfrm>
            <a:off x="4521041" y="3810000"/>
            <a:ext cx="4394359" cy="1600200"/>
            <a:chOff x="4521041" y="3810000"/>
            <a:chExt cx="4394359" cy="1600200"/>
          </a:xfrm>
        </p:grpSpPr>
        <p:sp>
          <p:nvSpPr>
            <p:cNvPr id="17" name="Rectangle: Rounded Corners 16">
              <a:extLst>
                <a:ext uri="{FF2B5EF4-FFF2-40B4-BE49-F238E27FC236}">
                  <a16:creationId xmlns:a16="http://schemas.microsoft.com/office/drawing/2014/main" id="{15462ECA-6440-4C4B-967D-104BE46F852D}"/>
                </a:ext>
              </a:extLst>
            </p:cNvPr>
            <p:cNvSpPr/>
            <p:nvPr/>
          </p:nvSpPr>
          <p:spPr>
            <a:xfrm>
              <a:off x="4521041" y="3810000"/>
              <a:ext cx="4394359" cy="1600200"/>
            </a:xfrm>
            <a:prstGeom prst="round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5C5BD15-2321-411B-AD8C-9E405B4FB0CE}"/>
                </a:ext>
              </a:extLst>
            </p:cNvPr>
            <p:cNvGrpSpPr/>
            <p:nvPr/>
          </p:nvGrpSpPr>
          <p:grpSpPr>
            <a:xfrm>
              <a:off x="7028124" y="4017548"/>
              <a:ext cx="1811076" cy="1176240"/>
              <a:chOff x="7038900" y="1795244"/>
              <a:chExt cx="1689900" cy="1021397"/>
            </a:xfrm>
          </p:grpSpPr>
          <p:pic>
            <p:nvPicPr>
              <p:cNvPr id="19" name="Picture 18">
                <a:extLst>
                  <a:ext uri="{FF2B5EF4-FFF2-40B4-BE49-F238E27FC236}">
                    <a16:creationId xmlns:a16="http://schemas.microsoft.com/office/drawing/2014/main" id="{C931E300-02E6-45AD-8F92-D46ADB37F52B}"/>
                  </a:ext>
                </a:extLst>
              </p:cNvPr>
              <p:cNvPicPr>
                <a:picLocks noChangeAspect="1"/>
              </p:cNvPicPr>
              <p:nvPr/>
            </p:nvPicPr>
            <p:blipFill>
              <a:blip r:embed="rId3"/>
              <a:stretch>
                <a:fillRect/>
              </a:stretch>
            </p:blipFill>
            <p:spPr>
              <a:xfrm>
                <a:off x="7038900" y="1795244"/>
                <a:ext cx="1689900" cy="1021397"/>
              </a:xfrm>
              <a:prstGeom prst="rect">
                <a:avLst/>
              </a:prstGeom>
            </p:spPr>
          </p:pic>
          <p:sp>
            <p:nvSpPr>
              <p:cNvPr id="20" name="TextBox 19">
                <a:extLst>
                  <a:ext uri="{FF2B5EF4-FFF2-40B4-BE49-F238E27FC236}">
                    <a16:creationId xmlns:a16="http://schemas.microsoft.com/office/drawing/2014/main" id="{CDAF30EC-D6BE-4A5C-B92D-3C48B1BF6734}"/>
                  </a:ext>
                </a:extLst>
              </p:cNvPr>
              <p:cNvSpPr txBox="1"/>
              <p:nvPr/>
            </p:nvSpPr>
            <p:spPr>
              <a:xfrm>
                <a:off x="7444150" y="2067262"/>
                <a:ext cx="1016625" cy="584775"/>
              </a:xfrm>
              <a:prstGeom prst="rect">
                <a:avLst/>
              </a:prstGeom>
              <a:noFill/>
            </p:spPr>
            <p:txBody>
              <a:bodyPr wrap="none" rtlCol="0">
                <a:spAutoFit/>
              </a:bodyPr>
              <a:lstStyle/>
              <a:p>
                <a:pPr algn="ctr"/>
                <a:r>
                  <a:rPr lang="en-US" sz="1600" dirty="0"/>
                  <a:t>Power BI</a:t>
                </a:r>
              </a:p>
              <a:p>
                <a:pPr algn="ctr"/>
                <a:r>
                  <a:rPr lang="en-US" sz="1600" dirty="0"/>
                  <a:t>Service</a:t>
                </a:r>
              </a:p>
            </p:txBody>
          </p:sp>
        </p:grpSp>
        <p:sp>
          <p:nvSpPr>
            <p:cNvPr id="8" name="Rectangle: Rounded Corners 7">
              <a:extLst>
                <a:ext uri="{FF2B5EF4-FFF2-40B4-BE49-F238E27FC236}">
                  <a16:creationId xmlns:a16="http://schemas.microsoft.com/office/drawing/2014/main" id="{D1857676-55C9-4D6C-B197-6512E2DA6D24}"/>
                </a:ext>
              </a:extLst>
            </p:cNvPr>
            <p:cNvSpPr/>
            <p:nvPr/>
          </p:nvSpPr>
          <p:spPr>
            <a:xfrm>
              <a:off x="4659527" y="4110368"/>
              <a:ext cx="1260453" cy="9906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solidFill>
                    <a:schemeClr val="tx1"/>
                  </a:solidFill>
                </a:rPr>
                <a:t>Custom</a:t>
              </a:r>
            </a:p>
            <a:p>
              <a:pPr algn="ctr"/>
              <a:r>
                <a:rPr lang="en-US" sz="1400" i="1" dirty="0">
                  <a:solidFill>
                    <a:schemeClr val="tx1"/>
                  </a:solidFill>
                </a:rPr>
                <a:t>Application</a:t>
              </a:r>
            </a:p>
            <a:p>
              <a:pPr algn="ctr"/>
              <a:endParaRPr lang="en-US" sz="400" i="1" dirty="0">
                <a:solidFill>
                  <a:srgbClr val="C00000"/>
                </a:solidFill>
              </a:endParaRPr>
            </a:p>
            <a:p>
              <a:pPr algn="ctr"/>
              <a:r>
                <a:rPr lang="en-US" sz="1000" dirty="0">
                  <a:solidFill>
                    <a:srgbClr val="C00000"/>
                  </a:solidFill>
                  <a:latin typeface="+mj-lt"/>
                </a:rPr>
                <a:t>Power</a:t>
              </a:r>
              <a:r>
                <a:rPr lang="en-US" sz="1050" dirty="0">
                  <a:solidFill>
                    <a:srgbClr val="C00000"/>
                  </a:solidFill>
                  <a:latin typeface="+mj-lt"/>
                </a:rPr>
                <a:t> BI</a:t>
              </a:r>
            </a:p>
            <a:p>
              <a:pPr algn="ctr"/>
              <a:r>
                <a:rPr lang="en-US" sz="1050" dirty="0">
                  <a:solidFill>
                    <a:srgbClr val="C00000"/>
                  </a:solidFill>
                  <a:latin typeface="+mj-lt"/>
                </a:rPr>
                <a:t>Service API</a:t>
              </a:r>
            </a:p>
          </p:txBody>
        </p:sp>
        <p:sp>
          <p:nvSpPr>
            <p:cNvPr id="15" name="Arrow: Right 14">
              <a:extLst>
                <a:ext uri="{FF2B5EF4-FFF2-40B4-BE49-F238E27FC236}">
                  <a16:creationId xmlns:a16="http://schemas.microsoft.com/office/drawing/2014/main" id="{A790EEB6-D9AA-4DDB-9B58-57AF525B93B5}"/>
                </a:ext>
              </a:extLst>
            </p:cNvPr>
            <p:cNvSpPr/>
            <p:nvPr/>
          </p:nvSpPr>
          <p:spPr>
            <a:xfrm>
              <a:off x="6058466" y="4337847"/>
              <a:ext cx="875734" cy="544506"/>
            </a:xfrm>
            <a:prstGeom prst="rightArrow">
              <a:avLst>
                <a:gd name="adj1" fmla="val 55505"/>
                <a:gd name="adj2" fmla="val 50000"/>
              </a:avLst>
            </a:prstGeom>
            <a:solidFill>
              <a:schemeClr val="accent2">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mj-lt"/>
                </a:rPr>
                <a:t>Push</a:t>
              </a:r>
            </a:p>
          </p:txBody>
        </p:sp>
      </p:grpSp>
    </p:spTree>
    <p:extLst>
      <p:ext uri="{BB962C8B-B14F-4D97-AF65-F5344CB8AC3E}">
        <p14:creationId xmlns:p14="http://schemas.microsoft.com/office/powerpoint/2010/main" val="359193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DCCB-FC77-460E-B669-2D9A0B0E1B2E}"/>
              </a:ext>
            </a:extLst>
          </p:cNvPr>
          <p:cNvSpPr>
            <a:spLocks noGrp="1"/>
          </p:cNvSpPr>
          <p:nvPr>
            <p:ph type="title"/>
          </p:nvPr>
        </p:nvSpPr>
        <p:spPr/>
        <p:txBody>
          <a:bodyPr/>
          <a:lstStyle/>
          <a:p>
            <a:r>
              <a:rPr lang="en-US"/>
              <a:t>Streaming Datasets</a:t>
            </a:r>
            <a:endParaRPr lang="en-US" dirty="0"/>
          </a:p>
        </p:txBody>
      </p:sp>
      <p:sp>
        <p:nvSpPr>
          <p:cNvPr id="3" name="Content Placeholder 2">
            <a:extLst>
              <a:ext uri="{FF2B5EF4-FFF2-40B4-BE49-F238E27FC236}">
                <a16:creationId xmlns:a16="http://schemas.microsoft.com/office/drawing/2014/main" id="{21A7F24B-8949-4AC1-A3BE-CAC32FCA2555}"/>
              </a:ext>
            </a:extLst>
          </p:cNvPr>
          <p:cNvSpPr>
            <a:spLocks noGrp="1"/>
          </p:cNvSpPr>
          <p:nvPr>
            <p:ph idx="1"/>
          </p:nvPr>
        </p:nvSpPr>
        <p:spPr/>
        <p:txBody>
          <a:bodyPr>
            <a:normAutofit/>
          </a:bodyPr>
          <a:lstStyle/>
          <a:p>
            <a:r>
              <a:rPr lang="en-US" sz="2400" dirty="0"/>
              <a:t>Data stored in cloud-based cache – not persisted in DB</a:t>
            </a:r>
          </a:p>
          <a:p>
            <a:r>
              <a:rPr lang="en-US" sz="2400" dirty="0"/>
              <a:t>Restricted to single table - no rich data modeling</a:t>
            </a:r>
          </a:p>
          <a:p>
            <a:r>
              <a:rPr lang="en-US" sz="2400" dirty="0"/>
              <a:t>Not supported by standard Power BI report designer</a:t>
            </a:r>
          </a:p>
          <a:p>
            <a:r>
              <a:rPr lang="en-US" sz="2400" dirty="0"/>
              <a:t>Dashboard created using specialized streaming data tiles</a:t>
            </a:r>
          </a:p>
          <a:p>
            <a:r>
              <a:rPr lang="en-US" sz="2400" dirty="0"/>
              <a:t>No support for DAX, aggregation or filtering</a:t>
            </a:r>
          </a:p>
        </p:txBody>
      </p:sp>
      <p:pic>
        <p:nvPicPr>
          <p:cNvPr id="4" name="Picture 3">
            <a:extLst>
              <a:ext uri="{FF2B5EF4-FFF2-40B4-BE49-F238E27FC236}">
                <a16:creationId xmlns:a16="http://schemas.microsoft.com/office/drawing/2014/main" id="{C0E88E5E-56B1-464D-A580-8C955D7A147D}"/>
              </a:ext>
            </a:extLst>
          </p:cNvPr>
          <p:cNvPicPr>
            <a:picLocks noChangeAspect="1"/>
          </p:cNvPicPr>
          <p:nvPr/>
        </p:nvPicPr>
        <p:blipFill>
          <a:blip r:embed="rId2"/>
          <a:stretch>
            <a:fillRect/>
          </a:stretch>
        </p:blipFill>
        <p:spPr>
          <a:xfrm>
            <a:off x="1143000" y="4191000"/>
            <a:ext cx="3754649" cy="2153643"/>
          </a:xfrm>
          <a:prstGeom prst="rect">
            <a:avLst/>
          </a:prstGeom>
        </p:spPr>
      </p:pic>
      <p:grpSp>
        <p:nvGrpSpPr>
          <p:cNvPr id="13" name="Group 12">
            <a:extLst>
              <a:ext uri="{FF2B5EF4-FFF2-40B4-BE49-F238E27FC236}">
                <a16:creationId xmlns:a16="http://schemas.microsoft.com/office/drawing/2014/main" id="{DCCA603A-1806-46DC-A422-C0CFC7D85106}"/>
              </a:ext>
            </a:extLst>
          </p:cNvPr>
          <p:cNvGrpSpPr/>
          <p:nvPr/>
        </p:nvGrpSpPr>
        <p:grpSpPr>
          <a:xfrm>
            <a:off x="3791580" y="4320104"/>
            <a:ext cx="3488972" cy="1468625"/>
            <a:chOff x="3791580" y="4320104"/>
            <a:chExt cx="3488972" cy="1468625"/>
          </a:xfrm>
        </p:grpSpPr>
        <p:grpSp>
          <p:nvGrpSpPr>
            <p:cNvPr id="7" name="Group 6">
              <a:extLst>
                <a:ext uri="{FF2B5EF4-FFF2-40B4-BE49-F238E27FC236}">
                  <a16:creationId xmlns:a16="http://schemas.microsoft.com/office/drawing/2014/main" id="{D40BAF56-E429-4A98-8570-87236387BB1E}"/>
                </a:ext>
              </a:extLst>
            </p:cNvPr>
            <p:cNvGrpSpPr/>
            <p:nvPr/>
          </p:nvGrpSpPr>
          <p:grpSpPr>
            <a:xfrm>
              <a:off x="5292451" y="4320104"/>
              <a:ext cx="1988101" cy="1468625"/>
              <a:chOff x="5562599" y="3562350"/>
              <a:chExt cx="1295402" cy="1382921"/>
            </a:xfrm>
          </p:grpSpPr>
          <p:pic>
            <p:nvPicPr>
              <p:cNvPr id="5" name="Picture 4">
                <a:extLst>
                  <a:ext uri="{FF2B5EF4-FFF2-40B4-BE49-F238E27FC236}">
                    <a16:creationId xmlns:a16="http://schemas.microsoft.com/office/drawing/2014/main" id="{53001458-9217-49BC-A6DD-C8E0E727E267}"/>
                  </a:ext>
                </a:extLst>
              </p:cNvPr>
              <p:cNvPicPr>
                <a:picLocks noChangeAspect="1"/>
              </p:cNvPicPr>
              <p:nvPr/>
            </p:nvPicPr>
            <p:blipFill>
              <a:blip r:embed="rId3"/>
              <a:stretch>
                <a:fillRect/>
              </a:stretch>
            </p:blipFill>
            <p:spPr>
              <a:xfrm>
                <a:off x="5562600" y="3886200"/>
                <a:ext cx="1295401" cy="1059071"/>
              </a:xfrm>
              <a:prstGeom prst="rect">
                <a:avLst/>
              </a:prstGeom>
              <a:ln>
                <a:solidFill>
                  <a:schemeClr val="tx1"/>
                </a:solidFill>
              </a:ln>
            </p:spPr>
          </p:pic>
          <p:sp>
            <p:nvSpPr>
              <p:cNvPr id="6" name="Rectangle 5">
                <a:extLst>
                  <a:ext uri="{FF2B5EF4-FFF2-40B4-BE49-F238E27FC236}">
                    <a16:creationId xmlns:a16="http://schemas.microsoft.com/office/drawing/2014/main" id="{D6EEC0E3-A1F8-45A2-A8D2-FCED75DA1B68}"/>
                  </a:ext>
                </a:extLst>
              </p:cNvPr>
              <p:cNvSpPr/>
              <p:nvPr/>
            </p:nvSpPr>
            <p:spPr>
              <a:xfrm>
                <a:off x="5562599" y="3562350"/>
                <a:ext cx="1295401" cy="3238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Streaming Data Tiles</a:t>
                </a:r>
              </a:p>
            </p:txBody>
          </p:sp>
        </p:grpSp>
        <p:cxnSp>
          <p:nvCxnSpPr>
            <p:cNvPr id="11" name="Straight Arrow Connector 10">
              <a:extLst>
                <a:ext uri="{FF2B5EF4-FFF2-40B4-BE49-F238E27FC236}">
                  <a16:creationId xmlns:a16="http://schemas.microsoft.com/office/drawing/2014/main" id="{2E6A9CB9-4DC5-4CE2-AC34-83D38343C98E}"/>
                </a:ext>
              </a:extLst>
            </p:cNvPr>
            <p:cNvCxnSpPr>
              <a:cxnSpLocks/>
            </p:cNvCxnSpPr>
            <p:nvPr/>
          </p:nvCxnSpPr>
          <p:spPr>
            <a:xfrm flipV="1">
              <a:off x="3791580" y="5054417"/>
              <a:ext cx="1371600" cy="1"/>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01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DCCB-FC77-460E-B669-2D9A0B0E1B2E}"/>
              </a:ext>
            </a:extLst>
          </p:cNvPr>
          <p:cNvSpPr>
            <a:spLocks noGrp="1"/>
          </p:cNvSpPr>
          <p:nvPr>
            <p:ph type="title"/>
          </p:nvPr>
        </p:nvSpPr>
        <p:spPr/>
        <p:txBody>
          <a:bodyPr/>
          <a:lstStyle/>
          <a:p>
            <a:r>
              <a:rPr lang="en-US"/>
              <a:t>Push Datasets</a:t>
            </a:r>
            <a:endParaRPr lang="en-US" dirty="0"/>
          </a:p>
        </p:txBody>
      </p:sp>
      <p:sp>
        <p:nvSpPr>
          <p:cNvPr id="3" name="Content Placeholder 2">
            <a:extLst>
              <a:ext uri="{FF2B5EF4-FFF2-40B4-BE49-F238E27FC236}">
                <a16:creationId xmlns:a16="http://schemas.microsoft.com/office/drawing/2014/main" id="{21A7F24B-8949-4AC1-A3BE-CAC32FCA2555}"/>
              </a:ext>
            </a:extLst>
          </p:cNvPr>
          <p:cNvSpPr>
            <a:spLocks noGrp="1"/>
          </p:cNvSpPr>
          <p:nvPr>
            <p:ph idx="1"/>
          </p:nvPr>
        </p:nvSpPr>
        <p:spPr/>
        <p:txBody>
          <a:bodyPr/>
          <a:lstStyle/>
          <a:p>
            <a:r>
              <a:rPr lang="en-US" dirty="0"/>
              <a:t>Data stored in Azure SQL DB – not in cache</a:t>
            </a:r>
          </a:p>
          <a:p>
            <a:r>
              <a:rPr lang="en-US" dirty="0"/>
              <a:t>Supports multiple tables and table relationships</a:t>
            </a:r>
          </a:p>
          <a:p>
            <a:r>
              <a:rPr lang="en-US" dirty="0"/>
              <a:t>Supported by standard Power BI report designer</a:t>
            </a:r>
          </a:p>
          <a:p>
            <a:r>
              <a:rPr lang="en-US" dirty="0"/>
              <a:t>Supports DAX, measures, aggregation &amp; filtering</a:t>
            </a:r>
          </a:p>
        </p:txBody>
      </p:sp>
      <p:pic>
        <p:nvPicPr>
          <p:cNvPr id="4" name="Picture 3">
            <a:extLst>
              <a:ext uri="{FF2B5EF4-FFF2-40B4-BE49-F238E27FC236}">
                <a16:creationId xmlns:a16="http://schemas.microsoft.com/office/drawing/2014/main" id="{871789D4-20D1-4F87-ABDA-741295C9A751}"/>
              </a:ext>
            </a:extLst>
          </p:cNvPr>
          <p:cNvPicPr>
            <a:picLocks noChangeAspect="1"/>
          </p:cNvPicPr>
          <p:nvPr/>
        </p:nvPicPr>
        <p:blipFill>
          <a:blip r:embed="rId2"/>
          <a:stretch>
            <a:fillRect/>
          </a:stretch>
        </p:blipFill>
        <p:spPr>
          <a:xfrm>
            <a:off x="1219200" y="4038600"/>
            <a:ext cx="3488740" cy="2001120"/>
          </a:xfrm>
          <a:prstGeom prst="rect">
            <a:avLst/>
          </a:prstGeom>
        </p:spPr>
      </p:pic>
      <p:grpSp>
        <p:nvGrpSpPr>
          <p:cNvPr id="15" name="Group 14">
            <a:extLst>
              <a:ext uri="{FF2B5EF4-FFF2-40B4-BE49-F238E27FC236}">
                <a16:creationId xmlns:a16="http://schemas.microsoft.com/office/drawing/2014/main" id="{C8DDBDE2-F454-4858-B176-83314036DF0A}"/>
              </a:ext>
            </a:extLst>
          </p:cNvPr>
          <p:cNvGrpSpPr/>
          <p:nvPr/>
        </p:nvGrpSpPr>
        <p:grpSpPr>
          <a:xfrm>
            <a:off x="3561055" y="4096918"/>
            <a:ext cx="3903921" cy="1914995"/>
            <a:chOff x="3561055" y="4096918"/>
            <a:chExt cx="3903921" cy="1914995"/>
          </a:xfrm>
        </p:grpSpPr>
        <p:pic>
          <p:nvPicPr>
            <p:cNvPr id="5" name="Picture 4">
              <a:extLst>
                <a:ext uri="{FF2B5EF4-FFF2-40B4-BE49-F238E27FC236}">
                  <a16:creationId xmlns:a16="http://schemas.microsoft.com/office/drawing/2014/main" id="{D403D623-C771-4C01-865C-F1CE1658C001}"/>
                </a:ext>
              </a:extLst>
            </p:cNvPr>
            <p:cNvPicPr>
              <a:picLocks noChangeAspect="1"/>
            </p:cNvPicPr>
            <p:nvPr/>
          </p:nvPicPr>
          <p:blipFill>
            <a:blip r:embed="rId3"/>
            <a:stretch>
              <a:fillRect/>
            </a:stretch>
          </p:blipFill>
          <p:spPr>
            <a:xfrm>
              <a:off x="5410200" y="4096918"/>
              <a:ext cx="2054776" cy="1914995"/>
            </a:xfrm>
            <a:prstGeom prst="rect">
              <a:avLst/>
            </a:prstGeom>
          </p:spPr>
        </p:pic>
        <p:cxnSp>
          <p:nvCxnSpPr>
            <p:cNvPr id="9" name="Straight Arrow Connector 8">
              <a:extLst>
                <a:ext uri="{FF2B5EF4-FFF2-40B4-BE49-F238E27FC236}">
                  <a16:creationId xmlns:a16="http://schemas.microsoft.com/office/drawing/2014/main" id="{6CE2D153-DB3A-4B6C-9E70-7EB10F60AAE1}"/>
                </a:ext>
              </a:extLst>
            </p:cNvPr>
            <p:cNvCxnSpPr>
              <a:cxnSpLocks/>
            </p:cNvCxnSpPr>
            <p:nvPr/>
          </p:nvCxnSpPr>
          <p:spPr>
            <a:xfrm flipV="1">
              <a:off x="3561055" y="5054416"/>
              <a:ext cx="1701959" cy="23817"/>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677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DCCB-FC77-460E-B669-2D9A0B0E1B2E}"/>
              </a:ext>
            </a:extLst>
          </p:cNvPr>
          <p:cNvSpPr>
            <a:spLocks noGrp="1"/>
          </p:cNvSpPr>
          <p:nvPr>
            <p:ph type="title"/>
          </p:nvPr>
        </p:nvSpPr>
        <p:spPr/>
        <p:txBody>
          <a:bodyPr/>
          <a:lstStyle/>
          <a:p>
            <a:pPr>
              <a:lnSpc>
                <a:spcPct val="150000"/>
              </a:lnSpc>
            </a:pPr>
            <a:r>
              <a:rPr lang="en-US"/>
              <a:t>Hybrid Datasets</a:t>
            </a:r>
            <a:endParaRPr lang="en-US" dirty="0"/>
          </a:p>
        </p:txBody>
      </p:sp>
      <p:sp>
        <p:nvSpPr>
          <p:cNvPr id="3" name="Content Placeholder 2">
            <a:extLst>
              <a:ext uri="{FF2B5EF4-FFF2-40B4-BE49-F238E27FC236}">
                <a16:creationId xmlns:a16="http://schemas.microsoft.com/office/drawing/2014/main" id="{21A7F24B-8949-4AC1-A3BE-CAC32FCA2555}"/>
              </a:ext>
            </a:extLst>
          </p:cNvPr>
          <p:cNvSpPr>
            <a:spLocks noGrp="1"/>
          </p:cNvSpPr>
          <p:nvPr>
            <p:ph idx="1"/>
          </p:nvPr>
        </p:nvSpPr>
        <p:spPr>
          <a:xfrm>
            <a:off x="373626" y="1295400"/>
            <a:ext cx="8382000" cy="5181600"/>
          </a:xfrm>
        </p:spPr>
        <p:txBody>
          <a:bodyPr>
            <a:noAutofit/>
          </a:bodyPr>
          <a:lstStyle/>
          <a:p>
            <a:r>
              <a:rPr lang="en-US" sz="2400" dirty="0"/>
              <a:t>Data stored in cloud-based cache </a:t>
            </a:r>
            <a:r>
              <a:rPr lang="en-US" sz="2400" b="1" dirty="0">
                <a:solidFill>
                  <a:schemeClr val="accent1"/>
                </a:solidFill>
              </a:rPr>
              <a:t>AND</a:t>
            </a:r>
            <a:r>
              <a:rPr lang="en-US" sz="2400" dirty="0"/>
              <a:t> in Azure SQL DB</a:t>
            </a:r>
          </a:p>
          <a:p>
            <a:r>
              <a:rPr lang="en-US" sz="2400" dirty="0"/>
              <a:t>Restricted to single table and no rich data modeling</a:t>
            </a:r>
          </a:p>
          <a:p>
            <a:r>
              <a:rPr lang="en-US" sz="2400" dirty="0"/>
              <a:t>Supported by streaming data tiles</a:t>
            </a:r>
          </a:p>
          <a:p>
            <a:r>
              <a:rPr lang="en-US" sz="2400" dirty="0"/>
              <a:t>Supported by Power BI report designer</a:t>
            </a:r>
          </a:p>
        </p:txBody>
      </p:sp>
      <p:pic>
        <p:nvPicPr>
          <p:cNvPr id="4" name="Picture 3">
            <a:extLst>
              <a:ext uri="{FF2B5EF4-FFF2-40B4-BE49-F238E27FC236}">
                <a16:creationId xmlns:a16="http://schemas.microsoft.com/office/drawing/2014/main" id="{9D00339A-1E21-4A4E-B17E-6DE0BDD4FF41}"/>
              </a:ext>
            </a:extLst>
          </p:cNvPr>
          <p:cNvPicPr>
            <a:picLocks noChangeAspect="1"/>
          </p:cNvPicPr>
          <p:nvPr/>
        </p:nvPicPr>
        <p:blipFill>
          <a:blip r:embed="rId2"/>
          <a:stretch>
            <a:fillRect/>
          </a:stretch>
        </p:blipFill>
        <p:spPr>
          <a:xfrm>
            <a:off x="990600" y="3897746"/>
            <a:ext cx="3798846" cy="2177702"/>
          </a:xfrm>
          <a:prstGeom prst="rect">
            <a:avLst/>
          </a:prstGeom>
        </p:spPr>
      </p:pic>
      <p:grpSp>
        <p:nvGrpSpPr>
          <p:cNvPr id="25" name="Group 24">
            <a:extLst>
              <a:ext uri="{FF2B5EF4-FFF2-40B4-BE49-F238E27FC236}">
                <a16:creationId xmlns:a16="http://schemas.microsoft.com/office/drawing/2014/main" id="{C299D40D-1E8B-483A-94FE-522D971F7D0A}"/>
              </a:ext>
            </a:extLst>
          </p:cNvPr>
          <p:cNvGrpSpPr/>
          <p:nvPr/>
        </p:nvGrpSpPr>
        <p:grpSpPr>
          <a:xfrm>
            <a:off x="3352800" y="3409910"/>
            <a:ext cx="2895600" cy="1115894"/>
            <a:chOff x="3352800" y="3409910"/>
            <a:chExt cx="2895600" cy="1115894"/>
          </a:xfrm>
        </p:grpSpPr>
        <p:grpSp>
          <p:nvGrpSpPr>
            <p:cNvPr id="22" name="Group 21">
              <a:extLst>
                <a:ext uri="{FF2B5EF4-FFF2-40B4-BE49-F238E27FC236}">
                  <a16:creationId xmlns:a16="http://schemas.microsoft.com/office/drawing/2014/main" id="{E887FAAD-D0D5-423C-A617-FDD762287CF0}"/>
                </a:ext>
              </a:extLst>
            </p:cNvPr>
            <p:cNvGrpSpPr/>
            <p:nvPr/>
          </p:nvGrpSpPr>
          <p:grpSpPr>
            <a:xfrm>
              <a:off x="5179935" y="3409910"/>
              <a:ext cx="1068465" cy="1115894"/>
              <a:chOff x="5179935" y="3306131"/>
              <a:chExt cx="1295402" cy="1352905"/>
            </a:xfrm>
          </p:grpSpPr>
          <p:pic>
            <p:nvPicPr>
              <p:cNvPr id="5" name="Picture 4">
                <a:extLst>
                  <a:ext uri="{FF2B5EF4-FFF2-40B4-BE49-F238E27FC236}">
                    <a16:creationId xmlns:a16="http://schemas.microsoft.com/office/drawing/2014/main" id="{079C7D54-5D59-4136-B872-EE75BD2BA92E}"/>
                  </a:ext>
                </a:extLst>
              </p:cNvPr>
              <p:cNvPicPr>
                <a:picLocks noChangeAspect="1"/>
              </p:cNvPicPr>
              <p:nvPr/>
            </p:nvPicPr>
            <p:blipFill>
              <a:blip r:embed="rId3"/>
              <a:stretch>
                <a:fillRect/>
              </a:stretch>
            </p:blipFill>
            <p:spPr>
              <a:xfrm>
                <a:off x="5179936" y="3599965"/>
                <a:ext cx="1295401" cy="1059071"/>
              </a:xfrm>
              <a:prstGeom prst="rect">
                <a:avLst/>
              </a:prstGeom>
              <a:ln>
                <a:solidFill>
                  <a:schemeClr val="tx1"/>
                </a:solidFill>
              </a:ln>
            </p:spPr>
          </p:pic>
          <p:sp>
            <p:nvSpPr>
              <p:cNvPr id="7" name="Rectangle 6">
                <a:extLst>
                  <a:ext uri="{FF2B5EF4-FFF2-40B4-BE49-F238E27FC236}">
                    <a16:creationId xmlns:a16="http://schemas.microsoft.com/office/drawing/2014/main" id="{8B6203A2-DEFC-4AE9-8522-1219029C0EF0}"/>
                  </a:ext>
                </a:extLst>
              </p:cNvPr>
              <p:cNvSpPr/>
              <p:nvPr/>
            </p:nvSpPr>
            <p:spPr>
              <a:xfrm>
                <a:off x="5179935" y="3306131"/>
                <a:ext cx="1295401" cy="32385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rPr>
                  <a:t>Real-time Tiles</a:t>
                </a:r>
              </a:p>
            </p:txBody>
          </p:sp>
        </p:grpSp>
        <p:cxnSp>
          <p:nvCxnSpPr>
            <p:cNvPr id="8" name="Straight Arrow Connector 7">
              <a:extLst>
                <a:ext uri="{FF2B5EF4-FFF2-40B4-BE49-F238E27FC236}">
                  <a16:creationId xmlns:a16="http://schemas.microsoft.com/office/drawing/2014/main" id="{57A5E678-167C-4708-8F03-33EADB8FBE7A}"/>
                </a:ext>
              </a:extLst>
            </p:cNvPr>
            <p:cNvCxnSpPr>
              <a:cxnSpLocks/>
            </p:cNvCxnSpPr>
            <p:nvPr/>
          </p:nvCxnSpPr>
          <p:spPr>
            <a:xfrm flipV="1">
              <a:off x="3352800" y="4103084"/>
              <a:ext cx="1752600" cy="257855"/>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C078354F-D644-4DE0-AA55-FC935EC0C5CF}"/>
              </a:ext>
            </a:extLst>
          </p:cNvPr>
          <p:cNvGrpSpPr/>
          <p:nvPr/>
        </p:nvGrpSpPr>
        <p:grpSpPr>
          <a:xfrm>
            <a:off x="3467098" y="4988249"/>
            <a:ext cx="3947858" cy="1087199"/>
            <a:chOff x="3467098" y="4988249"/>
            <a:chExt cx="3947858" cy="1087199"/>
          </a:xfrm>
        </p:grpSpPr>
        <p:pic>
          <p:nvPicPr>
            <p:cNvPr id="6" name="Picture 5">
              <a:extLst>
                <a:ext uri="{FF2B5EF4-FFF2-40B4-BE49-F238E27FC236}">
                  <a16:creationId xmlns:a16="http://schemas.microsoft.com/office/drawing/2014/main" id="{71F59B29-F6CC-4023-97C6-BF5A10907AC6}"/>
                </a:ext>
              </a:extLst>
            </p:cNvPr>
            <p:cNvPicPr>
              <a:picLocks noChangeAspect="1"/>
            </p:cNvPicPr>
            <p:nvPr/>
          </p:nvPicPr>
          <p:blipFill>
            <a:blip r:embed="rId4"/>
            <a:stretch>
              <a:fillRect/>
            </a:stretch>
          </p:blipFill>
          <p:spPr>
            <a:xfrm>
              <a:off x="6248399" y="4988249"/>
              <a:ext cx="1166557" cy="1087199"/>
            </a:xfrm>
            <a:prstGeom prst="rect">
              <a:avLst/>
            </a:prstGeom>
          </p:spPr>
        </p:pic>
        <p:cxnSp>
          <p:nvCxnSpPr>
            <p:cNvPr id="9" name="Straight Arrow Connector 8">
              <a:extLst>
                <a:ext uri="{FF2B5EF4-FFF2-40B4-BE49-F238E27FC236}">
                  <a16:creationId xmlns:a16="http://schemas.microsoft.com/office/drawing/2014/main" id="{4EA05E22-6D37-4E47-8FC6-118261AF0AB8}"/>
                </a:ext>
              </a:extLst>
            </p:cNvPr>
            <p:cNvCxnSpPr>
              <a:cxnSpLocks/>
            </p:cNvCxnSpPr>
            <p:nvPr/>
          </p:nvCxnSpPr>
          <p:spPr>
            <a:xfrm>
              <a:off x="3467098" y="5461352"/>
              <a:ext cx="2628902" cy="87234"/>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64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a:buFont typeface="Wingdings" panose="05000000000000000000" pitchFamily="2" charset="2"/>
              <a:buChar char="ü"/>
            </a:pPr>
            <a:r>
              <a:rPr lang="en-US" dirty="0"/>
              <a:t>Introduction to Real-time Datasets</a:t>
            </a:r>
          </a:p>
          <a:p>
            <a:pPr>
              <a:buFont typeface="Wingdings" panose="05000000000000000000" pitchFamily="2" charset="2"/>
              <a:buChar char="Ø"/>
            </a:pPr>
            <a:r>
              <a:rPr lang="en-US" dirty="0"/>
              <a:t>Creating a Streaming Dataset with the API</a:t>
            </a:r>
          </a:p>
          <a:p>
            <a:r>
              <a:rPr lang="en-US" dirty="0"/>
              <a:t>Designing Dashboards with Streaming Data Tiles</a:t>
            </a:r>
          </a:p>
          <a:p>
            <a:r>
              <a:rPr lang="en-US" dirty="0"/>
              <a:t>Creating a Push Dataset with Real-time Data</a:t>
            </a:r>
          </a:p>
        </p:txBody>
      </p:sp>
    </p:spTree>
    <p:extLst>
      <p:ext uri="{BB962C8B-B14F-4D97-AF65-F5344CB8AC3E}">
        <p14:creationId xmlns:p14="http://schemas.microsoft.com/office/powerpoint/2010/main" val="90929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A79A-A859-4E41-9341-342B49B88219}"/>
              </a:ext>
            </a:extLst>
          </p:cNvPr>
          <p:cNvSpPr>
            <a:spLocks noGrp="1"/>
          </p:cNvSpPr>
          <p:nvPr>
            <p:ph type="title"/>
          </p:nvPr>
        </p:nvSpPr>
        <p:spPr/>
        <p:txBody>
          <a:bodyPr/>
          <a:lstStyle/>
          <a:p>
            <a:r>
              <a:rPr lang="en-US" altLang="en-US" dirty="0"/>
              <a:t>Real-time Scenario Being Simulated</a:t>
            </a:r>
            <a:endParaRPr lang="en-US" dirty="0"/>
          </a:p>
        </p:txBody>
      </p:sp>
      <p:sp>
        <p:nvSpPr>
          <p:cNvPr id="6" name="Content Placeholder 5">
            <a:extLst>
              <a:ext uri="{FF2B5EF4-FFF2-40B4-BE49-F238E27FC236}">
                <a16:creationId xmlns:a16="http://schemas.microsoft.com/office/drawing/2014/main" id="{817F4C91-A5D8-4D6F-97DC-EEF32E53E36C}"/>
              </a:ext>
            </a:extLst>
          </p:cNvPr>
          <p:cNvSpPr>
            <a:spLocks noGrp="1"/>
          </p:cNvSpPr>
          <p:nvPr>
            <p:ph idx="1"/>
          </p:nvPr>
        </p:nvSpPr>
        <p:spPr/>
        <p:txBody>
          <a:bodyPr/>
          <a:lstStyle/>
          <a:p>
            <a:r>
              <a:rPr lang="en-US" dirty="0"/>
              <a:t>Heisenberg labs processes chemicals</a:t>
            </a:r>
          </a:p>
          <a:p>
            <a:pPr lvl="1"/>
            <a:r>
              <a:rPr lang="en-US" dirty="0"/>
              <a:t>Required to monitor temperatures during processing</a:t>
            </a:r>
          </a:p>
          <a:p>
            <a:pPr lvl="1"/>
            <a:r>
              <a:rPr lang="en-US" dirty="0"/>
              <a:t>Temperature must be monitored on per-second basis</a:t>
            </a:r>
          </a:p>
          <a:p>
            <a:pPr lvl="1"/>
            <a:r>
              <a:rPr lang="en-US" dirty="0"/>
              <a:t>Send alerts if temperature exceeds preset threshold</a:t>
            </a:r>
          </a:p>
        </p:txBody>
      </p:sp>
      <p:pic>
        <p:nvPicPr>
          <p:cNvPr id="4" name="Picture 3">
            <a:extLst>
              <a:ext uri="{FF2B5EF4-FFF2-40B4-BE49-F238E27FC236}">
                <a16:creationId xmlns:a16="http://schemas.microsoft.com/office/drawing/2014/main" id="{7BA77FF8-BE7F-461A-80FF-78DAD0E88A04}"/>
              </a:ext>
            </a:extLst>
          </p:cNvPr>
          <p:cNvPicPr>
            <a:picLocks noChangeAspect="1"/>
          </p:cNvPicPr>
          <p:nvPr/>
        </p:nvPicPr>
        <p:blipFill>
          <a:blip r:embed="rId2"/>
          <a:stretch>
            <a:fillRect/>
          </a:stretch>
        </p:blipFill>
        <p:spPr>
          <a:xfrm>
            <a:off x="5141005" y="3394992"/>
            <a:ext cx="3279178" cy="2830945"/>
          </a:xfrm>
          <a:prstGeom prst="rect">
            <a:avLst/>
          </a:prstGeom>
          <a:ln>
            <a:solidFill>
              <a:schemeClr val="tx1"/>
            </a:solidFill>
          </a:ln>
        </p:spPr>
      </p:pic>
      <p:pic>
        <p:nvPicPr>
          <p:cNvPr id="3" name="Picture 2">
            <a:extLst>
              <a:ext uri="{FF2B5EF4-FFF2-40B4-BE49-F238E27FC236}">
                <a16:creationId xmlns:a16="http://schemas.microsoft.com/office/drawing/2014/main" id="{72BB47AD-A15F-44F0-8DC1-7ABBAA8E46D5}"/>
              </a:ext>
            </a:extLst>
          </p:cNvPr>
          <p:cNvPicPr>
            <a:picLocks noChangeAspect="1"/>
          </p:cNvPicPr>
          <p:nvPr/>
        </p:nvPicPr>
        <p:blipFill rotWithShape="1">
          <a:blip r:embed="rId3"/>
          <a:srcRect r="34509"/>
          <a:stretch/>
        </p:blipFill>
        <p:spPr>
          <a:xfrm>
            <a:off x="1219200" y="3392683"/>
            <a:ext cx="3578989" cy="2817719"/>
          </a:xfrm>
          <a:prstGeom prst="rect">
            <a:avLst/>
          </a:prstGeom>
          <a:ln>
            <a:solidFill>
              <a:schemeClr val="tx1"/>
            </a:solidFill>
          </a:ln>
        </p:spPr>
      </p:pic>
    </p:spTree>
    <p:extLst>
      <p:ext uri="{BB962C8B-B14F-4D97-AF65-F5344CB8AC3E}">
        <p14:creationId xmlns:p14="http://schemas.microsoft.com/office/powerpoint/2010/main" val="318387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Creating a Streaming Dataset</a:t>
            </a:r>
          </a:p>
        </p:txBody>
      </p:sp>
      <p:sp>
        <p:nvSpPr>
          <p:cNvPr id="26627" name="Content Placeholder 11"/>
          <p:cNvSpPr>
            <a:spLocks noGrp="1"/>
          </p:cNvSpPr>
          <p:nvPr>
            <p:ph idx="1"/>
          </p:nvPr>
        </p:nvSpPr>
        <p:spPr/>
        <p:txBody>
          <a:bodyPr>
            <a:normAutofit/>
          </a:bodyPr>
          <a:lstStyle/>
          <a:p>
            <a:r>
              <a:rPr lang="en-US" altLang="en-US" sz="2400" dirty="0"/>
              <a:t>Streaming dataset created using JSON schema definition</a:t>
            </a:r>
          </a:p>
          <a:p>
            <a:pPr lvl="1"/>
            <a:r>
              <a:rPr lang="en-US" altLang="en-US" sz="2000" dirty="0"/>
              <a:t>Streaming dataset limited to a single table</a:t>
            </a:r>
          </a:p>
          <a:p>
            <a:pPr lvl="1"/>
            <a:r>
              <a:rPr lang="en-US" altLang="en-US" sz="2000" dirty="0"/>
              <a:t>Columns defined using name and datatype</a:t>
            </a:r>
          </a:p>
          <a:p>
            <a:pPr lvl="1"/>
            <a:r>
              <a:rPr lang="en-US" altLang="en-US" sz="2000" dirty="0"/>
              <a:t>No support for any other column properties (e.g. formatting)</a:t>
            </a:r>
          </a:p>
        </p:txBody>
      </p:sp>
      <p:pic>
        <p:nvPicPr>
          <p:cNvPr id="2" name="Picture 1">
            <a:extLst>
              <a:ext uri="{FF2B5EF4-FFF2-40B4-BE49-F238E27FC236}">
                <a16:creationId xmlns:a16="http://schemas.microsoft.com/office/drawing/2014/main" id="{DF5343E3-FE6F-44D8-89A7-11E784A7F567}"/>
              </a:ext>
            </a:extLst>
          </p:cNvPr>
          <p:cNvPicPr>
            <a:picLocks noChangeAspect="1"/>
          </p:cNvPicPr>
          <p:nvPr/>
        </p:nvPicPr>
        <p:blipFill>
          <a:blip r:embed="rId2"/>
          <a:stretch>
            <a:fillRect/>
          </a:stretch>
        </p:blipFill>
        <p:spPr>
          <a:xfrm>
            <a:off x="1219200" y="3128108"/>
            <a:ext cx="4876800" cy="3501292"/>
          </a:xfrm>
          <a:prstGeom prst="rect">
            <a:avLst/>
          </a:prstGeom>
          <a:ln>
            <a:solidFill>
              <a:schemeClr val="tx1">
                <a:lumMod val="50000"/>
                <a:lumOff val="50000"/>
              </a:schemeClr>
            </a:solidFill>
          </a:ln>
        </p:spPr>
      </p:pic>
    </p:spTree>
    <p:extLst>
      <p:ext uri="{BB962C8B-B14F-4D97-AF65-F5344CB8AC3E}">
        <p14:creationId xmlns:p14="http://schemas.microsoft.com/office/powerpoint/2010/main" val="2497545099"/>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4.xml><?xml version="1.0" encoding="utf-8"?>
<ds:datastoreItem xmlns:ds="http://schemas.openxmlformats.org/officeDocument/2006/customXml" ds:itemID="{A5547237-B119-45CA-BEFC-A2DA2BDB03E7}">
  <ds:schemaRefs>
    <ds:schemaRef ds:uri="http://www.w3.org/XML/1998/namespace"/>
    <ds:schemaRef ds:uri="http://purl.org/dc/dcmitype/"/>
    <ds:schemaRef ds:uri="http://purl.org/dc/terms/"/>
    <ds:schemaRef ds:uri="http://purl.org/dc/elements/1.1/"/>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CPT_Wave15</Template>
  <TotalTime>27345</TotalTime>
  <Words>897</Words>
  <Application>Microsoft Office PowerPoint</Application>
  <PresentationFormat>On-screen Show (4:3)</PresentationFormat>
  <Paragraphs>188</Paragraphs>
  <Slides>29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 Black</vt:lpstr>
      <vt:lpstr>Calibri</vt:lpstr>
      <vt:lpstr>Lucida Console</vt:lpstr>
      <vt:lpstr>Wingdings</vt:lpstr>
      <vt:lpstr>CPT_Wave15</vt:lpstr>
      <vt:lpstr>Developing Push Datasets and  Real-time Dashboards</vt:lpstr>
      <vt:lpstr>Agenda</vt:lpstr>
      <vt:lpstr>Pull Datasets versus Real-time Datasets</vt:lpstr>
      <vt:lpstr>Streaming Datasets</vt:lpstr>
      <vt:lpstr>Push Datasets</vt:lpstr>
      <vt:lpstr>Hybrid Datasets</vt:lpstr>
      <vt:lpstr>Agenda</vt:lpstr>
      <vt:lpstr>Real-time Scenario Being Simulated</vt:lpstr>
      <vt:lpstr>Creating a Streaming Dataset</vt:lpstr>
      <vt:lpstr>Creating a Custom Dataset</vt:lpstr>
      <vt:lpstr>Adding Rows by Converting C# to JSON</vt:lpstr>
      <vt:lpstr>Creating a Streaming Dataset using the Power BI Service API</vt:lpstr>
      <vt:lpstr>Agenda</vt:lpstr>
      <vt:lpstr>Streaming Data Tiles</vt:lpstr>
      <vt:lpstr>Creating Dashboards with Streaming Datasets</vt:lpstr>
      <vt:lpstr>Creating a New Streaming Data Tile</vt:lpstr>
      <vt:lpstr>Real-time Data Tile Field Pane</vt:lpstr>
      <vt:lpstr>Real-time Data Tile Format Pane</vt:lpstr>
      <vt:lpstr>Streaming Gauge Tile</vt:lpstr>
      <vt:lpstr>Streaming Line Chart Tile</vt:lpstr>
      <vt:lpstr>Streaming Clustered Bar Chart Tile</vt:lpstr>
      <vt:lpstr>Agenda</vt:lpstr>
      <vt:lpstr>Real-time Scenario Being Simulated</vt:lpstr>
      <vt:lpstr>Creating a Push Dataset</vt:lpstr>
      <vt:lpstr>Creating a Tumbling Time Window</vt:lpstr>
      <vt:lpstr>Designing a Real-time Dashboard using a Push Dataset</vt:lpstr>
      <vt:lpstr>Real-time Dataset Matrix</vt:lpstr>
      <vt:lpstr>Scaling a Real-time Dashboard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Push Datasets and Real-time Dashboards</dc:title>
  <dc:creator>Ted Pattison</dc:creator>
  <cp:lastModifiedBy>Ted Pattison</cp:lastModifiedBy>
  <cp:revision>457</cp:revision>
  <dcterms:created xsi:type="dcterms:W3CDTF">2012-04-13T19:17:02Z</dcterms:created>
  <dcterms:modified xsi:type="dcterms:W3CDTF">2019-06-07T02:42:22Z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