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handoutMasterIdLst>
    <p:handoutMasterId r:id="rId54"/>
  </p:handoutMasterIdLst>
  <p:sldIdLst>
    <p:sldId id="279" r:id="rId6"/>
    <p:sldId id="278" r:id="rId7"/>
    <p:sldId id="280" r:id="rId8"/>
    <p:sldId id="281" r:id="rId9"/>
    <p:sldId id="282" r:id="rId10"/>
    <p:sldId id="303" r:id="rId11"/>
    <p:sldId id="283" r:id="rId12"/>
    <p:sldId id="284" r:id="rId13"/>
    <p:sldId id="298" r:id="rId14"/>
    <p:sldId id="299" r:id="rId15"/>
    <p:sldId id="296" r:id="rId16"/>
    <p:sldId id="385" r:id="rId17"/>
    <p:sldId id="285" r:id="rId18"/>
    <p:sldId id="286" r:id="rId19"/>
    <p:sldId id="287" r:id="rId20"/>
    <p:sldId id="290" r:id="rId21"/>
    <p:sldId id="302" r:id="rId22"/>
    <p:sldId id="384" r:id="rId23"/>
    <p:sldId id="291" r:id="rId24"/>
    <p:sldId id="292" r:id="rId25"/>
    <p:sldId id="304" r:id="rId26"/>
    <p:sldId id="305" r:id="rId27"/>
    <p:sldId id="386" r:id="rId28"/>
    <p:sldId id="362" r:id="rId29"/>
    <p:sldId id="363" r:id="rId30"/>
    <p:sldId id="364" r:id="rId31"/>
    <p:sldId id="293" r:id="rId32"/>
    <p:sldId id="376" r:id="rId33"/>
    <p:sldId id="365" r:id="rId34"/>
    <p:sldId id="294" r:id="rId35"/>
    <p:sldId id="307" r:id="rId36"/>
    <p:sldId id="366" r:id="rId37"/>
    <p:sldId id="367" r:id="rId38"/>
    <p:sldId id="368" r:id="rId39"/>
    <p:sldId id="387" r:id="rId40"/>
    <p:sldId id="370" r:id="rId41"/>
    <p:sldId id="371" r:id="rId42"/>
    <p:sldId id="372" r:id="rId43"/>
    <p:sldId id="373" r:id="rId44"/>
    <p:sldId id="374" r:id="rId45"/>
    <p:sldId id="388" r:id="rId46"/>
    <p:sldId id="382" r:id="rId47"/>
    <p:sldId id="380" r:id="rId48"/>
    <p:sldId id="355" r:id="rId49"/>
    <p:sldId id="306" r:id="rId50"/>
    <p:sldId id="360" r:id="rId51"/>
    <p:sldId id="389"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33"/>
    <a:srgbClr val="F2C811"/>
    <a:srgbClr val="FFFFFF"/>
    <a:srgbClr val="461E64"/>
    <a:srgbClr val="FFFFCC"/>
    <a:srgbClr val="74001E"/>
    <a:srgbClr val="9F002D"/>
    <a:srgbClr val="4C2710"/>
    <a:srgbClr val="874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64988" autoAdjust="0"/>
  </p:normalViewPr>
  <p:slideViewPr>
    <p:cSldViewPr>
      <p:cViewPr varScale="1">
        <p:scale>
          <a:sx n="56" d="100"/>
          <a:sy n="56" d="100"/>
        </p:scale>
        <p:origin x="2683" y="5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developing custom visuals for Power BI and walks through setting up a development environment with Node.js and Visual Studio Code. The module introduces students to the Power BI Visuals API and explains the differences between custom visual projects that are created with version 2 versus version 3 of the Power BI Developer Tools (PBIVIZ). Students will learn how to define the capabilities and data mappings for a custom visual and how to program D3-style data binding using categorical data from a Power BI dataset. The module demonstrates how to extend a visual with custom properties as well as how to take advantage of the powerful utility classes that are included along with the Power BI Visuals API. The module demonstrates how to package a custom visual as a PBIVIZ file for distribution and demonstrates adding custom visuals to Power BI Desktop projects and publishing custom visuals to an organization.</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951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196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041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87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7548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ocalho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de.visualstudio.com/"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localho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371600"/>
          </a:xfrm>
        </p:spPr>
        <p:txBody>
          <a:bodyPr/>
          <a:lstStyle/>
          <a:p>
            <a:pPr algn="ctr"/>
            <a:r>
              <a:rPr lang="en-US" sz="3600" dirty="0"/>
              <a:t>Developing Custom Visuals</a:t>
            </a:r>
            <a:br>
              <a:rPr lang="en-US" sz="3600" dirty="0"/>
            </a:br>
            <a:r>
              <a:rPr lang="en-US" sz="3600" dirty="0"/>
              <a:t>for Power BI</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01E-5C72-4FFE-AAD5-CBBFA1968C4D}"/>
              </a:ext>
            </a:extLst>
          </p:cNvPr>
          <p:cNvSpPr>
            <a:spLocks noGrp="1"/>
          </p:cNvSpPr>
          <p:nvPr>
            <p:ph type="title"/>
          </p:nvPr>
        </p:nvSpPr>
        <p:spPr/>
        <p:txBody>
          <a:bodyPr/>
          <a:lstStyle/>
          <a:p>
            <a:r>
              <a:rPr lang="en-US" dirty="0"/>
              <a:t>Installing the SSL Certificate</a:t>
            </a:r>
          </a:p>
        </p:txBody>
      </p:sp>
      <p:sp>
        <p:nvSpPr>
          <p:cNvPr id="4" name="Content Placeholder 3">
            <a:extLst>
              <a:ext uri="{FF2B5EF4-FFF2-40B4-BE49-F238E27FC236}">
                <a16:creationId xmlns:a16="http://schemas.microsoft.com/office/drawing/2014/main" id="{1047B6D5-0625-4C54-9CD2-D278B5E5ED5A}"/>
              </a:ext>
            </a:extLst>
          </p:cNvPr>
          <p:cNvSpPr>
            <a:spLocks noGrp="1"/>
          </p:cNvSpPr>
          <p:nvPr>
            <p:ph idx="1"/>
          </p:nvPr>
        </p:nvSpPr>
        <p:spPr/>
        <p:txBody>
          <a:bodyPr/>
          <a:lstStyle/>
          <a:p>
            <a:r>
              <a:rPr lang="en-US" sz="2400" dirty="0"/>
              <a:t>Installing certificate enables SSL through </a:t>
            </a:r>
            <a:r>
              <a:rPr lang="en-US" sz="2400" dirty="0">
                <a:hlinkClick r:id="rId2"/>
              </a:rPr>
              <a:t>https://localhost</a:t>
            </a:r>
            <a:endParaRPr lang="en-US" sz="2400" dirty="0"/>
          </a:p>
          <a:p>
            <a:pPr lvl="1"/>
            <a:r>
              <a:rPr lang="en-US" sz="2000" dirty="0"/>
              <a:t>Installing certificate is a one time operation – not once per project</a:t>
            </a:r>
          </a:p>
          <a:p>
            <a:pPr lvl="1"/>
            <a:r>
              <a:rPr lang="en-US" sz="2000" dirty="0"/>
              <a:t>SSL certificate installed using </a:t>
            </a:r>
            <a:r>
              <a:rPr lang="en-US" sz="1800" b="1" dirty="0"/>
              <a:t>pbiviz --install-cert</a:t>
            </a:r>
            <a:r>
              <a:rPr lang="en-US" sz="2000" dirty="0"/>
              <a:t> command</a:t>
            </a:r>
          </a:p>
          <a:p>
            <a:pPr lvl="1"/>
            <a:r>
              <a:rPr lang="en-US" sz="2000" dirty="0"/>
              <a:t>Running </a:t>
            </a:r>
            <a:r>
              <a:rPr lang="en-US" sz="2000" b="1" dirty="0"/>
              <a:t>--install-cert</a:t>
            </a:r>
            <a:r>
              <a:rPr lang="en-US" sz="2000" dirty="0"/>
              <a:t> command starts Certificate Import Wizard</a:t>
            </a:r>
          </a:p>
          <a:p>
            <a:pPr lvl="1"/>
            <a:endParaRPr lang="en-US" sz="2000" dirty="0"/>
          </a:p>
          <a:p>
            <a:endParaRPr lang="en-US" dirty="0"/>
          </a:p>
        </p:txBody>
      </p:sp>
      <p:pic>
        <p:nvPicPr>
          <p:cNvPr id="3" name="Picture 2">
            <a:extLst>
              <a:ext uri="{FF2B5EF4-FFF2-40B4-BE49-F238E27FC236}">
                <a16:creationId xmlns:a16="http://schemas.microsoft.com/office/drawing/2014/main" id="{9D9E6894-7D8A-4B1E-8995-4B8E1C100A3D}"/>
              </a:ext>
            </a:extLst>
          </p:cNvPr>
          <p:cNvPicPr>
            <a:picLocks noChangeAspect="1"/>
          </p:cNvPicPr>
          <p:nvPr/>
        </p:nvPicPr>
        <p:blipFill rotWithShape="1">
          <a:blip r:embed="rId3"/>
          <a:srcRect r="39167" b="74799"/>
          <a:stretch/>
        </p:blipFill>
        <p:spPr>
          <a:xfrm>
            <a:off x="838200" y="3276600"/>
            <a:ext cx="7620223" cy="1828800"/>
          </a:xfrm>
          <a:prstGeom prst="rect">
            <a:avLst/>
          </a:prstGeom>
          <a:ln>
            <a:solidFill>
              <a:schemeClr val="tx1"/>
            </a:solidFill>
          </a:ln>
        </p:spPr>
      </p:pic>
    </p:spTree>
    <p:extLst>
      <p:ext uri="{BB962C8B-B14F-4D97-AF65-F5344CB8AC3E}">
        <p14:creationId xmlns:p14="http://schemas.microsoft.com/office/powerpoint/2010/main" val="50764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Certificate Import Wizard</a:t>
            </a:r>
          </a:p>
        </p:txBody>
      </p:sp>
      <p:sp>
        <p:nvSpPr>
          <p:cNvPr id="3" name="Content Placeholder 2"/>
          <p:cNvSpPr>
            <a:spLocks noGrp="1"/>
          </p:cNvSpPr>
          <p:nvPr>
            <p:ph idx="1"/>
          </p:nvPr>
        </p:nvSpPr>
        <p:spPr/>
        <p:txBody>
          <a:bodyPr>
            <a:normAutofit/>
          </a:bodyPr>
          <a:lstStyle/>
          <a:p>
            <a:r>
              <a:rPr lang="en-US" sz="2400" dirty="0"/>
              <a:t>Wizards steps you through process of installing certificate</a:t>
            </a:r>
            <a:endParaRPr lang="en-US" sz="2000" dirty="0"/>
          </a:p>
          <a:p>
            <a:pPr lvl="1"/>
            <a:r>
              <a:rPr lang="en-US" sz="2000" dirty="0"/>
              <a:t>You enter certificate passphrase as part of installation process</a:t>
            </a:r>
          </a:p>
        </p:txBody>
      </p:sp>
      <p:pic>
        <p:nvPicPr>
          <p:cNvPr id="8" name="Picture 7">
            <a:extLst>
              <a:ext uri="{FF2B5EF4-FFF2-40B4-BE49-F238E27FC236}">
                <a16:creationId xmlns:a16="http://schemas.microsoft.com/office/drawing/2014/main" id="{E9B43431-CF9A-43BB-98A3-C9ECDC9CB8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739" y="2561928"/>
            <a:ext cx="2732661" cy="2671936"/>
          </a:xfrm>
          <a:prstGeom prst="rect">
            <a:avLst/>
          </a:prstGeom>
          <a:noFill/>
          <a:ln>
            <a:solidFill>
              <a:schemeClr val="tx1"/>
            </a:solidFill>
          </a:ln>
        </p:spPr>
      </p:pic>
      <p:pic>
        <p:nvPicPr>
          <p:cNvPr id="9" name="Picture 8">
            <a:extLst>
              <a:ext uri="{FF2B5EF4-FFF2-40B4-BE49-F238E27FC236}">
                <a16:creationId xmlns:a16="http://schemas.microsoft.com/office/drawing/2014/main" id="{A4DB0BA1-6DB7-49A6-8F8C-3A6D6CAFD7C8}"/>
              </a:ext>
            </a:extLst>
          </p:cNvPr>
          <p:cNvPicPr/>
          <p:nvPr/>
        </p:nvPicPr>
        <p:blipFill>
          <a:blip r:embed="rId3"/>
          <a:stretch>
            <a:fillRect/>
          </a:stretch>
        </p:blipFill>
        <p:spPr>
          <a:xfrm>
            <a:off x="546740" y="2528061"/>
            <a:ext cx="2751681" cy="2792416"/>
          </a:xfrm>
          <a:prstGeom prst="rect">
            <a:avLst/>
          </a:prstGeom>
          <a:ln>
            <a:solidFill>
              <a:schemeClr val="tx1"/>
            </a:solidFill>
          </a:ln>
        </p:spPr>
      </p:pic>
      <p:pic>
        <p:nvPicPr>
          <p:cNvPr id="10" name="Picture 9">
            <a:extLst>
              <a:ext uri="{FF2B5EF4-FFF2-40B4-BE49-F238E27FC236}">
                <a16:creationId xmlns:a16="http://schemas.microsoft.com/office/drawing/2014/main" id="{26C1D31D-0497-4157-9C19-138FB624712A}"/>
              </a:ext>
            </a:extLst>
          </p:cNvPr>
          <p:cNvPicPr/>
          <p:nvPr/>
        </p:nvPicPr>
        <p:blipFill>
          <a:blip r:embed="rId4"/>
          <a:stretch>
            <a:fillRect/>
          </a:stretch>
        </p:blipFill>
        <p:spPr>
          <a:xfrm>
            <a:off x="546739" y="2520372"/>
            <a:ext cx="2872217" cy="2813114"/>
          </a:xfrm>
          <a:prstGeom prst="rect">
            <a:avLst/>
          </a:prstGeom>
          <a:ln>
            <a:solidFill>
              <a:schemeClr val="tx1"/>
            </a:solidFill>
          </a:ln>
        </p:spPr>
      </p:pic>
      <p:pic>
        <p:nvPicPr>
          <p:cNvPr id="11" name="Picture 10">
            <a:extLst>
              <a:ext uri="{FF2B5EF4-FFF2-40B4-BE49-F238E27FC236}">
                <a16:creationId xmlns:a16="http://schemas.microsoft.com/office/drawing/2014/main" id="{BF8FC7DB-8F26-4367-B5F4-D0CEAE7D679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639" y="2506297"/>
            <a:ext cx="3035935" cy="2967244"/>
          </a:xfrm>
          <a:prstGeom prst="rect">
            <a:avLst/>
          </a:prstGeom>
          <a:noFill/>
          <a:ln>
            <a:noFill/>
          </a:ln>
        </p:spPr>
      </p:pic>
      <p:pic>
        <p:nvPicPr>
          <p:cNvPr id="12" name="Picture 11">
            <a:extLst>
              <a:ext uri="{FF2B5EF4-FFF2-40B4-BE49-F238E27FC236}">
                <a16:creationId xmlns:a16="http://schemas.microsoft.com/office/drawing/2014/main" id="{42E88B23-9FCE-449A-82D5-5499EF3CD030}"/>
              </a:ext>
            </a:extLst>
          </p:cNvPr>
          <p:cNvPicPr/>
          <p:nvPr/>
        </p:nvPicPr>
        <p:blipFill>
          <a:blip r:embed="rId6"/>
          <a:stretch>
            <a:fillRect/>
          </a:stretch>
        </p:blipFill>
        <p:spPr>
          <a:xfrm>
            <a:off x="457201" y="2499947"/>
            <a:ext cx="3197912" cy="3002190"/>
          </a:xfrm>
          <a:prstGeom prst="rect">
            <a:avLst/>
          </a:prstGeom>
          <a:ln>
            <a:solidFill>
              <a:schemeClr val="tx1"/>
            </a:solidFill>
          </a:ln>
        </p:spPr>
      </p:pic>
      <p:pic>
        <p:nvPicPr>
          <p:cNvPr id="13" name="Picture 12">
            <a:extLst>
              <a:ext uri="{FF2B5EF4-FFF2-40B4-BE49-F238E27FC236}">
                <a16:creationId xmlns:a16="http://schemas.microsoft.com/office/drawing/2014/main" id="{F14A7E98-1F01-472B-9E61-825ECD36409B}"/>
              </a:ext>
            </a:extLst>
          </p:cNvPr>
          <p:cNvPicPr/>
          <p:nvPr/>
        </p:nvPicPr>
        <p:blipFill>
          <a:blip r:embed="rId7"/>
          <a:stretch>
            <a:fillRect/>
          </a:stretch>
        </p:blipFill>
        <p:spPr>
          <a:xfrm>
            <a:off x="457200" y="2477988"/>
            <a:ext cx="3238500" cy="3160812"/>
          </a:xfrm>
          <a:prstGeom prst="rect">
            <a:avLst/>
          </a:prstGeom>
          <a:ln>
            <a:solidFill>
              <a:schemeClr val="tx1"/>
            </a:solidFill>
          </a:ln>
        </p:spPr>
      </p:pic>
      <p:pic>
        <p:nvPicPr>
          <p:cNvPr id="14" name="Picture 13">
            <a:extLst>
              <a:ext uri="{FF2B5EF4-FFF2-40B4-BE49-F238E27FC236}">
                <a16:creationId xmlns:a16="http://schemas.microsoft.com/office/drawing/2014/main" id="{AFC5FF57-A4F9-4F71-920F-9AC324FADC67}"/>
              </a:ext>
            </a:extLst>
          </p:cNvPr>
          <p:cNvPicPr/>
          <p:nvPr/>
        </p:nvPicPr>
        <p:blipFill>
          <a:blip r:embed="rId8"/>
          <a:stretch>
            <a:fillRect/>
          </a:stretch>
        </p:blipFill>
        <p:spPr>
          <a:xfrm>
            <a:off x="4114800" y="2858988"/>
            <a:ext cx="2298000" cy="2133600"/>
          </a:xfrm>
          <a:prstGeom prst="rect">
            <a:avLst/>
          </a:prstGeom>
          <a:ln>
            <a:solidFill>
              <a:schemeClr val="tx1"/>
            </a:solidFill>
          </a:ln>
        </p:spPr>
      </p:pic>
      <p:pic>
        <p:nvPicPr>
          <p:cNvPr id="15" name="Picture 14">
            <a:extLst>
              <a:ext uri="{FF2B5EF4-FFF2-40B4-BE49-F238E27FC236}">
                <a16:creationId xmlns:a16="http://schemas.microsoft.com/office/drawing/2014/main" id="{124AF8CF-1E26-4B80-AC14-97B3C4E9A5DB}"/>
              </a:ext>
            </a:extLst>
          </p:cNvPr>
          <p:cNvPicPr/>
          <p:nvPr/>
        </p:nvPicPr>
        <p:blipFill>
          <a:blip r:embed="rId9"/>
          <a:stretch>
            <a:fillRect/>
          </a:stretch>
        </p:blipFill>
        <p:spPr>
          <a:xfrm>
            <a:off x="6831900" y="3163788"/>
            <a:ext cx="1870140" cy="1250746"/>
          </a:xfrm>
          <a:prstGeom prst="rect">
            <a:avLst/>
          </a:prstGeom>
        </p:spPr>
      </p:pic>
    </p:spTree>
    <p:extLst>
      <p:ext uri="{BB962C8B-B14F-4D97-AF65-F5344CB8AC3E}">
        <p14:creationId xmlns:p14="http://schemas.microsoft.com/office/powerpoint/2010/main" val="426831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Installing the Power BI Developer Tools</a:t>
            </a:r>
          </a:p>
          <a:p>
            <a:pPr>
              <a:buFont typeface="Wingdings" panose="05000000000000000000" pitchFamily="2" charset="2"/>
              <a:buChar char="Ø"/>
            </a:pPr>
            <a:r>
              <a:rPr lang="en-US" sz="2400" dirty="0"/>
              <a:t>Creating Your First Custom Visual</a:t>
            </a:r>
          </a:p>
          <a:p>
            <a:r>
              <a:rPr lang="en-US" sz="2400" dirty="0"/>
              <a:t>Defining Data Roles and Data Mappings</a:t>
            </a:r>
          </a:p>
          <a:p>
            <a:r>
              <a:rPr lang="en-US" sz="2400" dirty="0"/>
              <a:t>Extending a Visual with Custom Properties</a:t>
            </a:r>
          </a:p>
          <a:p>
            <a:r>
              <a:rPr lang="en-US" sz="2400" dirty="0"/>
              <a:t>Migrating to Version 3 of the Power BI Developer Tools</a:t>
            </a:r>
          </a:p>
        </p:txBody>
      </p:sp>
    </p:spTree>
    <p:extLst>
      <p:ext uri="{BB962C8B-B14F-4D97-AF65-F5344CB8AC3E}">
        <p14:creationId xmlns:p14="http://schemas.microsoft.com/office/powerpoint/2010/main" val="239811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Custom Visual Project</a:t>
            </a:r>
          </a:p>
        </p:txBody>
      </p:sp>
      <p:sp>
        <p:nvSpPr>
          <p:cNvPr id="4" name="Content Placeholder 3"/>
          <p:cNvSpPr>
            <a:spLocks noGrp="1"/>
          </p:cNvSpPr>
          <p:nvPr>
            <p:ph idx="1"/>
          </p:nvPr>
        </p:nvSpPr>
        <p:spPr/>
        <p:txBody>
          <a:bodyPr>
            <a:normAutofit/>
          </a:bodyPr>
          <a:lstStyle/>
          <a:p>
            <a:r>
              <a:rPr lang="en-US" sz="2400" dirty="0"/>
              <a:t>Creating a new project</a:t>
            </a:r>
          </a:p>
          <a:p>
            <a:pPr marL="679450" lvl="2" indent="0">
              <a:buNone/>
            </a:pPr>
            <a:r>
              <a:rPr lang="en-US" sz="1800" b="1" dirty="0" err="1">
                <a:solidFill>
                  <a:schemeClr val="accent1">
                    <a:lumMod val="50000"/>
                  </a:schemeClr>
                </a:solidFill>
                <a:latin typeface="Lucida Console" panose="020B0609040504020204" pitchFamily="49" charset="0"/>
              </a:rPr>
              <a:t>pbiviz</a:t>
            </a:r>
            <a:r>
              <a:rPr lang="en-US" sz="1800" b="1" dirty="0">
                <a:solidFill>
                  <a:schemeClr val="accent1">
                    <a:lumMod val="50000"/>
                  </a:schemeClr>
                </a:solidFill>
                <a:latin typeface="Lucida Console" panose="020B0609040504020204" pitchFamily="49" charset="0"/>
              </a:rPr>
              <a:t> new &lt;</a:t>
            </a:r>
            <a:r>
              <a:rPr lang="en-US" sz="1800" b="1" dirty="0" err="1">
                <a:solidFill>
                  <a:schemeClr val="accent1">
                    <a:lumMod val="50000"/>
                  </a:schemeClr>
                </a:solidFill>
                <a:latin typeface="Lucida Console" panose="020B0609040504020204" pitchFamily="49" charset="0"/>
              </a:rPr>
              <a:t>ProjectName</a:t>
            </a:r>
            <a:r>
              <a:rPr lang="en-US" sz="1800" b="1" dirty="0">
                <a:solidFill>
                  <a:schemeClr val="accent1">
                    <a:lumMod val="50000"/>
                  </a:schemeClr>
                </a:solidFill>
                <a:latin typeface="Lucida Console" panose="020B0609040504020204" pitchFamily="49" charset="0"/>
              </a:rPr>
              <a:t>&gt;</a:t>
            </a:r>
          </a:p>
          <a:p>
            <a:r>
              <a:rPr lang="en-US" sz="2400" dirty="0"/>
              <a:t>Open the Project with Visual Studio Code</a:t>
            </a:r>
          </a:p>
          <a:p>
            <a:pPr marL="679450" lvl="2" indent="0">
              <a:buNone/>
            </a:pPr>
            <a:r>
              <a:rPr lang="en-US" sz="1800" dirty="0">
                <a:solidFill>
                  <a:schemeClr val="accent1">
                    <a:lumMod val="50000"/>
                  </a:schemeClr>
                </a:solidFill>
                <a:latin typeface="Lucida Console" panose="020B0609040504020204" pitchFamily="49" charset="0"/>
              </a:rPr>
              <a:t>code .</a:t>
            </a:r>
          </a:p>
        </p:txBody>
      </p:sp>
      <p:pic>
        <p:nvPicPr>
          <p:cNvPr id="3" name="Picture 2"/>
          <p:cNvPicPr>
            <a:picLocks noChangeAspect="1"/>
          </p:cNvPicPr>
          <p:nvPr/>
        </p:nvPicPr>
        <p:blipFill rotWithShape="1">
          <a:blip r:embed="rId2"/>
          <a:srcRect r="45159" b="50302"/>
          <a:stretch/>
        </p:blipFill>
        <p:spPr>
          <a:xfrm>
            <a:off x="533400" y="3224212"/>
            <a:ext cx="5715000" cy="3000375"/>
          </a:xfrm>
          <a:prstGeom prst="rect">
            <a:avLst/>
          </a:prstGeom>
        </p:spPr>
      </p:pic>
      <p:grpSp>
        <p:nvGrpSpPr>
          <p:cNvPr id="7" name="Group 6"/>
          <p:cNvGrpSpPr/>
          <p:nvPr/>
        </p:nvGrpSpPr>
        <p:grpSpPr>
          <a:xfrm>
            <a:off x="2921726" y="3429000"/>
            <a:ext cx="6069058" cy="3230880"/>
            <a:chOff x="2921726" y="3429000"/>
            <a:chExt cx="6069058" cy="3230880"/>
          </a:xfrm>
        </p:grpSpPr>
        <p:pic>
          <p:nvPicPr>
            <p:cNvPr id="5" name="Picture 4"/>
            <p:cNvPicPr>
              <a:picLocks noChangeAspect="1"/>
            </p:cNvPicPr>
            <p:nvPr/>
          </p:nvPicPr>
          <p:blipFill>
            <a:blip r:embed="rId3"/>
            <a:stretch>
              <a:fillRect/>
            </a:stretch>
          </p:blipFill>
          <p:spPr>
            <a:xfrm>
              <a:off x="3976342" y="3429000"/>
              <a:ext cx="5014442" cy="3230880"/>
            </a:xfrm>
            <a:prstGeom prst="rect">
              <a:avLst/>
            </a:prstGeom>
          </p:spPr>
        </p:pic>
        <p:sp>
          <p:nvSpPr>
            <p:cNvPr id="6" name="Right Arrow 5"/>
            <p:cNvSpPr/>
            <p:nvPr/>
          </p:nvSpPr>
          <p:spPr>
            <a:xfrm>
              <a:off x="2921726" y="4846320"/>
              <a:ext cx="762000" cy="320040"/>
            </a:xfrm>
            <a:prstGeom prst="rightArrow">
              <a:avLst/>
            </a:prstGeom>
            <a:solidFill>
              <a:schemeClr val="accent2"/>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7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project files</a:t>
            </a:r>
          </a:p>
        </p:txBody>
      </p:sp>
      <p:sp>
        <p:nvSpPr>
          <p:cNvPr id="3" name="Content Placeholder 2"/>
          <p:cNvSpPr>
            <a:spLocks noGrp="1"/>
          </p:cNvSpPr>
          <p:nvPr>
            <p:ph idx="1"/>
          </p:nvPr>
        </p:nvSpPr>
        <p:spPr/>
        <p:txBody>
          <a:bodyPr>
            <a:normAutofit/>
          </a:bodyPr>
          <a:lstStyle/>
          <a:p>
            <a:r>
              <a:rPr lang="en-US" sz="2400" dirty="0" err="1"/>
              <a:t>package.json</a:t>
            </a:r>
            <a:endParaRPr lang="en-US" sz="2400" dirty="0"/>
          </a:p>
          <a:p>
            <a:pPr lvl="1"/>
            <a:r>
              <a:rPr lang="en-US" sz="2000" dirty="0"/>
              <a:t>Used by </a:t>
            </a:r>
            <a:r>
              <a:rPr lang="en-US" sz="2000" dirty="0" err="1"/>
              <a:t>npm</a:t>
            </a:r>
            <a:r>
              <a:rPr lang="en-US" sz="2000" dirty="0"/>
              <a:t> to manage packages</a:t>
            </a:r>
          </a:p>
          <a:p>
            <a:r>
              <a:rPr lang="en-US" sz="2400" dirty="0" err="1"/>
              <a:t>pbiviz.json</a:t>
            </a:r>
            <a:endParaRPr lang="en-US" sz="2400" dirty="0"/>
          </a:p>
          <a:p>
            <a:pPr lvl="1"/>
            <a:r>
              <a:rPr lang="en-US" sz="2000" dirty="0"/>
              <a:t>Main manifest file for your custom visual project</a:t>
            </a:r>
          </a:p>
          <a:p>
            <a:r>
              <a:rPr lang="en-US" sz="2400" dirty="0" err="1"/>
              <a:t>capabilities.json</a:t>
            </a:r>
            <a:endParaRPr lang="en-US" sz="2400" dirty="0"/>
          </a:p>
          <a:p>
            <a:pPr lvl="1"/>
            <a:r>
              <a:rPr lang="en-US" sz="2000" dirty="0"/>
              <a:t>File used to define visual capabilities</a:t>
            </a:r>
          </a:p>
          <a:p>
            <a:r>
              <a:rPr lang="en-US" sz="2400" dirty="0" err="1"/>
              <a:t>tsconfig.json</a:t>
            </a:r>
            <a:r>
              <a:rPr lang="en-US" sz="2400" dirty="0"/>
              <a:t> &amp; </a:t>
            </a:r>
            <a:r>
              <a:rPr lang="en-US" sz="2400" dirty="0" err="1"/>
              <a:t>tslint.json</a:t>
            </a:r>
            <a:endParaRPr lang="en-US" sz="2400" dirty="0"/>
          </a:p>
          <a:p>
            <a:pPr lvl="1"/>
            <a:r>
              <a:rPr lang="en-US" sz="2000" dirty="0"/>
              <a:t>Typescript compiler settings</a:t>
            </a:r>
          </a:p>
        </p:txBody>
      </p:sp>
      <p:pic>
        <p:nvPicPr>
          <p:cNvPr id="5" name="Picture 4">
            <a:extLst>
              <a:ext uri="{FF2B5EF4-FFF2-40B4-BE49-F238E27FC236}">
                <a16:creationId xmlns:a16="http://schemas.microsoft.com/office/drawing/2014/main" id="{18DBCDDE-939B-4F00-94A8-A027E0E0C46A}"/>
              </a:ext>
            </a:extLst>
          </p:cNvPr>
          <p:cNvPicPr>
            <a:picLocks noChangeAspect="1"/>
          </p:cNvPicPr>
          <p:nvPr/>
        </p:nvPicPr>
        <p:blipFill rotWithShape="1">
          <a:blip r:embed="rId2"/>
          <a:srcRect l="-1" r="45608"/>
          <a:stretch/>
        </p:blipFill>
        <p:spPr>
          <a:xfrm>
            <a:off x="6781800" y="1426029"/>
            <a:ext cx="1981200" cy="4220817"/>
          </a:xfrm>
          <a:prstGeom prst="rect">
            <a:avLst/>
          </a:prstGeom>
        </p:spPr>
      </p:pic>
    </p:spTree>
    <p:extLst>
      <p:ext uri="{BB962C8B-B14F-4D97-AF65-F5344CB8AC3E}">
        <p14:creationId xmlns:p14="http://schemas.microsoft.com/office/powerpoint/2010/main" val="40301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pbiviz.json</a:t>
            </a:r>
            <a:r>
              <a:rPr lang="en-US" dirty="0"/>
              <a:t> File</a:t>
            </a:r>
          </a:p>
        </p:txBody>
      </p:sp>
      <p:sp>
        <p:nvSpPr>
          <p:cNvPr id="5" name="Content Placeholder 4">
            <a:extLst>
              <a:ext uri="{FF2B5EF4-FFF2-40B4-BE49-F238E27FC236}">
                <a16:creationId xmlns:a16="http://schemas.microsoft.com/office/drawing/2014/main" id="{9037068A-8D2D-4D72-82B9-7372B5226004}"/>
              </a:ext>
            </a:extLst>
          </p:cNvPr>
          <p:cNvSpPr>
            <a:spLocks noGrp="1"/>
          </p:cNvSpPr>
          <p:nvPr>
            <p:ph idx="1"/>
          </p:nvPr>
        </p:nvSpPr>
        <p:spPr/>
        <p:txBody>
          <a:bodyPr>
            <a:normAutofit/>
          </a:bodyPr>
          <a:lstStyle/>
          <a:p>
            <a:r>
              <a:rPr lang="en-US" sz="2400" dirty="0"/>
              <a:t>Acts as top-level manifest file for custom visual project</a:t>
            </a:r>
          </a:p>
          <a:p>
            <a:pPr lvl="1"/>
            <a:r>
              <a:rPr lang="en-US" sz="2000" dirty="0"/>
              <a:t>Indicated which version of the Custom Visual API is used</a:t>
            </a:r>
          </a:p>
          <a:p>
            <a:pPr lvl="1"/>
            <a:r>
              <a:rPr lang="en-US" sz="2000" dirty="0"/>
              <a:t>External JS library files must be referenced in </a:t>
            </a:r>
            <a:r>
              <a:rPr lang="en-US" sz="2000" b="1" dirty="0" err="1"/>
              <a:t>externalJS</a:t>
            </a:r>
            <a:r>
              <a:rPr lang="en-US" sz="2000" dirty="0"/>
              <a:t> section</a:t>
            </a:r>
          </a:p>
        </p:txBody>
      </p:sp>
      <p:pic>
        <p:nvPicPr>
          <p:cNvPr id="3" name="Picture 2">
            <a:extLst>
              <a:ext uri="{FF2B5EF4-FFF2-40B4-BE49-F238E27FC236}">
                <a16:creationId xmlns:a16="http://schemas.microsoft.com/office/drawing/2014/main" id="{7B645000-C2D1-4E7C-AC95-0CD55DFE9BB8}"/>
              </a:ext>
            </a:extLst>
          </p:cNvPr>
          <p:cNvPicPr>
            <a:picLocks noChangeAspect="1"/>
          </p:cNvPicPr>
          <p:nvPr/>
        </p:nvPicPr>
        <p:blipFill>
          <a:blip r:embed="rId2"/>
          <a:stretch>
            <a:fillRect/>
          </a:stretch>
        </p:blipFill>
        <p:spPr>
          <a:xfrm>
            <a:off x="1143000" y="2743200"/>
            <a:ext cx="6291443" cy="3886200"/>
          </a:xfrm>
          <a:prstGeom prst="rect">
            <a:avLst/>
          </a:prstGeom>
        </p:spPr>
      </p:pic>
    </p:spTree>
    <p:extLst>
      <p:ext uri="{BB962C8B-B14F-4D97-AF65-F5344CB8AC3E}">
        <p14:creationId xmlns:p14="http://schemas.microsoft.com/office/powerpoint/2010/main" val="199893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tsconfig.json</a:t>
            </a:r>
            <a:r>
              <a:rPr lang="en-US" dirty="0"/>
              <a:t> File </a:t>
            </a:r>
          </a:p>
        </p:txBody>
      </p:sp>
      <p:sp>
        <p:nvSpPr>
          <p:cNvPr id="6" name="Content Placeholder 5"/>
          <p:cNvSpPr>
            <a:spLocks noGrp="1"/>
          </p:cNvSpPr>
          <p:nvPr>
            <p:ph idx="1"/>
          </p:nvPr>
        </p:nvSpPr>
        <p:spPr/>
        <p:txBody>
          <a:bodyPr>
            <a:normAutofit/>
          </a:bodyPr>
          <a:lstStyle/>
          <a:p>
            <a:r>
              <a:rPr lang="en-US" sz="2000" dirty="0"/>
              <a:t>Used to add references to other TypeScript files</a:t>
            </a:r>
          </a:p>
          <a:p>
            <a:pPr lvl="1"/>
            <a:r>
              <a:rPr lang="en-US" sz="1800" dirty="0"/>
              <a:t>Controls which TypeScript files are passed to TypeScript compiler</a:t>
            </a:r>
          </a:p>
          <a:p>
            <a:pPr lvl="1"/>
            <a:r>
              <a:rPr lang="en-US" sz="1800" dirty="0"/>
              <a:t>No need to reference *.</a:t>
            </a:r>
            <a:r>
              <a:rPr lang="en-US" sz="1800" dirty="0" err="1"/>
              <a:t>d.ts</a:t>
            </a:r>
            <a:r>
              <a:rPr lang="en-US" sz="1800" dirty="0"/>
              <a:t> files in the </a:t>
            </a:r>
            <a:r>
              <a:rPr lang="en-US" sz="1800" b="1" dirty="0" err="1"/>
              <a:t>node_modules</a:t>
            </a:r>
            <a:r>
              <a:rPr lang="en-US" sz="1800" b="1" dirty="0"/>
              <a:t>/@types</a:t>
            </a:r>
            <a:r>
              <a:rPr lang="en-US" sz="1800" dirty="0"/>
              <a:t> folder</a:t>
            </a:r>
          </a:p>
        </p:txBody>
      </p:sp>
      <p:pic>
        <p:nvPicPr>
          <p:cNvPr id="3" name="Picture 2">
            <a:extLst>
              <a:ext uri="{FF2B5EF4-FFF2-40B4-BE49-F238E27FC236}">
                <a16:creationId xmlns:a16="http://schemas.microsoft.com/office/drawing/2014/main" id="{A7C07605-CACE-4581-B575-4F70A6451DC6}"/>
              </a:ext>
            </a:extLst>
          </p:cNvPr>
          <p:cNvPicPr>
            <a:picLocks noChangeAspect="1"/>
          </p:cNvPicPr>
          <p:nvPr/>
        </p:nvPicPr>
        <p:blipFill>
          <a:blip r:embed="rId2"/>
          <a:stretch>
            <a:fillRect/>
          </a:stretch>
        </p:blipFill>
        <p:spPr>
          <a:xfrm>
            <a:off x="1214437" y="2631081"/>
            <a:ext cx="6715125" cy="3998319"/>
          </a:xfrm>
          <a:prstGeom prst="rect">
            <a:avLst/>
          </a:prstGeom>
        </p:spPr>
      </p:pic>
    </p:spTree>
    <p:extLst>
      <p:ext uri="{BB962C8B-B14F-4D97-AF65-F5344CB8AC3E}">
        <p14:creationId xmlns:p14="http://schemas.microsoft.com/office/powerpoint/2010/main" val="1576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6838-AC51-418A-AF1D-EB9B32ED168E}"/>
              </a:ext>
            </a:extLst>
          </p:cNvPr>
          <p:cNvSpPr>
            <a:spLocks noGrp="1"/>
          </p:cNvSpPr>
          <p:nvPr>
            <p:ph type="title"/>
          </p:nvPr>
        </p:nvSpPr>
        <p:spPr/>
        <p:txBody>
          <a:bodyPr/>
          <a:lstStyle/>
          <a:p>
            <a:r>
              <a:rPr lang="en-US" dirty="0"/>
              <a:t>Installing D3 when using PBIVIZ Version 2</a:t>
            </a:r>
          </a:p>
        </p:txBody>
      </p:sp>
      <p:sp>
        <p:nvSpPr>
          <p:cNvPr id="3" name="Content Placeholder 2">
            <a:extLst>
              <a:ext uri="{FF2B5EF4-FFF2-40B4-BE49-F238E27FC236}">
                <a16:creationId xmlns:a16="http://schemas.microsoft.com/office/drawing/2014/main" id="{FE7616E5-7CC1-4003-A815-89A23E4E262F}"/>
              </a:ext>
            </a:extLst>
          </p:cNvPr>
          <p:cNvSpPr>
            <a:spLocks noGrp="1"/>
          </p:cNvSpPr>
          <p:nvPr>
            <p:ph idx="1"/>
          </p:nvPr>
        </p:nvSpPr>
        <p:spPr/>
        <p:txBody>
          <a:bodyPr>
            <a:normAutofit/>
          </a:bodyPr>
          <a:lstStyle/>
          <a:p>
            <a:r>
              <a:rPr lang="en-US" sz="2400" dirty="0"/>
              <a:t>Install package for D3 library version 3.x</a:t>
            </a:r>
          </a:p>
          <a:p>
            <a:pPr marL="347662" lvl="1" indent="0">
              <a:buNone/>
            </a:pPr>
            <a:r>
              <a:rPr lang="en-US" sz="2000" b="1" dirty="0" err="1"/>
              <a:t>npm</a:t>
            </a:r>
            <a:r>
              <a:rPr lang="en-US" sz="2000" b="1" dirty="0"/>
              <a:t> install d3@3 --save-dev</a:t>
            </a:r>
          </a:p>
          <a:p>
            <a:pPr>
              <a:spcBef>
                <a:spcPts val="1200"/>
              </a:spcBef>
            </a:pPr>
            <a:r>
              <a:rPr lang="en-US" sz="2400" dirty="0"/>
              <a:t>Install package for type definition files version 3</a:t>
            </a:r>
          </a:p>
          <a:p>
            <a:pPr marL="347662" lvl="1" indent="0">
              <a:buNone/>
            </a:pPr>
            <a:r>
              <a:rPr lang="en-US" sz="2000" b="1" dirty="0" err="1"/>
              <a:t>npm</a:t>
            </a:r>
            <a:r>
              <a:rPr lang="en-US" sz="2000" b="1" dirty="0"/>
              <a:t> install @types/d3@3 --save-dev</a:t>
            </a:r>
          </a:p>
          <a:p>
            <a:pPr>
              <a:spcBef>
                <a:spcPts val="1200"/>
              </a:spcBef>
            </a:pPr>
            <a:r>
              <a:rPr lang="en-US" sz="2400" dirty="0"/>
              <a:t>Update </a:t>
            </a:r>
            <a:r>
              <a:rPr lang="en-US" sz="2400" b="1" dirty="0" err="1"/>
              <a:t>externalJS</a:t>
            </a:r>
            <a:r>
              <a:rPr lang="en-US" sz="2400" dirty="0"/>
              <a:t> section of </a:t>
            </a:r>
            <a:r>
              <a:rPr lang="en-US" sz="2400" b="1" dirty="0" err="1"/>
              <a:t>pbiviz.json</a:t>
            </a:r>
            <a:endParaRPr lang="en-US" sz="2400" b="1" dirty="0"/>
          </a:p>
          <a:p>
            <a:pPr lvl="1"/>
            <a:endParaRPr lang="en-US" sz="2000" dirty="0"/>
          </a:p>
          <a:p>
            <a:pPr lvl="1"/>
            <a:endParaRPr lang="en-US" sz="2000" dirty="0"/>
          </a:p>
        </p:txBody>
      </p:sp>
      <p:pic>
        <p:nvPicPr>
          <p:cNvPr id="5" name="Picture 4">
            <a:extLst>
              <a:ext uri="{FF2B5EF4-FFF2-40B4-BE49-F238E27FC236}">
                <a16:creationId xmlns:a16="http://schemas.microsoft.com/office/drawing/2014/main" id="{3AC2FF88-B1E8-4AFB-8309-61CAF2FEF86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962400"/>
            <a:ext cx="6489335" cy="2438400"/>
          </a:xfrm>
          <a:prstGeom prst="rect">
            <a:avLst/>
          </a:prstGeom>
          <a:noFill/>
          <a:ln>
            <a:noFill/>
          </a:ln>
        </p:spPr>
      </p:pic>
    </p:spTree>
    <p:extLst>
      <p:ext uri="{BB962C8B-B14F-4D97-AF65-F5344CB8AC3E}">
        <p14:creationId xmlns:p14="http://schemas.microsoft.com/office/powerpoint/2010/main" val="210158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5CAD-19C8-44BB-A5E3-43D7998309C0}"/>
              </a:ext>
            </a:extLst>
          </p:cNvPr>
          <p:cNvSpPr>
            <a:spLocks noGrp="1"/>
          </p:cNvSpPr>
          <p:nvPr>
            <p:ph type="title"/>
          </p:nvPr>
        </p:nvSpPr>
        <p:spPr/>
        <p:txBody>
          <a:bodyPr/>
          <a:lstStyle/>
          <a:p>
            <a:r>
              <a:rPr lang="en-US" dirty="0"/>
              <a:t>Visual Source Files</a:t>
            </a:r>
          </a:p>
        </p:txBody>
      </p:sp>
      <p:sp>
        <p:nvSpPr>
          <p:cNvPr id="3" name="Content Placeholder 2">
            <a:extLst>
              <a:ext uri="{FF2B5EF4-FFF2-40B4-BE49-F238E27FC236}">
                <a16:creationId xmlns:a16="http://schemas.microsoft.com/office/drawing/2014/main" id="{A58B9DC5-7C63-4185-AF84-68600A97B004}"/>
              </a:ext>
            </a:extLst>
          </p:cNvPr>
          <p:cNvSpPr>
            <a:spLocks noGrp="1"/>
          </p:cNvSpPr>
          <p:nvPr>
            <p:ph idx="1"/>
          </p:nvPr>
        </p:nvSpPr>
        <p:spPr/>
        <p:txBody>
          <a:bodyPr>
            <a:normAutofit/>
          </a:bodyPr>
          <a:lstStyle/>
          <a:p>
            <a:r>
              <a:rPr lang="en-US" sz="2400" dirty="0" err="1"/>
              <a:t>visual.ts</a:t>
            </a:r>
            <a:endParaRPr lang="en-US" sz="2400" dirty="0"/>
          </a:p>
          <a:p>
            <a:pPr lvl="1"/>
            <a:r>
              <a:rPr lang="en-US" sz="2000" dirty="0"/>
              <a:t>visual class definition</a:t>
            </a:r>
          </a:p>
          <a:p>
            <a:r>
              <a:rPr lang="en-US" sz="2400" dirty="0" err="1"/>
              <a:t>settings.ts</a:t>
            </a:r>
            <a:endParaRPr lang="en-US" sz="2400" dirty="0"/>
          </a:p>
          <a:p>
            <a:pPr lvl="1"/>
            <a:r>
              <a:rPr lang="en-US" sz="2000" dirty="0"/>
              <a:t>helper class to manage visual properties</a:t>
            </a:r>
          </a:p>
          <a:p>
            <a:r>
              <a:rPr lang="en-US" sz="2400" dirty="0" err="1"/>
              <a:t>visual.less</a:t>
            </a:r>
            <a:endParaRPr lang="en-US" sz="2400" dirty="0"/>
          </a:p>
          <a:p>
            <a:pPr lvl="1"/>
            <a:r>
              <a:rPr lang="en-US" sz="2000" dirty="0"/>
              <a:t>CSS used to style custom visual</a:t>
            </a:r>
          </a:p>
          <a:p>
            <a:pPr lvl="1"/>
            <a:endParaRPr lang="en-US" sz="2000" dirty="0"/>
          </a:p>
        </p:txBody>
      </p:sp>
      <p:pic>
        <p:nvPicPr>
          <p:cNvPr id="4" name="Picture 3">
            <a:extLst>
              <a:ext uri="{FF2B5EF4-FFF2-40B4-BE49-F238E27FC236}">
                <a16:creationId xmlns:a16="http://schemas.microsoft.com/office/drawing/2014/main" id="{5520D153-F434-482C-A86F-1A066E4C7A51}"/>
              </a:ext>
            </a:extLst>
          </p:cNvPr>
          <p:cNvPicPr>
            <a:picLocks noChangeAspect="1"/>
          </p:cNvPicPr>
          <p:nvPr/>
        </p:nvPicPr>
        <p:blipFill>
          <a:blip r:embed="rId2"/>
          <a:stretch>
            <a:fillRect/>
          </a:stretch>
        </p:blipFill>
        <p:spPr>
          <a:xfrm>
            <a:off x="6172200" y="1371600"/>
            <a:ext cx="2514600" cy="3785419"/>
          </a:xfrm>
          <a:prstGeom prst="rect">
            <a:avLst/>
          </a:prstGeom>
        </p:spPr>
      </p:pic>
    </p:spTree>
    <p:extLst>
      <p:ext uri="{BB962C8B-B14F-4D97-AF65-F5344CB8AC3E}">
        <p14:creationId xmlns:p14="http://schemas.microsoft.com/office/powerpoint/2010/main" val="645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a Custom Visual Class</a:t>
            </a:r>
          </a:p>
        </p:txBody>
      </p:sp>
      <p:sp>
        <p:nvSpPr>
          <p:cNvPr id="3" name="Content Placeholder 2"/>
          <p:cNvSpPr>
            <a:spLocks noGrp="1"/>
          </p:cNvSpPr>
          <p:nvPr>
            <p:ph idx="1"/>
          </p:nvPr>
        </p:nvSpPr>
        <p:spPr/>
        <p:txBody>
          <a:bodyPr>
            <a:normAutofit/>
          </a:bodyPr>
          <a:lstStyle/>
          <a:p>
            <a:r>
              <a:rPr lang="en-US" sz="2400" dirty="0"/>
              <a:t>Custom visual is a class that implements </a:t>
            </a:r>
            <a:r>
              <a:rPr lang="en-US" sz="2400" b="1" dirty="0" err="1"/>
              <a:t>IVisual</a:t>
            </a:r>
            <a:endParaRPr lang="en-US" sz="2400" b="1" dirty="0"/>
          </a:p>
          <a:p>
            <a:pPr lvl="1"/>
            <a:r>
              <a:rPr lang="en-US" sz="2000" dirty="0"/>
              <a:t>Class must be defined in </a:t>
            </a:r>
            <a:r>
              <a:rPr lang="en-US" sz="2000" b="1" dirty="0" err="1"/>
              <a:t>powerbi.extensibility.visual</a:t>
            </a:r>
            <a:r>
              <a:rPr lang="en-US" sz="2000" b="1" dirty="0"/>
              <a:t> </a:t>
            </a:r>
            <a:r>
              <a:rPr lang="en-US" sz="2000" dirty="0"/>
              <a:t>namespace</a:t>
            </a:r>
          </a:p>
          <a:p>
            <a:pPr lvl="1"/>
            <a:r>
              <a:rPr lang="en-US" sz="2000" dirty="0"/>
              <a:t>Minimum visual class must provide </a:t>
            </a:r>
            <a:r>
              <a:rPr lang="en-US" sz="2000" b="1" dirty="0"/>
              <a:t>update</a:t>
            </a:r>
            <a:r>
              <a:rPr lang="en-US" sz="2000" dirty="0"/>
              <a:t> method</a:t>
            </a:r>
          </a:p>
          <a:p>
            <a:pPr lvl="1"/>
            <a:r>
              <a:rPr lang="en-US" sz="2000" dirty="0"/>
              <a:t>Parameterized </a:t>
            </a:r>
            <a:r>
              <a:rPr lang="en-US" sz="2000" b="1" dirty="0"/>
              <a:t>constructor</a:t>
            </a:r>
            <a:r>
              <a:rPr lang="en-US" sz="2000" dirty="0"/>
              <a:t> used to create visual elements</a:t>
            </a:r>
          </a:p>
        </p:txBody>
      </p:sp>
      <p:pic>
        <p:nvPicPr>
          <p:cNvPr id="4" name="Picture 3">
            <a:extLst>
              <a:ext uri="{FF2B5EF4-FFF2-40B4-BE49-F238E27FC236}">
                <a16:creationId xmlns:a16="http://schemas.microsoft.com/office/drawing/2014/main" id="{CF6845B3-6B19-4E44-B181-C8687C239772}"/>
              </a:ext>
            </a:extLst>
          </p:cNvPr>
          <p:cNvPicPr>
            <a:picLocks noChangeAspect="1"/>
          </p:cNvPicPr>
          <p:nvPr/>
        </p:nvPicPr>
        <p:blipFill>
          <a:blip r:embed="rId2"/>
          <a:stretch>
            <a:fillRect/>
          </a:stretch>
        </p:blipFill>
        <p:spPr>
          <a:xfrm>
            <a:off x="914400" y="3200400"/>
            <a:ext cx="7609903" cy="3131921"/>
          </a:xfrm>
          <a:prstGeom prst="rect">
            <a:avLst/>
          </a:prstGeom>
        </p:spPr>
      </p:pic>
    </p:spTree>
    <p:extLst>
      <p:ext uri="{BB962C8B-B14F-4D97-AF65-F5344CB8AC3E}">
        <p14:creationId xmlns:p14="http://schemas.microsoft.com/office/powerpoint/2010/main" val="315483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sz="2400" dirty="0"/>
              <a:t>Installing the Power BI Developer Tools</a:t>
            </a:r>
          </a:p>
          <a:p>
            <a:r>
              <a:rPr lang="en-US" sz="2400" dirty="0"/>
              <a:t>Creating Your First Custom Visual</a:t>
            </a:r>
          </a:p>
          <a:p>
            <a:r>
              <a:rPr lang="en-US" sz="2400" dirty="0"/>
              <a:t>Defining Data Roles and Data Mappings</a:t>
            </a:r>
          </a:p>
          <a:p>
            <a:r>
              <a:rPr lang="en-US" sz="2400" dirty="0"/>
              <a:t>Extending a Visual with Custom Properties</a:t>
            </a:r>
          </a:p>
          <a:p>
            <a:r>
              <a:rPr lang="en-US" sz="2400" dirty="0"/>
              <a:t>Migrating to Version 3 of the Power BI Developer Tools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Running a Custom Visual Project</a:t>
            </a:r>
          </a:p>
        </p:txBody>
      </p:sp>
      <p:sp>
        <p:nvSpPr>
          <p:cNvPr id="2" name="Content Placeholder 1">
            <a:extLst>
              <a:ext uri="{FF2B5EF4-FFF2-40B4-BE49-F238E27FC236}">
                <a16:creationId xmlns:a16="http://schemas.microsoft.com/office/drawing/2014/main" id="{8C382134-4249-4E1E-B391-9EE09C56EC49}"/>
              </a:ext>
            </a:extLst>
          </p:cNvPr>
          <p:cNvSpPr>
            <a:spLocks noGrp="1"/>
          </p:cNvSpPr>
          <p:nvPr>
            <p:ph idx="1"/>
          </p:nvPr>
        </p:nvSpPr>
        <p:spPr/>
        <p:txBody>
          <a:bodyPr>
            <a:normAutofit/>
          </a:bodyPr>
          <a:lstStyle/>
          <a:p>
            <a:r>
              <a:rPr lang="en-US" sz="2400" dirty="0"/>
              <a:t>Visual projects run &amp; tested using </a:t>
            </a:r>
            <a:r>
              <a:rPr lang="en-US" sz="2400" b="1" dirty="0"/>
              <a:t>pbiviz start</a:t>
            </a:r>
            <a:r>
              <a:rPr lang="en-US" sz="2400" dirty="0"/>
              <a:t> command</a:t>
            </a:r>
          </a:p>
          <a:p>
            <a:pPr lvl="1"/>
            <a:r>
              <a:rPr lang="en-US" sz="2000" dirty="0"/>
              <a:t>Run </a:t>
            </a:r>
            <a:r>
              <a:rPr lang="en-US" sz="2000" b="1" dirty="0" err="1"/>
              <a:t>pbiviz</a:t>
            </a:r>
            <a:r>
              <a:rPr lang="en-US" sz="2000" b="1" dirty="0"/>
              <a:t> start</a:t>
            </a:r>
            <a:r>
              <a:rPr lang="en-US" sz="2000" dirty="0"/>
              <a:t> from Visual Studio Code from Integrated console</a:t>
            </a:r>
          </a:p>
          <a:p>
            <a:pPr lvl="1"/>
            <a:r>
              <a:rPr lang="en-US" sz="2000" dirty="0"/>
              <a:t>Command starts local debugging session in node.js</a:t>
            </a:r>
          </a:p>
        </p:txBody>
      </p:sp>
      <p:pic>
        <p:nvPicPr>
          <p:cNvPr id="3" name="Picture 2">
            <a:extLst>
              <a:ext uri="{FF2B5EF4-FFF2-40B4-BE49-F238E27FC236}">
                <a16:creationId xmlns:a16="http://schemas.microsoft.com/office/drawing/2014/main" id="{AB8511F9-7EC8-42B2-8BB2-5929CCDFA73E}"/>
              </a:ext>
            </a:extLst>
          </p:cNvPr>
          <p:cNvPicPr>
            <a:picLocks noChangeAspect="1"/>
          </p:cNvPicPr>
          <p:nvPr/>
        </p:nvPicPr>
        <p:blipFill>
          <a:blip r:embed="rId2"/>
          <a:stretch>
            <a:fillRect/>
          </a:stretch>
        </p:blipFill>
        <p:spPr>
          <a:xfrm>
            <a:off x="837533" y="2819400"/>
            <a:ext cx="7925467" cy="3810000"/>
          </a:xfrm>
          <a:prstGeom prst="rect">
            <a:avLst/>
          </a:prstGeom>
        </p:spPr>
      </p:pic>
    </p:spTree>
    <p:extLst>
      <p:ext uri="{BB962C8B-B14F-4D97-AF65-F5344CB8AC3E}">
        <p14:creationId xmlns:p14="http://schemas.microsoft.com/office/powerpoint/2010/main" val="349560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3315-1E20-4951-942D-686D8C36AB8B}"/>
              </a:ext>
            </a:extLst>
          </p:cNvPr>
          <p:cNvSpPr>
            <a:spLocks noGrp="1"/>
          </p:cNvSpPr>
          <p:nvPr>
            <p:ph type="title"/>
          </p:nvPr>
        </p:nvSpPr>
        <p:spPr/>
        <p:txBody>
          <a:bodyPr/>
          <a:lstStyle/>
          <a:p>
            <a:r>
              <a:rPr lang="en-US" dirty="0"/>
              <a:t>The Developer Visual</a:t>
            </a:r>
          </a:p>
        </p:txBody>
      </p:sp>
      <p:sp>
        <p:nvSpPr>
          <p:cNvPr id="4" name="Content Placeholder 3">
            <a:extLst>
              <a:ext uri="{FF2B5EF4-FFF2-40B4-BE49-F238E27FC236}">
                <a16:creationId xmlns:a16="http://schemas.microsoft.com/office/drawing/2014/main" id="{DBB54F2C-90B1-4F26-B60E-1778C3368780}"/>
              </a:ext>
            </a:extLst>
          </p:cNvPr>
          <p:cNvSpPr>
            <a:spLocks noGrp="1"/>
          </p:cNvSpPr>
          <p:nvPr>
            <p:ph idx="1"/>
          </p:nvPr>
        </p:nvSpPr>
        <p:spPr/>
        <p:txBody>
          <a:bodyPr>
            <a:normAutofit/>
          </a:bodyPr>
          <a:lstStyle/>
          <a:p>
            <a:r>
              <a:rPr lang="en-US" sz="2000" dirty="0"/>
              <a:t>Must be enabled on Developer Settings page</a:t>
            </a:r>
          </a:p>
          <a:p>
            <a:endParaRPr lang="en-US" sz="2000" dirty="0"/>
          </a:p>
          <a:p>
            <a:endParaRPr lang="en-US" sz="2000" dirty="0"/>
          </a:p>
          <a:p>
            <a:endParaRPr lang="en-US" sz="2000" dirty="0"/>
          </a:p>
          <a:p>
            <a:pPr lvl="1"/>
            <a:endParaRPr lang="en-US" sz="1600" dirty="0"/>
          </a:p>
          <a:p>
            <a:pPr lvl="1"/>
            <a:endParaRPr lang="en-US" sz="1600" dirty="0"/>
          </a:p>
          <a:p>
            <a:r>
              <a:rPr lang="en-US" sz="2000" dirty="0"/>
              <a:t>Provides new visual for testing and debugging custom visuals</a:t>
            </a:r>
          </a:p>
        </p:txBody>
      </p:sp>
      <p:pic>
        <p:nvPicPr>
          <p:cNvPr id="3" name="Picture 2">
            <a:extLst>
              <a:ext uri="{FF2B5EF4-FFF2-40B4-BE49-F238E27FC236}">
                <a16:creationId xmlns:a16="http://schemas.microsoft.com/office/drawing/2014/main" id="{F039C669-0FD7-4A08-8A2F-D33F3CC5257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565" y="1938198"/>
            <a:ext cx="3738245" cy="1706880"/>
          </a:xfrm>
          <a:prstGeom prst="rect">
            <a:avLst/>
          </a:prstGeom>
          <a:noFill/>
          <a:ln>
            <a:solidFill>
              <a:schemeClr val="tx1">
                <a:lumMod val="75000"/>
                <a:lumOff val="25000"/>
              </a:schemeClr>
            </a:solidFill>
          </a:ln>
        </p:spPr>
      </p:pic>
      <p:pic>
        <p:nvPicPr>
          <p:cNvPr id="5" name="Picture 4">
            <a:extLst>
              <a:ext uri="{FF2B5EF4-FFF2-40B4-BE49-F238E27FC236}">
                <a16:creationId xmlns:a16="http://schemas.microsoft.com/office/drawing/2014/main" id="{7CD876AA-1E77-44C2-8034-DE1AE254E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564" y="4124045"/>
            <a:ext cx="1981835" cy="2437931"/>
          </a:xfrm>
          <a:prstGeom prst="rect">
            <a:avLst/>
          </a:prstGeom>
          <a:noFill/>
          <a:ln>
            <a:noFill/>
          </a:ln>
        </p:spPr>
      </p:pic>
    </p:spTree>
    <p:extLst>
      <p:ext uri="{BB962C8B-B14F-4D97-AF65-F5344CB8AC3E}">
        <p14:creationId xmlns:p14="http://schemas.microsoft.com/office/powerpoint/2010/main" val="204633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9DE7-A410-42DA-BB8E-06BB57E9BF16}"/>
              </a:ext>
            </a:extLst>
          </p:cNvPr>
          <p:cNvSpPr>
            <a:spLocks noGrp="1"/>
          </p:cNvSpPr>
          <p:nvPr>
            <p:ph type="title"/>
          </p:nvPr>
        </p:nvSpPr>
        <p:spPr/>
        <p:txBody>
          <a:bodyPr/>
          <a:lstStyle/>
          <a:p>
            <a:r>
              <a:rPr lang="en-US" dirty="0"/>
              <a:t>Working with the Developer Visual</a:t>
            </a:r>
          </a:p>
        </p:txBody>
      </p:sp>
      <p:sp>
        <p:nvSpPr>
          <p:cNvPr id="3" name="Content Placeholder 2">
            <a:extLst>
              <a:ext uri="{FF2B5EF4-FFF2-40B4-BE49-F238E27FC236}">
                <a16:creationId xmlns:a16="http://schemas.microsoft.com/office/drawing/2014/main" id="{CCDAE6AE-E951-49A4-BCF8-41F016B6E023}"/>
              </a:ext>
            </a:extLst>
          </p:cNvPr>
          <p:cNvSpPr>
            <a:spLocks noGrp="1"/>
          </p:cNvSpPr>
          <p:nvPr>
            <p:ph idx="1"/>
          </p:nvPr>
        </p:nvSpPr>
        <p:spPr/>
        <p:txBody>
          <a:bodyPr>
            <a:normAutofit/>
          </a:bodyPr>
          <a:lstStyle/>
          <a:p>
            <a:r>
              <a:rPr lang="en-US" sz="2400" dirty="0"/>
              <a:t>Developer visual loads custom visual from node.js</a:t>
            </a:r>
          </a:p>
          <a:p>
            <a:pPr lvl="1"/>
            <a:r>
              <a:rPr lang="en-US" sz="2000" dirty="0"/>
              <a:t>Makes it possible to test custom visual inside Power BI Service</a:t>
            </a:r>
          </a:p>
          <a:p>
            <a:pPr lvl="1"/>
            <a:r>
              <a:rPr lang="en-US" sz="2000" dirty="0"/>
              <a:t>Developer visual provides toolbar with development utilities</a:t>
            </a:r>
          </a:p>
        </p:txBody>
      </p:sp>
      <p:pic>
        <p:nvPicPr>
          <p:cNvPr id="5" name="Picture 4">
            <a:extLst>
              <a:ext uri="{FF2B5EF4-FFF2-40B4-BE49-F238E27FC236}">
                <a16:creationId xmlns:a16="http://schemas.microsoft.com/office/drawing/2014/main" id="{53770B27-F9A8-49DE-AD83-9F898BFA6BB6}"/>
              </a:ext>
            </a:extLst>
          </p:cNvPr>
          <p:cNvPicPr>
            <a:picLocks noChangeAspect="1"/>
          </p:cNvPicPr>
          <p:nvPr/>
        </p:nvPicPr>
        <p:blipFill>
          <a:blip r:embed="rId2"/>
          <a:stretch>
            <a:fillRect/>
          </a:stretch>
        </p:blipFill>
        <p:spPr>
          <a:xfrm>
            <a:off x="1066800" y="2743200"/>
            <a:ext cx="5600700" cy="3724275"/>
          </a:xfrm>
          <a:prstGeom prst="rect">
            <a:avLst/>
          </a:prstGeom>
        </p:spPr>
      </p:pic>
    </p:spTree>
    <p:extLst>
      <p:ext uri="{BB962C8B-B14F-4D97-AF65-F5344CB8AC3E}">
        <p14:creationId xmlns:p14="http://schemas.microsoft.com/office/powerpoint/2010/main" val="1844741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Installing the Power BI Developer Tools</a:t>
            </a:r>
          </a:p>
          <a:p>
            <a:pPr>
              <a:buFont typeface="Wingdings" panose="05000000000000000000" pitchFamily="2" charset="2"/>
              <a:buChar char="ü"/>
            </a:pPr>
            <a:r>
              <a:rPr lang="en-US" sz="2400" dirty="0"/>
              <a:t>Creating Your First Custom Visual</a:t>
            </a:r>
          </a:p>
          <a:p>
            <a:pPr>
              <a:buFont typeface="Wingdings" panose="05000000000000000000" pitchFamily="2" charset="2"/>
              <a:buChar char="Ø"/>
            </a:pPr>
            <a:r>
              <a:rPr lang="en-US" sz="2400" dirty="0"/>
              <a:t>Defining Data Roles and Data Mappings</a:t>
            </a:r>
          </a:p>
          <a:p>
            <a:r>
              <a:rPr lang="en-US" sz="2400" dirty="0"/>
              <a:t>Extending a Visual with Custom Properties</a:t>
            </a:r>
          </a:p>
          <a:p>
            <a:r>
              <a:rPr lang="en-US" sz="2400" dirty="0"/>
              <a:t>Migrating to Version 3 of the Power BI Developer Tools</a:t>
            </a:r>
          </a:p>
        </p:txBody>
      </p:sp>
    </p:spTree>
    <p:extLst>
      <p:ext uri="{BB962C8B-B14F-4D97-AF65-F5344CB8AC3E}">
        <p14:creationId xmlns:p14="http://schemas.microsoft.com/office/powerpoint/2010/main" val="62764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Capabilities</a:t>
            </a:r>
          </a:p>
        </p:txBody>
      </p:sp>
      <p:sp>
        <p:nvSpPr>
          <p:cNvPr id="4" name="Content Placeholder 3">
            <a:extLst>
              <a:ext uri="{FF2B5EF4-FFF2-40B4-BE49-F238E27FC236}">
                <a16:creationId xmlns:a16="http://schemas.microsoft.com/office/drawing/2014/main" id="{EA48F757-50ED-4145-8815-0E7195AEEBBF}"/>
              </a:ext>
            </a:extLst>
          </p:cNvPr>
          <p:cNvSpPr>
            <a:spLocks noGrp="1"/>
          </p:cNvSpPr>
          <p:nvPr>
            <p:ph idx="1"/>
          </p:nvPr>
        </p:nvSpPr>
        <p:spPr/>
        <p:txBody>
          <a:bodyPr>
            <a:normAutofit/>
          </a:bodyPr>
          <a:lstStyle/>
          <a:p>
            <a:r>
              <a:rPr lang="en-US" sz="2400" dirty="0"/>
              <a:t>Visual capabilities defined inside </a:t>
            </a:r>
            <a:r>
              <a:rPr lang="en-US" sz="2400" b="1" dirty="0" err="1"/>
              <a:t>capabilities.json</a:t>
            </a:r>
            <a:endParaRPr lang="en-US" sz="2400" b="1" dirty="0"/>
          </a:p>
          <a:p>
            <a:pPr lvl="1"/>
            <a:r>
              <a:rPr lang="en-US" sz="2000" b="1" dirty="0" err="1"/>
              <a:t>dataRoles</a:t>
            </a:r>
            <a:r>
              <a:rPr lang="en-US" sz="2000" dirty="0"/>
              <a:t> defines the field wells displayed on Fields pane</a:t>
            </a:r>
          </a:p>
          <a:p>
            <a:pPr lvl="1"/>
            <a:r>
              <a:rPr lang="en-US" sz="2000" b="1" dirty="0" err="1"/>
              <a:t>dataViewMappings</a:t>
            </a:r>
            <a:r>
              <a:rPr lang="en-US" sz="2000" dirty="0"/>
              <a:t> defines the type of </a:t>
            </a:r>
            <a:r>
              <a:rPr lang="en-US" sz="2000" dirty="0" err="1"/>
              <a:t>DataView</a:t>
            </a:r>
            <a:r>
              <a:rPr lang="en-US" sz="2000" dirty="0"/>
              <a:t> used by visual</a:t>
            </a:r>
          </a:p>
          <a:p>
            <a:pPr lvl="1"/>
            <a:r>
              <a:rPr lang="en-US" sz="2000" b="1" dirty="0"/>
              <a:t>objects</a:t>
            </a:r>
            <a:r>
              <a:rPr lang="en-US" sz="2000" dirty="0"/>
              <a:t> defines custom properties for visual</a:t>
            </a:r>
          </a:p>
        </p:txBody>
      </p:sp>
      <p:pic>
        <p:nvPicPr>
          <p:cNvPr id="3" name="Picture 2">
            <a:extLst>
              <a:ext uri="{FF2B5EF4-FFF2-40B4-BE49-F238E27FC236}">
                <a16:creationId xmlns:a16="http://schemas.microsoft.com/office/drawing/2014/main" id="{B8DD4B20-A257-435A-A0D2-F2DDDEB41CB1}"/>
              </a:ext>
            </a:extLst>
          </p:cNvPr>
          <p:cNvPicPr>
            <a:picLocks noChangeAspect="1"/>
          </p:cNvPicPr>
          <p:nvPr/>
        </p:nvPicPr>
        <p:blipFill>
          <a:blip r:embed="rId2"/>
          <a:stretch>
            <a:fillRect/>
          </a:stretch>
        </p:blipFill>
        <p:spPr>
          <a:xfrm>
            <a:off x="1143000" y="3124200"/>
            <a:ext cx="2438400" cy="3227028"/>
          </a:xfrm>
          <a:prstGeom prst="rect">
            <a:avLst/>
          </a:prstGeom>
        </p:spPr>
      </p:pic>
      <p:pic>
        <p:nvPicPr>
          <p:cNvPr id="8" name="Picture 7">
            <a:extLst>
              <a:ext uri="{FF2B5EF4-FFF2-40B4-BE49-F238E27FC236}">
                <a16:creationId xmlns:a16="http://schemas.microsoft.com/office/drawing/2014/main" id="{618E7F94-AFD3-4C2D-A444-307D1625B60D}"/>
              </a:ext>
            </a:extLst>
          </p:cNvPr>
          <p:cNvPicPr>
            <a:picLocks noChangeAspect="1"/>
          </p:cNvPicPr>
          <p:nvPr/>
        </p:nvPicPr>
        <p:blipFill>
          <a:blip r:embed="rId3"/>
          <a:stretch>
            <a:fillRect/>
          </a:stretch>
        </p:blipFill>
        <p:spPr>
          <a:xfrm>
            <a:off x="3879273" y="3124200"/>
            <a:ext cx="4572000" cy="1752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4952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Roles</a:t>
            </a:r>
            <a:endParaRPr lang="en-US" dirty="0"/>
          </a:p>
        </p:txBody>
      </p:sp>
      <p:sp>
        <p:nvSpPr>
          <p:cNvPr id="3" name="Content Placeholder 2">
            <a:extLst>
              <a:ext uri="{FF2B5EF4-FFF2-40B4-BE49-F238E27FC236}">
                <a16:creationId xmlns:a16="http://schemas.microsoft.com/office/drawing/2014/main" id="{B9AAEE95-61D9-43D1-A4C5-BD0DA98A46CB}"/>
              </a:ext>
            </a:extLst>
          </p:cNvPr>
          <p:cNvSpPr>
            <a:spLocks noGrp="1"/>
          </p:cNvSpPr>
          <p:nvPr>
            <p:ph idx="1"/>
          </p:nvPr>
        </p:nvSpPr>
        <p:spPr/>
        <p:txBody>
          <a:bodyPr>
            <a:normAutofit/>
          </a:bodyPr>
          <a:lstStyle/>
          <a:p>
            <a:r>
              <a:rPr lang="en-US" sz="2400" dirty="0" err="1"/>
              <a:t>DataRoles</a:t>
            </a:r>
            <a:r>
              <a:rPr lang="en-US" sz="2400" dirty="0"/>
              <a:t> define how fields are associated with visual</a:t>
            </a:r>
          </a:p>
          <a:p>
            <a:pPr lvl="1"/>
            <a:r>
              <a:rPr lang="en-US" sz="2000" dirty="0"/>
              <a:t>Each </a:t>
            </a:r>
            <a:r>
              <a:rPr lang="en-US" sz="2000" dirty="0" err="1"/>
              <a:t>dataRole</a:t>
            </a:r>
            <a:r>
              <a:rPr lang="en-US" sz="2000" dirty="0"/>
              <a:t> is display as field well in the Field pane</a:t>
            </a:r>
          </a:p>
          <a:p>
            <a:pPr lvl="1"/>
            <a:r>
              <a:rPr lang="en-US" sz="2000" dirty="0" err="1"/>
              <a:t>dataRoles</a:t>
            </a:r>
            <a:r>
              <a:rPr lang="en-US" sz="2000" dirty="0"/>
              <a:t> can be defined with conditions and data mappings</a:t>
            </a:r>
          </a:p>
          <a:p>
            <a:pPr lvl="1"/>
            <a:endParaRPr lang="en-US" sz="2000" dirty="0"/>
          </a:p>
        </p:txBody>
      </p:sp>
      <p:pic>
        <p:nvPicPr>
          <p:cNvPr id="7" name="Picture 6">
            <a:extLst>
              <a:ext uri="{FF2B5EF4-FFF2-40B4-BE49-F238E27FC236}">
                <a16:creationId xmlns:a16="http://schemas.microsoft.com/office/drawing/2014/main" id="{285270CB-3847-4321-8C1C-9C31FF9CC4E3}"/>
              </a:ext>
            </a:extLst>
          </p:cNvPr>
          <p:cNvPicPr>
            <a:picLocks noChangeAspect="1"/>
          </p:cNvPicPr>
          <p:nvPr/>
        </p:nvPicPr>
        <p:blipFill>
          <a:blip r:embed="rId2"/>
          <a:stretch>
            <a:fillRect/>
          </a:stretch>
        </p:blipFill>
        <p:spPr>
          <a:xfrm>
            <a:off x="838200" y="2811189"/>
            <a:ext cx="3995738" cy="2270959"/>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33DC4246-8998-4F6B-AC52-2B07F4BC8E14}"/>
              </a:ext>
            </a:extLst>
          </p:cNvPr>
          <p:cNvPicPr>
            <a:picLocks noChangeAspect="1"/>
          </p:cNvPicPr>
          <p:nvPr/>
        </p:nvPicPr>
        <p:blipFill>
          <a:blip r:embed="rId3"/>
          <a:stretch>
            <a:fillRect/>
          </a:stretch>
        </p:blipFill>
        <p:spPr>
          <a:xfrm>
            <a:off x="5181600" y="2811189"/>
            <a:ext cx="2362200" cy="1857375"/>
          </a:xfrm>
          <a:prstGeom prst="rect">
            <a:avLst/>
          </a:prstGeom>
          <a:ln>
            <a:solidFill>
              <a:schemeClr val="tx1">
                <a:lumMod val="95000"/>
                <a:lumOff val="5000"/>
              </a:schemeClr>
            </a:solidFill>
          </a:ln>
        </p:spPr>
      </p:pic>
    </p:spTree>
    <p:extLst>
      <p:ext uri="{BB962C8B-B14F-4D97-AF65-F5344CB8AC3E}">
        <p14:creationId xmlns:p14="http://schemas.microsoft.com/office/powerpoint/2010/main" val="3644422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9820-BBF1-4CFF-9BCC-8D8B9B4E222D}"/>
              </a:ext>
            </a:extLst>
          </p:cNvPr>
          <p:cNvSpPr>
            <a:spLocks noGrp="1"/>
          </p:cNvSpPr>
          <p:nvPr>
            <p:ph type="title"/>
          </p:nvPr>
        </p:nvSpPr>
        <p:spPr/>
        <p:txBody>
          <a:bodyPr/>
          <a:lstStyle/>
          <a:p>
            <a:r>
              <a:rPr lang="en-US" dirty="0"/>
              <a:t>Data Mapping Modes</a:t>
            </a:r>
          </a:p>
        </p:txBody>
      </p:sp>
      <p:sp>
        <p:nvSpPr>
          <p:cNvPr id="3" name="Content Placeholder 2">
            <a:extLst>
              <a:ext uri="{FF2B5EF4-FFF2-40B4-BE49-F238E27FC236}">
                <a16:creationId xmlns:a16="http://schemas.microsoft.com/office/drawing/2014/main" id="{ED91BF54-B0A1-4862-ADD9-32DD26A05981}"/>
              </a:ext>
            </a:extLst>
          </p:cNvPr>
          <p:cNvSpPr>
            <a:spLocks noGrp="1"/>
          </p:cNvSpPr>
          <p:nvPr>
            <p:ph idx="1"/>
          </p:nvPr>
        </p:nvSpPr>
        <p:spPr/>
        <p:txBody>
          <a:bodyPr>
            <a:normAutofit/>
          </a:bodyPr>
          <a:lstStyle/>
          <a:p>
            <a:r>
              <a:rPr lang="en-US" sz="2400" dirty="0"/>
              <a:t>Power BI visual API provides several mapping modes</a:t>
            </a:r>
          </a:p>
          <a:p>
            <a:pPr lvl="1"/>
            <a:r>
              <a:rPr lang="en-US" sz="2000" dirty="0"/>
              <a:t>Single</a:t>
            </a:r>
          </a:p>
          <a:p>
            <a:pPr lvl="1"/>
            <a:r>
              <a:rPr lang="en-US" sz="2000" dirty="0"/>
              <a:t>Table</a:t>
            </a:r>
          </a:p>
          <a:p>
            <a:pPr lvl="1"/>
            <a:r>
              <a:rPr lang="en-US" sz="2000" dirty="0"/>
              <a:t>Categorical</a:t>
            </a:r>
          </a:p>
          <a:p>
            <a:pPr lvl="1"/>
            <a:r>
              <a:rPr lang="en-US" sz="2000" dirty="0"/>
              <a:t>Matrix</a:t>
            </a:r>
          </a:p>
          <a:p>
            <a:pPr lvl="1"/>
            <a:r>
              <a:rPr lang="en-US" sz="2000" dirty="0"/>
              <a:t>Tree</a:t>
            </a:r>
          </a:p>
        </p:txBody>
      </p:sp>
      <p:grpSp>
        <p:nvGrpSpPr>
          <p:cNvPr id="11" name="Group 10">
            <a:extLst>
              <a:ext uri="{FF2B5EF4-FFF2-40B4-BE49-F238E27FC236}">
                <a16:creationId xmlns:a16="http://schemas.microsoft.com/office/drawing/2014/main" id="{47273C8F-D8C9-4477-9E7C-590BE1215CF4}"/>
              </a:ext>
            </a:extLst>
          </p:cNvPr>
          <p:cNvGrpSpPr/>
          <p:nvPr/>
        </p:nvGrpSpPr>
        <p:grpSpPr>
          <a:xfrm>
            <a:off x="2819401" y="2168789"/>
            <a:ext cx="5943600" cy="4385116"/>
            <a:chOff x="2819400" y="2168789"/>
            <a:chExt cx="6096001" cy="4497556"/>
          </a:xfrm>
        </p:grpSpPr>
        <p:grpSp>
          <p:nvGrpSpPr>
            <p:cNvPr id="7" name="Group 6">
              <a:extLst>
                <a:ext uri="{FF2B5EF4-FFF2-40B4-BE49-F238E27FC236}">
                  <a16:creationId xmlns:a16="http://schemas.microsoft.com/office/drawing/2014/main" id="{4B1C7E46-06E8-404E-ABD4-AA1CA2A7C061}"/>
                </a:ext>
              </a:extLst>
            </p:cNvPr>
            <p:cNvGrpSpPr/>
            <p:nvPr/>
          </p:nvGrpSpPr>
          <p:grpSpPr>
            <a:xfrm>
              <a:off x="4495800" y="2168789"/>
              <a:ext cx="4419601" cy="4497556"/>
              <a:chOff x="4191000" y="2193293"/>
              <a:chExt cx="3657600" cy="3722115"/>
            </a:xfrm>
          </p:grpSpPr>
          <p:pic>
            <p:nvPicPr>
              <p:cNvPr id="4" name="Picture 3">
                <a:extLst>
                  <a:ext uri="{FF2B5EF4-FFF2-40B4-BE49-F238E27FC236}">
                    <a16:creationId xmlns:a16="http://schemas.microsoft.com/office/drawing/2014/main" id="{E70A77CA-91E0-40C7-9748-CC3D799FE76A}"/>
                  </a:ext>
                </a:extLst>
              </p:cNvPr>
              <p:cNvPicPr>
                <a:picLocks noChangeAspect="1"/>
              </p:cNvPicPr>
              <p:nvPr/>
            </p:nvPicPr>
            <p:blipFill>
              <a:blip r:embed="rId2"/>
              <a:stretch>
                <a:fillRect/>
              </a:stretch>
            </p:blipFill>
            <p:spPr>
              <a:xfrm>
                <a:off x="4191000" y="2193293"/>
                <a:ext cx="3505200" cy="1032539"/>
              </a:xfrm>
              <a:prstGeom prst="rect">
                <a:avLst/>
              </a:prstGeom>
              <a:ln>
                <a:solidFill>
                  <a:schemeClr val="tx1">
                    <a:lumMod val="95000"/>
                    <a:lumOff val="5000"/>
                  </a:schemeClr>
                </a:solidFill>
              </a:ln>
            </p:spPr>
          </p:pic>
          <p:pic>
            <p:nvPicPr>
              <p:cNvPr id="5" name="Picture 4">
                <a:extLst>
                  <a:ext uri="{FF2B5EF4-FFF2-40B4-BE49-F238E27FC236}">
                    <a16:creationId xmlns:a16="http://schemas.microsoft.com/office/drawing/2014/main" id="{DC1FFD76-A543-4CB2-9570-F0FFDE3581FA}"/>
                  </a:ext>
                </a:extLst>
              </p:cNvPr>
              <p:cNvPicPr>
                <a:picLocks noChangeAspect="1"/>
              </p:cNvPicPr>
              <p:nvPr/>
            </p:nvPicPr>
            <p:blipFill>
              <a:blip r:embed="rId3"/>
              <a:stretch>
                <a:fillRect/>
              </a:stretch>
            </p:blipFill>
            <p:spPr>
              <a:xfrm>
                <a:off x="4191000" y="3352800"/>
                <a:ext cx="3657600" cy="1092232"/>
              </a:xfrm>
              <a:prstGeom prst="rect">
                <a:avLst/>
              </a:prstGeom>
              <a:ln>
                <a:solidFill>
                  <a:schemeClr val="tx1">
                    <a:lumMod val="95000"/>
                    <a:lumOff val="5000"/>
                  </a:schemeClr>
                </a:solidFill>
              </a:ln>
            </p:spPr>
          </p:pic>
          <p:pic>
            <p:nvPicPr>
              <p:cNvPr id="6" name="Picture 5">
                <a:extLst>
                  <a:ext uri="{FF2B5EF4-FFF2-40B4-BE49-F238E27FC236}">
                    <a16:creationId xmlns:a16="http://schemas.microsoft.com/office/drawing/2014/main" id="{48871536-B0FE-4147-917D-472B9BF42D08}"/>
                  </a:ext>
                </a:extLst>
              </p:cNvPr>
              <p:cNvPicPr>
                <a:picLocks noChangeAspect="1"/>
              </p:cNvPicPr>
              <p:nvPr/>
            </p:nvPicPr>
            <p:blipFill>
              <a:blip r:embed="rId4"/>
              <a:stretch>
                <a:fillRect/>
              </a:stretch>
            </p:blipFill>
            <p:spPr>
              <a:xfrm>
                <a:off x="4191000" y="4572000"/>
                <a:ext cx="3657600" cy="1343408"/>
              </a:xfrm>
              <a:prstGeom prst="rect">
                <a:avLst/>
              </a:prstGeom>
              <a:ln>
                <a:solidFill>
                  <a:schemeClr val="tx1">
                    <a:lumMod val="95000"/>
                    <a:lumOff val="5000"/>
                  </a:schemeClr>
                </a:solidFill>
              </a:ln>
            </p:spPr>
          </p:pic>
        </p:grpSp>
        <p:sp>
          <p:nvSpPr>
            <p:cNvPr id="8" name="Arrow: Right 7">
              <a:extLst>
                <a:ext uri="{FF2B5EF4-FFF2-40B4-BE49-F238E27FC236}">
                  <a16:creationId xmlns:a16="http://schemas.microsoft.com/office/drawing/2014/main" id="{55731E46-73CB-41CA-AAB5-B1F999BD360D}"/>
                </a:ext>
              </a:extLst>
            </p:cNvPr>
            <p:cNvSpPr/>
            <p:nvPr/>
          </p:nvSpPr>
          <p:spPr>
            <a:xfrm>
              <a:off x="2819400" y="5486400"/>
              <a:ext cx="1535544" cy="533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C000"/>
                  </a:solidFill>
                </a:rPr>
                <a:t>Categorical  Mapping</a:t>
              </a:r>
            </a:p>
          </p:txBody>
        </p:sp>
        <p:sp>
          <p:nvSpPr>
            <p:cNvPr id="9" name="Arrow: Right 8">
              <a:extLst>
                <a:ext uri="{FF2B5EF4-FFF2-40B4-BE49-F238E27FC236}">
                  <a16:creationId xmlns:a16="http://schemas.microsoft.com/office/drawing/2014/main" id="{D6C1408B-1495-40D7-A1E9-63A6E42F44F1}"/>
                </a:ext>
              </a:extLst>
            </p:cNvPr>
            <p:cNvSpPr/>
            <p:nvPr/>
          </p:nvSpPr>
          <p:spPr>
            <a:xfrm>
              <a:off x="2819400" y="3963050"/>
              <a:ext cx="1535544" cy="533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C000"/>
                  </a:solidFill>
                </a:rPr>
                <a:t>Table  Mapping</a:t>
              </a:r>
            </a:p>
          </p:txBody>
        </p:sp>
        <p:sp>
          <p:nvSpPr>
            <p:cNvPr id="10" name="Arrow: Right 9">
              <a:extLst>
                <a:ext uri="{FF2B5EF4-FFF2-40B4-BE49-F238E27FC236}">
                  <a16:creationId xmlns:a16="http://schemas.microsoft.com/office/drawing/2014/main" id="{A9EFE919-1D5B-4DB1-AA6E-21FA67997420}"/>
                </a:ext>
              </a:extLst>
            </p:cNvPr>
            <p:cNvSpPr/>
            <p:nvPr/>
          </p:nvSpPr>
          <p:spPr>
            <a:xfrm>
              <a:off x="2819400" y="2525914"/>
              <a:ext cx="1535544" cy="533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C000"/>
                  </a:solidFill>
                </a:rPr>
                <a:t>Single  Mapping</a:t>
              </a:r>
            </a:p>
          </p:txBody>
        </p:sp>
      </p:grpSp>
    </p:spTree>
    <p:extLst>
      <p:ext uri="{BB962C8B-B14F-4D97-AF65-F5344CB8AC3E}">
        <p14:creationId xmlns:p14="http://schemas.microsoft.com/office/powerpoint/2010/main" val="2539256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307F7-14B8-4D1C-9E9E-4994B7EE98A0}"/>
              </a:ext>
            </a:extLst>
          </p:cNvPr>
          <p:cNvSpPr>
            <a:spLocks noGrp="1"/>
          </p:cNvSpPr>
          <p:nvPr>
            <p:ph type="title"/>
          </p:nvPr>
        </p:nvSpPr>
        <p:spPr/>
        <p:txBody>
          <a:bodyPr/>
          <a:lstStyle/>
          <a:p>
            <a:r>
              <a:rPr lang="en-US" dirty="0"/>
              <a:t>Developer Visual </a:t>
            </a:r>
            <a:r>
              <a:rPr lang="en-US" dirty="0" err="1"/>
              <a:t>DataView</a:t>
            </a:r>
            <a:endParaRPr lang="en-US" dirty="0"/>
          </a:p>
        </p:txBody>
      </p:sp>
      <p:sp>
        <p:nvSpPr>
          <p:cNvPr id="3" name="Content Placeholder 2">
            <a:extLst>
              <a:ext uri="{FF2B5EF4-FFF2-40B4-BE49-F238E27FC236}">
                <a16:creationId xmlns:a16="http://schemas.microsoft.com/office/drawing/2014/main" id="{610D7F12-6592-4D61-BF8E-B3FA7E4B68E5}"/>
              </a:ext>
            </a:extLst>
          </p:cNvPr>
          <p:cNvSpPr>
            <a:spLocks noGrp="1"/>
          </p:cNvSpPr>
          <p:nvPr>
            <p:ph idx="1"/>
          </p:nvPr>
        </p:nvSpPr>
        <p:spPr/>
        <p:txBody>
          <a:bodyPr/>
          <a:lstStyle/>
          <a:p>
            <a:r>
              <a:rPr lang="en-US" dirty="0"/>
              <a:t>Developer visual supports </a:t>
            </a:r>
            <a:r>
              <a:rPr lang="en-US" dirty="0" err="1"/>
              <a:t>DataView</a:t>
            </a:r>
            <a:r>
              <a:rPr lang="en-US" dirty="0"/>
              <a:t> mode</a:t>
            </a:r>
          </a:p>
          <a:p>
            <a:pPr lvl="1"/>
            <a:r>
              <a:rPr lang="en-US" dirty="0"/>
              <a:t>Allows you to see and explore data mapping</a:t>
            </a:r>
          </a:p>
          <a:p>
            <a:pPr lvl="1"/>
            <a:r>
              <a:rPr lang="en-US" dirty="0"/>
              <a:t>Allows you to see metadata for custom properties</a:t>
            </a:r>
          </a:p>
        </p:txBody>
      </p:sp>
      <p:pic>
        <p:nvPicPr>
          <p:cNvPr id="4" name="Picture 3">
            <a:extLst>
              <a:ext uri="{FF2B5EF4-FFF2-40B4-BE49-F238E27FC236}">
                <a16:creationId xmlns:a16="http://schemas.microsoft.com/office/drawing/2014/main" id="{CE4C8F14-7221-4C18-BE6A-29824DE9B990}"/>
              </a:ext>
            </a:extLst>
          </p:cNvPr>
          <p:cNvPicPr>
            <a:picLocks noChangeAspect="1"/>
          </p:cNvPicPr>
          <p:nvPr/>
        </p:nvPicPr>
        <p:blipFill>
          <a:blip r:embed="rId2"/>
          <a:stretch>
            <a:fillRect/>
          </a:stretch>
        </p:blipFill>
        <p:spPr>
          <a:xfrm>
            <a:off x="1066800" y="2886501"/>
            <a:ext cx="4971305" cy="3770608"/>
          </a:xfrm>
          <a:prstGeom prst="rect">
            <a:avLst/>
          </a:prstGeom>
        </p:spPr>
      </p:pic>
    </p:spTree>
    <p:extLst>
      <p:ext uri="{BB962C8B-B14F-4D97-AF65-F5344CB8AC3E}">
        <p14:creationId xmlns:p14="http://schemas.microsoft.com/office/powerpoint/2010/main" val="227372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5E23-ACB3-438E-80EF-91CB0582800C}"/>
              </a:ext>
            </a:extLst>
          </p:cNvPr>
          <p:cNvSpPr>
            <a:spLocks noGrp="1"/>
          </p:cNvSpPr>
          <p:nvPr>
            <p:ph type="title"/>
          </p:nvPr>
        </p:nvSpPr>
        <p:spPr/>
        <p:txBody>
          <a:bodyPr/>
          <a:lstStyle/>
          <a:p>
            <a:r>
              <a:rPr lang="en-US" dirty="0"/>
              <a:t>Designing with  View Model</a:t>
            </a:r>
          </a:p>
        </p:txBody>
      </p:sp>
      <p:sp>
        <p:nvSpPr>
          <p:cNvPr id="3" name="Content Placeholder 2">
            <a:extLst>
              <a:ext uri="{FF2B5EF4-FFF2-40B4-BE49-F238E27FC236}">
                <a16:creationId xmlns:a16="http://schemas.microsoft.com/office/drawing/2014/main" id="{1DA7BA13-2E2B-44EA-9B88-673454E647B2}"/>
              </a:ext>
            </a:extLst>
          </p:cNvPr>
          <p:cNvSpPr>
            <a:spLocks noGrp="1"/>
          </p:cNvSpPr>
          <p:nvPr>
            <p:ph idx="1"/>
          </p:nvPr>
        </p:nvSpPr>
        <p:spPr/>
        <p:txBody>
          <a:bodyPr>
            <a:normAutofit/>
          </a:bodyPr>
          <a:lstStyle/>
          <a:p>
            <a:r>
              <a:rPr lang="en-US" sz="2400" dirty="0"/>
              <a:t>Best practice involves creating view model for each visual</a:t>
            </a:r>
          </a:p>
          <a:p>
            <a:pPr lvl="1"/>
            <a:r>
              <a:rPr lang="en-US" sz="2000" dirty="0"/>
              <a:t>View model defines data required for rendering</a:t>
            </a:r>
          </a:p>
          <a:p>
            <a:pPr lvl="1"/>
            <a:r>
              <a:rPr lang="en-US" sz="2000" dirty="0" err="1"/>
              <a:t>createViewModel</a:t>
            </a:r>
            <a:r>
              <a:rPr lang="en-US" sz="2000" dirty="0"/>
              <a:t> method gets data to generate view model</a:t>
            </a:r>
          </a:p>
          <a:p>
            <a:pPr lvl="1"/>
            <a:r>
              <a:rPr lang="en-US" sz="2000" dirty="0"/>
              <a:t>update method calls </a:t>
            </a:r>
            <a:r>
              <a:rPr lang="en-US" sz="2000" dirty="0" err="1"/>
              <a:t>createViewModel</a:t>
            </a:r>
            <a:r>
              <a:rPr lang="en-US" sz="2000" dirty="0"/>
              <a:t> to get view model</a:t>
            </a:r>
          </a:p>
        </p:txBody>
      </p:sp>
      <p:pic>
        <p:nvPicPr>
          <p:cNvPr id="4" name="Picture 3">
            <a:extLst>
              <a:ext uri="{FF2B5EF4-FFF2-40B4-BE49-F238E27FC236}">
                <a16:creationId xmlns:a16="http://schemas.microsoft.com/office/drawing/2014/main" id="{2D7F9987-FB99-466B-873B-54DEE0121EFB}"/>
              </a:ext>
            </a:extLst>
          </p:cNvPr>
          <p:cNvPicPr>
            <a:picLocks noChangeAspect="1"/>
          </p:cNvPicPr>
          <p:nvPr/>
        </p:nvPicPr>
        <p:blipFill>
          <a:blip r:embed="rId2"/>
          <a:stretch>
            <a:fillRect/>
          </a:stretch>
        </p:blipFill>
        <p:spPr>
          <a:xfrm>
            <a:off x="1295400" y="3276600"/>
            <a:ext cx="4643090" cy="2895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811302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1FC9-8046-4D5E-A558-7DAC9A543FE3}"/>
              </a:ext>
            </a:extLst>
          </p:cNvPr>
          <p:cNvSpPr>
            <a:spLocks noGrp="1"/>
          </p:cNvSpPr>
          <p:nvPr>
            <p:ph type="title"/>
          </p:nvPr>
        </p:nvSpPr>
        <p:spPr/>
        <p:txBody>
          <a:bodyPr/>
          <a:lstStyle/>
          <a:p>
            <a:r>
              <a:rPr lang="en-US"/>
              <a:t>Single Mapping Example: oneBigNumber</a:t>
            </a:r>
            <a:endParaRPr lang="en-US" dirty="0"/>
          </a:p>
        </p:txBody>
      </p:sp>
      <p:sp>
        <p:nvSpPr>
          <p:cNvPr id="5" name="Content Placeholder 4">
            <a:extLst>
              <a:ext uri="{FF2B5EF4-FFF2-40B4-BE49-F238E27FC236}">
                <a16:creationId xmlns:a16="http://schemas.microsoft.com/office/drawing/2014/main" id="{547A3AB3-78B5-47CD-979B-1E3B500DA84C}"/>
              </a:ext>
            </a:extLst>
          </p:cNvPr>
          <p:cNvSpPr>
            <a:spLocks noGrp="1"/>
          </p:cNvSpPr>
          <p:nvPr>
            <p:ph idx="1"/>
          </p:nvPr>
        </p:nvSpPr>
        <p:spPr/>
        <p:txBody>
          <a:bodyPr>
            <a:normAutofit/>
          </a:bodyPr>
          <a:lstStyle/>
          <a:p>
            <a:r>
              <a:rPr lang="en-US" sz="2400" dirty="0" err="1"/>
              <a:t>dataRole</a:t>
            </a:r>
            <a:r>
              <a:rPr lang="en-US" sz="2400" dirty="0"/>
              <a:t> can use </a:t>
            </a:r>
            <a:r>
              <a:rPr lang="en-US" sz="2400" dirty="0" err="1"/>
              <a:t>dataViewMapping</a:t>
            </a:r>
            <a:r>
              <a:rPr lang="en-US" sz="2400" dirty="0"/>
              <a:t> mode of single</a:t>
            </a:r>
          </a:p>
          <a:p>
            <a:pPr lvl="1"/>
            <a:r>
              <a:rPr lang="en-US" sz="2000" dirty="0"/>
              <a:t>For visuals like Card which only display single value</a:t>
            </a:r>
          </a:p>
          <a:p>
            <a:pPr lvl="1"/>
            <a:r>
              <a:rPr lang="en-US" sz="2000" dirty="0"/>
              <a:t>Condition can define that a </a:t>
            </a:r>
            <a:r>
              <a:rPr lang="en-US" sz="2000" dirty="0" err="1"/>
              <a:t>dataRole</a:t>
            </a:r>
            <a:r>
              <a:rPr lang="en-US" sz="2000" dirty="0"/>
              <a:t> requires exactly one measure</a:t>
            </a:r>
          </a:p>
        </p:txBody>
      </p:sp>
      <p:pic>
        <p:nvPicPr>
          <p:cNvPr id="3" name="Picture 2">
            <a:extLst>
              <a:ext uri="{FF2B5EF4-FFF2-40B4-BE49-F238E27FC236}">
                <a16:creationId xmlns:a16="http://schemas.microsoft.com/office/drawing/2014/main" id="{B77F2239-F0AD-451C-97BB-FC5AF0B87421}"/>
              </a:ext>
            </a:extLst>
          </p:cNvPr>
          <p:cNvPicPr>
            <a:picLocks noChangeAspect="1"/>
          </p:cNvPicPr>
          <p:nvPr/>
        </p:nvPicPr>
        <p:blipFill>
          <a:blip r:embed="rId2"/>
          <a:stretch>
            <a:fillRect/>
          </a:stretch>
        </p:blipFill>
        <p:spPr>
          <a:xfrm>
            <a:off x="1219201" y="2750107"/>
            <a:ext cx="5193682" cy="2057400"/>
          </a:xfrm>
          <a:prstGeom prst="rect">
            <a:avLst/>
          </a:prstGeom>
          <a:ln>
            <a:solidFill>
              <a:schemeClr val="tx1">
                <a:lumMod val="95000"/>
                <a:lumOff val="5000"/>
              </a:schemeClr>
            </a:solidFill>
          </a:ln>
        </p:spPr>
      </p:pic>
      <p:pic>
        <p:nvPicPr>
          <p:cNvPr id="4" name="Picture 3">
            <a:extLst>
              <a:ext uri="{FF2B5EF4-FFF2-40B4-BE49-F238E27FC236}">
                <a16:creationId xmlns:a16="http://schemas.microsoft.com/office/drawing/2014/main" id="{6FDC4550-EF8D-41F3-B797-4EB723BBA5B8}"/>
              </a:ext>
            </a:extLst>
          </p:cNvPr>
          <p:cNvPicPr>
            <a:picLocks noChangeAspect="1"/>
          </p:cNvPicPr>
          <p:nvPr/>
        </p:nvPicPr>
        <p:blipFill>
          <a:blip r:embed="rId3"/>
          <a:stretch>
            <a:fillRect/>
          </a:stretch>
        </p:blipFill>
        <p:spPr>
          <a:xfrm>
            <a:off x="1235365" y="5062534"/>
            <a:ext cx="5193682" cy="1529921"/>
          </a:xfrm>
          <a:prstGeom prst="rect">
            <a:avLst/>
          </a:prstGeom>
          <a:ln>
            <a:solidFill>
              <a:schemeClr val="tx1">
                <a:lumMod val="95000"/>
                <a:lumOff val="5000"/>
              </a:schemeClr>
            </a:solidFill>
          </a:ln>
        </p:spPr>
      </p:pic>
    </p:spTree>
    <p:extLst>
      <p:ext uri="{BB962C8B-B14F-4D97-AF65-F5344CB8AC3E}">
        <p14:creationId xmlns:p14="http://schemas.microsoft.com/office/powerpoint/2010/main" val="314656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Installing the Power BI Developer Toolchain</a:t>
            </a:r>
          </a:p>
        </p:txBody>
      </p:sp>
      <p:sp>
        <p:nvSpPr>
          <p:cNvPr id="3" name="Content Placeholder 2"/>
          <p:cNvSpPr>
            <a:spLocks noGrp="1"/>
          </p:cNvSpPr>
          <p:nvPr>
            <p:ph idx="1"/>
          </p:nvPr>
        </p:nvSpPr>
        <p:spPr/>
        <p:txBody>
          <a:bodyPr>
            <a:noAutofit/>
          </a:bodyPr>
          <a:lstStyle/>
          <a:p>
            <a:r>
              <a:rPr lang="en-US" sz="2400" dirty="0"/>
              <a:t>Install Node.JS</a:t>
            </a:r>
          </a:p>
          <a:p>
            <a:pPr lvl="1"/>
            <a:r>
              <a:rPr lang="en-US" sz="2000" dirty="0"/>
              <a:t>Installs Node Package Manage (</a:t>
            </a:r>
            <a:r>
              <a:rPr lang="en-US" sz="2000" dirty="0" err="1"/>
              <a:t>npm</a:t>
            </a:r>
            <a:r>
              <a:rPr lang="en-US" sz="2000" dirty="0"/>
              <a:t>) </a:t>
            </a:r>
          </a:p>
          <a:p>
            <a:pPr>
              <a:spcBef>
                <a:spcPts val="1800"/>
              </a:spcBef>
            </a:pPr>
            <a:r>
              <a:rPr lang="en-US" sz="2400" dirty="0"/>
              <a:t>Install Visual Studio Code</a:t>
            </a:r>
          </a:p>
          <a:p>
            <a:pPr lvl="1"/>
            <a:r>
              <a:rPr lang="en-US" sz="2000" dirty="0"/>
              <a:t>Lightweight Alternative to Visual Studio for Node.js Development</a:t>
            </a:r>
          </a:p>
          <a:p>
            <a:pPr>
              <a:spcBef>
                <a:spcPts val="1800"/>
              </a:spcBef>
            </a:pPr>
            <a:r>
              <a:rPr lang="en-US" sz="2400" dirty="0"/>
              <a:t>Install the Power BI Developer Tools (</a:t>
            </a:r>
            <a:r>
              <a:rPr lang="en-US" sz="2400" dirty="0" err="1"/>
              <a:t>pbiviz</a:t>
            </a:r>
            <a:r>
              <a:rPr lang="en-US" sz="2400" dirty="0"/>
              <a:t>)</a:t>
            </a:r>
          </a:p>
          <a:p>
            <a:pPr lvl="1"/>
            <a:r>
              <a:rPr lang="en-US" sz="2000" dirty="0"/>
              <a:t>Install using Node Package Manager (</a:t>
            </a:r>
            <a:r>
              <a:rPr lang="en-US" sz="2000" dirty="0" err="1"/>
              <a:t>npm</a:t>
            </a:r>
            <a:r>
              <a:rPr lang="en-US" sz="2000" dirty="0"/>
              <a:t>)</a:t>
            </a:r>
          </a:p>
          <a:p>
            <a:pPr>
              <a:spcBef>
                <a:spcPts val="1800"/>
              </a:spcBef>
            </a:pPr>
            <a:r>
              <a:rPr lang="en-US" sz="2400" dirty="0"/>
              <a:t>Create and install a local self-signed certificate</a:t>
            </a:r>
          </a:p>
          <a:p>
            <a:pPr lvl="1"/>
            <a:r>
              <a:rPr lang="en-US" sz="2000" dirty="0"/>
              <a:t>Install using Power BI visuals CLI tool (</a:t>
            </a:r>
            <a:r>
              <a:rPr lang="en-US" sz="2000" dirty="0" err="1"/>
              <a:t>pbiviz</a:t>
            </a:r>
            <a:r>
              <a:rPr lang="en-US" sz="2000" dirty="0"/>
              <a:t>)</a:t>
            </a:r>
          </a:p>
          <a:p>
            <a:pPr lvl="1"/>
            <a:endParaRPr lang="en-US" sz="2000" dirty="0"/>
          </a:p>
        </p:txBody>
      </p:sp>
    </p:spTree>
    <p:extLst>
      <p:ext uri="{BB962C8B-B14F-4D97-AF65-F5344CB8AC3E}">
        <p14:creationId xmlns:p14="http://schemas.microsoft.com/office/powerpoint/2010/main" val="19154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1FC9-8046-4D5E-A558-7DAC9A543FE3}"/>
              </a:ext>
            </a:extLst>
          </p:cNvPr>
          <p:cNvSpPr>
            <a:spLocks noGrp="1"/>
          </p:cNvSpPr>
          <p:nvPr>
            <p:ph type="title"/>
          </p:nvPr>
        </p:nvSpPr>
        <p:spPr/>
        <p:txBody>
          <a:bodyPr/>
          <a:lstStyle/>
          <a:p>
            <a:r>
              <a:rPr lang="en-US"/>
              <a:t>Programming in Single Mapping Mode</a:t>
            </a:r>
            <a:endParaRPr lang="en-US" dirty="0"/>
          </a:p>
        </p:txBody>
      </p:sp>
      <p:sp>
        <p:nvSpPr>
          <p:cNvPr id="4" name="Content Placeholder 3">
            <a:extLst>
              <a:ext uri="{FF2B5EF4-FFF2-40B4-BE49-F238E27FC236}">
                <a16:creationId xmlns:a16="http://schemas.microsoft.com/office/drawing/2014/main" id="{1502745F-1BD7-48A6-BEE7-591E80AE881B}"/>
              </a:ext>
            </a:extLst>
          </p:cNvPr>
          <p:cNvSpPr>
            <a:spLocks noGrp="1"/>
          </p:cNvSpPr>
          <p:nvPr>
            <p:ph idx="1"/>
          </p:nvPr>
        </p:nvSpPr>
        <p:spPr/>
        <p:txBody>
          <a:bodyPr>
            <a:normAutofit/>
          </a:bodyPr>
          <a:lstStyle/>
          <a:p>
            <a:r>
              <a:rPr lang="en-US" sz="2400" dirty="0"/>
              <a:t>Single mapping easy to access through visuals API</a:t>
            </a:r>
          </a:p>
          <a:p>
            <a:pPr lvl="1"/>
            <a:r>
              <a:rPr lang="en-US" sz="2000" dirty="0" err="1"/>
              <a:t>DataView</a:t>
            </a:r>
            <a:r>
              <a:rPr lang="en-US" sz="2000" dirty="0"/>
              <a:t> object provides </a:t>
            </a:r>
            <a:r>
              <a:rPr lang="en-US" sz="2000" dirty="0" err="1"/>
              <a:t>single.value</a:t>
            </a:r>
            <a:r>
              <a:rPr lang="en-US" sz="2000" dirty="0"/>
              <a:t> property</a:t>
            </a:r>
          </a:p>
          <a:p>
            <a:pPr lvl="1"/>
            <a:r>
              <a:rPr lang="en-US" sz="2000" dirty="0"/>
              <a:t>value property defined as </a:t>
            </a:r>
            <a:r>
              <a:rPr lang="en-US" sz="2000" dirty="0" err="1"/>
              <a:t>PrimativeValue</a:t>
            </a:r>
            <a:r>
              <a:rPr lang="en-US" sz="2000" dirty="0"/>
              <a:t> { bool | number | string }</a:t>
            </a:r>
          </a:p>
          <a:p>
            <a:pPr lvl="1"/>
            <a:r>
              <a:rPr lang="en-US" sz="2000" dirty="0" err="1"/>
              <a:t>PrimativeValue</a:t>
            </a:r>
            <a:r>
              <a:rPr lang="en-US" sz="2000" dirty="0"/>
              <a:t> must be explicitly cast</a:t>
            </a:r>
          </a:p>
          <a:p>
            <a:pPr lvl="1"/>
            <a:r>
              <a:rPr lang="en-US" sz="2000" dirty="0"/>
              <a:t>Other measure properties available through column metadata</a:t>
            </a:r>
          </a:p>
        </p:txBody>
      </p:sp>
      <p:pic>
        <p:nvPicPr>
          <p:cNvPr id="6" name="Picture 5">
            <a:extLst>
              <a:ext uri="{FF2B5EF4-FFF2-40B4-BE49-F238E27FC236}">
                <a16:creationId xmlns:a16="http://schemas.microsoft.com/office/drawing/2014/main" id="{B68FE6F6-1F4F-47EA-BB7B-32AA1DE9D20E}"/>
              </a:ext>
            </a:extLst>
          </p:cNvPr>
          <p:cNvPicPr>
            <a:picLocks noChangeAspect="1"/>
          </p:cNvPicPr>
          <p:nvPr/>
        </p:nvPicPr>
        <p:blipFill>
          <a:blip r:embed="rId2"/>
          <a:stretch>
            <a:fillRect/>
          </a:stretch>
        </p:blipFill>
        <p:spPr>
          <a:xfrm>
            <a:off x="3628796" y="3581400"/>
            <a:ext cx="5036457" cy="1545793"/>
          </a:xfrm>
          <a:prstGeom prst="rect">
            <a:avLst/>
          </a:prstGeom>
          <a:ln>
            <a:solidFill>
              <a:schemeClr val="tx1">
                <a:lumMod val="95000"/>
                <a:lumOff val="5000"/>
              </a:schemeClr>
            </a:solidFill>
          </a:ln>
        </p:spPr>
      </p:pic>
      <p:pic>
        <p:nvPicPr>
          <p:cNvPr id="7" name="Picture 6">
            <a:extLst>
              <a:ext uri="{FF2B5EF4-FFF2-40B4-BE49-F238E27FC236}">
                <a16:creationId xmlns:a16="http://schemas.microsoft.com/office/drawing/2014/main" id="{051F8106-843F-4BE3-B0DB-EE327B843A91}"/>
              </a:ext>
            </a:extLst>
          </p:cNvPr>
          <p:cNvPicPr>
            <a:picLocks noChangeAspect="1"/>
          </p:cNvPicPr>
          <p:nvPr/>
        </p:nvPicPr>
        <p:blipFill rotWithShape="1">
          <a:blip r:embed="rId3"/>
          <a:srcRect l="11429" t="6827" b="15296"/>
          <a:stretch/>
        </p:blipFill>
        <p:spPr>
          <a:xfrm>
            <a:off x="479824" y="3581400"/>
            <a:ext cx="3051225" cy="2755944"/>
          </a:xfrm>
          <a:prstGeom prst="rect">
            <a:avLst/>
          </a:prstGeom>
          <a:ln>
            <a:solidFill>
              <a:schemeClr val="tx1">
                <a:lumMod val="95000"/>
                <a:lumOff val="5000"/>
              </a:schemeClr>
            </a:solidFill>
          </a:ln>
        </p:spPr>
      </p:pic>
    </p:spTree>
    <p:extLst>
      <p:ext uri="{BB962C8B-B14F-4D97-AF65-F5344CB8AC3E}">
        <p14:creationId xmlns:p14="http://schemas.microsoft.com/office/powerpoint/2010/main" val="306055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D0D6-F302-49A4-ACE9-18D7ACEF1D3C}"/>
              </a:ext>
            </a:extLst>
          </p:cNvPr>
          <p:cNvSpPr>
            <a:spLocks noGrp="1"/>
          </p:cNvSpPr>
          <p:nvPr>
            <p:ph type="title"/>
          </p:nvPr>
        </p:nvSpPr>
        <p:spPr/>
        <p:txBody>
          <a:bodyPr/>
          <a:lstStyle/>
          <a:p>
            <a:r>
              <a:rPr lang="en-US" dirty="0"/>
              <a:t>Using the Power BI Formatting Utilities</a:t>
            </a:r>
          </a:p>
        </p:txBody>
      </p:sp>
      <p:sp>
        <p:nvSpPr>
          <p:cNvPr id="3" name="Content Placeholder 2">
            <a:extLst>
              <a:ext uri="{FF2B5EF4-FFF2-40B4-BE49-F238E27FC236}">
                <a16:creationId xmlns:a16="http://schemas.microsoft.com/office/drawing/2014/main" id="{2F309AEE-5292-4500-B1D9-64A2F77F588B}"/>
              </a:ext>
            </a:extLst>
          </p:cNvPr>
          <p:cNvSpPr>
            <a:spLocks noGrp="1"/>
          </p:cNvSpPr>
          <p:nvPr>
            <p:ph idx="1"/>
          </p:nvPr>
        </p:nvSpPr>
        <p:spPr>
          <a:xfrm>
            <a:off x="266700" y="1219200"/>
            <a:ext cx="8382000" cy="5181600"/>
          </a:xfrm>
        </p:spPr>
        <p:txBody>
          <a:bodyPr>
            <a:normAutofit/>
          </a:bodyPr>
          <a:lstStyle/>
          <a:p>
            <a:r>
              <a:rPr lang="en-US" sz="2400" dirty="0"/>
              <a:t>Used to format values using Power BI formatting strings</a:t>
            </a:r>
          </a:p>
          <a:p>
            <a:pPr lvl="1"/>
            <a:r>
              <a:rPr lang="en-US" sz="2000" dirty="0"/>
              <a:t>Requires installing </a:t>
            </a:r>
            <a:r>
              <a:rPr lang="en-US" sz="2000" dirty="0" err="1"/>
              <a:t>powerbi</a:t>
            </a:r>
            <a:r>
              <a:rPr lang="en-US" sz="2000" dirty="0"/>
              <a:t>-visuals-</a:t>
            </a:r>
            <a:r>
              <a:rPr lang="en-US" sz="2000" dirty="0" err="1"/>
              <a:t>utils</a:t>
            </a:r>
            <a:r>
              <a:rPr lang="en-US" sz="2000" dirty="0"/>
              <a:t>-</a:t>
            </a:r>
            <a:r>
              <a:rPr lang="en-US" sz="2000" dirty="0" err="1"/>
              <a:t>formattingutils</a:t>
            </a:r>
            <a:r>
              <a:rPr lang="en-US" sz="2000" dirty="0"/>
              <a:t> package</a:t>
            </a:r>
          </a:p>
        </p:txBody>
      </p:sp>
      <p:pic>
        <p:nvPicPr>
          <p:cNvPr id="5" name="Picture 4">
            <a:extLst>
              <a:ext uri="{FF2B5EF4-FFF2-40B4-BE49-F238E27FC236}">
                <a16:creationId xmlns:a16="http://schemas.microsoft.com/office/drawing/2014/main" id="{A1CFCD1B-434B-4D4B-B549-BF94528F3040}"/>
              </a:ext>
            </a:extLst>
          </p:cNvPr>
          <p:cNvPicPr>
            <a:picLocks noChangeAspect="1"/>
          </p:cNvPicPr>
          <p:nvPr/>
        </p:nvPicPr>
        <p:blipFill>
          <a:blip r:embed="rId2"/>
          <a:stretch>
            <a:fillRect/>
          </a:stretch>
        </p:blipFill>
        <p:spPr>
          <a:xfrm>
            <a:off x="979530" y="2206786"/>
            <a:ext cx="6602157" cy="178436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13A66F53-5106-4D0B-9B38-343A011677B1}"/>
              </a:ext>
            </a:extLst>
          </p:cNvPr>
          <p:cNvPicPr>
            <a:picLocks noChangeAspect="1"/>
          </p:cNvPicPr>
          <p:nvPr/>
        </p:nvPicPr>
        <p:blipFill>
          <a:blip r:embed="rId3"/>
          <a:stretch>
            <a:fillRect/>
          </a:stretch>
        </p:blipFill>
        <p:spPr>
          <a:xfrm>
            <a:off x="4395798" y="4295953"/>
            <a:ext cx="2874295" cy="1094969"/>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E7142F17-FA55-4C5C-B790-6341D2DA72CF}"/>
              </a:ext>
            </a:extLst>
          </p:cNvPr>
          <p:cNvPicPr>
            <a:picLocks noChangeAspect="1"/>
          </p:cNvPicPr>
          <p:nvPr/>
        </p:nvPicPr>
        <p:blipFill rotWithShape="1">
          <a:blip r:embed="rId4"/>
          <a:srcRect b="33323"/>
          <a:stretch/>
        </p:blipFill>
        <p:spPr>
          <a:xfrm>
            <a:off x="979530" y="4295953"/>
            <a:ext cx="2949289" cy="1009512"/>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749213CD-B71E-4627-BB75-09312FB6FF43}"/>
              </a:ext>
            </a:extLst>
          </p:cNvPr>
          <p:cNvPicPr>
            <a:picLocks noChangeAspect="1"/>
          </p:cNvPicPr>
          <p:nvPr/>
        </p:nvPicPr>
        <p:blipFill rotWithShape="1">
          <a:blip r:embed="rId5"/>
          <a:srcRect b="34195"/>
          <a:stretch/>
        </p:blipFill>
        <p:spPr>
          <a:xfrm>
            <a:off x="979530" y="5544745"/>
            <a:ext cx="2950657" cy="1038012"/>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517D1515-143D-4B00-9741-A8750413E881}"/>
              </a:ext>
            </a:extLst>
          </p:cNvPr>
          <p:cNvPicPr>
            <a:picLocks noChangeAspect="1"/>
          </p:cNvPicPr>
          <p:nvPr/>
        </p:nvPicPr>
        <p:blipFill>
          <a:blip r:embed="rId6"/>
          <a:stretch>
            <a:fillRect/>
          </a:stretch>
        </p:blipFill>
        <p:spPr>
          <a:xfrm>
            <a:off x="4462317" y="5576255"/>
            <a:ext cx="2807775" cy="1069240"/>
          </a:xfrm>
          <a:prstGeom prst="rect">
            <a:avLst/>
          </a:prstGeom>
          <a:solidFill>
            <a:schemeClr val="bg1">
              <a:lumMod val="95000"/>
            </a:schemeClr>
          </a:solidFill>
          <a:ln>
            <a:solidFill>
              <a:schemeClr val="tx1">
                <a:lumMod val="50000"/>
                <a:lumOff val="50000"/>
              </a:schemeClr>
            </a:solidFill>
          </a:ln>
        </p:spPr>
      </p:pic>
    </p:spTree>
    <p:extLst>
      <p:ext uri="{BB962C8B-B14F-4D97-AF65-F5344CB8AC3E}">
        <p14:creationId xmlns:p14="http://schemas.microsoft.com/office/powerpoint/2010/main" val="2387449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F34A-F79D-4F5B-8E09-5B71422E5C34}"/>
              </a:ext>
            </a:extLst>
          </p:cNvPr>
          <p:cNvSpPr>
            <a:spLocks noGrp="1"/>
          </p:cNvSpPr>
          <p:nvPr>
            <p:ph type="title"/>
          </p:nvPr>
        </p:nvSpPr>
        <p:spPr/>
        <p:txBody>
          <a:bodyPr/>
          <a:lstStyle/>
          <a:p>
            <a:r>
              <a:rPr lang="en-US" dirty="0"/>
              <a:t>Table Mapping Example: Snazzy Table</a:t>
            </a:r>
          </a:p>
        </p:txBody>
      </p:sp>
      <p:sp>
        <p:nvSpPr>
          <p:cNvPr id="5" name="Content Placeholder 4">
            <a:extLst>
              <a:ext uri="{FF2B5EF4-FFF2-40B4-BE49-F238E27FC236}">
                <a16:creationId xmlns:a16="http://schemas.microsoft.com/office/drawing/2014/main" id="{3A55904F-715C-4140-BD9B-543D0715A66E}"/>
              </a:ext>
            </a:extLst>
          </p:cNvPr>
          <p:cNvSpPr>
            <a:spLocks noGrp="1"/>
          </p:cNvSpPr>
          <p:nvPr>
            <p:ph idx="1"/>
          </p:nvPr>
        </p:nvSpPr>
        <p:spPr/>
        <p:txBody>
          <a:bodyPr/>
          <a:lstStyle/>
          <a:p>
            <a:r>
              <a:rPr lang="en-US" sz="2400" dirty="0" err="1"/>
              <a:t>dataRole</a:t>
            </a:r>
            <a:r>
              <a:rPr lang="en-US" sz="2400" dirty="0"/>
              <a:t> can use </a:t>
            </a:r>
            <a:r>
              <a:rPr lang="en-US" sz="2400" dirty="0" err="1"/>
              <a:t>dataViewMapping</a:t>
            </a:r>
            <a:r>
              <a:rPr lang="en-US" sz="2400" dirty="0"/>
              <a:t> mode of table</a:t>
            </a:r>
          </a:p>
          <a:p>
            <a:pPr lvl="1"/>
            <a:r>
              <a:rPr lang="en-US" sz="2000" dirty="0"/>
              <a:t>For visuals which display rows &amp; columns for ordered set of fields</a:t>
            </a:r>
          </a:p>
          <a:p>
            <a:pPr lvl="1"/>
            <a:r>
              <a:rPr lang="en-US" sz="2000" dirty="0"/>
              <a:t>condition can define number of fields that can be added</a:t>
            </a:r>
          </a:p>
        </p:txBody>
      </p:sp>
      <p:pic>
        <p:nvPicPr>
          <p:cNvPr id="3" name="Picture 2">
            <a:extLst>
              <a:ext uri="{FF2B5EF4-FFF2-40B4-BE49-F238E27FC236}">
                <a16:creationId xmlns:a16="http://schemas.microsoft.com/office/drawing/2014/main" id="{E6C6ABB3-BB9E-4471-8B46-8374DF8FD553}"/>
              </a:ext>
            </a:extLst>
          </p:cNvPr>
          <p:cNvPicPr>
            <a:picLocks noChangeAspect="1"/>
          </p:cNvPicPr>
          <p:nvPr/>
        </p:nvPicPr>
        <p:blipFill>
          <a:blip r:embed="rId2"/>
          <a:stretch>
            <a:fillRect/>
          </a:stretch>
        </p:blipFill>
        <p:spPr>
          <a:xfrm>
            <a:off x="1329595" y="2819400"/>
            <a:ext cx="5035087" cy="2081085"/>
          </a:xfrm>
          <a:prstGeom prst="rect">
            <a:avLst/>
          </a:prstGeom>
          <a:ln>
            <a:solidFill>
              <a:schemeClr val="tx1">
                <a:lumMod val="95000"/>
                <a:lumOff val="5000"/>
              </a:schemeClr>
            </a:solidFill>
          </a:ln>
        </p:spPr>
      </p:pic>
      <p:pic>
        <p:nvPicPr>
          <p:cNvPr id="4" name="Picture 3">
            <a:extLst>
              <a:ext uri="{FF2B5EF4-FFF2-40B4-BE49-F238E27FC236}">
                <a16:creationId xmlns:a16="http://schemas.microsoft.com/office/drawing/2014/main" id="{DD67698C-F9BC-4147-AD3B-60527B20E58D}"/>
              </a:ext>
            </a:extLst>
          </p:cNvPr>
          <p:cNvPicPr>
            <a:picLocks noChangeAspect="1"/>
          </p:cNvPicPr>
          <p:nvPr/>
        </p:nvPicPr>
        <p:blipFill>
          <a:blip r:embed="rId3"/>
          <a:stretch>
            <a:fillRect/>
          </a:stretch>
        </p:blipFill>
        <p:spPr>
          <a:xfrm>
            <a:off x="1295400" y="5105400"/>
            <a:ext cx="5103479" cy="1524000"/>
          </a:xfrm>
          <a:prstGeom prst="rect">
            <a:avLst/>
          </a:prstGeom>
          <a:ln>
            <a:solidFill>
              <a:schemeClr val="tx1">
                <a:lumMod val="95000"/>
                <a:lumOff val="5000"/>
              </a:schemeClr>
            </a:solidFill>
          </a:ln>
        </p:spPr>
      </p:pic>
    </p:spTree>
    <p:extLst>
      <p:ext uri="{BB962C8B-B14F-4D97-AF65-F5344CB8AC3E}">
        <p14:creationId xmlns:p14="http://schemas.microsoft.com/office/powerpoint/2010/main" val="3849639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0F9-C278-40B1-9F99-F3225136109C}"/>
              </a:ext>
            </a:extLst>
          </p:cNvPr>
          <p:cNvSpPr>
            <a:spLocks noGrp="1"/>
          </p:cNvSpPr>
          <p:nvPr>
            <p:ph type="title"/>
          </p:nvPr>
        </p:nvSpPr>
        <p:spPr/>
        <p:txBody>
          <a:bodyPr/>
          <a:lstStyle/>
          <a:p>
            <a:r>
              <a:rPr lang="en-US" dirty="0"/>
              <a:t>Programming in Table Mapping Mode</a:t>
            </a:r>
          </a:p>
        </p:txBody>
      </p:sp>
      <p:sp>
        <p:nvSpPr>
          <p:cNvPr id="5" name="Content Placeholder 4">
            <a:extLst>
              <a:ext uri="{FF2B5EF4-FFF2-40B4-BE49-F238E27FC236}">
                <a16:creationId xmlns:a16="http://schemas.microsoft.com/office/drawing/2014/main" id="{0A20FF18-6B86-45C2-B7AC-9740970507DF}"/>
              </a:ext>
            </a:extLst>
          </p:cNvPr>
          <p:cNvSpPr>
            <a:spLocks noGrp="1"/>
          </p:cNvSpPr>
          <p:nvPr>
            <p:ph idx="1"/>
          </p:nvPr>
        </p:nvSpPr>
        <p:spPr/>
        <p:txBody>
          <a:bodyPr/>
          <a:lstStyle/>
          <a:p>
            <a:r>
              <a:rPr lang="en-US" sz="2400" dirty="0"/>
              <a:t>Table mapping data accessible through visuals API</a:t>
            </a:r>
          </a:p>
          <a:p>
            <a:pPr lvl="1"/>
            <a:r>
              <a:rPr lang="en-US" sz="2000" dirty="0" err="1"/>
              <a:t>DataView</a:t>
            </a:r>
            <a:r>
              <a:rPr lang="en-US" sz="2000" dirty="0"/>
              <a:t> object provides table property</a:t>
            </a:r>
          </a:p>
          <a:p>
            <a:pPr lvl="1"/>
            <a:r>
              <a:rPr lang="en-US" sz="2000" dirty="0"/>
              <a:t>table property provides columns property and rows property</a:t>
            </a:r>
          </a:p>
        </p:txBody>
      </p:sp>
      <p:pic>
        <p:nvPicPr>
          <p:cNvPr id="3" name="Picture 2">
            <a:extLst>
              <a:ext uri="{FF2B5EF4-FFF2-40B4-BE49-F238E27FC236}">
                <a16:creationId xmlns:a16="http://schemas.microsoft.com/office/drawing/2014/main" id="{DADF1AD4-E090-414F-AAF8-EE87CBF909EB}"/>
              </a:ext>
            </a:extLst>
          </p:cNvPr>
          <p:cNvPicPr>
            <a:picLocks noChangeAspect="1"/>
          </p:cNvPicPr>
          <p:nvPr/>
        </p:nvPicPr>
        <p:blipFill>
          <a:blip r:embed="rId2"/>
          <a:stretch>
            <a:fillRect/>
          </a:stretch>
        </p:blipFill>
        <p:spPr>
          <a:xfrm>
            <a:off x="533400" y="2819400"/>
            <a:ext cx="3035484" cy="2895600"/>
          </a:xfrm>
          <a:prstGeom prst="rect">
            <a:avLst/>
          </a:prstGeom>
          <a:ln>
            <a:solidFill>
              <a:schemeClr val="tx1">
                <a:lumMod val="95000"/>
                <a:lumOff val="5000"/>
              </a:schemeClr>
            </a:solidFill>
          </a:ln>
        </p:spPr>
      </p:pic>
      <p:pic>
        <p:nvPicPr>
          <p:cNvPr id="4" name="Picture 3">
            <a:extLst>
              <a:ext uri="{FF2B5EF4-FFF2-40B4-BE49-F238E27FC236}">
                <a16:creationId xmlns:a16="http://schemas.microsoft.com/office/drawing/2014/main" id="{F5058CCA-4643-4EFB-B120-9F715ABCBC79}"/>
              </a:ext>
            </a:extLst>
          </p:cNvPr>
          <p:cNvPicPr>
            <a:picLocks noChangeAspect="1"/>
          </p:cNvPicPr>
          <p:nvPr/>
        </p:nvPicPr>
        <p:blipFill>
          <a:blip r:embed="rId3"/>
          <a:stretch>
            <a:fillRect/>
          </a:stretch>
        </p:blipFill>
        <p:spPr>
          <a:xfrm>
            <a:off x="3721284" y="2819400"/>
            <a:ext cx="4986867" cy="1147920"/>
          </a:xfrm>
          <a:prstGeom prst="rect">
            <a:avLst/>
          </a:prstGeom>
          <a:ln>
            <a:solidFill>
              <a:schemeClr val="tx1">
                <a:lumMod val="95000"/>
                <a:lumOff val="5000"/>
              </a:schemeClr>
            </a:solidFill>
          </a:ln>
        </p:spPr>
      </p:pic>
    </p:spTree>
    <p:extLst>
      <p:ext uri="{BB962C8B-B14F-4D97-AF65-F5344CB8AC3E}">
        <p14:creationId xmlns:p14="http://schemas.microsoft.com/office/powerpoint/2010/main" val="844756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69CC-F4C2-48DC-9253-AB86B105C269}"/>
              </a:ext>
            </a:extLst>
          </p:cNvPr>
          <p:cNvSpPr>
            <a:spLocks noGrp="1"/>
          </p:cNvSpPr>
          <p:nvPr>
            <p:ph type="title"/>
          </p:nvPr>
        </p:nvSpPr>
        <p:spPr/>
        <p:txBody>
          <a:bodyPr/>
          <a:lstStyle/>
          <a:p>
            <a:r>
              <a:rPr lang="en-US"/>
              <a:t>Categorical Mapping Example: Barchart</a:t>
            </a:r>
            <a:endParaRPr lang="en-US" dirty="0"/>
          </a:p>
        </p:txBody>
      </p:sp>
      <p:sp>
        <p:nvSpPr>
          <p:cNvPr id="3" name="Content Placeholder 2">
            <a:extLst>
              <a:ext uri="{FF2B5EF4-FFF2-40B4-BE49-F238E27FC236}">
                <a16:creationId xmlns:a16="http://schemas.microsoft.com/office/drawing/2014/main" id="{3C2DD87D-ADDD-4305-8116-D389A5143F85}"/>
              </a:ext>
            </a:extLst>
          </p:cNvPr>
          <p:cNvSpPr>
            <a:spLocks noGrp="1"/>
          </p:cNvSpPr>
          <p:nvPr>
            <p:ph idx="1"/>
          </p:nvPr>
        </p:nvSpPr>
        <p:spPr/>
        <p:txBody>
          <a:bodyPr>
            <a:normAutofit/>
          </a:bodyPr>
          <a:lstStyle/>
          <a:p>
            <a:r>
              <a:rPr lang="en-US" sz="2400" dirty="0" err="1"/>
              <a:t>dataRole</a:t>
            </a:r>
            <a:r>
              <a:rPr lang="en-US" sz="2400" dirty="0"/>
              <a:t> can use </a:t>
            </a:r>
            <a:r>
              <a:rPr lang="en-US" sz="2400" dirty="0" err="1"/>
              <a:t>dataViewMapping</a:t>
            </a:r>
            <a:r>
              <a:rPr lang="en-US" sz="2400" dirty="0"/>
              <a:t> mode of categorical</a:t>
            </a:r>
          </a:p>
          <a:p>
            <a:pPr lvl="1"/>
            <a:r>
              <a:rPr lang="en-US" sz="2000" dirty="0"/>
              <a:t>This is the most common type of data mapping</a:t>
            </a:r>
          </a:p>
          <a:p>
            <a:pPr lvl="1"/>
            <a:r>
              <a:rPr lang="en-US" sz="2000" dirty="0"/>
              <a:t>For visuals which divide data into groups for analysis</a:t>
            </a:r>
          </a:p>
          <a:p>
            <a:pPr lvl="1"/>
            <a:r>
              <a:rPr lang="en-US" sz="2000" dirty="0"/>
              <a:t>Groups defined as columns and values defined as measures</a:t>
            </a:r>
          </a:p>
          <a:p>
            <a:endParaRPr lang="en-US" sz="2400" dirty="0"/>
          </a:p>
        </p:txBody>
      </p:sp>
      <p:pic>
        <p:nvPicPr>
          <p:cNvPr id="4" name="Picture 3">
            <a:extLst>
              <a:ext uri="{FF2B5EF4-FFF2-40B4-BE49-F238E27FC236}">
                <a16:creationId xmlns:a16="http://schemas.microsoft.com/office/drawing/2014/main" id="{EA6A1441-260A-4485-9430-635F5039504D}"/>
              </a:ext>
            </a:extLst>
          </p:cNvPr>
          <p:cNvPicPr>
            <a:picLocks noChangeAspect="1"/>
          </p:cNvPicPr>
          <p:nvPr/>
        </p:nvPicPr>
        <p:blipFill>
          <a:blip r:embed="rId2"/>
          <a:stretch>
            <a:fillRect/>
          </a:stretch>
        </p:blipFill>
        <p:spPr>
          <a:xfrm>
            <a:off x="914400" y="3200401"/>
            <a:ext cx="5867749" cy="2362200"/>
          </a:xfrm>
          <a:prstGeom prst="rect">
            <a:avLst/>
          </a:prstGeom>
          <a:ln>
            <a:solidFill>
              <a:schemeClr val="tx1">
                <a:lumMod val="95000"/>
                <a:lumOff val="5000"/>
              </a:schemeClr>
            </a:solidFill>
          </a:ln>
        </p:spPr>
      </p:pic>
      <p:pic>
        <p:nvPicPr>
          <p:cNvPr id="5" name="Picture 4">
            <a:extLst>
              <a:ext uri="{FF2B5EF4-FFF2-40B4-BE49-F238E27FC236}">
                <a16:creationId xmlns:a16="http://schemas.microsoft.com/office/drawing/2014/main" id="{1BD713A4-B017-44F1-80F1-042D2FA20E4C}"/>
              </a:ext>
            </a:extLst>
          </p:cNvPr>
          <p:cNvPicPr>
            <a:picLocks noChangeAspect="1"/>
          </p:cNvPicPr>
          <p:nvPr/>
        </p:nvPicPr>
        <p:blipFill>
          <a:blip r:embed="rId3"/>
          <a:stretch>
            <a:fillRect/>
          </a:stretch>
        </p:blipFill>
        <p:spPr>
          <a:xfrm>
            <a:off x="5334000" y="4724400"/>
            <a:ext cx="3325091" cy="1221280"/>
          </a:xfrm>
          <a:prstGeom prst="rect">
            <a:avLst/>
          </a:prstGeom>
          <a:ln>
            <a:solidFill>
              <a:schemeClr val="tx1">
                <a:lumMod val="95000"/>
                <a:lumOff val="5000"/>
              </a:schemeClr>
            </a:solidFill>
          </a:ln>
        </p:spPr>
      </p:pic>
    </p:spTree>
    <p:extLst>
      <p:ext uri="{BB962C8B-B14F-4D97-AF65-F5344CB8AC3E}">
        <p14:creationId xmlns:p14="http://schemas.microsoft.com/office/powerpoint/2010/main" val="4120527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Installing the Power BI Developer Tools</a:t>
            </a:r>
          </a:p>
          <a:p>
            <a:pPr>
              <a:buFont typeface="Wingdings" panose="05000000000000000000" pitchFamily="2" charset="2"/>
              <a:buChar char="ü"/>
            </a:pPr>
            <a:r>
              <a:rPr lang="en-US" sz="2400" dirty="0"/>
              <a:t>Creating Your First Custom Visual</a:t>
            </a:r>
          </a:p>
          <a:p>
            <a:pPr>
              <a:buFont typeface="Wingdings" panose="05000000000000000000" pitchFamily="2" charset="2"/>
              <a:buChar char="ü"/>
            </a:pPr>
            <a:r>
              <a:rPr lang="en-US" sz="2400" dirty="0"/>
              <a:t>Defining Data Roles and Data Mappings</a:t>
            </a:r>
          </a:p>
          <a:p>
            <a:pPr>
              <a:buFont typeface="Wingdings" panose="05000000000000000000" pitchFamily="2" charset="2"/>
              <a:buChar char="Ø"/>
            </a:pPr>
            <a:r>
              <a:rPr lang="en-US" sz="2400" dirty="0"/>
              <a:t>Extending a Visual with Custom Properties</a:t>
            </a:r>
          </a:p>
          <a:p>
            <a:r>
              <a:rPr lang="en-US" sz="2400" dirty="0"/>
              <a:t>Migrating to Version 3 of the Power BI Developer Tools</a:t>
            </a:r>
          </a:p>
        </p:txBody>
      </p:sp>
    </p:spTree>
    <p:extLst>
      <p:ext uri="{BB962C8B-B14F-4D97-AF65-F5344CB8AC3E}">
        <p14:creationId xmlns:p14="http://schemas.microsoft.com/office/powerpoint/2010/main" val="2528064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Visuals with Custom Properties</a:t>
            </a:r>
          </a:p>
        </p:txBody>
      </p:sp>
      <p:sp>
        <p:nvSpPr>
          <p:cNvPr id="3" name="Content Placeholder 2">
            <a:extLst>
              <a:ext uri="{FF2B5EF4-FFF2-40B4-BE49-F238E27FC236}">
                <a16:creationId xmlns:a16="http://schemas.microsoft.com/office/drawing/2014/main" id="{B52E1C7D-818E-4F49-91AB-8B2938F7571C}"/>
              </a:ext>
            </a:extLst>
          </p:cNvPr>
          <p:cNvSpPr>
            <a:spLocks noGrp="1"/>
          </p:cNvSpPr>
          <p:nvPr>
            <p:ph idx="1"/>
          </p:nvPr>
        </p:nvSpPr>
        <p:spPr>
          <a:xfrm>
            <a:off x="381000" y="1447800"/>
            <a:ext cx="8382000" cy="5181600"/>
          </a:xfrm>
        </p:spPr>
        <p:txBody>
          <a:bodyPr>
            <a:normAutofit/>
          </a:bodyPr>
          <a:lstStyle/>
          <a:p>
            <a:r>
              <a:rPr lang="en-US" sz="2400" dirty="0"/>
              <a:t>Custom properties defined using </a:t>
            </a:r>
            <a:r>
              <a:rPr lang="en-US" sz="2400" b="1" dirty="0"/>
              <a:t>objects</a:t>
            </a:r>
          </a:p>
          <a:p>
            <a:pPr lvl="1"/>
            <a:r>
              <a:rPr lang="en-US" sz="2000" dirty="0"/>
              <a:t>You can define one or more objects in </a:t>
            </a:r>
            <a:r>
              <a:rPr lang="en-US" sz="2000" b="1" dirty="0" err="1"/>
              <a:t>capabilities.json</a:t>
            </a:r>
            <a:endParaRPr lang="en-US" sz="2000" b="1" dirty="0"/>
          </a:p>
          <a:p>
            <a:pPr lvl="1"/>
            <a:r>
              <a:rPr lang="en-US" sz="2000" dirty="0"/>
              <a:t>Each object defined with name, display name and properties</a:t>
            </a:r>
          </a:p>
          <a:p>
            <a:pPr lvl="1"/>
            <a:r>
              <a:rPr lang="en-US" sz="2000" dirty="0"/>
              <a:t>object properties automatically persistent inside visual metadata</a:t>
            </a:r>
          </a:p>
          <a:p>
            <a:pPr lvl="1"/>
            <a:r>
              <a:rPr lang="en-US" sz="2000" dirty="0"/>
              <a:t>properties can be seen and modified by user in Format pane</a:t>
            </a:r>
          </a:p>
          <a:p>
            <a:pPr lvl="1"/>
            <a:r>
              <a:rPr lang="en-US" sz="2000" dirty="0"/>
              <a:t>Custom properties require extra code to initialize Format pane</a:t>
            </a:r>
          </a:p>
          <a:p>
            <a:pPr lvl="1"/>
            <a:endParaRPr lang="en-US" sz="2000" dirty="0"/>
          </a:p>
        </p:txBody>
      </p:sp>
      <p:pic>
        <p:nvPicPr>
          <p:cNvPr id="5" name="Picture 4">
            <a:extLst>
              <a:ext uri="{FF2B5EF4-FFF2-40B4-BE49-F238E27FC236}">
                <a16:creationId xmlns:a16="http://schemas.microsoft.com/office/drawing/2014/main" id="{FCE75CED-62E0-4AF9-B5C9-8EB590164538}"/>
              </a:ext>
            </a:extLst>
          </p:cNvPr>
          <p:cNvPicPr>
            <a:picLocks noChangeAspect="1"/>
          </p:cNvPicPr>
          <p:nvPr/>
        </p:nvPicPr>
        <p:blipFill>
          <a:blip r:embed="rId2"/>
          <a:stretch>
            <a:fillRect/>
          </a:stretch>
        </p:blipFill>
        <p:spPr>
          <a:xfrm>
            <a:off x="5410200" y="3875828"/>
            <a:ext cx="2819400" cy="2759954"/>
          </a:xfrm>
          <a:prstGeom prst="rect">
            <a:avLst/>
          </a:prstGeom>
        </p:spPr>
      </p:pic>
      <p:pic>
        <p:nvPicPr>
          <p:cNvPr id="6" name="Picture 5">
            <a:extLst>
              <a:ext uri="{FF2B5EF4-FFF2-40B4-BE49-F238E27FC236}">
                <a16:creationId xmlns:a16="http://schemas.microsoft.com/office/drawing/2014/main" id="{495BA8DE-0AF6-4766-A172-C3377E7ACE88}"/>
              </a:ext>
            </a:extLst>
          </p:cNvPr>
          <p:cNvPicPr>
            <a:picLocks noChangeAspect="1"/>
          </p:cNvPicPr>
          <p:nvPr/>
        </p:nvPicPr>
        <p:blipFill>
          <a:blip r:embed="rId3"/>
          <a:stretch>
            <a:fillRect/>
          </a:stretch>
        </p:blipFill>
        <p:spPr>
          <a:xfrm>
            <a:off x="1143000" y="3875828"/>
            <a:ext cx="3962400" cy="2758190"/>
          </a:xfrm>
          <a:prstGeom prst="rect">
            <a:avLst/>
          </a:prstGeom>
          <a:ln>
            <a:solidFill>
              <a:schemeClr val="tx1">
                <a:lumMod val="95000"/>
                <a:lumOff val="5000"/>
              </a:schemeClr>
            </a:solidFill>
          </a:ln>
        </p:spPr>
      </p:pic>
    </p:spTree>
    <p:extLst>
      <p:ext uri="{BB962C8B-B14F-4D97-AF65-F5344CB8AC3E}">
        <p14:creationId xmlns:p14="http://schemas.microsoft.com/office/powerpoint/2010/main" val="4174328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D6C0-B85D-4A08-9B2E-EA9983A23559}"/>
              </a:ext>
            </a:extLst>
          </p:cNvPr>
          <p:cNvSpPr>
            <a:spLocks noGrp="1"/>
          </p:cNvSpPr>
          <p:nvPr>
            <p:ph type="title"/>
          </p:nvPr>
        </p:nvSpPr>
        <p:spPr/>
        <p:txBody>
          <a:bodyPr/>
          <a:lstStyle/>
          <a:p>
            <a:r>
              <a:rPr lang="en-US" dirty="0" err="1"/>
              <a:t>DataViewObjectParser</a:t>
            </a:r>
            <a:r>
              <a:rPr lang="en-US" dirty="0"/>
              <a:t> and </a:t>
            </a:r>
            <a:r>
              <a:rPr lang="en-US" dirty="0" err="1"/>
              <a:t>VisualSettings</a:t>
            </a:r>
            <a:endParaRPr lang="en-US" dirty="0"/>
          </a:p>
        </p:txBody>
      </p:sp>
      <p:sp>
        <p:nvSpPr>
          <p:cNvPr id="4" name="Content Placeholder 3">
            <a:extLst>
              <a:ext uri="{FF2B5EF4-FFF2-40B4-BE49-F238E27FC236}">
                <a16:creationId xmlns:a16="http://schemas.microsoft.com/office/drawing/2014/main" id="{0D552ED2-28CE-4EC2-AE2B-1699228D8044}"/>
              </a:ext>
            </a:extLst>
          </p:cNvPr>
          <p:cNvSpPr>
            <a:spLocks noGrp="1"/>
          </p:cNvSpPr>
          <p:nvPr>
            <p:ph idx="1"/>
          </p:nvPr>
        </p:nvSpPr>
        <p:spPr/>
        <p:txBody>
          <a:bodyPr>
            <a:normAutofit/>
          </a:bodyPr>
          <a:lstStyle/>
          <a:p>
            <a:r>
              <a:rPr lang="en-US" sz="2400" dirty="0"/>
              <a:t>Power BI visual utilities provide </a:t>
            </a:r>
            <a:r>
              <a:rPr lang="en-US" sz="2400" dirty="0" err="1"/>
              <a:t>DataViewObjectParser</a:t>
            </a:r>
            <a:endParaRPr lang="en-US" sz="2400" dirty="0"/>
          </a:p>
          <a:p>
            <a:pPr lvl="1"/>
            <a:r>
              <a:rPr lang="en-US" sz="2000" dirty="0"/>
              <a:t>Abstracts away tricky code to initialize and read property values</a:t>
            </a:r>
          </a:p>
        </p:txBody>
      </p:sp>
      <p:pic>
        <p:nvPicPr>
          <p:cNvPr id="3" name="Picture 2">
            <a:extLst>
              <a:ext uri="{FF2B5EF4-FFF2-40B4-BE49-F238E27FC236}">
                <a16:creationId xmlns:a16="http://schemas.microsoft.com/office/drawing/2014/main" id="{4E753F00-CA19-4CAE-A8C3-AFC1BD4AE81A}"/>
              </a:ext>
            </a:extLst>
          </p:cNvPr>
          <p:cNvPicPr>
            <a:picLocks noChangeAspect="1"/>
          </p:cNvPicPr>
          <p:nvPr/>
        </p:nvPicPr>
        <p:blipFill>
          <a:blip r:embed="rId2"/>
          <a:stretch>
            <a:fillRect/>
          </a:stretch>
        </p:blipFill>
        <p:spPr>
          <a:xfrm>
            <a:off x="990601" y="2743200"/>
            <a:ext cx="6781800" cy="3177330"/>
          </a:xfrm>
          <a:prstGeom prst="rect">
            <a:avLst/>
          </a:prstGeom>
        </p:spPr>
      </p:pic>
    </p:spTree>
    <p:extLst>
      <p:ext uri="{BB962C8B-B14F-4D97-AF65-F5344CB8AC3E}">
        <p14:creationId xmlns:p14="http://schemas.microsoft.com/office/powerpoint/2010/main" val="332256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4640-9AA6-449A-9109-C809B283E852}"/>
              </a:ext>
            </a:extLst>
          </p:cNvPr>
          <p:cNvSpPr>
            <a:spLocks noGrp="1"/>
          </p:cNvSpPr>
          <p:nvPr>
            <p:ph type="title"/>
          </p:nvPr>
        </p:nvSpPr>
        <p:spPr/>
        <p:txBody>
          <a:bodyPr/>
          <a:lstStyle/>
          <a:p>
            <a:r>
              <a:rPr lang="en-US" sz="2600" dirty="0"/>
              <a:t>Mapping Object Properties to </a:t>
            </a:r>
            <a:r>
              <a:rPr lang="en-US" sz="2600" dirty="0" err="1"/>
              <a:t>VisualSettings</a:t>
            </a:r>
            <a:endParaRPr lang="en-US" sz="2600" dirty="0"/>
          </a:p>
        </p:txBody>
      </p:sp>
      <p:sp>
        <p:nvSpPr>
          <p:cNvPr id="36" name="Content Placeholder 35">
            <a:extLst>
              <a:ext uri="{FF2B5EF4-FFF2-40B4-BE49-F238E27FC236}">
                <a16:creationId xmlns:a16="http://schemas.microsoft.com/office/drawing/2014/main" id="{13373740-1CE5-49D8-B211-508568B88396}"/>
              </a:ext>
            </a:extLst>
          </p:cNvPr>
          <p:cNvSpPr>
            <a:spLocks noGrp="1"/>
          </p:cNvSpPr>
          <p:nvPr>
            <p:ph idx="1"/>
          </p:nvPr>
        </p:nvSpPr>
        <p:spPr/>
        <p:txBody>
          <a:bodyPr>
            <a:normAutofit/>
          </a:bodyPr>
          <a:lstStyle/>
          <a:p>
            <a:r>
              <a:rPr lang="en-US" sz="2400" dirty="0" err="1"/>
              <a:t>VisualSettings</a:t>
            </a:r>
            <a:r>
              <a:rPr lang="en-US" sz="2400" dirty="0"/>
              <a:t> class must map to named </a:t>
            </a:r>
            <a:r>
              <a:rPr lang="en-US" sz="2400" dirty="0" err="1"/>
              <a:t>objectnamed</a:t>
            </a:r>
            <a:r>
              <a:rPr lang="en-US" sz="2400" dirty="0"/>
              <a:t> </a:t>
            </a:r>
          </a:p>
          <a:p>
            <a:pPr lvl="1"/>
            <a:r>
              <a:rPr lang="en-US" sz="2000" dirty="0" err="1"/>
              <a:t>VisualSetting</a:t>
            </a:r>
            <a:r>
              <a:rPr lang="en-US" sz="2000" dirty="0"/>
              <a:t> class contains named field that maps to object name</a:t>
            </a:r>
          </a:p>
          <a:p>
            <a:pPr lvl="1"/>
            <a:r>
              <a:rPr lang="en-US" sz="2000" dirty="0"/>
              <a:t>Named field based on custom class with mapped properties</a:t>
            </a:r>
          </a:p>
          <a:p>
            <a:pPr lvl="1"/>
            <a:r>
              <a:rPr lang="en-US" sz="2000" dirty="0"/>
              <a:t>Object &amp; property names must match what's in </a:t>
            </a:r>
            <a:r>
              <a:rPr lang="en-US" sz="2000" dirty="0" err="1"/>
              <a:t>capabilities.json</a:t>
            </a:r>
            <a:r>
              <a:rPr lang="en-US" sz="2000" dirty="0"/>
              <a:t> </a:t>
            </a:r>
          </a:p>
        </p:txBody>
      </p:sp>
      <p:pic>
        <p:nvPicPr>
          <p:cNvPr id="3" name="Picture 2">
            <a:extLst>
              <a:ext uri="{FF2B5EF4-FFF2-40B4-BE49-F238E27FC236}">
                <a16:creationId xmlns:a16="http://schemas.microsoft.com/office/drawing/2014/main" id="{9AF90CBA-5BFE-46E6-8163-4500CAD4D795}"/>
              </a:ext>
            </a:extLst>
          </p:cNvPr>
          <p:cNvPicPr>
            <a:picLocks noChangeAspect="1"/>
          </p:cNvPicPr>
          <p:nvPr/>
        </p:nvPicPr>
        <p:blipFill rotWithShape="1">
          <a:blip r:embed="rId2"/>
          <a:srcRect r="25333"/>
          <a:stretch/>
        </p:blipFill>
        <p:spPr>
          <a:xfrm>
            <a:off x="686954" y="3416044"/>
            <a:ext cx="3444352" cy="3211047"/>
          </a:xfrm>
          <a:prstGeom prst="rect">
            <a:avLst/>
          </a:prstGeom>
          <a:ln>
            <a:solidFill>
              <a:schemeClr val="tx1">
                <a:lumMod val="95000"/>
                <a:lumOff val="5000"/>
              </a:schemeClr>
            </a:solidFill>
          </a:ln>
        </p:spPr>
      </p:pic>
      <p:pic>
        <p:nvPicPr>
          <p:cNvPr id="4" name="Picture 3">
            <a:extLst>
              <a:ext uri="{FF2B5EF4-FFF2-40B4-BE49-F238E27FC236}">
                <a16:creationId xmlns:a16="http://schemas.microsoft.com/office/drawing/2014/main" id="{8949C845-0CBF-4B19-BF50-4AFDF69719E3}"/>
              </a:ext>
            </a:extLst>
          </p:cNvPr>
          <p:cNvPicPr>
            <a:picLocks noChangeAspect="1"/>
          </p:cNvPicPr>
          <p:nvPr/>
        </p:nvPicPr>
        <p:blipFill rotWithShape="1">
          <a:blip r:embed="rId3"/>
          <a:srcRect t="28770" r="55101"/>
          <a:stretch/>
        </p:blipFill>
        <p:spPr>
          <a:xfrm>
            <a:off x="4416891" y="3208709"/>
            <a:ext cx="4040154" cy="3002945"/>
          </a:xfrm>
          <a:prstGeom prst="rect">
            <a:avLst/>
          </a:prstGeom>
        </p:spPr>
      </p:pic>
      <p:grpSp>
        <p:nvGrpSpPr>
          <p:cNvPr id="34" name="Group 33">
            <a:extLst>
              <a:ext uri="{FF2B5EF4-FFF2-40B4-BE49-F238E27FC236}">
                <a16:creationId xmlns:a16="http://schemas.microsoft.com/office/drawing/2014/main" id="{C89919E8-730E-4DAD-944C-C33246D84509}"/>
              </a:ext>
            </a:extLst>
          </p:cNvPr>
          <p:cNvGrpSpPr/>
          <p:nvPr/>
        </p:nvGrpSpPr>
        <p:grpSpPr>
          <a:xfrm>
            <a:off x="885912" y="3554267"/>
            <a:ext cx="6567627" cy="286259"/>
            <a:chOff x="374073" y="3200400"/>
            <a:chExt cx="7241224" cy="315619"/>
          </a:xfrm>
        </p:grpSpPr>
        <p:sp>
          <p:nvSpPr>
            <p:cNvPr id="5" name="Rectangle: Rounded Corners 4">
              <a:extLst>
                <a:ext uri="{FF2B5EF4-FFF2-40B4-BE49-F238E27FC236}">
                  <a16:creationId xmlns:a16="http://schemas.microsoft.com/office/drawing/2014/main" id="{374DC96A-05A6-4163-BBB1-DA18E04B8C27}"/>
                </a:ext>
              </a:extLst>
            </p:cNvPr>
            <p:cNvSpPr/>
            <p:nvPr/>
          </p:nvSpPr>
          <p:spPr>
            <a:xfrm>
              <a:off x="374073" y="3200400"/>
              <a:ext cx="1828800" cy="275637"/>
            </a:xfrm>
            <a:prstGeom prst="round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0DAC534-D6B9-445E-A74F-ADFEE8EBEDE4}"/>
                </a:ext>
              </a:extLst>
            </p:cNvPr>
            <p:cNvSpPr/>
            <p:nvPr/>
          </p:nvSpPr>
          <p:spPr>
            <a:xfrm>
              <a:off x="5525911" y="3213571"/>
              <a:ext cx="2089386" cy="302448"/>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CBF1BE9-3F4A-4243-9FCD-04C69002FA6E}"/>
                </a:ext>
              </a:extLst>
            </p:cNvPr>
            <p:cNvCxnSpPr>
              <a:cxnSpLocks/>
            </p:cNvCxnSpPr>
            <p:nvPr/>
          </p:nvCxnSpPr>
          <p:spPr>
            <a:xfrm flipV="1">
              <a:off x="2213956" y="3338218"/>
              <a:ext cx="3196244" cy="1"/>
            </a:xfrm>
            <a:prstGeom prst="straightConnector1">
              <a:avLst/>
            </a:prstGeom>
            <a:ln w="762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BA485C8-729E-4393-ADD4-769CEDE9F924}"/>
              </a:ext>
            </a:extLst>
          </p:cNvPr>
          <p:cNvGrpSpPr/>
          <p:nvPr/>
        </p:nvGrpSpPr>
        <p:grpSpPr>
          <a:xfrm>
            <a:off x="1148414" y="3988926"/>
            <a:ext cx="5068073" cy="1829364"/>
            <a:chOff x="663498" y="3679638"/>
            <a:chExt cx="5587870" cy="2016989"/>
          </a:xfrm>
        </p:grpSpPr>
        <p:sp>
          <p:nvSpPr>
            <p:cNvPr id="11" name="Rectangle: Rounded Corners 10">
              <a:extLst>
                <a:ext uri="{FF2B5EF4-FFF2-40B4-BE49-F238E27FC236}">
                  <a16:creationId xmlns:a16="http://schemas.microsoft.com/office/drawing/2014/main" id="{64A341A4-D13B-4424-9EA2-D50C443ECB5F}"/>
                </a:ext>
              </a:extLst>
            </p:cNvPr>
            <p:cNvSpPr/>
            <p:nvPr/>
          </p:nvSpPr>
          <p:spPr>
            <a:xfrm>
              <a:off x="663498" y="3679638"/>
              <a:ext cx="1148473" cy="219184"/>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1F2CF9C-C328-481E-A56E-33F194939AA6}"/>
                </a:ext>
              </a:extLst>
            </p:cNvPr>
            <p:cNvSpPr/>
            <p:nvPr/>
          </p:nvSpPr>
          <p:spPr>
            <a:xfrm>
              <a:off x="4778793" y="4249388"/>
              <a:ext cx="1158869" cy="21870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8ACEB6D3-D875-4911-99E0-B2949C4CAFC2}"/>
                </a:ext>
              </a:extLst>
            </p:cNvPr>
            <p:cNvCxnSpPr>
              <a:cxnSpLocks/>
            </p:cNvCxnSpPr>
            <p:nvPr/>
          </p:nvCxnSpPr>
          <p:spPr>
            <a:xfrm>
              <a:off x="1828800" y="3810000"/>
              <a:ext cx="2901387" cy="530506"/>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27AEF44-6892-404E-A113-A915BA992BA1}"/>
                </a:ext>
              </a:extLst>
            </p:cNvPr>
            <p:cNvSpPr/>
            <p:nvPr/>
          </p:nvSpPr>
          <p:spPr>
            <a:xfrm>
              <a:off x="4775824" y="4517572"/>
              <a:ext cx="1469607" cy="21870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1491652C-F278-49C7-BC4E-471C1C24321B}"/>
                </a:ext>
              </a:extLst>
            </p:cNvPr>
            <p:cNvSpPr/>
            <p:nvPr/>
          </p:nvSpPr>
          <p:spPr>
            <a:xfrm>
              <a:off x="4781761" y="4784910"/>
              <a:ext cx="1469607" cy="21870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6CEB814-9D4B-464E-B0AA-A6ED30FFE3C0}"/>
                </a:ext>
              </a:extLst>
            </p:cNvPr>
            <p:cNvSpPr/>
            <p:nvPr/>
          </p:nvSpPr>
          <p:spPr>
            <a:xfrm>
              <a:off x="4776813" y="5035281"/>
              <a:ext cx="947093" cy="21870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0220C521-CD03-4F01-84AB-CEFCE1B7E32B}"/>
                </a:ext>
              </a:extLst>
            </p:cNvPr>
            <p:cNvSpPr/>
            <p:nvPr/>
          </p:nvSpPr>
          <p:spPr>
            <a:xfrm>
              <a:off x="698340" y="4286491"/>
              <a:ext cx="1311798" cy="208344"/>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D576F35-CF22-4A3B-A7D6-2A44034EE66C}"/>
                </a:ext>
              </a:extLst>
            </p:cNvPr>
            <p:cNvSpPr/>
            <p:nvPr/>
          </p:nvSpPr>
          <p:spPr>
            <a:xfrm>
              <a:off x="702197" y="4893088"/>
              <a:ext cx="1331089" cy="219184"/>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D7AF715-003C-4BC4-9D1C-330632CB6A7C}"/>
                </a:ext>
              </a:extLst>
            </p:cNvPr>
            <p:cNvSpPr/>
            <p:nvPr/>
          </p:nvSpPr>
          <p:spPr>
            <a:xfrm>
              <a:off x="689210" y="5477443"/>
              <a:ext cx="942820" cy="219184"/>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FE5F5EC5-84D4-4009-B98F-02FFBC9B2869}"/>
                </a:ext>
              </a:extLst>
            </p:cNvPr>
            <p:cNvCxnSpPr>
              <a:cxnSpLocks/>
              <a:stCxn id="20" idx="3"/>
            </p:cNvCxnSpPr>
            <p:nvPr/>
          </p:nvCxnSpPr>
          <p:spPr>
            <a:xfrm>
              <a:off x="2010138" y="4390663"/>
              <a:ext cx="2720049" cy="219919"/>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985BADA-E9D1-49F6-BC91-5F305587D0C0}"/>
                </a:ext>
              </a:extLst>
            </p:cNvPr>
            <p:cNvCxnSpPr>
              <a:cxnSpLocks/>
              <a:stCxn id="21" idx="3"/>
            </p:cNvCxnSpPr>
            <p:nvPr/>
          </p:nvCxnSpPr>
          <p:spPr>
            <a:xfrm flipV="1">
              <a:off x="2033286" y="4893088"/>
              <a:ext cx="2696901" cy="109592"/>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D306099-2FE6-4936-80E9-01E007B8FDE3}"/>
                </a:ext>
              </a:extLst>
            </p:cNvPr>
            <p:cNvCxnSpPr>
              <a:cxnSpLocks/>
            </p:cNvCxnSpPr>
            <p:nvPr/>
          </p:nvCxnSpPr>
          <p:spPr>
            <a:xfrm flipV="1">
              <a:off x="1632030" y="5181600"/>
              <a:ext cx="3098157" cy="381000"/>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88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34"/>
                                        </p:tgtEl>
                                        <p:attrNameLst>
                                          <p:attrName>style.visibility</p:attrName>
                                        </p:attrNameLst>
                                      </p:cBhvr>
                                      <p:to>
                                        <p:strVal val="visible"/>
                                      </p:to>
                                    </p:set>
                                    <p:animEffect transition="in" filter="wipe(left)">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6">
                                            <p:txEl>
                                              <p:pRg st="2" end="2"/>
                                            </p:txEl>
                                          </p:spTgt>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F750-058F-4315-8E09-466A73A3AB29}"/>
              </a:ext>
            </a:extLst>
          </p:cNvPr>
          <p:cNvSpPr>
            <a:spLocks noGrp="1"/>
          </p:cNvSpPr>
          <p:nvPr>
            <p:ph type="title"/>
          </p:nvPr>
        </p:nvSpPr>
        <p:spPr/>
        <p:txBody>
          <a:bodyPr/>
          <a:lstStyle/>
          <a:p>
            <a:r>
              <a:rPr lang="en-US" dirty="0"/>
              <a:t>Initializing Objects in the Format Pane</a:t>
            </a:r>
          </a:p>
        </p:txBody>
      </p:sp>
      <p:sp>
        <p:nvSpPr>
          <p:cNvPr id="3" name="Content Placeholder 2">
            <a:extLst>
              <a:ext uri="{FF2B5EF4-FFF2-40B4-BE49-F238E27FC236}">
                <a16:creationId xmlns:a16="http://schemas.microsoft.com/office/drawing/2014/main" id="{766CE307-12EF-4855-A248-A966758780C6}"/>
              </a:ext>
            </a:extLst>
          </p:cNvPr>
          <p:cNvSpPr>
            <a:spLocks noGrp="1"/>
          </p:cNvSpPr>
          <p:nvPr>
            <p:ph idx="1"/>
          </p:nvPr>
        </p:nvSpPr>
        <p:spPr/>
        <p:txBody>
          <a:bodyPr>
            <a:normAutofit/>
          </a:bodyPr>
          <a:lstStyle/>
          <a:p>
            <a:r>
              <a:rPr lang="en-US" sz="2400" dirty="0"/>
              <a:t>Visual must initialize properties in Format pane</a:t>
            </a:r>
          </a:p>
          <a:p>
            <a:pPr lvl="1"/>
            <a:r>
              <a:rPr lang="en-US" sz="2000" dirty="0"/>
              <a:t>Visual must implement </a:t>
            </a:r>
            <a:r>
              <a:rPr lang="en-US" sz="2000" dirty="0" err="1"/>
              <a:t>enumerateObjectInstances</a:t>
            </a:r>
            <a:endParaRPr lang="en-US" sz="2000" dirty="0"/>
          </a:p>
          <a:p>
            <a:pPr lvl="1"/>
            <a:r>
              <a:rPr lang="en-US" sz="2000" dirty="0" err="1"/>
              <a:t>VisualSettings</a:t>
            </a:r>
            <a:r>
              <a:rPr lang="en-US" sz="2000" dirty="0"/>
              <a:t> makes this relatively easy</a:t>
            </a:r>
          </a:p>
          <a:p>
            <a:pPr lvl="1"/>
            <a:r>
              <a:rPr lang="en-US" sz="2000" dirty="0"/>
              <a:t>Extra code required to make property appear as spinner</a:t>
            </a:r>
          </a:p>
        </p:txBody>
      </p:sp>
      <p:pic>
        <p:nvPicPr>
          <p:cNvPr id="8" name="Picture 7">
            <a:extLst>
              <a:ext uri="{FF2B5EF4-FFF2-40B4-BE49-F238E27FC236}">
                <a16:creationId xmlns:a16="http://schemas.microsoft.com/office/drawing/2014/main" id="{D50B9AA6-A9FB-497E-BA76-6817AF1A3D48}"/>
              </a:ext>
            </a:extLst>
          </p:cNvPr>
          <p:cNvPicPr>
            <a:picLocks noChangeAspect="1"/>
          </p:cNvPicPr>
          <p:nvPr/>
        </p:nvPicPr>
        <p:blipFill>
          <a:blip r:embed="rId2"/>
          <a:stretch>
            <a:fillRect/>
          </a:stretch>
        </p:blipFill>
        <p:spPr>
          <a:xfrm>
            <a:off x="284068" y="3200399"/>
            <a:ext cx="8631331" cy="2145327"/>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9F962696-752A-47BD-AF73-D5D272E1B671}"/>
              </a:ext>
            </a:extLst>
          </p:cNvPr>
          <p:cNvPicPr>
            <a:picLocks noChangeAspect="1"/>
          </p:cNvPicPr>
          <p:nvPr/>
        </p:nvPicPr>
        <p:blipFill>
          <a:blip r:embed="rId3"/>
          <a:stretch>
            <a:fillRect/>
          </a:stretch>
        </p:blipFill>
        <p:spPr>
          <a:xfrm>
            <a:off x="5486400" y="3657600"/>
            <a:ext cx="2514600" cy="2461581"/>
          </a:xfrm>
          <a:prstGeom prst="rect">
            <a:avLst/>
          </a:prstGeom>
          <a:solidFill>
            <a:schemeClr val="bg1">
              <a:lumMod val="95000"/>
            </a:schemeClr>
          </a:solidFill>
          <a:ln w="19050">
            <a:solidFill>
              <a:schemeClr val="bg1"/>
            </a:solidFill>
          </a:ln>
        </p:spPr>
      </p:pic>
    </p:spTree>
    <p:extLst>
      <p:ext uri="{BB962C8B-B14F-4D97-AF65-F5344CB8AC3E}">
        <p14:creationId xmlns:p14="http://schemas.microsoft.com/office/powerpoint/2010/main" val="134880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node.js</a:t>
            </a:r>
          </a:p>
        </p:txBody>
      </p:sp>
      <p:sp>
        <p:nvSpPr>
          <p:cNvPr id="3" name="Content Placeholder 2"/>
          <p:cNvSpPr>
            <a:spLocks noGrp="1"/>
          </p:cNvSpPr>
          <p:nvPr>
            <p:ph idx="1"/>
          </p:nvPr>
        </p:nvSpPr>
        <p:spPr/>
        <p:txBody>
          <a:bodyPr/>
          <a:lstStyle/>
          <a:p>
            <a:r>
              <a:rPr lang="en-US" dirty="0">
                <a:hlinkClick r:id="rId2"/>
              </a:rPr>
              <a:t>https://nodejs.org/en/download/</a:t>
            </a:r>
            <a:endParaRPr lang="en-US" dirty="0"/>
          </a:p>
          <a:p>
            <a:endParaRPr lang="en-US" dirty="0"/>
          </a:p>
        </p:txBody>
      </p:sp>
      <p:pic>
        <p:nvPicPr>
          <p:cNvPr id="4" name="Picture 3"/>
          <p:cNvPicPr>
            <a:picLocks noChangeAspect="1"/>
          </p:cNvPicPr>
          <p:nvPr/>
        </p:nvPicPr>
        <p:blipFill>
          <a:blip r:embed="rId3"/>
          <a:stretch>
            <a:fillRect/>
          </a:stretch>
        </p:blipFill>
        <p:spPr>
          <a:xfrm>
            <a:off x="810903" y="2105944"/>
            <a:ext cx="6522771" cy="437105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3997065" y="2896138"/>
            <a:ext cx="3538790" cy="2766690"/>
          </a:xfrm>
          <a:prstGeom prst="rect">
            <a:avLst/>
          </a:prstGeom>
        </p:spPr>
      </p:pic>
      <p:pic>
        <p:nvPicPr>
          <p:cNvPr id="6" name="Picture 5"/>
          <p:cNvPicPr>
            <a:picLocks noChangeAspect="1"/>
          </p:cNvPicPr>
          <p:nvPr/>
        </p:nvPicPr>
        <p:blipFill>
          <a:blip r:embed="rId5"/>
          <a:stretch>
            <a:fillRect/>
          </a:stretch>
        </p:blipFill>
        <p:spPr>
          <a:xfrm>
            <a:off x="4521700" y="3380456"/>
            <a:ext cx="3538790" cy="2766690"/>
          </a:xfrm>
          <a:prstGeom prst="rect">
            <a:avLst/>
          </a:prstGeom>
        </p:spPr>
      </p:pic>
      <p:pic>
        <p:nvPicPr>
          <p:cNvPr id="8" name="Picture 7"/>
          <p:cNvPicPr>
            <a:picLocks noChangeAspect="1"/>
          </p:cNvPicPr>
          <p:nvPr/>
        </p:nvPicPr>
        <p:blipFill>
          <a:blip r:embed="rId6"/>
          <a:stretch>
            <a:fillRect/>
          </a:stretch>
        </p:blipFill>
        <p:spPr>
          <a:xfrm>
            <a:off x="5114729" y="3885855"/>
            <a:ext cx="3538790" cy="2766690"/>
          </a:xfrm>
          <a:prstGeom prst="rect">
            <a:avLst/>
          </a:prstGeom>
        </p:spPr>
      </p:pic>
    </p:spTree>
    <p:extLst>
      <p:ext uri="{BB962C8B-B14F-4D97-AF65-F5344CB8AC3E}">
        <p14:creationId xmlns:p14="http://schemas.microsoft.com/office/powerpoint/2010/main" val="422353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6238-6176-4B2C-9847-B4121E2CCDAA}"/>
              </a:ext>
            </a:extLst>
          </p:cNvPr>
          <p:cNvSpPr>
            <a:spLocks noGrp="1"/>
          </p:cNvSpPr>
          <p:nvPr>
            <p:ph type="title"/>
          </p:nvPr>
        </p:nvSpPr>
        <p:spPr/>
        <p:txBody>
          <a:bodyPr/>
          <a:lstStyle/>
          <a:p>
            <a:r>
              <a:rPr lang="en-US"/>
              <a:t>Retrieving Property Values</a:t>
            </a:r>
            <a:endParaRPr lang="en-US" dirty="0"/>
          </a:p>
        </p:txBody>
      </p:sp>
      <p:sp>
        <p:nvSpPr>
          <p:cNvPr id="3" name="Content Placeholder 2">
            <a:extLst>
              <a:ext uri="{FF2B5EF4-FFF2-40B4-BE49-F238E27FC236}">
                <a16:creationId xmlns:a16="http://schemas.microsoft.com/office/drawing/2014/main" id="{A28AE193-684A-4B5D-918A-7529DEFD2297}"/>
              </a:ext>
            </a:extLst>
          </p:cNvPr>
          <p:cNvSpPr>
            <a:spLocks noGrp="1"/>
          </p:cNvSpPr>
          <p:nvPr>
            <p:ph idx="1"/>
          </p:nvPr>
        </p:nvSpPr>
        <p:spPr/>
        <p:txBody>
          <a:bodyPr>
            <a:normAutofit/>
          </a:bodyPr>
          <a:lstStyle/>
          <a:p>
            <a:r>
              <a:rPr lang="en-US" sz="2000" dirty="0"/>
              <a:t>Property values persisted into visual metadata</a:t>
            </a:r>
          </a:p>
          <a:p>
            <a:pPr lvl="1"/>
            <a:r>
              <a:rPr lang="en-US" sz="1800" dirty="0"/>
              <a:t>Properties not persisted white they still retain default values</a:t>
            </a:r>
          </a:p>
          <a:p>
            <a:pPr lvl="1"/>
            <a:endParaRPr lang="en-US" sz="1800" dirty="0"/>
          </a:p>
          <a:p>
            <a:pPr lvl="1"/>
            <a:endParaRPr lang="en-US" sz="1800" dirty="0"/>
          </a:p>
          <a:p>
            <a:pPr lvl="1"/>
            <a:endParaRPr lang="en-US" sz="1800" dirty="0"/>
          </a:p>
          <a:p>
            <a:endParaRPr lang="en-US" sz="2200" dirty="0"/>
          </a:p>
          <a:p>
            <a:pPr lvl="1"/>
            <a:endParaRPr lang="en-US" sz="1800" dirty="0"/>
          </a:p>
          <a:p>
            <a:endParaRPr lang="en-US" sz="2200" dirty="0"/>
          </a:p>
          <a:p>
            <a:pPr lvl="1"/>
            <a:r>
              <a:rPr lang="en-US" sz="1600" dirty="0"/>
              <a:t>Property values retrieved using </a:t>
            </a:r>
            <a:r>
              <a:rPr lang="en-US" sz="1600" dirty="0" err="1"/>
              <a:t>VisualSettings</a:t>
            </a:r>
            <a:r>
              <a:rPr lang="en-US" sz="1600" dirty="0"/>
              <a:t> object</a:t>
            </a:r>
          </a:p>
        </p:txBody>
      </p:sp>
      <p:pic>
        <p:nvPicPr>
          <p:cNvPr id="4" name="Picture 3">
            <a:extLst>
              <a:ext uri="{FF2B5EF4-FFF2-40B4-BE49-F238E27FC236}">
                <a16:creationId xmlns:a16="http://schemas.microsoft.com/office/drawing/2014/main" id="{5D20ACB6-322F-44B2-AAE1-342423B8B2D8}"/>
              </a:ext>
            </a:extLst>
          </p:cNvPr>
          <p:cNvPicPr>
            <a:picLocks noChangeAspect="1"/>
          </p:cNvPicPr>
          <p:nvPr/>
        </p:nvPicPr>
        <p:blipFill>
          <a:blip r:embed="rId2"/>
          <a:stretch>
            <a:fillRect/>
          </a:stretch>
        </p:blipFill>
        <p:spPr>
          <a:xfrm>
            <a:off x="1143000" y="4876800"/>
            <a:ext cx="7402878" cy="175260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490EEF8E-0891-4782-AABC-B51E2BD46ADE}"/>
              </a:ext>
            </a:extLst>
          </p:cNvPr>
          <p:cNvPicPr>
            <a:picLocks noChangeAspect="1"/>
          </p:cNvPicPr>
          <p:nvPr/>
        </p:nvPicPr>
        <p:blipFill>
          <a:blip r:embed="rId3"/>
          <a:stretch>
            <a:fillRect/>
          </a:stretch>
        </p:blipFill>
        <p:spPr>
          <a:xfrm>
            <a:off x="1143000" y="2209800"/>
            <a:ext cx="2256261" cy="2170679"/>
          </a:xfrm>
          <a:prstGeom prst="rect">
            <a:avLst/>
          </a:prstGeom>
          <a:ln>
            <a:solidFill>
              <a:schemeClr val="tx1">
                <a:lumMod val="50000"/>
                <a:lumOff val="50000"/>
              </a:schemeClr>
            </a:solidFill>
          </a:ln>
        </p:spPr>
      </p:pic>
    </p:spTree>
    <p:extLst>
      <p:ext uri="{BB962C8B-B14F-4D97-AF65-F5344CB8AC3E}">
        <p14:creationId xmlns:p14="http://schemas.microsoft.com/office/powerpoint/2010/main" val="1554905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Installing the Power BI Developer Tools</a:t>
            </a:r>
          </a:p>
          <a:p>
            <a:pPr>
              <a:buFont typeface="Wingdings" panose="05000000000000000000" pitchFamily="2" charset="2"/>
              <a:buChar char="ü"/>
            </a:pPr>
            <a:r>
              <a:rPr lang="en-US" sz="2400" dirty="0"/>
              <a:t>Creating Your First Custom Visual</a:t>
            </a:r>
          </a:p>
          <a:p>
            <a:pPr>
              <a:buFont typeface="Wingdings" panose="05000000000000000000" pitchFamily="2" charset="2"/>
              <a:buChar char="ü"/>
            </a:pPr>
            <a:r>
              <a:rPr lang="en-US" sz="2400" dirty="0"/>
              <a:t>Defining Data Roles and Data Mappings</a:t>
            </a:r>
          </a:p>
          <a:p>
            <a:pPr>
              <a:buFont typeface="Wingdings" panose="05000000000000000000" pitchFamily="2" charset="2"/>
              <a:buChar char="ü"/>
            </a:pPr>
            <a:r>
              <a:rPr lang="en-US" sz="2400" dirty="0"/>
              <a:t>Extending a Visual with Custom Properties</a:t>
            </a:r>
          </a:p>
          <a:p>
            <a:pPr>
              <a:buFont typeface="Wingdings" panose="05000000000000000000" pitchFamily="2" charset="2"/>
              <a:buChar char="Ø"/>
            </a:pPr>
            <a:r>
              <a:rPr lang="en-US" sz="2400" dirty="0"/>
              <a:t>Migrating to Version 3 of the Power BI Developer Tools</a:t>
            </a:r>
          </a:p>
        </p:txBody>
      </p:sp>
    </p:spTree>
    <p:extLst>
      <p:ext uri="{BB962C8B-B14F-4D97-AF65-F5344CB8AC3E}">
        <p14:creationId xmlns:p14="http://schemas.microsoft.com/office/powerpoint/2010/main" val="1816166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F517-C58F-45EE-8A49-8887156B49F7}"/>
              </a:ext>
            </a:extLst>
          </p:cNvPr>
          <p:cNvSpPr>
            <a:spLocks noGrp="1"/>
          </p:cNvSpPr>
          <p:nvPr>
            <p:ph type="title"/>
          </p:nvPr>
        </p:nvSpPr>
        <p:spPr/>
        <p:txBody>
          <a:bodyPr/>
          <a:lstStyle/>
          <a:p>
            <a:r>
              <a:rPr lang="en-US" dirty="0"/>
              <a:t>Tools v2</a:t>
            </a:r>
          </a:p>
        </p:txBody>
      </p:sp>
      <p:sp>
        <p:nvSpPr>
          <p:cNvPr id="3" name="Content Placeholder 2">
            <a:extLst>
              <a:ext uri="{FF2B5EF4-FFF2-40B4-BE49-F238E27FC236}">
                <a16:creationId xmlns:a16="http://schemas.microsoft.com/office/drawing/2014/main" id="{C72E9603-A666-45ED-A656-F6FBCDB618DA}"/>
              </a:ext>
            </a:extLst>
          </p:cNvPr>
          <p:cNvSpPr>
            <a:spLocks noGrp="1"/>
          </p:cNvSpPr>
          <p:nvPr>
            <p:ph idx="1"/>
          </p:nvPr>
        </p:nvSpPr>
        <p:spPr/>
        <p:txBody>
          <a:bodyPr>
            <a:normAutofit/>
          </a:bodyPr>
          <a:lstStyle/>
          <a:p>
            <a:r>
              <a:rPr lang="en-US" sz="2400" dirty="0"/>
              <a:t>Power BI API added to your project</a:t>
            </a:r>
          </a:p>
          <a:p>
            <a:pPr lvl="1"/>
            <a:r>
              <a:rPr lang="en-US" sz="2000" dirty="0"/>
              <a:t>Power BI API files added to project</a:t>
            </a:r>
          </a:p>
          <a:p>
            <a:pPr lvl="1"/>
            <a:r>
              <a:rPr lang="en-US" sz="2000" dirty="0"/>
              <a:t>You install packages for utilities</a:t>
            </a:r>
          </a:p>
          <a:p>
            <a:pPr lvl="1"/>
            <a:r>
              <a:rPr lang="en-US" sz="2000" dirty="0"/>
              <a:t>Add </a:t>
            </a:r>
            <a:r>
              <a:rPr lang="en-US" sz="2000" dirty="0" err="1"/>
              <a:t>externalJS</a:t>
            </a:r>
            <a:r>
              <a:rPr lang="en-US" sz="2000" dirty="0"/>
              <a:t> entries for JavaScript libraries required on page</a:t>
            </a:r>
          </a:p>
        </p:txBody>
      </p:sp>
      <p:pic>
        <p:nvPicPr>
          <p:cNvPr id="5" name="Picture 4">
            <a:extLst>
              <a:ext uri="{FF2B5EF4-FFF2-40B4-BE49-F238E27FC236}">
                <a16:creationId xmlns:a16="http://schemas.microsoft.com/office/drawing/2014/main" id="{31DC3FB5-D1E5-48C9-AA27-42BD0EA72920}"/>
              </a:ext>
            </a:extLst>
          </p:cNvPr>
          <p:cNvPicPr>
            <a:picLocks noChangeAspect="1"/>
          </p:cNvPicPr>
          <p:nvPr/>
        </p:nvPicPr>
        <p:blipFill>
          <a:blip r:embed="rId2"/>
          <a:stretch>
            <a:fillRect/>
          </a:stretch>
        </p:blipFill>
        <p:spPr>
          <a:xfrm>
            <a:off x="1118912" y="3048000"/>
            <a:ext cx="6906176" cy="3359174"/>
          </a:xfrm>
          <a:prstGeom prst="rect">
            <a:avLst/>
          </a:prstGeom>
        </p:spPr>
      </p:pic>
    </p:spTree>
    <p:extLst>
      <p:ext uri="{BB962C8B-B14F-4D97-AF65-F5344CB8AC3E}">
        <p14:creationId xmlns:p14="http://schemas.microsoft.com/office/powerpoint/2010/main" val="2915699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82D8-1A0B-4B26-83CB-5575EC443668}"/>
              </a:ext>
            </a:extLst>
          </p:cNvPr>
          <p:cNvSpPr>
            <a:spLocks noGrp="1"/>
          </p:cNvSpPr>
          <p:nvPr>
            <p:ph type="title"/>
          </p:nvPr>
        </p:nvSpPr>
        <p:spPr/>
        <p:txBody>
          <a:bodyPr/>
          <a:lstStyle/>
          <a:p>
            <a:r>
              <a:rPr lang="en-US"/>
              <a:t>EcmaScript2015 Modules and D3 version 5</a:t>
            </a:r>
            <a:endParaRPr lang="en-US" dirty="0"/>
          </a:p>
        </p:txBody>
      </p:sp>
      <p:sp>
        <p:nvSpPr>
          <p:cNvPr id="3" name="Content Placeholder 2">
            <a:extLst>
              <a:ext uri="{FF2B5EF4-FFF2-40B4-BE49-F238E27FC236}">
                <a16:creationId xmlns:a16="http://schemas.microsoft.com/office/drawing/2014/main" id="{8ED64636-2A3D-41ED-895A-4F1DF214EEEB}"/>
              </a:ext>
            </a:extLst>
          </p:cNvPr>
          <p:cNvSpPr>
            <a:spLocks noGrp="1"/>
          </p:cNvSpPr>
          <p:nvPr>
            <p:ph idx="1"/>
          </p:nvPr>
        </p:nvSpPr>
        <p:spPr/>
        <p:txBody>
          <a:bodyPr>
            <a:normAutofit/>
          </a:bodyPr>
          <a:lstStyle/>
          <a:p>
            <a:r>
              <a:rPr lang="en-US" sz="2400" dirty="0"/>
              <a:t>ECMAScript 2015 add modules to JavaScript</a:t>
            </a:r>
          </a:p>
          <a:p>
            <a:pPr lvl="1"/>
            <a:r>
              <a:rPr lang="en-US" sz="2000" dirty="0"/>
              <a:t>TypeScript builds on the concept</a:t>
            </a:r>
          </a:p>
          <a:p>
            <a:pPr lvl="1"/>
            <a:r>
              <a:rPr lang="en-US" sz="2000" dirty="0"/>
              <a:t>Each file defines it own module</a:t>
            </a:r>
          </a:p>
          <a:p>
            <a:pPr lvl="1"/>
            <a:endParaRPr lang="en-US" sz="2000" dirty="0"/>
          </a:p>
          <a:p>
            <a:r>
              <a:rPr lang="en-US" sz="2400" dirty="0"/>
              <a:t>Modules execute in their own scope not at global scope</a:t>
            </a:r>
          </a:p>
          <a:p>
            <a:pPr lvl="1"/>
            <a:r>
              <a:rPr lang="en-US" sz="2000" dirty="0"/>
              <a:t>Code in module not visible to other modules by default</a:t>
            </a:r>
          </a:p>
          <a:p>
            <a:pPr lvl="1"/>
            <a:r>
              <a:rPr lang="en-US" sz="2000" dirty="0"/>
              <a:t>Classes and function must be exported to use across modules</a:t>
            </a:r>
          </a:p>
          <a:p>
            <a:pPr lvl="1"/>
            <a:r>
              <a:rPr lang="en-US" sz="2000" dirty="0"/>
              <a:t>Modules must import types from other modules</a:t>
            </a:r>
          </a:p>
          <a:p>
            <a:pPr lvl="1"/>
            <a:r>
              <a:rPr lang="en-US" sz="2000" dirty="0"/>
              <a:t>relationships between modules defined using imports and exports </a:t>
            </a:r>
          </a:p>
        </p:txBody>
      </p:sp>
    </p:spTree>
    <p:extLst>
      <p:ext uri="{BB962C8B-B14F-4D97-AF65-F5344CB8AC3E}">
        <p14:creationId xmlns:p14="http://schemas.microsoft.com/office/powerpoint/2010/main" val="1860270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Module Loading</a:t>
            </a:r>
          </a:p>
        </p:txBody>
      </p:sp>
      <p:sp>
        <p:nvSpPr>
          <p:cNvPr id="6" name="Content Placeholder 5">
            <a:extLst>
              <a:ext uri="{FF2B5EF4-FFF2-40B4-BE49-F238E27FC236}">
                <a16:creationId xmlns:a16="http://schemas.microsoft.com/office/drawing/2014/main" id="{9428F7E3-EE55-427A-973E-BBE484B3FF7C}"/>
              </a:ext>
            </a:extLst>
          </p:cNvPr>
          <p:cNvSpPr>
            <a:spLocks noGrp="1"/>
          </p:cNvSpPr>
          <p:nvPr>
            <p:ph idx="1"/>
          </p:nvPr>
        </p:nvSpPr>
        <p:spPr/>
        <p:txBody>
          <a:bodyPr/>
          <a:lstStyle/>
          <a:p>
            <a:r>
              <a:rPr lang="en-US" dirty="0"/>
              <a:t>Webpack controls dynamic module loading</a:t>
            </a:r>
          </a:p>
          <a:p>
            <a:pPr lvl="1"/>
            <a:r>
              <a:rPr lang="en-US" dirty="0"/>
              <a:t>Your project just references </a:t>
            </a:r>
            <a:r>
              <a:rPr lang="en-US" dirty="0" err="1"/>
              <a:t>app.ts</a:t>
            </a:r>
            <a:endParaRPr lang="en-US" dirty="0"/>
          </a:p>
          <a:p>
            <a:pPr lvl="1"/>
            <a:r>
              <a:rPr lang="en-US" dirty="0"/>
              <a:t>Compiler dynamically determines other files to include</a:t>
            </a:r>
          </a:p>
        </p:txBody>
      </p:sp>
      <p:pic>
        <p:nvPicPr>
          <p:cNvPr id="3" name="Picture 2"/>
          <p:cNvPicPr>
            <a:picLocks noChangeAspect="1"/>
          </p:cNvPicPr>
          <p:nvPr/>
        </p:nvPicPr>
        <p:blipFill>
          <a:blip r:embed="rId2"/>
          <a:stretch>
            <a:fillRect/>
          </a:stretch>
        </p:blipFill>
        <p:spPr>
          <a:xfrm>
            <a:off x="381000" y="3734276"/>
            <a:ext cx="3088957" cy="1675924"/>
          </a:xfrm>
          <a:prstGeom prst="rect">
            <a:avLst/>
          </a:prstGeom>
        </p:spPr>
      </p:pic>
      <p:pic>
        <p:nvPicPr>
          <p:cNvPr id="4" name="Picture 3"/>
          <p:cNvPicPr>
            <a:picLocks noChangeAspect="1"/>
          </p:cNvPicPr>
          <p:nvPr/>
        </p:nvPicPr>
        <p:blipFill>
          <a:blip r:embed="rId3"/>
          <a:stretch>
            <a:fillRect/>
          </a:stretch>
        </p:blipFill>
        <p:spPr>
          <a:xfrm>
            <a:off x="4114800" y="4893619"/>
            <a:ext cx="3226975" cy="1485329"/>
          </a:xfrm>
          <a:prstGeom prst="rect">
            <a:avLst/>
          </a:prstGeom>
        </p:spPr>
      </p:pic>
      <p:pic>
        <p:nvPicPr>
          <p:cNvPr id="5" name="Picture 4"/>
          <p:cNvPicPr>
            <a:picLocks noChangeAspect="1"/>
          </p:cNvPicPr>
          <p:nvPr/>
        </p:nvPicPr>
        <p:blipFill>
          <a:blip r:embed="rId4"/>
          <a:stretch>
            <a:fillRect/>
          </a:stretch>
        </p:blipFill>
        <p:spPr>
          <a:xfrm>
            <a:off x="5399640" y="3073765"/>
            <a:ext cx="3443859" cy="1498473"/>
          </a:xfrm>
          <a:prstGeom prst="rect">
            <a:avLst/>
          </a:prstGeom>
        </p:spPr>
      </p:pic>
      <p:cxnSp>
        <p:nvCxnSpPr>
          <p:cNvPr id="7" name="Straight Arrow Connector 6"/>
          <p:cNvCxnSpPr/>
          <p:nvPr/>
        </p:nvCxnSpPr>
        <p:spPr>
          <a:xfrm flipV="1">
            <a:off x="2743200" y="3540492"/>
            <a:ext cx="2362200" cy="457200"/>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49430" y="4337546"/>
            <a:ext cx="765370" cy="42214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438387" y="4337546"/>
            <a:ext cx="574740" cy="72694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93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WebPack</a:t>
            </a:r>
            <a:endParaRPr lang="en-US" dirty="0"/>
          </a:p>
        </p:txBody>
      </p:sp>
      <p:sp>
        <p:nvSpPr>
          <p:cNvPr id="3" name="Content Placeholder 2"/>
          <p:cNvSpPr>
            <a:spLocks noGrp="1"/>
          </p:cNvSpPr>
          <p:nvPr>
            <p:ph idx="1"/>
          </p:nvPr>
        </p:nvSpPr>
        <p:spPr/>
        <p:txBody>
          <a:bodyPr/>
          <a:lstStyle/>
          <a:p>
            <a:r>
              <a:rPr lang="en-US" dirty="0" err="1"/>
              <a:t>WebPack</a:t>
            </a:r>
            <a:r>
              <a:rPr lang="en-US" dirty="0"/>
              <a:t> serves as a bundling utility</a:t>
            </a:r>
          </a:p>
          <a:p>
            <a:pPr lvl="1"/>
            <a:r>
              <a:rPr lang="en-US" dirty="0"/>
              <a:t>Bundles many </a:t>
            </a:r>
            <a:r>
              <a:rPr lang="en-US" dirty="0" err="1"/>
              <a:t>js</a:t>
            </a:r>
            <a:r>
              <a:rPr lang="en-US" dirty="0"/>
              <a:t>/</a:t>
            </a:r>
            <a:r>
              <a:rPr lang="en-US" dirty="0" err="1"/>
              <a:t>ts</a:t>
            </a:r>
            <a:r>
              <a:rPr lang="en-US" dirty="0"/>
              <a:t> files into a single file</a:t>
            </a:r>
          </a:p>
          <a:p>
            <a:pPr lvl="1"/>
            <a:r>
              <a:rPr lang="en-US" dirty="0"/>
              <a:t>Can handle dynamic module loading</a:t>
            </a:r>
          </a:p>
          <a:p>
            <a:pPr lvl="1"/>
            <a:r>
              <a:rPr lang="en-US" dirty="0"/>
              <a:t>Provides a dev server for testing and debugging</a:t>
            </a:r>
          </a:p>
          <a:p>
            <a:pPr lvl="1"/>
            <a:endParaRPr lang="en-US" dirty="0"/>
          </a:p>
          <a:p>
            <a:r>
              <a:rPr lang="en-US" dirty="0"/>
              <a:t>When using Webpack version 4 or later</a:t>
            </a:r>
          </a:p>
          <a:p>
            <a:pPr lvl="1"/>
            <a:r>
              <a:rPr lang="en-US" dirty="0"/>
              <a:t>Install packages for webpack and webpack-cli</a:t>
            </a:r>
          </a:p>
          <a:p>
            <a:pPr lvl="2"/>
            <a:r>
              <a:rPr lang="en-US" dirty="0"/>
              <a:t>npm install webpack webpack-cli --save-dev</a:t>
            </a:r>
          </a:p>
          <a:p>
            <a:pPr lvl="2"/>
            <a:endParaRPr lang="en-US" dirty="0"/>
          </a:p>
        </p:txBody>
      </p:sp>
    </p:spTree>
    <p:extLst>
      <p:ext uri="{BB962C8B-B14F-4D97-AF65-F5344CB8AC3E}">
        <p14:creationId xmlns:p14="http://schemas.microsoft.com/office/powerpoint/2010/main" val="2445159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Webpack Loaders</a:t>
            </a:r>
          </a:p>
        </p:txBody>
      </p:sp>
      <p:sp>
        <p:nvSpPr>
          <p:cNvPr id="3" name="Content Placeholder 2"/>
          <p:cNvSpPr>
            <a:spLocks noGrp="1"/>
          </p:cNvSpPr>
          <p:nvPr>
            <p:ph idx="1"/>
          </p:nvPr>
        </p:nvSpPr>
        <p:spPr/>
        <p:txBody>
          <a:bodyPr/>
          <a:lstStyle/>
          <a:p>
            <a:r>
              <a:rPr lang="en-US" dirty="0"/>
              <a:t>Loaders do two things</a:t>
            </a:r>
          </a:p>
          <a:p>
            <a:pPr lvl="1"/>
            <a:r>
              <a:rPr lang="en-US" dirty="0"/>
              <a:t>Identify which file or files should be transformed</a:t>
            </a:r>
          </a:p>
          <a:p>
            <a:pPr lvl="1"/>
            <a:r>
              <a:rPr lang="en-US" dirty="0"/>
              <a:t>Transform files and ad them to dependency graph</a:t>
            </a:r>
          </a:p>
          <a:p>
            <a:endParaRPr lang="en-US" dirty="0"/>
          </a:p>
          <a:p>
            <a:r>
              <a:rPr lang="en-US" dirty="0"/>
              <a:t>Example loaders</a:t>
            </a:r>
          </a:p>
          <a:p>
            <a:pPr lvl="1"/>
            <a:r>
              <a:rPr lang="en-US" dirty="0"/>
              <a:t>awesome-typescript-loader</a:t>
            </a:r>
          </a:p>
          <a:p>
            <a:pPr lvl="1"/>
            <a:r>
              <a:rPr lang="en-US" dirty="0"/>
              <a:t>style-loader</a:t>
            </a:r>
          </a:p>
          <a:p>
            <a:pPr lvl="1"/>
            <a:r>
              <a:rPr lang="en-US" dirty="0" err="1"/>
              <a:t>css</a:t>
            </a:r>
            <a:r>
              <a:rPr lang="en-US" dirty="0"/>
              <a:t>-loader</a:t>
            </a:r>
          </a:p>
          <a:p>
            <a:pPr lvl="1"/>
            <a:r>
              <a:rPr lang="en-US" dirty="0" err="1"/>
              <a:t>url</a:t>
            </a:r>
            <a:r>
              <a:rPr lang="en-US" dirty="0"/>
              <a:t>-loader</a:t>
            </a:r>
          </a:p>
        </p:txBody>
      </p:sp>
    </p:spTree>
    <p:extLst>
      <p:ext uri="{BB962C8B-B14F-4D97-AF65-F5344CB8AC3E}">
        <p14:creationId xmlns:p14="http://schemas.microsoft.com/office/powerpoint/2010/main" val="1057020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Installing the Power BI Developer Tools</a:t>
            </a:r>
          </a:p>
          <a:p>
            <a:pPr>
              <a:buFont typeface="Wingdings" panose="05000000000000000000" pitchFamily="2" charset="2"/>
              <a:buChar char="ü"/>
            </a:pPr>
            <a:r>
              <a:rPr lang="en-US" sz="2400" dirty="0"/>
              <a:t>Creating Your First Custom Visual</a:t>
            </a:r>
          </a:p>
          <a:p>
            <a:pPr>
              <a:buFont typeface="Wingdings" panose="05000000000000000000" pitchFamily="2" charset="2"/>
              <a:buChar char="ü"/>
            </a:pPr>
            <a:r>
              <a:rPr lang="en-US" sz="2400" dirty="0"/>
              <a:t>Defining Data Roles and Data Mappings</a:t>
            </a:r>
          </a:p>
          <a:p>
            <a:pPr>
              <a:buFont typeface="Wingdings" panose="05000000000000000000" pitchFamily="2" charset="2"/>
              <a:buChar char="ü"/>
            </a:pPr>
            <a:r>
              <a:rPr lang="en-US" sz="2400" dirty="0"/>
              <a:t>Extending a Visual with Custom Properties</a:t>
            </a:r>
          </a:p>
          <a:p>
            <a:pPr>
              <a:buFont typeface="Wingdings" panose="05000000000000000000" pitchFamily="2" charset="2"/>
              <a:buChar char="ü"/>
            </a:pPr>
            <a:r>
              <a:rPr lang="en-US" sz="2400" dirty="0"/>
              <a:t>Migrating to Version 3 of the Power BI Developer Tools</a:t>
            </a:r>
          </a:p>
        </p:txBody>
      </p:sp>
    </p:spTree>
    <p:extLst>
      <p:ext uri="{BB962C8B-B14F-4D97-AF65-F5344CB8AC3E}">
        <p14:creationId xmlns:p14="http://schemas.microsoft.com/office/powerpoint/2010/main" val="324500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Visual Studio Code</a:t>
            </a:r>
          </a:p>
        </p:txBody>
      </p:sp>
      <p:sp>
        <p:nvSpPr>
          <p:cNvPr id="3" name="Content Placeholder 2"/>
          <p:cNvSpPr>
            <a:spLocks noGrp="1"/>
          </p:cNvSpPr>
          <p:nvPr>
            <p:ph idx="1"/>
          </p:nvPr>
        </p:nvSpPr>
        <p:spPr/>
        <p:txBody>
          <a:bodyPr/>
          <a:lstStyle/>
          <a:p>
            <a:r>
              <a:rPr lang="en-US" dirty="0">
                <a:hlinkClick r:id="rId2"/>
              </a:rPr>
              <a:t>http://code.visualstudio.com/</a:t>
            </a:r>
            <a:r>
              <a:rPr lang="en-US" dirty="0"/>
              <a:t> </a:t>
            </a:r>
          </a:p>
        </p:txBody>
      </p:sp>
      <p:pic>
        <p:nvPicPr>
          <p:cNvPr id="4" name="Picture 3"/>
          <p:cNvPicPr>
            <a:picLocks noChangeAspect="1"/>
          </p:cNvPicPr>
          <p:nvPr/>
        </p:nvPicPr>
        <p:blipFill>
          <a:blip r:embed="rId3"/>
          <a:stretch>
            <a:fillRect/>
          </a:stretch>
        </p:blipFill>
        <p:spPr>
          <a:xfrm>
            <a:off x="838200" y="2070557"/>
            <a:ext cx="4021427" cy="3118822"/>
          </a:xfrm>
          <a:prstGeom prst="rect">
            <a:avLst/>
          </a:prstGeom>
        </p:spPr>
      </p:pic>
      <p:pic>
        <p:nvPicPr>
          <p:cNvPr id="5" name="Picture 4"/>
          <p:cNvPicPr>
            <a:picLocks noChangeAspect="1"/>
          </p:cNvPicPr>
          <p:nvPr/>
        </p:nvPicPr>
        <p:blipFill>
          <a:blip r:embed="rId4"/>
          <a:stretch>
            <a:fillRect/>
          </a:stretch>
        </p:blipFill>
        <p:spPr>
          <a:xfrm>
            <a:off x="2561286" y="2699492"/>
            <a:ext cx="4021427" cy="3118822"/>
          </a:xfrm>
          <a:prstGeom prst="rect">
            <a:avLst/>
          </a:prstGeom>
        </p:spPr>
      </p:pic>
      <p:pic>
        <p:nvPicPr>
          <p:cNvPr id="6" name="Picture 5"/>
          <p:cNvPicPr>
            <a:picLocks noChangeAspect="1"/>
          </p:cNvPicPr>
          <p:nvPr/>
        </p:nvPicPr>
        <p:blipFill>
          <a:blip r:embed="rId5"/>
          <a:stretch>
            <a:fillRect/>
          </a:stretch>
        </p:blipFill>
        <p:spPr>
          <a:xfrm>
            <a:off x="4313204" y="3284149"/>
            <a:ext cx="4021427" cy="3118822"/>
          </a:xfrm>
          <a:prstGeom prst="rect">
            <a:avLst/>
          </a:prstGeom>
        </p:spPr>
      </p:pic>
    </p:spTree>
    <p:extLst>
      <p:ext uri="{BB962C8B-B14F-4D97-AF65-F5344CB8AC3E}">
        <p14:creationId xmlns:p14="http://schemas.microsoft.com/office/powerpoint/2010/main" val="188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t>Developing with Visual Studio Code</a:t>
            </a:r>
          </a:p>
        </p:txBody>
      </p:sp>
      <p:sp>
        <p:nvSpPr>
          <p:cNvPr id="2" name="Content Placeholder 1">
            <a:extLst>
              <a:ext uri="{FF2B5EF4-FFF2-40B4-BE49-F238E27FC236}">
                <a16:creationId xmlns:a16="http://schemas.microsoft.com/office/drawing/2014/main" id="{EBF149C7-5CB8-4C91-B200-1E0DBE15D261}"/>
              </a:ext>
            </a:extLst>
          </p:cNvPr>
          <p:cNvSpPr>
            <a:spLocks noGrp="1"/>
          </p:cNvSpPr>
          <p:nvPr>
            <p:ph idx="1"/>
          </p:nvPr>
        </p:nvSpPr>
        <p:spPr/>
        <p:txBody>
          <a:bodyPr>
            <a:normAutofit/>
          </a:bodyPr>
          <a:lstStyle/>
          <a:p>
            <a:r>
              <a:rPr lang="en-US" sz="2400" dirty="0"/>
              <a:t>Provides great development experience with node.js</a:t>
            </a:r>
          </a:p>
        </p:txBody>
      </p:sp>
      <p:pic>
        <p:nvPicPr>
          <p:cNvPr id="3" name="Picture 2">
            <a:extLst>
              <a:ext uri="{FF2B5EF4-FFF2-40B4-BE49-F238E27FC236}">
                <a16:creationId xmlns:a16="http://schemas.microsoft.com/office/drawing/2014/main" id="{5CB1D987-59C5-4318-8655-3C16241E212B}"/>
              </a:ext>
            </a:extLst>
          </p:cNvPr>
          <p:cNvPicPr>
            <a:picLocks noChangeAspect="1"/>
          </p:cNvPicPr>
          <p:nvPr/>
        </p:nvPicPr>
        <p:blipFill rotWithShape="1">
          <a:blip r:embed="rId2"/>
          <a:srcRect b="2965"/>
          <a:stretch/>
        </p:blipFill>
        <p:spPr>
          <a:xfrm>
            <a:off x="838200" y="1981200"/>
            <a:ext cx="7696200" cy="4521042"/>
          </a:xfrm>
          <a:prstGeom prst="rect">
            <a:avLst/>
          </a:prstGeom>
        </p:spPr>
      </p:pic>
    </p:spTree>
    <p:extLst>
      <p:ext uri="{BB962C8B-B14F-4D97-AF65-F5344CB8AC3E}">
        <p14:creationId xmlns:p14="http://schemas.microsoft.com/office/powerpoint/2010/main" val="251681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Power BI Visual CLI Tool (PBIVIZ)</a:t>
            </a:r>
          </a:p>
        </p:txBody>
      </p:sp>
      <p:sp>
        <p:nvSpPr>
          <p:cNvPr id="2" name="Content Placeholder 1"/>
          <p:cNvSpPr>
            <a:spLocks noGrp="1"/>
          </p:cNvSpPr>
          <p:nvPr>
            <p:ph idx="1"/>
          </p:nvPr>
        </p:nvSpPr>
        <p:spPr/>
        <p:txBody>
          <a:bodyPr>
            <a:normAutofit/>
          </a:bodyPr>
          <a:lstStyle/>
          <a:p>
            <a:r>
              <a:rPr lang="en-US" sz="2400" dirty="0"/>
              <a:t>What is the Power BI Custom Visual Tool?</a:t>
            </a:r>
          </a:p>
          <a:p>
            <a:pPr lvl="1"/>
            <a:r>
              <a:rPr lang="en-US" sz="2000" dirty="0"/>
              <a:t>Command-line utility for cross-platform dev</a:t>
            </a:r>
          </a:p>
          <a:p>
            <a:pPr lvl="1"/>
            <a:r>
              <a:rPr lang="en-US" sz="2000" dirty="0"/>
              <a:t>Use it with Visual Studio or Visual Studio Code</a:t>
            </a:r>
          </a:p>
          <a:p>
            <a:pPr lvl="1"/>
            <a:r>
              <a:rPr lang="en-US" sz="2000" dirty="0"/>
              <a:t>Requires that you first install node.js</a:t>
            </a:r>
          </a:p>
          <a:p>
            <a:pPr lvl="1"/>
            <a:r>
              <a:rPr lang="en-US" sz="2000" dirty="0"/>
              <a:t>Install by running command from node.js command prompt</a:t>
            </a:r>
          </a:p>
          <a:p>
            <a:pPr marL="679450" lvl="2" indent="0">
              <a:buNone/>
            </a:pPr>
            <a:r>
              <a:rPr lang="en-US" sz="1600" b="1" dirty="0" err="1">
                <a:solidFill>
                  <a:schemeClr val="accent1">
                    <a:lumMod val="50000"/>
                  </a:schemeClr>
                </a:solidFill>
                <a:latin typeface="Lucida Console" panose="020B0609040504020204" pitchFamily="49" charset="0"/>
              </a:rPr>
              <a:t>npm</a:t>
            </a:r>
            <a:r>
              <a:rPr lang="en-US" sz="1600" b="1" dirty="0">
                <a:solidFill>
                  <a:schemeClr val="accent1">
                    <a:lumMod val="50000"/>
                  </a:schemeClr>
                </a:solidFill>
                <a:latin typeface="Lucida Console" panose="020B0609040504020204" pitchFamily="49" charset="0"/>
              </a:rPr>
              <a:t> install -g </a:t>
            </a:r>
            <a:r>
              <a:rPr lang="en-US" sz="1600" b="1" dirty="0" err="1">
                <a:solidFill>
                  <a:schemeClr val="accent1">
                    <a:lumMod val="50000"/>
                  </a:schemeClr>
                </a:solidFill>
                <a:latin typeface="Lucida Console" panose="020B0609040504020204" pitchFamily="49" charset="0"/>
              </a:rPr>
              <a:t>powerbi</a:t>
            </a:r>
            <a:r>
              <a:rPr lang="en-US" sz="1600" b="1" dirty="0">
                <a:solidFill>
                  <a:schemeClr val="accent1">
                    <a:lumMod val="50000"/>
                  </a:schemeClr>
                </a:solidFill>
                <a:latin typeface="Lucida Console" panose="020B0609040504020204" pitchFamily="49" charset="0"/>
              </a:rPr>
              <a:t>-visuals-tools</a:t>
            </a:r>
            <a:endParaRPr lang="en-US" sz="1800" b="1" dirty="0">
              <a:solidFill>
                <a:schemeClr val="accent1">
                  <a:lumMod val="50000"/>
                </a:schemeClr>
              </a:solidFill>
              <a:latin typeface="Lucida Console" panose="020B0609040504020204" pitchFamily="49" charset="0"/>
            </a:endParaRPr>
          </a:p>
        </p:txBody>
      </p:sp>
      <p:pic>
        <p:nvPicPr>
          <p:cNvPr id="3" name="Picture 2">
            <a:extLst>
              <a:ext uri="{FF2B5EF4-FFF2-40B4-BE49-F238E27FC236}">
                <a16:creationId xmlns:a16="http://schemas.microsoft.com/office/drawing/2014/main" id="{23A022BE-0D35-4E95-9764-F22E45410F94}"/>
              </a:ext>
            </a:extLst>
          </p:cNvPr>
          <p:cNvPicPr>
            <a:picLocks noChangeAspect="1"/>
          </p:cNvPicPr>
          <p:nvPr/>
        </p:nvPicPr>
        <p:blipFill rotWithShape="1">
          <a:blip r:embed="rId2"/>
          <a:srcRect r="20000"/>
          <a:stretch/>
        </p:blipFill>
        <p:spPr>
          <a:xfrm>
            <a:off x="990600" y="3962400"/>
            <a:ext cx="7583823" cy="1905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07979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Getting Started with PBIVIZ</a:t>
            </a:r>
          </a:p>
        </p:txBody>
      </p:sp>
      <p:sp>
        <p:nvSpPr>
          <p:cNvPr id="2" name="Content Placeholder 1">
            <a:extLst>
              <a:ext uri="{FF2B5EF4-FFF2-40B4-BE49-F238E27FC236}">
                <a16:creationId xmlns:a16="http://schemas.microsoft.com/office/drawing/2014/main" id="{88E813BB-D4FC-4A25-8E33-E8C89336D947}"/>
              </a:ext>
            </a:extLst>
          </p:cNvPr>
          <p:cNvSpPr>
            <a:spLocks noGrp="1"/>
          </p:cNvSpPr>
          <p:nvPr>
            <p:ph idx="1"/>
          </p:nvPr>
        </p:nvSpPr>
        <p:spPr>
          <a:xfrm>
            <a:off x="384810" y="1447800"/>
            <a:ext cx="8382000" cy="5181600"/>
          </a:xfrm>
        </p:spPr>
        <p:txBody>
          <a:bodyPr>
            <a:normAutofit/>
          </a:bodyPr>
          <a:lstStyle/>
          <a:p>
            <a:r>
              <a:rPr lang="en-US" sz="2400" dirty="0"/>
              <a:t>PBIVIZ.EXE is a command-line utility</a:t>
            </a:r>
          </a:p>
          <a:p>
            <a:pPr lvl="1"/>
            <a:r>
              <a:rPr lang="en-US" sz="2000" dirty="0"/>
              <a:t>You execute PBIVIZ commands from the NODE.JS command line</a:t>
            </a:r>
          </a:p>
        </p:txBody>
      </p:sp>
      <p:pic>
        <p:nvPicPr>
          <p:cNvPr id="3" name="Picture 2">
            <a:extLst>
              <a:ext uri="{FF2B5EF4-FFF2-40B4-BE49-F238E27FC236}">
                <a16:creationId xmlns:a16="http://schemas.microsoft.com/office/drawing/2014/main" id="{EDB5C4DF-926D-4B26-91FA-90AA5AB756C0}"/>
              </a:ext>
            </a:extLst>
          </p:cNvPr>
          <p:cNvPicPr>
            <a:picLocks noChangeAspect="1"/>
          </p:cNvPicPr>
          <p:nvPr/>
        </p:nvPicPr>
        <p:blipFill rotWithShape="1">
          <a:blip r:embed="rId2"/>
          <a:srcRect r="7368" b="10967"/>
          <a:stretch/>
        </p:blipFill>
        <p:spPr>
          <a:xfrm>
            <a:off x="1219199" y="2362200"/>
            <a:ext cx="7252995" cy="4038600"/>
          </a:xfrm>
          <a:prstGeom prst="rect">
            <a:avLst/>
          </a:prstGeom>
        </p:spPr>
      </p:pic>
    </p:spTree>
    <p:extLst>
      <p:ext uri="{BB962C8B-B14F-4D97-AF65-F5344CB8AC3E}">
        <p14:creationId xmlns:p14="http://schemas.microsoft.com/office/powerpoint/2010/main" val="132121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79DC-B989-4CB8-AF05-A90341C13DCC}"/>
              </a:ext>
            </a:extLst>
          </p:cNvPr>
          <p:cNvSpPr>
            <a:spLocks noGrp="1"/>
          </p:cNvSpPr>
          <p:nvPr>
            <p:ph type="title"/>
          </p:nvPr>
        </p:nvSpPr>
        <p:spPr/>
        <p:txBody>
          <a:bodyPr/>
          <a:lstStyle/>
          <a:p>
            <a:r>
              <a:rPr lang="en-US" dirty="0"/>
              <a:t>Creating a Certificate for Local Testing</a:t>
            </a:r>
          </a:p>
        </p:txBody>
      </p:sp>
      <p:sp>
        <p:nvSpPr>
          <p:cNvPr id="4" name="Content Placeholder 3">
            <a:extLst>
              <a:ext uri="{FF2B5EF4-FFF2-40B4-BE49-F238E27FC236}">
                <a16:creationId xmlns:a16="http://schemas.microsoft.com/office/drawing/2014/main" id="{0E0A58D1-80DF-4E4F-B9FA-4954A9FBAA1A}"/>
              </a:ext>
            </a:extLst>
          </p:cNvPr>
          <p:cNvSpPr>
            <a:spLocks noGrp="1"/>
          </p:cNvSpPr>
          <p:nvPr>
            <p:ph idx="1"/>
          </p:nvPr>
        </p:nvSpPr>
        <p:spPr/>
        <p:txBody>
          <a:bodyPr>
            <a:normAutofit/>
          </a:bodyPr>
          <a:lstStyle/>
          <a:p>
            <a:r>
              <a:rPr lang="en-US" sz="2400" dirty="0"/>
              <a:t>PBIVIZ provide local web server for testing &amp; debugging</a:t>
            </a:r>
          </a:p>
          <a:p>
            <a:pPr lvl="1"/>
            <a:r>
              <a:rPr lang="en-US" sz="2000" dirty="0"/>
              <a:t>Web server runs locally on developer's workstation in Node.js</a:t>
            </a:r>
          </a:p>
          <a:p>
            <a:pPr lvl="1"/>
            <a:r>
              <a:rPr lang="en-US" sz="2000" dirty="0"/>
              <a:t>Makes it possible to test custom visuals in Power BI Service</a:t>
            </a:r>
          </a:p>
          <a:p>
            <a:pPr lvl="1"/>
            <a:r>
              <a:rPr lang="en-US" sz="2000" dirty="0"/>
              <a:t>Custom visual resources served up from </a:t>
            </a:r>
            <a:r>
              <a:rPr lang="en-US" sz="2000" dirty="0">
                <a:hlinkClick r:id="rId2"/>
              </a:rPr>
              <a:t>https://localhost</a:t>
            </a:r>
            <a:endParaRPr lang="en-US" sz="2000" dirty="0"/>
          </a:p>
          <a:p>
            <a:pPr lvl="1"/>
            <a:r>
              <a:rPr lang="en-US" sz="2000" dirty="0"/>
              <a:t>Setup requires creating self-signed SSL certificate</a:t>
            </a:r>
          </a:p>
          <a:p>
            <a:pPr lvl="1"/>
            <a:r>
              <a:rPr lang="en-US" sz="2000" dirty="0"/>
              <a:t>SSL certificate created using </a:t>
            </a:r>
            <a:r>
              <a:rPr lang="en-US" sz="1800" b="1" dirty="0"/>
              <a:t>pbiviz --create-cert</a:t>
            </a:r>
            <a:r>
              <a:rPr lang="en-US" sz="2000" dirty="0"/>
              <a:t> command</a:t>
            </a:r>
          </a:p>
          <a:p>
            <a:pPr lvl="1"/>
            <a:r>
              <a:rPr lang="en-US" sz="2000" dirty="0"/>
              <a:t>You must copy a passphrase to properly install the certificate</a:t>
            </a:r>
          </a:p>
        </p:txBody>
      </p:sp>
      <p:pic>
        <p:nvPicPr>
          <p:cNvPr id="3" name="Picture 2">
            <a:extLst>
              <a:ext uri="{FF2B5EF4-FFF2-40B4-BE49-F238E27FC236}">
                <a16:creationId xmlns:a16="http://schemas.microsoft.com/office/drawing/2014/main" id="{A58A7120-1263-4C26-8EDB-0F0018376742}"/>
              </a:ext>
            </a:extLst>
          </p:cNvPr>
          <p:cNvPicPr>
            <a:picLocks noChangeAspect="1"/>
          </p:cNvPicPr>
          <p:nvPr/>
        </p:nvPicPr>
        <p:blipFill rotWithShape="1">
          <a:blip r:embed="rId3"/>
          <a:srcRect r="21312"/>
          <a:stretch/>
        </p:blipFill>
        <p:spPr>
          <a:xfrm>
            <a:off x="914400" y="4343400"/>
            <a:ext cx="7543800" cy="1403985"/>
          </a:xfrm>
          <a:prstGeom prst="rect">
            <a:avLst/>
          </a:prstGeom>
          <a:ln>
            <a:solidFill>
              <a:schemeClr val="tx1">
                <a:lumMod val="50000"/>
                <a:lumOff val="50000"/>
              </a:schemeClr>
            </a:solidFill>
          </a:ln>
        </p:spPr>
      </p:pic>
    </p:spTree>
    <p:extLst>
      <p:ext uri="{BB962C8B-B14F-4D97-AF65-F5344CB8AC3E}">
        <p14:creationId xmlns:p14="http://schemas.microsoft.com/office/powerpoint/2010/main" val="106476377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dcmitype/"/>
    <ds:schemaRef ds:uri="http://purl.org/dc/elements/1.1/"/>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26311</TotalTime>
  <Words>1671</Words>
  <Application>Microsoft Office PowerPoint</Application>
  <PresentationFormat>On-screen Show (4:3)</PresentationFormat>
  <Paragraphs>257</Paragraphs>
  <Slides>47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 Black</vt:lpstr>
      <vt:lpstr>Calibri</vt:lpstr>
      <vt:lpstr>Lucida Console</vt:lpstr>
      <vt:lpstr>Wingdings</vt:lpstr>
      <vt:lpstr>CPT_Wave15</vt:lpstr>
      <vt:lpstr>Developing Custom Visuals for Power BI</vt:lpstr>
      <vt:lpstr>Agenda</vt:lpstr>
      <vt:lpstr>Installing the Power BI Developer Toolchain</vt:lpstr>
      <vt:lpstr>Installing node.js</vt:lpstr>
      <vt:lpstr>Install Visual Studio Code</vt:lpstr>
      <vt:lpstr>Developing with Visual Studio Code</vt:lpstr>
      <vt:lpstr>Power BI Visual CLI Tool (PBIVIZ)</vt:lpstr>
      <vt:lpstr>Getting Started with PBIVIZ</vt:lpstr>
      <vt:lpstr>Creating a Certificate for Local Testing</vt:lpstr>
      <vt:lpstr>Installing the SSL Certificate</vt:lpstr>
      <vt:lpstr>The Certificate Import Wizard</vt:lpstr>
      <vt:lpstr>Agenda</vt:lpstr>
      <vt:lpstr>Creating a New Custom Visual Project</vt:lpstr>
      <vt:lpstr>Top-level project files</vt:lpstr>
      <vt:lpstr>The pbiviz.json File</vt:lpstr>
      <vt:lpstr>The tsconfig.json File </vt:lpstr>
      <vt:lpstr>Installing D3 when using PBIVIZ Version 2</vt:lpstr>
      <vt:lpstr>Visual Source Files</vt:lpstr>
      <vt:lpstr>Authoring a Custom Visual Class</vt:lpstr>
      <vt:lpstr>Running a Custom Visual Project</vt:lpstr>
      <vt:lpstr>The Developer Visual</vt:lpstr>
      <vt:lpstr>Working with the Developer Visual</vt:lpstr>
      <vt:lpstr>Agenda</vt:lpstr>
      <vt:lpstr>Visual Capabilities</vt:lpstr>
      <vt:lpstr>Data Roles</vt:lpstr>
      <vt:lpstr>Data Mapping Modes</vt:lpstr>
      <vt:lpstr>Developer Visual DataView</vt:lpstr>
      <vt:lpstr>Designing with  View Model</vt:lpstr>
      <vt:lpstr>Single Mapping Example: oneBigNumber</vt:lpstr>
      <vt:lpstr>Programming in Single Mapping Mode</vt:lpstr>
      <vt:lpstr>Using the Power BI Formatting Utilities</vt:lpstr>
      <vt:lpstr>Table Mapping Example: Snazzy Table</vt:lpstr>
      <vt:lpstr>Programming in Table Mapping Mode</vt:lpstr>
      <vt:lpstr>Categorical Mapping Example: Barchart</vt:lpstr>
      <vt:lpstr>Agenda</vt:lpstr>
      <vt:lpstr>Extending Visuals with Custom Properties</vt:lpstr>
      <vt:lpstr>DataViewObjectParser and VisualSettings</vt:lpstr>
      <vt:lpstr>Mapping Object Properties to VisualSettings</vt:lpstr>
      <vt:lpstr>Initializing Objects in the Format Pane</vt:lpstr>
      <vt:lpstr>Retrieving Property Values</vt:lpstr>
      <vt:lpstr>Agenda</vt:lpstr>
      <vt:lpstr>Tools v2</vt:lpstr>
      <vt:lpstr>EcmaScript2015 Modules and D3 version 5</vt:lpstr>
      <vt:lpstr>Dynamic Module Loading</vt:lpstr>
      <vt:lpstr>WebPack</vt:lpstr>
      <vt:lpstr>Webpack Loaders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Custom Visuals for Power BI</dc:title>
  <dc:creator>Ted Pattison</dc:creator>
  <cp:lastModifiedBy>Ted Pattison</cp:lastModifiedBy>
  <cp:revision>436</cp:revision>
  <dcterms:created xsi:type="dcterms:W3CDTF">2012-04-13T19:17:02Z</dcterms:created>
  <dcterms:modified xsi:type="dcterms:W3CDTF">2019-06-07T02:42:19Z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