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7"/>
  </p:notesMasterIdLst>
  <p:handoutMasterIdLst>
    <p:handoutMasterId r:id="rId38"/>
  </p:handoutMasterIdLst>
  <p:sldIdLst>
    <p:sldId id="279" r:id="rId6"/>
    <p:sldId id="281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4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2D"/>
    <a:srgbClr val="FFFFCC"/>
    <a:srgbClr val="800000"/>
    <a:srgbClr val="74001E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5370" autoAdjust="0"/>
    <p:restoredTop sz="36522" autoAdjust="0"/>
  </p:normalViewPr>
  <p:slideViewPr>
    <p:cSldViewPr>
      <p:cViewPr varScale="1">
        <p:scale>
          <a:sx n="31" d="100"/>
          <a:sy n="31" d="100"/>
        </p:scale>
        <p:origin x="3408" y="3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062" y="67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August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2016, Microsoft released its first “developer preview” of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SharePoint Framework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SPFx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This module provides an introduction to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SPFx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explains why this new client-side framework represents the future of the SharePoint development platform. Students will learn how to set up an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SPFx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development environment by installing Node.js and cross-platform developer utilities such as Gulp, Yeoman and Visual Studio Code. Students learn how to leverage the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SPFx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templates provided by Microsoft to create a new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SPFx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as well as how to implement a client-side web part with an interactive user experience using the React.js JavaScript library. The module explains how to use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SharePoint Workbench to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and debug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SPFx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projects both locally and in the SharePoint Online environment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module concludes with a discussion of how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SPFx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projects are deployed with the assistance of a content delivery network (CDN).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009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64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6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025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685800"/>
            <a:ext cx="8763000" cy="8382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679450" indent="0">
              <a:buFont typeface="Arial" pitchFamily="34" charset="0"/>
              <a:buNone/>
              <a:defRPr b="0">
                <a:latin typeface="Lucida Console" panose="020B0609040504020204" pitchFamily="49" charset="0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2554" b="36337"/>
          <a:stretch/>
        </p:blipFill>
        <p:spPr bwMode="auto">
          <a:xfrm>
            <a:off x="-1191" y="-2"/>
            <a:ext cx="5659324" cy="68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562457"/>
            <a:ext cx="8060249" cy="609398"/>
          </a:xfrm>
        </p:spPr>
        <p:txBody>
          <a:bodyPr anchor="b" anchorCtr="0">
            <a:noAutofit/>
          </a:bodyPr>
          <a:lstStyle>
            <a:lvl1pPr>
              <a:defRPr sz="3001"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 flipV="1">
            <a:off x="456129" y="6476999"/>
            <a:ext cx="8231743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217029"/>
            <a:ext cx="8687871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4445126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0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600" dirty="0"/>
              <a:t>Developing with the SharePoint Framework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000" dirty="0"/>
              <a:t>Windows Build Tools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(Visual C++ Build Tools 2015)</a:t>
            </a:r>
            <a:endParaRPr lang="en-US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347662" lvl="1" indent="0">
              <a:lnSpc>
                <a:spcPct val="160000"/>
              </a:lnSpc>
              <a:buNone/>
            </a:pPr>
            <a:r>
              <a:rPr lang="en-US" sz="1800" b="1" dirty="0" err="1"/>
              <a:t>npm</a:t>
            </a:r>
            <a:r>
              <a:rPr lang="en-US" sz="1800" b="1" dirty="0"/>
              <a:t> install -g --production windows-build-tools</a:t>
            </a:r>
          </a:p>
          <a:p>
            <a:pPr>
              <a:lnSpc>
                <a:spcPct val="160000"/>
              </a:lnSpc>
            </a:pPr>
            <a:r>
              <a:rPr lang="en-US" sz="2200" dirty="0"/>
              <a:t>Install Gulp</a:t>
            </a:r>
          </a:p>
          <a:p>
            <a:pPr marL="347662" lvl="1" indent="0">
              <a:lnSpc>
                <a:spcPct val="160000"/>
              </a:lnSpc>
              <a:buNone/>
            </a:pPr>
            <a:r>
              <a:rPr lang="en-US" sz="1800" b="1" dirty="0" err="1"/>
              <a:t>npm</a:t>
            </a:r>
            <a:r>
              <a:rPr lang="en-US" sz="1800" b="1" dirty="0"/>
              <a:t> install -g gulp</a:t>
            </a:r>
          </a:p>
          <a:p>
            <a:pPr>
              <a:lnSpc>
                <a:spcPct val="160000"/>
              </a:lnSpc>
            </a:pPr>
            <a:r>
              <a:rPr lang="en-US" sz="2200" dirty="0"/>
              <a:t>Install Yeoman</a:t>
            </a:r>
          </a:p>
          <a:p>
            <a:pPr marL="347662" lvl="1" indent="0">
              <a:lnSpc>
                <a:spcPct val="160000"/>
              </a:lnSpc>
              <a:buNone/>
            </a:pPr>
            <a:r>
              <a:rPr lang="en-US" sz="1800" b="1" dirty="0" err="1"/>
              <a:t>npm</a:t>
            </a:r>
            <a:r>
              <a:rPr lang="en-US" sz="1800" b="1" dirty="0"/>
              <a:t> install -g </a:t>
            </a:r>
            <a:r>
              <a:rPr lang="en-US" sz="1800" b="1" dirty="0" err="1"/>
              <a:t>yo</a:t>
            </a:r>
            <a:endParaRPr lang="en-US" sz="1800" b="1" dirty="0"/>
          </a:p>
          <a:p>
            <a:pPr>
              <a:lnSpc>
                <a:spcPct val="160000"/>
              </a:lnSpc>
            </a:pPr>
            <a:r>
              <a:rPr lang="en-US" sz="2200" dirty="0"/>
              <a:t>Install Yeoman Template for </a:t>
            </a:r>
            <a:r>
              <a:rPr lang="en-US" sz="2200" dirty="0" err="1"/>
              <a:t>SPFx</a:t>
            </a:r>
            <a:endParaRPr lang="en-US" sz="2200" dirty="0"/>
          </a:p>
          <a:p>
            <a:pPr marL="347662" lvl="1" indent="0">
              <a:lnSpc>
                <a:spcPct val="160000"/>
              </a:lnSpc>
              <a:buNone/>
            </a:pPr>
            <a:r>
              <a:rPr lang="en-US" sz="1800" b="1" dirty="0" err="1"/>
              <a:t>npm</a:t>
            </a:r>
            <a:r>
              <a:rPr lang="en-US" sz="1800" b="1" dirty="0"/>
              <a:t> install -g @</a:t>
            </a:r>
            <a:r>
              <a:rPr lang="en-US" sz="1800" b="1" dirty="0" err="1"/>
              <a:t>microsoft</a:t>
            </a:r>
            <a:r>
              <a:rPr lang="en-US" sz="1800" b="1" dirty="0"/>
              <a:t>/generator-</a:t>
            </a:r>
            <a:r>
              <a:rPr lang="en-US" sz="1800" b="1" dirty="0" err="1"/>
              <a:t>sharepoint</a:t>
            </a:r>
            <a:endParaRPr lang="en-US" sz="1800" b="1" dirty="0"/>
          </a:p>
          <a:p>
            <a:pPr lvl="1">
              <a:lnSpc>
                <a:spcPct val="16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894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Overview the SharePoint Framework (</a:t>
            </a:r>
            <a:r>
              <a:rPr lang="en-US" dirty="0" err="1"/>
              <a:t>SPFx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Setting up an </a:t>
            </a:r>
            <a:r>
              <a:rPr lang="en-US" dirty="0" err="1"/>
              <a:t>SPFx</a:t>
            </a:r>
            <a:r>
              <a:rPr lang="en-US" dirty="0"/>
              <a:t> Development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Projects using the </a:t>
            </a:r>
            <a:r>
              <a:rPr lang="en-US" dirty="0" err="1"/>
              <a:t>SPFx</a:t>
            </a:r>
            <a:r>
              <a:rPr lang="en-US" dirty="0"/>
              <a:t> Templates</a:t>
            </a:r>
          </a:p>
          <a:p>
            <a:r>
              <a:rPr lang="en-US" dirty="0"/>
              <a:t>Debugging with the SharePoint Workbench </a:t>
            </a:r>
          </a:p>
          <a:p>
            <a:r>
              <a:rPr lang="en-US" dirty="0"/>
              <a:t>Developing </a:t>
            </a:r>
            <a:r>
              <a:rPr lang="en-US" dirty="0" err="1"/>
              <a:t>SPFx</a:t>
            </a:r>
            <a:r>
              <a:rPr lang="en-US" dirty="0"/>
              <a:t> Web Parts using React.js</a:t>
            </a:r>
          </a:p>
          <a:p>
            <a:r>
              <a:rPr lang="en-US" dirty="0"/>
              <a:t>Deploying </a:t>
            </a:r>
            <a:r>
              <a:rPr lang="en-US" dirty="0" err="1"/>
              <a:t>SPFx</a:t>
            </a:r>
            <a:r>
              <a:rPr lang="en-US" dirty="0"/>
              <a:t> Projects using an Azure CDN</a:t>
            </a:r>
          </a:p>
        </p:txBody>
      </p:sp>
    </p:spTree>
    <p:extLst>
      <p:ext uri="{BB962C8B-B14F-4D97-AF65-F5344CB8AC3E}">
        <p14:creationId xmlns:p14="http://schemas.microsoft.com/office/powerpoint/2010/main" val="335428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SPFx</a:t>
            </a:r>
            <a:r>
              <a:rPr lang="en-US" dirty="0"/>
              <a:t> Yeoman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SPFx</a:t>
            </a:r>
            <a:r>
              <a:rPr lang="en-US" sz="2000" dirty="0"/>
              <a:t> projects created with Yeoman template</a:t>
            </a:r>
          </a:p>
          <a:p>
            <a:pPr lvl="1"/>
            <a:r>
              <a:rPr lang="en-US" sz="1800" dirty="0" err="1"/>
              <a:t>yo</a:t>
            </a:r>
            <a:r>
              <a:rPr lang="en-US" sz="1800" dirty="0"/>
              <a:t> @</a:t>
            </a:r>
            <a:r>
              <a:rPr lang="en-US" sz="1800" dirty="0" err="1"/>
              <a:t>microsoft</a:t>
            </a:r>
            <a:r>
              <a:rPr lang="en-US" sz="1800" dirty="0"/>
              <a:t>/</a:t>
            </a:r>
            <a:r>
              <a:rPr lang="en-US" sz="1800" dirty="0" err="1"/>
              <a:t>sharepoint</a:t>
            </a:r>
            <a:endParaRPr lang="en-US" sz="1800" dirty="0"/>
          </a:p>
          <a:p>
            <a:pPr lvl="1"/>
            <a:r>
              <a:rPr lang="en-US" sz="1800" dirty="0"/>
              <a:t>Takes 8-10 minutes to complete</a:t>
            </a:r>
          </a:p>
          <a:p>
            <a:pPr lvl="1"/>
            <a:r>
              <a:rPr lang="en-US" sz="1800" dirty="0"/>
              <a:t>Create a directory with over 200MB of source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1868" b="16197"/>
          <a:stretch/>
        </p:blipFill>
        <p:spPr>
          <a:xfrm>
            <a:off x="700106" y="2922668"/>
            <a:ext cx="4262437" cy="3037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2879" b="18092"/>
          <a:stretch/>
        </p:blipFill>
        <p:spPr>
          <a:xfrm>
            <a:off x="2370992" y="3420899"/>
            <a:ext cx="4296304" cy="3037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-1" r="34400" b="32576"/>
          <a:stretch/>
        </p:blipFill>
        <p:spPr>
          <a:xfrm>
            <a:off x="4595446" y="4133962"/>
            <a:ext cx="4191000" cy="24954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840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7848600" cy="54817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169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 as a Task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Gulp serves as a Task Runner</a:t>
            </a:r>
          </a:p>
          <a:p>
            <a:pPr lvl="1"/>
            <a:r>
              <a:rPr lang="en-US" sz="2000" dirty="0"/>
              <a:t>Compiles TypeScript files to JavaScript</a:t>
            </a:r>
          </a:p>
          <a:p>
            <a:pPr lvl="1"/>
            <a:r>
              <a:rPr lang="en-US" sz="2000" dirty="0"/>
              <a:t>Compiles SASS files to CSS</a:t>
            </a:r>
          </a:p>
          <a:p>
            <a:pPr lvl="1"/>
            <a:r>
              <a:rPr lang="en-US" sz="2000" dirty="0"/>
              <a:t>Bundles and minifies JavaScript and CSS files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 a self-signed certificate</a:t>
            </a:r>
          </a:p>
          <a:p>
            <a:pPr marL="347662" lvl="1" indent="0">
              <a:lnSpc>
                <a:spcPct val="150000"/>
              </a:lnSpc>
              <a:buNone/>
            </a:pPr>
            <a:r>
              <a:rPr lang="en-US" sz="2000" b="1" dirty="0"/>
              <a:t>gulp trust-dev-cert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Start up the project for testing &amp; debugging</a:t>
            </a:r>
          </a:p>
          <a:p>
            <a:pPr marL="347662" lvl="1" indent="0">
              <a:lnSpc>
                <a:spcPct val="150000"/>
              </a:lnSpc>
              <a:buNone/>
            </a:pPr>
            <a:r>
              <a:rPr lang="en-US" sz="2000" b="1" dirty="0"/>
              <a:t>gulp serve</a:t>
            </a:r>
          </a:p>
          <a:p>
            <a:endParaRPr lang="en-US" sz="2400" dirty="0"/>
          </a:p>
          <a:p>
            <a:pPr marL="347662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806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</a:t>
            </a:r>
            <a:r>
              <a:rPr lang="en-US" dirty="0" err="1"/>
              <a:t>SPFx</a:t>
            </a:r>
            <a:r>
              <a:rPr lang="en-US" dirty="0"/>
              <a:t> Web Part?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class that extends </a:t>
            </a:r>
            <a:r>
              <a:rPr lang="en-US" sz="2400" dirty="0" err="1"/>
              <a:t>BaseClientSideWebPart</a:t>
            </a:r>
            <a:endParaRPr lang="en-US" sz="2400" dirty="0"/>
          </a:p>
          <a:p>
            <a:pPr lvl="1"/>
            <a:r>
              <a:rPr lang="en-US" sz="2000" dirty="0"/>
              <a:t>Override render() for minimal “hello world” functionality</a:t>
            </a:r>
          </a:p>
          <a:p>
            <a:pPr lvl="1"/>
            <a:r>
              <a:rPr lang="en-US" sz="2000" dirty="0"/>
              <a:t>Base class provides access to page context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95600"/>
            <a:ext cx="69246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2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SASS and .SCSS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Sass: Syntactically Awesome Style Sheets</a:t>
            </a:r>
          </a:p>
          <a:p>
            <a:pPr lvl="1"/>
            <a:r>
              <a:rPr lang="en-US" dirty="0"/>
              <a:t>Compiles .</a:t>
            </a:r>
            <a:r>
              <a:rPr lang="en-US" dirty="0" err="1"/>
              <a:t>scss</a:t>
            </a:r>
            <a:r>
              <a:rPr lang="en-US" dirty="0"/>
              <a:t> files into .</a:t>
            </a:r>
            <a:r>
              <a:rPr lang="en-US" dirty="0" err="1"/>
              <a:t>css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Allows build process to use variables and nesting</a:t>
            </a:r>
          </a:p>
        </p:txBody>
      </p:sp>
      <p:sp>
        <p:nvSpPr>
          <p:cNvPr id="7" name="Right Arrow Callout 6"/>
          <p:cNvSpPr/>
          <p:nvPr/>
        </p:nvSpPr>
        <p:spPr>
          <a:xfrm>
            <a:off x="3786336" y="3013435"/>
            <a:ext cx="1714500" cy="2378697"/>
          </a:xfrm>
          <a:prstGeom prst="rightArrowCallout">
            <a:avLst>
              <a:gd name="adj1" fmla="val 29167"/>
              <a:gd name="adj2" fmla="val 20897"/>
              <a:gd name="adj3" fmla="val 25524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434" y="3190505"/>
            <a:ext cx="3247510" cy="2024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3013437"/>
            <a:ext cx="2828925" cy="23786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9836" t="54321" r="7634" b="17747"/>
          <a:stretch/>
        </p:blipFill>
        <p:spPr>
          <a:xfrm>
            <a:off x="792039" y="5767389"/>
            <a:ext cx="5715000" cy="86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75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with </a:t>
            </a:r>
            <a:r>
              <a:rPr lang="en-US" dirty="0" err="1"/>
              <a:t>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54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JavaScript Library (D3.js)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package for D3.js library</a:t>
            </a:r>
          </a:p>
          <a:p>
            <a:pPr marL="347662" lvl="1" indent="0">
              <a:lnSpc>
                <a:spcPct val="200000"/>
              </a:lnSpc>
              <a:buNone/>
            </a:pPr>
            <a:r>
              <a:rPr lang="en-US" b="1" dirty="0" err="1"/>
              <a:t>npm</a:t>
            </a:r>
            <a:r>
              <a:rPr lang="en-US" b="1" dirty="0"/>
              <a:t> install d3 –save</a:t>
            </a:r>
          </a:p>
          <a:p>
            <a:pPr>
              <a:lnSpc>
                <a:spcPct val="200000"/>
              </a:lnSpc>
            </a:pPr>
            <a:r>
              <a:rPr lang="en-US" dirty="0"/>
              <a:t>Add </a:t>
            </a:r>
            <a:r>
              <a:rPr lang="en-US" dirty="0" err="1"/>
              <a:t>typings</a:t>
            </a:r>
            <a:r>
              <a:rPr lang="en-US" dirty="0"/>
              <a:t> file to </a:t>
            </a:r>
            <a:r>
              <a:rPr lang="en-US" dirty="0" err="1"/>
              <a:t>Intellisence</a:t>
            </a:r>
            <a:r>
              <a:rPr lang="en-US" dirty="0"/>
              <a:t> and type checking</a:t>
            </a:r>
          </a:p>
          <a:p>
            <a:pPr marL="347662" lvl="1" indent="0">
              <a:lnSpc>
                <a:spcPct val="200000"/>
              </a:lnSpc>
              <a:buNone/>
            </a:pPr>
            <a:r>
              <a:rPr lang="en-US" b="1" dirty="0" err="1"/>
              <a:t>npm</a:t>
            </a:r>
            <a:r>
              <a:rPr lang="en-US" b="1" dirty="0"/>
              <a:t> install @types/d3 --save-dev</a:t>
            </a:r>
          </a:p>
        </p:txBody>
      </p:sp>
    </p:spTree>
    <p:extLst>
      <p:ext uri="{BB962C8B-B14F-4D97-AF65-F5344CB8AC3E}">
        <p14:creationId xmlns:p14="http://schemas.microsoft.com/office/powerpoint/2010/main" val="259528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D3 with </a:t>
            </a:r>
            <a:r>
              <a:rPr lang="en-US" dirty="0" err="1"/>
              <a:t>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the SharePoint Framework (</a:t>
            </a:r>
            <a:r>
              <a:rPr lang="en-US" dirty="0" err="1"/>
              <a:t>SPFx</a:t>
            </a:r>
            <a:r>
              <a:rPr lang="en-US" dirty="0"/>
              <a:t>)</a:t>
            </a:r>
          </a:p>
          <a:p>
            <a:r>
              <a:rPr lang="en-US" dirty="0"/>
              <a:t>Setting up an </a:t>
            </a:r>
            <a:r>
              <a:rPr lang="en-US" dirty="0" err="1"/>
              <a:t>SPFx</a:t>
            </a:r>
            <a:r>
              <a:rPr lang="en-US" dirty="0"/>
              <a:t> Development Environment</a:t>
            </a:r>
          </a:p>
          <a:p>
            <a:r>
              <a:rPr lang="en-US" dirty="0"/>
              <a:t>Creating Projects using the </a:t>
            </a:r>
            <a:r>
              <a:rPr lang="en-US" dirty="0" err="1"/>
              <a:t>SPFx</a:t>
            </a:r>
            <a:r>
              <a:rPr lang="en-US" dirty="0"/>
              <a:t> Templates</a:t>
            </a:r>
          </a:p>
          <a:p>
            <a:r>
              <a:rPr lang="en-US" dirty="0"/>
              <a:t>Deploying </a:t>
            </a:r>
            <a:r>
              <a:rPr lang="en-US" dirty="0" err="1"/>
              <a:t>SPFx</a:t>
            </a:r>
            <a:r>
              <a:rPr lang="en-US" dirty="0"/>
              <a:t> Projects using an Azure CDN</a:t>
            </a:r>
          </a:p>
        </p:txBody>
      </p:sp>
    </p:spTree>
    <p:extLst>
      <p:ext uri="{BB962C8B-B14F-4D97-AF65-F5344CB8AC3E}">
        <p14:creationId xmlns:p14="http://schemas.microsoft.com/office/powerpoint/2010/main" val="1619929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Part Context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7" y="1093304"/>
            <a:ext cx="7656443" cy="3444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8702"/>
          <a:stretch/>
        </p:blipFill>
        <p:spPr>
          <a:xfrm>
            <a:off x="5410200" y="4267200"/>
            <a:ext cx="363492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6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Part Properties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Define interface with properties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Add interface to web part class definition</a:t>
            </a:r>
          </a:p>
          <a:p>
            <a:endParaRPr lang="en-US" sz="2000" dirty="0"/>
          </a:p>
          <a:p>
            <a:r>
              <a:rPr lang="en-US" sz="2000" dirty="0"/>
              <a:t>Override </a:t>
            </a:r>
            <a:r>
              <a:rPr lang="en-US" sz="2000" dirty="0" err="1"/>
              <a:t>panelPropertySettings</a:t>
            </a:r>
            <a:r>
              <a:rPr lang="en-US" sz="2000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0" y="1826747"/>
            <a:ext cx="4257675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0" y="3505200"/>
            <a:ext cx="7010400" cy="352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63130"/>
          <a:stretch/>
        </p:blipFill>
        <p:spPr>
          <a:xfrm>
            <a:off x="795130" y="4384003"/>
            <a:ext cx="54197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7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Panel Settings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1" y="1600200"/>
            <a:ext cx="4599697" cy="464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893" y="1600200"/>
            <a:ext cx="3683143" cy="46548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8286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Part Properties</a:t>
            </a:r>
          </a:p>
        </p:txBody>
      </p:sp>
    </p:spTree>
    <p:extLst>
      <p:ext uri="{BB962C8B-B14F-4D97-AF65-F5344CB8AC3E}">
        <p14:creationId xmlns:p14="http://schemas.microsoft.com/office/powerpoint/2010/main" val="3620846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SharePoint REST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7505700" cy="1924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429000"/>
            <a:ext cx="7324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93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SharePoint REST API</a:t>
            </a:r>
          </a:p>
        </p:txBody>
      </p:sp>
    </p:spTree>
    <p:extLst>
      <p:ext uri="{BB962C8B-B14F-4D97-AF65-F5344CB8AC3E}">
        <p14:creationId xmlns:p14="http://schemas.microsoft.com/office/powerpoint/2010/main" val="3572419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and JSX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9" y="1219200"/>
            <a:ext cx="840254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87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Web Parts with React.js</a:t>
            </a:r>
          </a:p>
        </p:txBody>
      </p:sp>
    </p:spTree>
    <p:extLst>
      <p:ext uri="{BB962C8B-B14F-4D97-AF65-F5344CB8AC3E}">
        <p14:creationId xmlns:p14="http://schemas.microsoft.com/office/powerpoint/2010/main" val="3745108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Overview the SharePoint Framework (</a:t>
            </a:r>
            <a:r>
              <a:rPr lang="en-US" dirty="0" err="1"/>
              <a:t>SPFx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Setting up an </a:t>
            </a:r>
            <a:r>
              <a:rPr lang="en-US" dirty="0" err="1"/>
              <a:t>SPFx</a:t>
            </a:r>
            <a:r>
              <a:rPr lang="en-US" dirty="0"/>
              <a:t> Development Environment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Projects using the </a:t>
            </a:r>
            <a:r>
              <a:rPr lang="en-US" dirty="0" err="1"/>
              <a:t>SPFx</a:t>
            </a:r>
            <a:r>
              <a:rPr lang="en-US" dirty="0"/>
              <a:t> Templates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Deploying </a:t>
            </a:r>
            <a:r>
              <a:rPr lang="en-US" dirty="0" err="1"/>
              <a:t>SPFx</a:t>
            </a:r>
            <a:r>
              <a:rPr lang="en-US" dirty="0"/>
              <a:t> Projects using an Azure CDN</a:t>
            </a:r>
          </a:p>
        </p:txBody>
      </p:sp>
    </p:spTree>
    <p:extLst>
      <p:ext uri="{BB962C8B-B14F-4D97-AF65-F5344CB8AC3E}">
        <p14:creationId xmlns:p14="http://schemas.microsoft.com/office/powerpoint/2010/main" val="360551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Deployment Package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648" y="2590800"/>
            <a:ext cx="4457700" cy="1133475"/>
          </a:xfr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51965" b="78125"/>
          <a:stretch/>
        </p:blipFill>
        <p:spPr>
          <a:xfrm>
            <a:off x="689113" y="1275107"/>
            <a:ext cx="4479235" cy="106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26" y="4038600"/>
            <a:ext cx="7810500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04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SharePoint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Farm Solutions</a:t>
            </a:r>
          </a:p>
          <a:p>
            <a:pPr lvl="1"/>
            <a:r>
              <a:rPr lang="en-US" dirty="0"/>
              <a:t>Server-side DLLs and XML Definitions</a:t>
            </a:r>
          </a:p>
          <a:p>
            <a:r>
              <a:rPr lang="en-US" dirty="0"/>
              <a:t>S</a:t>
            </a:r>
            <a:r>
              <a:rPr lang="en-US" strike="sngStrike" dirty="0"/>
              <a:t>andboxed Solutions</a:t>
            </a:r>
          </a:p>
          <a:p>
            <a:r>
              <a:rPr lang="en-US" dirty="0"/>
              <a:t>SharePoint </a:t>
            </a:r>
            <a:r>
              <a:rPr lang="en-US" strike="sngStrike" dirty="0"/>
              <a:t>Apps</a:t>
            </a:r>
            <a:r>
              <a:rPr lang="en-US" dirty="0"/>
              <a:t> Add-ins</a:t>
            </a:r>
          </a:p>
          <a:p>
            <a:pPr lvl="1"/>
            <a:r>
              <a:rPr lang="en-US" dirty="0" err="1"/>
              <a:t>iFrames</a:t>
            </a:r>
            <a:r>
              <a:rPr lang="en-US" dirty="0"/>
              <a:t> used to add in security dimension</a:t>
            </a:r>
          </a:p>
          <a:p>
            <a:pPr lvl="1"/>
            <a:r>
              <a:rPr lang="en-US" dirty="0"/>
              <a:t>complexity of 2 domains (app web vs host web)</a:t>
            </a:r>
          </a:p>
          <a:p>
            <a:r>
              <a:rPr lang="en-US" dirty="0"/>
              <a:t>JavaScript Injection</a:t>
            </a:r>
          </a:p>
          <a:p>
            <a:pPr lvl="1"/>
            <a:r>
              <a:rPr lang="en-US" dirty="0"/>
              <a:t>Scripting can be disabled</a:t>
            </a:r>
          </a:p>
          <a:p>
            <a:pPr lvl="1"/>
            <a:r>
              <a:rPr lang="en-US" dirty="0"/>
              <a:t>No formal deployment model</a:t>
            </a:r>
          </a:p>
          <a:p>
            <a:r>
              <a:rPr lang="en-US" dirty="0"/>
              <a:t>SharePoint Framework (</a:t>
            </a:r>
            <a:r>
              <a:rPr lang="en-US" dirty="0" err="1"/>
              <a:t>SPFx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437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to Azure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Gulp commands to deploy to CDN</a:t>
            </a:r>
          </a:p>
          <a:p>
            <a:pPr marL="80486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gulp --ship</a:t>
            </a:r>
          </a:p>
          <a:p>
            <a:pPr marL="80486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gulp deploy-azure-storage</a:t>
            </a:r>
          </a:p>
          <a:p>
            <a:pPr marL="80486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gulp bundle --ship</a:t>
            </a:r>
          </a:p>
          <a:p>
            <a:pPr marL="804862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gulp package-solution --ship</a:t>
            </a:r>
          </a:p>
        </p:txBody>
      </p:sp>
    </p:spTree>
    <p:extLst>
      <p:ext uri="{BB962C8B-B14F-4D97-AF65-F5344CB8AC3E}">
        <p14:creationId xmlns:p14="http://schemas.microsoft.com/office/powerpoint/2010/main" val="1380709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Overview the SharePoint Framework (</a:t>
            </a:r>
            <a:r>
              <a:rPr lang="en-US" dirty="0" err="1"/>
              <a:t>SPFx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Setting up an </a:t>
            </a:r>
            <a:r>
              <a:rPr lang="en-US" dirty="0" err="1"/>
              <a:t>SPFx</a:t>
            </a:r>
            <a:r>
              <a:rPr lang="en-US" dirty="0"/>
              <a:t> Development Environment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Projects using the </a:t>
            </a:r>
            <a:r>
              <a:rPr lang="en-US" dirty="0" err="1"/>
              <a:t>SPFx</a:t>
            </a:r>
            <a:r>
              <a:rPr lang="en-US" dirty="0"/>
              <a:t> Templates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Deploying </a:t>
            </a:r>
            <a:r>
              <a:rPr lang="en-US" dirty="0" err="1"/>
              <a:t>SPFx</a:t>
            </a:r>
            <a:r>
              <a:rPr lang="en-US" dirty="0"/>
              <a:t> Projects using an Azure CDN</a:t>
            </a:r>
          </a:p>
        </p:txBody>
      </p:sp>
    </p:spTree>
    <p:extLst>
      <p:ext uri="{BB962C8B-B14F-4D97-AF65-F5344CB8AC3E}">
        <p14:creationId xmlns:p14="http://schemas.microsoft.com/office/powerpoint/2010/main" val="152676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SPFx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Development model based on pages and web parts</a:t>
            </a:r>
          </a:p>
          <a:p>
            <a:pPr lvl="1"/>
            <a:r>
              <a:rPr lang="en-US" sz="2000" dirty="0"/>
              <a:t>Based on client-side development with JavaScript or TypeScript</a:t>
            </a:r>
          </a:p>
          <a:p>
            <a:pPr lvl="1"/>
            <a:r>
              <a:rPr lang="en-US" sz="2000" dirty="0"/>
              <a:t>Code runs with authenticated identity of current user</a:t>
            </a:r>
          </a:p>
          <a:p>
            <a:pPr lvl="1"/>
            <a:r>
              <a:rPr lang="en-US" sz="2000" dirty="0"/>
              <a:t>Easy access to SharePoint and Office 365 content and data</a:t>
            </a:r>
          </a:p>
          <a:p>
            <a:pPr lvl="1"/>
            <a:r>
              <a:rPr lang="en-US" sz="2000" dirty="0"/>
              <a:t>Developer tools designed to support cross-platform development</a:t>
            </a:r>
          </a:p>
          <a:p>
            <a:pPr lvl="1"/>
            <a:r>
              <a:rPr lang="en-US" sz="2000" dirty="0"/>
              <a:t>Great support for targeting mobile devices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3903785"/>
            <a:ext cx="6096000" cy="25732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SharePoint Page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4100147"/>
            <a:ext cx="2667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Client-side Web Part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4862147"/>
            <a:ext cx="2667000" cy="359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5221166"/>
            <a:ext cx="2667000" cy="359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Knockout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0" y="5580185"/>
            <a:ext cx="2667000" cy="359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SharePoint REST API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9600" y="4104543"/>
            <a:ext cx="2667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Client-side Web Part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19600" y="4866543"/>
            <a:ext cx="2667000" cy="359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TypeScript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9600" y="5225562"/>
            <a:ext cx="2667000" cy="359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React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19600" y="5584581"/>
            <a:ext cx="2667000" cy="359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Microsoft Graph API</a:t>
            </a:r>
          </a:p>
        </p:txBody>
      </p:sp>
    </p:spTree>
    <p:extLst>
      <p:ext uri="{BB962C8B-B14F-4D97-AF65-F5344CB8AC3E}">
        <p14:creationId xmlns:p14="http://schemas.microsoft.com/office/powerpoint/2010/main" val="150820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SPFx</a:t>
            </a:r>
            <a:r>
              <a:rPr lang="en-US" dirty="0"/>
              <a:t>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more </a:t>
            </a:r>
            <a:r>
              <a:rPr lang="en-US" dirty="0" err="1"/>
              <a:t>iFrames</a:t>
            </a:r>
            <a:endParaRPr lang="en-US" dirty="0"/>
          </a:p>
          <a:p>
            <a:pPr lvl="1"/>
            <a:r>
              <a:rPr lang="en-US" dirty="0"/>
              <a:t>Code runs the context of the current page</a:t>
            </a:r>
          </a:p>
          <a:p>
            <a:r>
              <a:rPr lang="en-US" dirty="0"/>
              <a:t>Code runs with identity and permissions of user</a:t>
            </a:r>
          </a:p>
          <a:p>
            <a:pPr lvl="1"/>
            <a:r>
              <a:rPr lang="en-US" dirty="0"/>
              <a:t>Uses open browser connections for current user</a:t>
            </a:r>
          </a:p>
          <a:p>
            <a:r>
              <a:rPr lang="en-US" dirty="0"/>
              <a:t>Supports lifecycle events</a:t>
            </a:r>
          </a:p>
          <a:p>
            <a:pPr lvl="1"/>
            <a:r>
              <a:rPr lang="en-US" dirty="0"/>
              <a:t>render, load, serialize, </a:t>
            </a:r>
            <a:r>
              <a:rPr lang="en-US" dirty="0" err="1"/>
              <a:t>deserialize</a:t>
            </a:r>
            <a:r>
              <a:rPr lang="en-US" dirty="0"/>
              <a:t>, etc.</a:t>
            </a:r>
          </a:p>
          <a:p>
            <a:r>
              <a:rPr lang="en-US" dirty="0"/>
              <a:t>Use whatever JavaScript framework you want</a:t>
            </a:r>
          </a:p>
          <a:p>
            <a:pPr lvl="1"/>
            <a:r>
              <a:rPr lang="en-US" dirty="0"/>
              <a:t>React, Handlebars, Knockout, Angular1, Angular2, D3</a:t>
            </a:r>
          </a:p>
        </p:txBody>
      </p:sp>
    </p:spTree>
    <p:extLst>
      <p:ext uri="{BB962C8B-B14F-4D97-AF65-F5344CB8AC3E}">
        <p14:creationId xmlns:p14="http://schemas.microsoft.com/office/powerpoint/2010/main" val="65166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Toolchain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  <a:p>
            <a:r>
              <a:rPr lang="en-US" dirty="0"/>
              <a:t>Node Package Manager (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Yeoman</a:t>
            </a:r>
          </a:p>
          <a:p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Gulp</a:t>
            </a:r>
          </a:p>
          <a:p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4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from JavaScript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is part of your future</a:t>
            </a:r>
          </a:p>
          <a:p>
            <a:pPr lvl="1"/>
            <a:r>
              <a:rPr lang="en-US" dirty="0"/>
              <a:t>Resistance is futile</a:t>
            </a:r>
          </a:p>
          <a:p>
            <a:pPr lvl="1"/>
            <a:r>
              <a:rPr lang="en-US" dirty="0"/>
              <a:t>Primary language for SharePoint client-side web parts</a:t>
            </a:r>
          </a:p>
          <a:p>
            <a:pPr lvl="1"/>
            <a:r>
              <a:rPr lang="en-US" dirty="0"/>
              <a:t>Typed superset of JavaScript </a:t>
            </a:r>
          </a:p>
          <a:p>
            <a:pPr lvl="1"/>
            <a:r>
              <a:rPr lang="en-US" dirty="0"/>
              <a:t>Compiles to plain JavaScript</a:t>
            </a:r>
          </a:p>
          <a:p>
            <a:pPr lvl="1"/>
            <a:endParaRPr lang="en-US" dirty="0"/>
          </a:p>
          <a:p>
            <a:r>
              <a:rPr lang="en-US" dirty="0" err="1"/>
              <a:t>SPFx</a:t>
            </a:r>
            <a:r>
              <a:rPr lang="en-US" dirty="0"/>
              <a:t> development tools built using TypeScript </a:t>
            </a:r>
          </a:p>
          <a:p>
            <a:pPr lvl="1"/>
            <a:r>
              <a:rPr lang="en-US" dirty="0"/>
              <a:t>Classes, modules, and interfaces </a:t>
            </a:r>
          </a:p>
          <a:p>
            <a:pPr lvl="1"/>
            <a:r>
              <a:rPr lang="en-US" dirty="0"/>
              <a:t>Module loading support</a:t>
            </a:r>
          </a:p>
          <a:p>
            <a:pPr lvl="1"/>
            <a:r>
              <a:rPr lang="en-US" dirty="0"/>
              <a:t>Helps developers build robust client-side web parts.</a:t>
            </a:r>
          </a:p>
        </p:txBody>
      </p:sp>
    </p:spTree>
    <p:extLst>
      <p:ext uri="{BB962C8B-B14F-4D97-AF65-F5344CB8AC3E}">
        <p14:creationId xmlns:p14="http://schemas.microsoft.com/office/powerpoint/2010/main" val="8077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Overview the SharePoint Framework (</a:t>
            </a:r>
            <a:r>
              <a:rPr lang="en-US" dirty="0" err="1"/>
              <a:t>SPFx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Setting up an </a:t>
            </a:r>
            <a:r>
              <a:rPr lang="en-US" dirty="0" err="1"/>
              <a:t>SPFx</a:t>
            </a:r>
            <a:r>
              <a:rPr lang="en-US" dirty="0"/>
              <a:t> Development Environment</a:t>
            </a:r>
          </a:p>
          <a:p>
            <a:r>
              <a:rPr lang="en-US" dirty="0"/>
              <a:t>Creating Projects using the </a:t>
            </a:r>
            <a:r>
              <a:rPr lang="en-US" dirty="0" err="1"/>
              <a:t>SPFx</a:t>
            </a:r>
            <a:r>
              <a:rPr lang="en-US" dirty="0"/>
              <a:t> Templates</a:t>
            </a:r>
          </a:p>
          <a:p>
            <a:r>
              <a:rPr lang="en-US" dirty="0"/>
              <a:t>Deploying </a:t>
            </a:r>
            <a:r>
              <a:rPr lang="en-US" dirty="0" err="1"/>
              <a:t>SPFx</a:t>
            </a:r>
            <a:r>
              <a:rPr lang="en-US" dirty="0"/>
              <a:t> Projects using an Azure CDN</a:t>
            </a:r>
          </a:p>
        </p:txBody>
      </p:sp>
    </p:spTree>
    <p:extLst>
      <p:ext uri="{BB962C8B-B14F-4D97-AF65-F5344CB8AC3E}">
        <p14:creationId xmlns:p14="http://schemas.microsoft.com/office/powerpoint/2010/main" val="425354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</a:t>
            </a:r>
            <a:r>
              <a:rPr lang="en-US" dirty="0" err="1"/>
              <a:t>SPFx</a:t>
            </a:r>
            <a:r>
              <a:rPr lang="en-US" dirty="0"/>
              <a:t> Developer Toolchain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Install Node.JS</a:t>
            </a:r>
          </a:p>
          <a:p>
            <a:pPr lvl="1"/>
            <a:r>
              <a:rPr lang="en-US" sz="2000" dirty="0"/>
              <a:t>Version 5.0 recommended - 4.0+ minimum</a:t>
            </a:r>
          </a:p>
          <a:p>
            <a:pPr lvl="1"/>
            <a:r>
              <a:rPr lang="en-US" sz="2000" dirty="0"/>
              <a:t>Installs Node Package Manage (</a:t>
            </a:r>
            <a:r>
              <a:rPr lang="en-US" sz="2000" dirty="0" err="1"/>
              <a:t>npm</a:t>
            </a:r>
            <a:r>
              <a:rPr lang="en-US" sz="2000" dirty="0"/>
              <a:t>) </a:t>
            </a:r>
          </a:p>
          <a:p>
            <a:r>
              <a:rPr lang="en-US" sz="2400" dirty="0"/>
              <a:t>Install Visual Studio Code</a:t>
            </a:r>
          </a:p>
          <a:p>
            <a:pPr lvl="1"/>
            <a:r>
              <a:rPr lang="en-US" sz="2000" dirty="0"/>
              <a:t>Better environment for Development with Node.js</a:t>
            </a:r>
          </a:p>
          <a:p>
            <a:r>
              <a:rPr lang="en-US" sz="2400" dirty="0"/>
              <a:t>Install Local self-signed certificate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2339042"/>
      </p:ext>
    </p:extLst>
  </p:cSld>
  <p:clrMapOvr>
    <a:masterClrMapping/>
  </p:clrMapOvr>
</p:sld>
</file>

<file path=ppt/theme/theme1.xml><?xml version="1.0" encoding="utf-8"?>
<a:theme xmlns:a="http://schemas.openxmlformats.org/drawingml/2006/main" name="CPT Course Modul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1B5E98-6A59-4EC7-A18B-B16260040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547237-B119-45CA-BEFC-A2DA2BDB03E7}">
  <ds:schemaRefs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4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 Course Module</Template>
  <TotalTime>6937</TotalTime>
  <Words>862</Words>
  <Application>Microsoft Office PowerPoint</Application>
  <PresentationFormat>On-screen Show (4:3)</PresentationFormat>
  <Paragraphs>153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Calibri</vt:lpstr>
      <vt:lpstr>Lucida Console</vt:lpstr>
      <vt:lpstr>Wingdings</vt:lpstr>
      <vt:lpstr>CPT Course Module</vt:lpstr>
      <vt:lpstr>Developing with the SharePoint Framework</vt:lpstr>
      <vt:lpstr>Agenda</vt:lpstr>
      <vt:lpstr>Evolution of the SharePoint Platform</vt:lpstr>
      <vt:lpstr>What is SPFx?</vt:lpstr>
      <vt:lpstr>How Does SPFx Work?</vt:lpstr>
      <vt:lpstr>Cross-platform Toolchain</vt:lpstr>
      <vt:lpstr>Moving from JavaScript to TypeScript</vt:lpstr>
      <vt:lpstr>Agenda</vt:lpstr>
      <vt:lpstr>Install the SPFx Developer Toolchain</vt:lpstr>
      <vt:lpstr>Working with npm</vt:lpstr>
      <vt:lpstr>Agenda</vt:lpstr>
      <vt:lpstr>Using the SPFx Yeoman Template</vt:lpstr>
      <vt:lpstr>Package.json</vt:lpstr>
      <vt:lpstr>Gulp as a Task Runner</vt:lpstr>
      <vt:lpstr>Developing a SPFx Web Part?</vt:lpstr>
      <vt:lpstr>Working with SASS and .SCSS Files</vt:lpstr>
      <vt:lpstr>Hello World with SPFx</vt:lpstr>
      <vt:lpstr>Adding a JavaScript Library (D3.js)</vt:lpstr>
      <vt:lpstr>Using D3 with SPFx</vt:lpstr>
      <vt:lpstr>Web Part Context</vt:lpstr>
      <vt:lpstr>Web Part Properties</vt:lpstr>
      <vt:lpstr>Property Panel Settings</vt:lpstr>
      <vt:lpstr>Web Part Properties</vt:lpstr>
      <vt:lpstr>Calling the SharePoint REST API</vt:lpstr>
      <vt:lpstr>Calling the SharePoint REST API</vt:lpstr>
      <vt:lpstr>React and JSX</vt:lpstr>
      <vt:lpstr>Creating Web Parts with React.js</vt:lpstr>
      <vt:lpstr>Agenda</vt:lpstr>
      <vt:lpstr>Building a Deployment Package</vt:lpstr>
      <vt:lpstr>Deploying to Azure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SharePoint Framework</dc:title>
  <dc:creator>Windows User</dc:creator>
  <cp:lastModifiedBy>Ted Pattison</cp:lastModifiedBy>
  <cp:revision>222</cp:revision>
  <dcterms:created xsi:type="dcterms:W3CDTF">2012-07-07T16:17:22Z</dcterms:created>
  <dcterms:modified xsi:type="dcterms:W3CDTF">2017-01-29T18:21:55Z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