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8"/>
  </p:notesMasterIdLst>
  <p:handoutMasterIdLst>
    <p:handoutMasterId r:id="rId49"/>
  </p:handoutMasterIdLst>
  <p:sldIdLst>
    <p:sldId id="279" r:id="rId6"/>
    <p:sldId id="281" r:id="rId7"/>
    <p:sldId id="317" r:id="rId8"/>
    <p:sldId id="319" r:id="rId9"/>
    <p:sldId id="320" r:id="rId10"/>
    <p:sldId id="321" r:id="rId11"/>
    <p:sldId id="322" r:id="rId12"/>
    <p:sldId id="323" r:id="rId13"/>
    <p:sldId id="324" r:id="rId14"/>
    <p:sldId id="325" r:id="rId15"/>
    <p:sldId id="326" r:id="rId16"/>
    <p:sldId id="311" r:id="rId17"/>
    <p:sldId id="282" r:id="rId18"/>
    <p:sldId id="283" r:id="rId19"/>
    <p:sldId id="289" r:id="rId20"/>
    <p:sldId id="303" r:id="rId21"/>
    <p:sldId id="290" r:id="rId22"/>
    <p:sldId id="285" r:id="rId23"/>
    <p:sldId id="312" r:id="rId24"/>
    <p:sldId id="293" r:id="rId25"/>
    <p:sldId id="294" r:id="rId26"/>
    <p:sldId id="327" r:id="rId27"/>
    <p:sldId id="295" r:id="rId28"/>
    <p:sldId id="296" r:id="rId29"/>
    <p:sldId id="297" r:id="rId30"/>
    <p:sldId id="331" r:id="rId31"/>
    <p:sldId id="304" r:id="rId32"/>
    <p:sldId id="305" r:id="rId33"/>
    <p:sldId id="306" r:id="rId34"/>
    <p:sldId id="300" r:id="rId35"/>
    <p:sldId id="329" r:id="rId36"/>
    <p:sldId id="313" r:id="rId37"/>
    <p:sldId id="328" r:id="rId38"/>
    <p:sldId id="314" r:id="rId39"/>
    <p:sldId id="330" r:id="rId40"/>
    <p:sldId id="332" r:id="rId41"/>
    <p:sldId id="315" r:id="rId42"/>
    <p:sldId id="333" r:id="rId43"/>
    <p:sldId id="335" r:id="rId44"/>
    <p:sldId id="336" r:id="rId45"/>
    <p:sldId id="334" r:id="rId46"/>
    <p:sldId id="316"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2D"/>
    <a:srgbClr val="FFFFCC"/>
    <a:srgbClr val="FF0000"/>
    <a:srgbClr val="74001E"/>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784" autoAdjust="0"/>
    <p:restoredTop sz="70702" autoAdjust="0"/>
  </p:normalViewPr>
  <p:slideViewPr>
    <p:cSldViewPr>
      <p:cViewPr varScale="1">
        <p:scale>
          <a:sx n="61" d="100"/>
          <a:sy n="61" d="100"/>
        </p:scale>
        <p:origin x="662" y="53"/>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8760"/>
    </p:cViewPr>
  </p:sorterViewPr>
  <p:notesViewPr>
    <p:cSldViewPr>
      <p:cViewPr varScale="1">
        <p:scale>
          <a:sx n="62" d="100"/>
          <a:sy n="62" d="100"/>
        </p:scale>
        <p:origin x="3062"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Infusion-BI</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2015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ypescriptlang.org/docs/tutorial.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The module examines developing client-side web apps using TypeScript and the single page application (SPA) model. The module begins with a primer on developing with the TypeScript language and a discussion of the role that TypeScript definition files play when programming against JavaScript libraries such as jQuery. Next, the module introduces students to the AngularJS framework version 1.5 and teaches students how to get started developing web apps using Angular routes, views and controllers. Students will also learn how to create custom Angular services to encapsulate custom business logic and to increase code reusability and maintainability.</a:t>
            </a: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5047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1455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7584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5521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404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2909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4529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2646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90195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3227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There is</a:t>
            </a:r>
            <a:r>
              <a:rPr lang="en-US" sz="2400" baseline="0" dirty="0"/>
              <a:t> a g</a:t>
            </a:r>
            <a:r>
              <a:rPr lang="en-US" sz="2400" dirty="0"/>
              <a:t>etting started tutorial at </a:t>
            </a:r>
            <a:r>
              <a:rPr lang="en-US" sz="2000" dirty="0">
                <a:hlinkClick r:id="rId3"/>
              </a:rPr>
              <a:t>https://www.typescriptlang.org/docs/tutorial.html</a:t>
            </a:r>
            <a:r>
              <a:rPr lang="en-US" sz="2000" dirty="0"/>
              <a:t> .</a:t>
            </a:r>
          </a:p>
          <a:p>
            <a:endParaRPr lang="en-US" dirty="0"/>
          </a:p>
        </p:txBody>
      </p:sp>
    </p:spTree>
    <p:extLst>
      <p:ext uri="{BB962C8B-B14F-4D97-AF65-F5344CB8AC3E}">
        <p14:creationId xmlns:p14="http://schemas.microsoft.com/office/powerpoint/2010/main" val="1845193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694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28175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1085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418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4464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2141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89799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47196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1359046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1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430000"/>
            <a:ext cx="7772400" cy="1363133"/>
          </a:xfrm>
          <a:prstGeom prst="rect">
            <a:avLst/>
          </a:prstGeom>
        </p:spPr>
        <p:txBody>
          <a:bodyPr anchor="t"/>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722313" y="1929285"/>
            <a:ext cx="7772400" cy="150071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57688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88693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425575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5214"/>
            <a:ext cx="7772400" cy="1468967"/>
          </a:xfrm>
          <a:prstGeom prst="rect">
            <a:avLst/>
          </a:prstGeom>
        </p:spPr>
        <p:txBody>
          <a:bodyPr/>
          <a:lstStyle>
            <a:lvl1pPr>
              <a:defRPr>
                <a:solidFill>
                  <a:srgbClr val="FFFFFF"/>
                </a:solidFill>
              </a:defRPr>
            </a:lvl1pPr>
          </a:lstStyle>
          <a:p>
            <a:r>
              <a:rPr lang="en-US" dirty="0"/>
              <a:t>Click to edit Master title style</a:t>
            </a:r>
          </a:p>
        </p:txBody>
      </p:sp>
      <p:sp>
        <p:nvSpPr>
          <p:cNvPr id="3" name="Footer Placeholder 4"/>
          <p:cNvSpPr>
            <a:spLocks noGrp="1"/>
          </p:cNvSpPr>
          <p:nvPr>
            <p:ph type="ftr" sz="quarter" idx="10"/>
          </p:nvPr>
        </p:nvSpPr>
        <p:spPr>
          <a:xfrm>
            <a:off x="533400" y="6328833"/>
            <a:ext cx="5811838" cy="364067"/>
          </a:xfrm>
          <a:prstGeom prst="rect">
            <a:avLst/>
          </a:prstGeom>
        </p:spPr>
        <p:txBody>
          <a:bodyPr rtlCol="0"/>
          <a:lstStyle>
            <a:lvl1pPr defTabSz="457200" fontAlgn="auto">
              <a:spcBef>
                <a:spcPts val="0"/>
              </a:spcBef>
              <a:spcAft>
                <a:spcPts val="0"/>
              </a:spcAft>
              <a:defRPr>
                <a:latin typeface="+mn-lt"/>
                <a:ea typeface="+mn-ea"/>
              </a:defRPr>
            </a:lvl1pPr>
          </a:lstStyle>
          <a:p>
            <a:pPr>
              <a:defRPr/>
            </a:pPr>
            <a:r>
              <a:rPr lang="en-US"/>
              <a:t>#ITDEVCON</a:t>
            </a:r>
          </a:p>
        </p:txBody>
      </p:sp>
    </p:spTree>
    <p:extLst>
      <p:ext uri="{BB962C8B-B14F-4D97-AF65-F5344CB8AC3E}">
        <p14:creationId xmlns:p14="http://schemas.microsoft.com/office/powerpoint/2010/main" val="324863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5"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2" r:id="rId7"/>
    <p:sldLayoutId id="2147483663" r:id="rId8"/>
    <p:sldLayoutId id="2147483664" r:id="rId9"/>
    <p:sldLayoutId id="2147483665" r:id="rId10"/>
    <p:sldLayoutId id="2147483666" r:id="rId11"/>
    <p:sldLayoutId id="2147483667" r:id="rId12"/>
    <p:sldLayoutId id="2147483668" r:id="rId13"/>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3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6.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TypeScript and AngularJS</a:t>
            </a:r>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sp>
        <p:nvSpPr>
          <p:cNvPr id="9" name="Content Placeholder 8"/>
          <p:cNvSpPr>
            <a:spLocks noGrp="1"/>
          </p:cNvSpPr>
          <p:nvPr>
            <p:ph idx="1"/>
          </p:nvPr>
        </p:nvSpPr>
        <p:spPr/>
        <p:txBody>
          <a:bodyPr/>
          <a:lstStyle/>
          <a:p>
            <a:r>
              <a:rPr lang="en-US" dirty="0"/>
              <a:t>Interface defines a programming contract</a:t>
            </a:r>
          </a:p>
          <a:p>
            <a:pPr lvl="1"/>
            <a:r>
              <a:rPr lang="en-US" dirty="0"/>
              <a:t>Classes can implement interfaces</a:t>
            </a:r>
          </a:p>
          <a:p>
            <a:endParaRPr lang="en-US" dirty="0"/>
          </a:p>
          <a:p>
            <a:endParaRPr lang="en-US" dirty="0"/>
          </a:p>
          <a:p>
            <a:pPr marL="0" indent="0">
              <a:buNone/>
            </a:pPr>
            <a:endParaRPr lang="en-US" dirty="0"/>
          </a:p>
          <a:p>
            <a:pPr marL="334962" lvl="1" indent="0">
              <a:buNone/>
            </a:pPr>
            <a:br>
              <a:rPr lang="en-US" dirty="0"/>
            </a:br>
            <a:endParaRPr lang="en-US" dirty="0"/>
          </a:p>
          <a:p>
            <a:pPr lvl="1"/>
            <a:r>
              <a:rPr lang="en-US" dirty="0"/>
              <a:t>Client code can be decoupled from concrete classes</a:t>
            </a:r>
          </a:p>
        </p:txBody>
      </p:sp>
      <p:pic>
        <p:nvPicPr>
          <p:cNvPr id="4" name="Picture 3"/>
          <p:cNvPicPr>
            <a:picLocks noChangeAspect="1"/>
          </p:cNvPicPr>
          <p:nvPr/>
        </p:nvPicPr>
        <p:blipFill>
          <a:blip r:embed="rId2"/>
          <a:stretch>
            <a:fillRect/>
          </a:stretch>
        </p:blipFill>
        <p:spPr>
          <a:xfrm>
            <a:off x="1156680" y="2489175"/>
            <a:ext cx="3173400" cy="1319201"/>
          </a:xfrm>
          <a:prstGeom prst="rect">
            <a:avLst/>
          </a:prstGeom>
          <a:solidFill>
            <a:schemeClr val="bg1">
              <a:lumMod val="50000"/>
            </a:schemeClr>
          </a:solidFill>
          <a:ln>
            <a:solidFill>
              <a:schemeClr val="bg1">
                <a:lumMod val="50000"/>
              </a:schemeClr>
            </a:solidFill>
          </a:ln>
        </p:spPr>
      </p:pic>
      <p:pic>
        <p:nvPicPr>
          <p:cNvPr id="5" name="Picture 4"/>
          <p:cNvPicPr>
            <a:picLocks noChangeAspect="1"/>
          </p:cNvPicPr>
          <p:nvPr/>
        </p:nvPicPr>
        <p:blipFill>
          <a:blip r:embed="rId3"/>
          <a:stretch>
            <a:fillRect/>
          </a:stretch>
        </p:blipFill>
        <p:spPr>
          <a:xfrm>
            <a:off x="4593960" y="2489175"/>
            <a:ext cx="4257000" cy="2198667"/>
          </a:xfrm>
          <a:prstGeom prst="rect">
            <a:avLst/>
          </a:prstGeom>
          <a:solidFill>
            <a:schemeClr val="bg1">
              <a:lumMod val="50000"/>
            </a:schemeClr>
          </a:solidFill>
          <a:ln>
            <a:solidFill>
              <a:schemeClr val="bg1">
                <a:lumMod val="50000"/>
              </a:schemeClr>
            </a:solidFill>
          </a:ln>
        </p:spPr>
      </p:pic>
      <p:pic>
        <p:nvPicPr>
          <p:cNvPr id="7" name="Picture 6"/>
          <p:cNvPicPr>
            <a:picLocks noChangeAspect="1"/>
          </p:cNvPicPr>
          <p:nvPr/>
        </p:nvPicPr>
        <p:blipFill>
          <a:blip r:embed="rId4"/>
          <a:stretch>
            <a:fillRect/>
          </a:stretch>
        </p:blipFill>
        <p:spPr>
          <a:xfrm>
            <a:off x="1156680" y="5252559"/>
            <a:ext cx="6021721" cy="1218320"/>
          </a:xfrm>
          <a:prstGeom prst="rect">
            <a:avLst/>
          </a:prstGeom>
          <a:ln>
            <a:solidFill>
              <a:schemeClr val="bg1">
                <a:lumMod val="50000"/>
              </a:schemeClr>
            </a:solidFill>
          </a:ln>
        </p:spPr>
      </p:pic>
    </p:spTree>
    <p:extLst>
      <p:ext uri="{BB962C8B-B14F-4D97-AF65-F5344CB8AC3E}">
        <p14:creationId xmlns:p14="http://schemas.microsoft.com/office/powerpoint/2010/main" val="341539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TypeScript Definition Files (</a:t>
            </a:r>
            <a:r>
              <a:rPr lang="en-US" dirty="0" err="1"/>
              <a:t>d.ts</a:t>
            </a:r>
            <a:r>
              <a:rPr lang="en-US" dirty="0"/>
              <a:t>)</a:t>
            </a:r>
          </a:p>
        </p:txBody>
      </p:sp>
      <p:sp>
        <p:nvSpPr>
          <p:cNvPr id="3" name="Content Placeholder 2"/>
          <p:cNvSpPr>
            <a:spLocks noGrp="1"/>
          </p:cNvSpPr>
          <p:nvPr>
            <p:ph idx="1"/>
          </p:nvPr>
        </p:nvSpPr>
        <p:spPr/>
        <p:txBody>
          <a:bodyPr>
            <a:normAutofit/>
          </a:bodyPr>
          <a:lstStyle/>
          <a:p>
            <a:r>
              <a:rPr lang="en-US" sz="2400" dirty="0"/>
              <a:t>What are TypeScript definition files </a:t>
            </a:r>
          </a:p>
          <a:p>
            <a:pPr lvl="1"/>
            <a:r>
              <a:rPr lang="en-US" sz="2000" dirty="0"/>
              <a:t>Typed definitions for 3rd party JavaScript libraries</a:t>
            </a:r>
          </a:p>
          <a:p>
            <a:pPr lvl="1"/>
            <a:r>
              <a:rPr lang="en-US" sz="2000" dirty="0" err="1"/>
              <a:t>DefinitelyTyped</a:t>
            </a:r>
            <a:r>
              <a:rPr lang="en-US" sz="2000" dirty="0"/>
              <a:t> provides great community resource</a:t>
            </a:r>
          </a:p>
          <a:p>
            <a:pPr lvl="1"/>
            <a:r>
              <a:rPr lang="en-US" sz="2000" dirty="0"/>
              <a:t>Typed definition files have a </a:t>
            </a:r>
            <a:r>
              <a:rPr lang="en-US" sz="1800" b="1" dirty="0" err="1">
                <a:solidFill>
                  <a:schemeClr val="tx2">
                    <a:lumMod val="90000"/>
                    <a:lumOff val="10000"/>
                  </a:schemeClr>
                </a:solidFill>
                <a:latin typeface="Lucida Console" panose="020B0609040504020204" pitchFamily="49" charset="0"/>
              </a:rPr>
              <a:t>d.ts</a:t>
            </a:r>
            <a:r>
              <a:rPr lang="en-US" sz="2000" dirty="0"/>
              <a:t> extension</a:t>
            </a:r>
          </a:p>
        </p:txBody>
      </p:sp>
      <p:pic>
        <p:nvPicPr>
          <p:cNvPr id="4" name="Picture 3"/>
          <p:cNvPicPr>
            <a:picLocks noChangeAspect="1"/>
          </p:cNvPicPr>
          <p:nvPr/>
        </p:nvPicPr>
        <p:blipFill>
          <a:blip r:embed="rId2"/>
          <a:stretch>
            <a:fillRect/>
          </a:stretch>
        </p:blipFill>
        <p:spPr>
          <a:xfrm>
            <a:off x="6419127" y="3136389"/>
            <a:ext cx="2307339" cy="1890066"/>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58658" y="3105025"/>
            <a:ext cx="4937145" cy="1898466"/>
          </a:xfrm>
          <a:prstGeom prst="rect">
            <a:avLst/>
          </a:prstGeom>
          <a:solidFill>
            <a:schemeClr val="bg1">
              <a:lumMod val="50000"/>
            </a:schemeClr>
          </a:solidFill>
          <a:ln>
            <a:solidFill>
              <a:schemeClr val="bg1">
                <a:lumMod val="50000"/>
              </a:schemeClr>
            </a:solidFill>
          </a:ln>
        </p:spPr>
      </p:pic>
      <p:pic>
        <p:nvPicPr>
          <p:cNvPr id="6" name="Picture 5"/>
          <p:cNvPicPr>
            <a:picLocks noChangeAspect="1"/>
          </p:cNvPicPr>
          <p:nvPr/>
        </p:nvPicPr>
        <p:blipFill rotWithShape="1">
          <a:blip r:embed="rId4"/>
          <a:srcRect t="38865" b="17411"/>
          <a:stretch/>
        </p:blipFill>
        <p:spPr>
          <a:xfrm>
            <a:off x="1169096" y="5334000"/>
            <a:ext cx="4937145" cy="1184915"/>
          </a:xfrm>
          <a:prstGeom prst="rect">
            <a:avLst/>
          </a:prstGeom>
          <a:ln>
            <a:solidFill>
              <a:schemeClr val="bg1">
                <a:lumMod val="50000"/>
              </a:schemeClr>
            </a:solidFill>
          </a:ln>
        </p:spPr>
      </p:pic>
    </p:spTree>
    <p:extLst>
      <p:ext uri="{BB962C8B-B14F-4D97-AF65-F5344CB8AC3E}">
        <p14:creationId xmlns:p14="http://schemas.microsoft.com/office/powerpoint/2010/main" val="82173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Moving from JavaScript to TypeScript</a:t>
            </a:r>
          </a:p>
          <a:p>
            <a:pPr>
              <a:buFont typeface="Wingdings" panose="05000000000000000000" pitchFamily="2" charset="2"/>
              <a:buChar char="Ø"/>
            </a:pPr>
            <a:r>
              <a:rPr lang="en-US" dirty="0"/>
              <a:t>Introduction to AngularJS</a:t>
            </a:r>
          </a:p>
          <a:p>
            <a:pPr>
              <a:buFont typeface="Wingdings" panose="05000000000000000000" pitchFamily="2" charset="2"/>
              <a:buChar char="§"/>
            </a:pPr>
            <a:r>
              <a:rPr lang="en-US" dirty="0"/>
              <a:t>Angular Routes, Views and Controllers</a:t>
            </a:r>
          </a:p>
          <a:p>
            <a:pPr>
              <a:buFont typeface="Wingdings" panose="05000000000000000000" pitchFamily="2" charset="2"/>
              <a:buChar char="§"/>
            </a:pPr>
            <a:r>
              <a:rPr lang="en-US" dirty="0"/>
              <a:t>View Models and Form Validation</a:t>
            </a:r>
          </a:p>
          <a:p>
            <a:pPr>
              <a:buFont typeface="Wingdings" panose="05000000000000000000" pitchFamily="2" charset="2"/>
              <a:buChar char="§"/>
            </a:pPr>
            <a:r>
              <a:rPr lang="en-US" dirty="0"/>
              <a:t>Programming with Asynchronous Services</a:t>
            </a:r>
          </a:p>
          <a:p>
            <a:pPr>
              <a:buFont typeface="Wingdings" panose="05000000000000000000" pitchFamily="2" charset="2"/>
              <a:buChar char="§"/>
            </a:pPr>
            <a:r>
              <a:rPr lang="en-US" dirty="0"/>
              <a:t>Creating Angular Components</a:t>
            </a:r>
          </a:p>
        </p:txBody>
      </p:sp>
    </p:spTree>
    <p:extLst>
      <p:ext uri="{BB962C8B-B14F-4D97-AF65-F5344CB8AC3E}">
        <p14:creationId xmlns:p14="http://schemas.microsoft.com/office/powerpoint/2010/main" val="358869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Introducing AngularJS</a:t>
            </a:r>
            <a:endParaRPr lang="en-US" dirty="0"/>
          </a:p>
        </p:txBody>
      </p:sp>
      <p:sp>
        <p:nvSpPr>
          <p:cNvPr id="3" name="Content Placeholder 2"/>
          <p:cNvSpPr>
            <a:spLocks noGrp="1"/>
          </p:cNvSpPr>
          <p:nvPr>
            <p:ph idx="1"/>
          </p:nvPr>
        </p:nvSpPr>
        <p:spPr/>
        <p:txBody>
          <a:bodyPr/>
          <a:lstStyle/>
          <a:p>
            <a:r>
              <a:rPr lang="en-US" dirty="0"/>
              <a:t>What is </a:t>
            </a:r>
            <a:r>
              <a:rPr lang="en-US" dirty="0" err="1"/>
              <a:t>AngularJS</a:t>
            </a:r>
            <a:r>
              <a:rPr lang="en-US" dirty="0"/>
              <a:t>?</a:t>
            </a:r>
          </a:p>
          <a:p>
            <a:pPr lvl="1"/>
            <a:r>
              <a:rPr lang="en-US" dirty="0"/>
              <a:t>A JavaScript framework for building web applications</a:t>
            </a:r>
          </a:p>
          <a:p>
            <a:pPr lvl="1"/>
            <a:r>
              <a:rPr lang="en-US" dirty="0"/>
              <a:t>Based on Single-Page Application (SPA) model</a:t>
            </a:r>
          </a:p>
          <a:p>
            <a:pPr lvl="1"/>
            <a:r>
              <a:rPr lang="en-US" dirty="0"/>
              <a:t>Implements Model-View-Controller (MVC) Pattern</a:t>
            </a:r>
          </a:p>
          <a:p>
            <a:pPr lvl="1"/>
            <a:endParaRPr lang="en-US" dirty="0"/>
          </a:p>
          <a:p>
            <a:r>
              <a:rPr lang="en-US" dirty="0"/>
              <a:t>What version should you use?</a:t>
            </a:r>
          </a:p>
          <a:p>
            <a:pPr lvl="1"/>
            <a:r>
              <a:rPr lang="en-US" dirty="0"/>
              <a:t>AngularJS 1.0</a:t>
            </a:r>
          </a:p>
          <a:p>
            <a:pPr lvl="1"/>
            <a:r>
              <a:rPr lang="en-US" dirty="0"/>
              <a:t>AngularJS 1.5</a:t>
            </a:r>
          </a:p>
          <a:p>
            <a:pPr lvl="1"/>
            <a:r>
              <a:rPr lang="en-US" dirty="0"/>
              <a:t>AngularJS 2.0</a:t>
            </a:r>
          </a:p>
          <a:p>
            <a:endParaRPr lang="en-US" dirty="0"/>
          </a:p>
        </p:txBody>
      </p:sp>
      <p:pic>
        <p:nvPicPr>
          <p:cNvPr id="4" name="Picture 3"/>
          <p:cNvPicPr>
            <a:picLocks noChangeAspect="1"/>
          </p:cNvPicPr>
          <p:nvPr/>
        </p:nvPicPr>
        <p:blipFill>
          <a:blip r:embed="rId2"/>
          <a:stretch>
            <a:fillRect/>
          </a:stretch>
        </p:blipFill>
        <p:spPr>
          <a:xfrm>
            <a:off x="7010400" y="1201532"/>
            <a:ext cx="1905000" cy="492535"/>
          </a:xfrm>
          <a:prstGeom prst="rect">
            <a:avLst/>
          </a:prstGeom>
        </p:spPr>
      </p:pic>
    </p:spTree>
    <p:extLst>
      <p:ext uri="{BB962C8B-B14F-4D97-AF65-F5344CB8AC3E}">
        <p14:creationId xmlns:p14="http://schemas.microsoft.com/office/powerpoint/2010/main" val="16462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Angular JS Features</a:t>
            </a:r>
            <a:endParaRPr lang="en-US" dirty="0"/>
          </a:p>
        </p:txBody>
      </p:sp>
      <p:sp>
        <p:nvSpPr>
          <p:cNvPr id="3" name="Content Placeholder 2"/>
          <p:cNvSpPr>
            <a:spLocks noGrp="1"/>
          </p:cNvSpPr>
          <p:nvPr>
            <p:ph idx="1"/>
          </p:nvPr>
        </p:nvSpPr>
        <p:spPr/>
        <p:txBody>
          <a:bodyPr>
            <a:noAutofit/>
          </a:bodyPr>
          <a:lstStyle/>
          <a:p>
            <a:r>
              <a:rPr lang="en-US" sz="2000" dirty="0"/>
              <a:t>Directive</a:t>
            </a:r>
          </a:p>
          <a:p>
            <a:pPr lvl="1"/>
            <a:r>
              <a:rPr lang="en-US" sz="1800" dirty="0"/>
              <a:t>A shared unit of declarative functionality</a:t>
            </a:r>
          </a:p>
          <a:p>
            <a:r>
              <a:rPr lang="en-US" sz="2000" dirty="0"/>
              <a:t>Module</a:t>
            </a:r>
          </a:p>
          <a:p>
            <a:pPr lvl="1"/>
            <a:r>
              <a:rPr lang="en-US" sz="1800" dirty="0"/>
              <a:t>A container for a reusable unit of code</a:t>
            </a:r>
          </a:p>
          <a:p>
            <a:r>
              <a:rPr lang="en-US" sz="2000" dirty="0"/>
              <a:t>Controller</a:t>
            </a:r>
          </a:p>
          <a:p>
            <a:pPr lvl="1"/>
            <a:r>
              <a:rPr lang="en-US" sz="1800" dirty="0"/>
              <a:t>A JavaScript functions which processes incoming requests</a:t>
            </a:r>
          </a:p>
          <a:p>
            <a:r>
              <a:rPr lang="en-US" sz="2000" dirty="0"/>
              <a:t>View</a:t>
            </a:r>
          </a:p>
          <a:p>
            <a:pPr lvl="1"/>
            <a:r>
              <a:rPr lang="en-US" sz="1800" dirty="0"/>
              <a:t>An HTML template that serves as a partial view on a page</a:t>
            </a:r>
          </a:p>
          <a:p>
            <a:r>
              <a:rPr lang="en-US" sz="2000" dirty="0"/>
              <a:t>View Model</a:t>
            </a:r>
          </a:p>
          <a:p>
            <a:pPr lvl="1"/>
            <a:r>
              <a:rPr lang="en-US" sz="1800" dirty="0"/>
              <a:t>JavaScript object containing domain-specific data prepared by controller</a:t>
            </a:r>
          </a:p>
          <a:p>
            <a:pPr lvl="1"/>
            <a:r>
              <a:rPr lang="en-US" sz="1800" dirty="0"/>
              <a:t>Object properties declaratively bound to HTML elements in the view</a:t>
            </a:r>
            <a:endParaRPr lang="en-US" sz="2000" dirty="0"/>
          </a:p>
          <a:p>
            <a:r>
              <a:rPr lang="en-US" sz="2000" dirty="0"/>
              <a:t>Service</a:t>
            </a:r>
          </a:p>
          <a:p>
            <a:pPr lvl="1"/>
            <a:r>
              <a:rPr lang="en-US" sz="1800" dirty="0"/>
              <a:t>Built-in Angular services include $http, $window and $route</a:t>
            </a:r>
          </a:p>
          <a:p>
            <a:pPr lvl="1"/>
            <a:r>
              <a:rPr lang="en-US" sz="1800" dirty="0"/>
              <a:t>Custom services used to write code which is shared across controllers</a:t>
            </a:r>
          </a:p>
        </p:txBody>
      </p:sp>
    </p:spTree>
    <p:extLst>
      <p:ext uri="{BB962C8B-B14F-4D97-AF65-F5344CB8AC3E}">
        <p14:creationId xmlns:p14="http://schemas.microsoft.com/office/powerpoint/2010/main" val="422916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Angular Directives</a:t>
            </a: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ng-app</a:t>
            </a:r>
            <a:r>
              <a:rPr lang="en-US" sz="2400" dirty="0">
                <a:latin typeface="Consolas" panose="020B0609020204030204" pitchFamily="49" charset="0"/>
                <a:cs typeface="Consolas" panose="020B0609020204030204" pitchFamily="49" charset="0"/>
              </a:rPr>
              <a:t>: </a:t>
            </a:r>
            <a:r>
              <a:rPr lang="en-US" sz="2400" dirty="0"/>
              <a:t>initialize the Angular app</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ng-controller</a:t>
            </a:r>
            <a:r>
              <a:rPr lang="en-US" sz="2400" dirty="0">
                <a:latin typeface="Consolas" panose="020B0609020204030204" pitchFamily="49" charset="0"/>
                <a:cs typeface="Consolas" panose="020B0609020204030204" pitchFamily="49" charset="0"/>
              </a:rPr>
              <a:t>: </a:t>
            </a:r>
            <a:r>
              <a:rPr lang="en-US" sz="2400" dirty="0"/>
              <a:t>designate controller scope</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ng-view</a:t>
            </a:r>
            <a:r>
              <a:rPr lang="en-US" sz="2400" dirty="0">
                <a:latin typeface="Consolas" panose="020B0609020204030204" pitchFamily="49" charset="0"/>
                <a:cs typeface="Consolas" panose="020B0609020204030204" pitchFamily="49" charset="0"/>
              </a:rPr>
              <a:t>: </a:t>
            </a:r>
            <a:r>
              <a:rPr lang="en-US" sz="2400" dirty="0"/>
              <a:t>define placeholder for dynamic views</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ng-bind</a:t>
            </a:r>
            <a:r>
              <a:rPr lang="en-US" sz="2400" dirty="0">
                <a:latin typeface="Consolas" panose="020B0609020204030204" pitchFamily="49" charset="0"/>
                <a:cs typeface="Consolas" panose="020B0609020204030204" pitchFamily="49" charset="0"/>
              </a:rPr>
              <a:t>: </a:t>
            </a:r>
            <a:r>
              <a:rPr lang="en-US" sz="2400" dirty="0"/>
              <a:t>one-way binding of HTML element to model</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ng-model</a:t>
            </a:r>
            <a:r>
              <a:rPr lang="en-US" sz="2400" dirty="0">
                <a:latin typeface="Consolas" panose="020B0609020204030204" pitchFamily="49" charset="0"/>
                <a:cs typeface="Consolas" panose="020B0609020204030204" pitchFamily="49" charset="0"/>
              </a:rPr>
              <a:t>: </a:t>
            </a:r>
            <a:r>
              <a:rPr lang="en-US" sz="2400" dirty="0"/>
              <a:t>two-way binding of HTML element to model</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ng-repeat</a:t>
            </a:r>
            <a:r>
              <a:rPr lang="en-US" sz="2400" dirty="0">
                <a:latin typeface="Consolas" panose="020B0609020204030204" pitchFamily="49" charset="0"/>
                <a:cs typeface="Consolas" panose="020B0609020204030204" pitchFamily="49" charset="0"/>
              </a:rPr>
              <a:t>: create </a:t>
            </a:r>
            <a:r>
              <a:rPr lang="en-US" sz="2400" dirty="0">
                <a:cs typeface="+mn-cs"/>
              </a:rPr>
              <a:t>for-each loop</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ng-click</a:t>
            </a:r>
            <a:r>
              <a:rPr lang="en-US" sz="2400" dirty="0">
                <a:latin typeface="Consolas" panose="020B0609020204030204" pitchFamily="49" charset="0"/>
                <a:cs typeface="Consolas" panose="020B0609020204030204" pitchFamily="49" charset="0"/>
              </a:rPr>
              <a:t>: </a:t>
            </a:r>
            <a:r>
              <a:rPr lang="en-US" sz="2400" dirty="0"/>
              <a:t>handle click event.</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ng-hide</a:t>
            </a:r>
            <a:r>
              <a:rPr lang="en-US" sz="2400" dirty="0">
                <a:latin typeface="Consolas" panose="020B0609020204030204" pitchFamily="49" charset="0"/>
                <a:cs typeface="Consolas" panose="020B0609020204030204" pitchFamily="49" charset="0"/>
              </a:rPr>
              <a:t>: </a:t>
            </a:r>
            <a:r>
              <a:rPr lang="en-US" sz="2400" dirty="0"/>
              <a:t>shows or hides an HTML element</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ng-href</a:t>
            </a:r>
            <a:r>
              <a:rPr lang="en-US" sz="2400" dirty="0">
                <a:latin typeface="Consolas" panose="020B0609020204030204" pitchFamily="49" charset="0"/>
                <a:cs typeface="Consolas" panose="020B0609020204030204" pitchFamily="49" charset="0"/>
              </a:rPr>
              <a:t>: </a:t>
            </a:r>
            <a:r>
              <a:rPr lang="en-US" sz="2400" dirty="0"/>
              <a:t>creates Angular-compliant anchor tags</a:t>
            </a:r>
          </a:p>
          <a:p>
            <a:pPr>
              <a:buFont typeface="Wingdings" panose="05000000000000000000" pitchFamily="2" charset="2"/>
              <a:buChar char="§"/>
            </a:pPr>
            <a:r>
              <a:rPr lang="en-US" sz="2400" dirty="0">
                <a:solidFill>
                  <a:srgbClr val="800000"/>
                </a:solidFill>
                <a:latin typeface="Consolas" panose="020B0609020204030204" pitchFamily="49" charset="0"/>
                <a:cs typeface="Consolas" panose="020B0609020204030204" pitchFamily="49" charset="0"/>
              </a:rPr>
              <a:t>ng-</a:t>
            </a:r>
            <a:r>
              <a:rPr lang="en-US" sz="2400" dirty="0" err="1">
                <a:solidFill>
                  <a:srgbClr val="800000"/>
                </a:solidFill>
                <a:latin typeface="Consolas" panose="020B0609020204030204" pitchFamily="49" charset="0"/>
                <a:cs typeface="Consolas" panose="020B0609020204030204" pitchFamily="49" charset="0"/>
              </a:rPr>
              <a:t>src</a:t>
            </a:r>
            <a:r>
              <a:rPr lang="en-US" sz="2400" dirty="0">
                <a:latin typeface="Consolas" panose="020B0609020204030204" pitchFamily="49" charset="0"/>
                <a:cs typeface="Consolas" panose="020B0609020204030204" pitchFamily="49" charset="0"/>
              </a:rPr>
              <a:t>: </a:t>
            </a:r>
            <a:r>
              <a:rPr lang="en-US" sz="2400" dirty="0"/>
              <a:t>creates Angular-compliant </a:t>
            </a:r>
            <a:r>
              <a:rPr lang="en-US" sz="2400" dirty="0" err="1"/>
              <a:t>img</a:t>
            </a:r>
            <a:r>
              <a:rPr lang="en-US" sz="2400" dirty="0"/>
              <a:t> tags</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cs typeface="+mn-cs"/>
            </a:endParaRPr>
          </a:p>
          <a:p>
            <a:pPr lvl="1">
              <a:buFont typeface="Wingdings" panose="05000000000000000000" pitchFamily="2" charset="2"/>
              <a:buChar char="§"/>
            </a:pPr>
            <a:endParaRPr lang="en-US" sz="2000" dirty="0">
              <a:cs typeface="+mn-cs"/>
            </a:endParaRP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302755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Service Components included with </a:t>
            </a:r>
            <a:r>
              <a:rPr lang="en-US" sz="2600" dirty="0" err="1"/>
              <a:t>AngularJS</a:t>
            </a:r>
            <a:endParaRPr lang="en-US" sz="2600" dirty="0"/>
          </a:p>
        </p:txBody>
      </p:sp>
      <p:sp>
        <p:nvSpPr>
          <p:cNvPr id="3" name="Content Placeholder 2"/>
          <p:cNvSpPr>
            <a:spLocks noGrp="1"/>
          </p:cNvSpPr>
          <p:nvPr>
            <p:ph idx="1"/>
          </p:nvPr>
        </p:nvSpPr>
        <p:spPr/>
        <p:txBody>
          <a:bodyPr>
            <a:normAutofit/>
          </a:bodyPr>
          <a:lstStyle/>
          <a:p>
            <a:r>
              <a:rPr lang="en-US" sz="2400" dirty="0"/>
              <a:t>Angular includes many built-in service components</a:t>
            </a:r>
          </a:p>
          <a:p>
            <a:pPr lvl="1"/>
            <a:r>
              <a:rPr lang="en-US" sz="2000" dirty="0"/>
              <a:t>This tables lists some of the more commonly used services</a:t>
            </a:r>
          </a:p>
        </p:txBody>
      </p:sp>
      <p:graphicFrame>
        <p:nvGraphicFramePr>
          <p:cNvPr id="6" name="Table Placeholder 4"/>
          <p:cNvGraphicFramePr>
            <a:graphicFrameLocks/>
          </p:cNvGraphicFramePr>
          <p:nvPr>
            <p:extLst/>
          </p:nvPr>
        </p:nvGraphicFramePr>
        <p:xfrm>
          <a:off x="381000" y="2362200"/>
          <a:ext cx="8382000" cy="3708400"/>
        </p:xfrm>
        <a:graphic>
          <a:graphicData uri="http://schemas.openxmlformats.org/drawingml/2006/table">
            <a:tbl>
              <a:tblPr firstRow="1" bandRow="1">
                <a:tableStyleId>{5C22544A-7EE6-4342-B048-85BDC9FD1C3A}</a:tableStyleId>
              </a:tblPr>
              <a:tblGrid>
                <a:gridCol w="1397000">
                  <a:extLst>
                    <a:ext uri="{9D8B030D-6E8A-4147-A177-3AD203B41FA5}">
                      <a16:colId xmlns:a16="http://schemas.microsoft.com/office/drawing/2014/main" val="20000"/>
                    </a:ext>
                  </a:extLst>
                </a:gridCol>
                <a:gridCol w="6985000">
                  <a:extLst>
                    <a:ext uri="{9D8B030D-6E8A-4147-A177-3AD203B41FA5}">
                      <a16:colId xmlns:a16="http://schemas.microsoft.com/office/drawing/2014/main" val="20001"/>
                    </a:ext>
                  </a:extLst>
                </a:gridCol>
              </a:tblGrid>
              <a:tr h="370840">
                <a:tc>
                  <a:txBody>
                    <a:bodyPr/>
                    <a:lstStyle/>
                    <a:p>
                      <a:r>
                        <a:rPr lang="en-US" sz="1400" dirty="0"/>
                        <a:t>Service</a:t>
                      </a:r>
                    </a:p>
                  </a:txBody>
                  <a:tcPr marL="93133" marR="93133"/>
                </a:tc>
                <a:tc>
                  <a:txBody>
                    <a:bodyPr/>
                    <a:lstStyle/>
                    <a:p>
                      <a:r>
                        <a:rPr lang="en-US" sz="1400" dirty="0"/>
                        <a:t>Purpose</a:t>
                      </a:r>
                    </a:p>
                  </a:txBody>
                  <a:tcPr marL="93133" marR="93133"/>
                </a:tc>
                <a:extLst>
                  <a:ext uri="{0D108BD9-81ED-4DB2-BD59-A6C34878D82A}">
                    <a16:rowId xmlns:a16="http://schemas.microsoft.com/office/drawing/2014/main" val="10000"/>
                  </a:ext>
                </a:extLst>
              </a:tr>
              <a:tr h="370840">
                <a:tc>
                  <a:txBody>
                    <a:bodyPr/>
                    <a:lstStyle/>
                    <a:p>
                      <a:r>
                        <a:rPr lang="en-US" sz="1400" dirty="0"/>
                        <a:t>$http</a:t>
                      </a:r>
                    </a:p>
                  </a:txBody>
                  <a:tcPr marL="93133" marR="93133"/>
                </a:tc>
                <a:tc>
                  <a:txBody>
                    <a:bodyPr/>
                    <a:lstStyle/>
                    <a:p>
                      <a:r>
                        <a:rPr lang="en-US" sz="1400" dirty="0"/>
                        <a:t>used to communicate with the remote HTTP servers using </a:t>
                      </a:r>
                      <a:r>
                        <a:rPr lang="en-US" sz="1400" dirty="0" err="1"/>
                        <a:t>XMLHttpRequest</a:t>
                      </a:r>
                      <a:r>
                        <a:rPr lang="en-US" sz="1400" dirty="0"/>
                        <a:t> object </a:t>
                      </a:r>
                    </a:p>
                  </a:txBody>
                  <a:tcPr marL="93133" marR="93133"/>
                </a:tc>
                <a:extLst>
                  <a:ext uri="{0D108BD9-81ED-4DB2-BD59-A6C34878D82A}">
                    <a16:rowId xmlns:a16="http://schemas.microsoft.com/office/drawing/2014/main" val="10001"/>
                  </a:ext>
                </a:extLst>
              </a:tr>
              <a:tr h="370840">
                <a:tc>
                  <a:txBody>
                    <a:bodyPr/>
                    <a:lstStyle/>
                    <a:p>
                      <a:r>
                        <a:rPr lang="en-US" sz="1400" dirty="0"/>
                        <a:t>$location</a:t>
                      </a:r>
                    </a:p>
                  </a:txBody>
                  <a:tcPr marL="93133" marR="93133"/>
                </a:tc>
                <a:tc>
                  <a:txBody>
                    <a:bodyPr/>
                    <a:lstStyle/>
                    <a:p>
                      <a:r>
                        <a:rPr lang="en-US" sz="1400" dirty="0"/>
                        <a:t>used to retrieve the URL in the browser address bar</a:t>
                      </a:r>
                    </a:p>
                  </a:txBody>
                  <a:tcPr marL="93133" marR="93133"/>
                </a:tc>
                <a:extLst>
                  <a:ext uri="{0D108BD9-81ED-4DB2-BD59-A6C34878D82A}">
                    <a16:rowId xmlns:a16="http://schemas.microsoft.com/office/drawing/2014/main" val="10002"/>
                  </a:ext>
                </a:extLst>
              </a:tr>
              <a:tr h="370840">
                <a:tc>
                  <a:txBody>
                    <a:bodyPr/>
                    <a:lstStyle/>
                    <a:p>
                      <a:r>
                        <a:rPr lang="en-US" sz="1400" dirty="0"/>
                        <a:t>$log</a:t>
                      </a:r>
                    </a:p>
                  </a:txBody>
                  <a:tcPr marL="93133" marR="93133"/>
                </a:tc>
                <a:tc>
                  <a:txBody>
                    <a:bodyPr/>
                    <a:lstStyle/>
                    <a:p>
                      <a:r>
                        <a:rPr lang="en-US" sz="1400" dirty="0"/>
                        <a:t> safely writes the message into the browser's console </a:t>
                      </a:r>
                    </a:p>
                  </a:txBody>
                  <a:tcPr marL="93133" marR="93133"/>
                </a:tc>
                <a:extLst>
                  <a:ext uri="{0D108BD9-81ED-4DB2-BD59-A6C34878D82A}">
                    <a16:rowId xmlns:a16="http://schemas.microsoft.com/office/drawing/2014/main" val="10003"/>
                  </a:ext>
                </a:extLst>
              </a:tr>
              <a:tr h="370840">
                <a:tc>
                  <a:txBody>
                    <a:bodyPr/>
                    <a:lstStyle/>
                    <a:p>
                      <a:r>
                        <a:rPr lang="en-US" sz="1400" dirty="0"/>
                        <a:t>$q</a:t>
                      </a:r>
                    </a:p>
                  </a:txBody>
                  <a:tcPr marL="93133" marR="93133"/>
                </a:tc>
                <a:tc>
                  <a:txBody>
                    <a:bodyPr/>
                    <a:lstStyle/>
                    <a:p>
                      <a:r>
                        <a:rPr lang="en-US" sz="1400" dirty="0"/>
                        <a:t>promise/deferred implementation </a:t>
                      </a:r>
                    </a:p>
                  </a:txBody>
                  <a:tcPr marL="93133" marR="93133"/>
                </a:tc>
                <a:extLst>
                  <a:ext uri="{0D108BD9-81ED-4DB2-BD59-A6C34878D82A}">
                    <a16:rowId xmlns:a16="http://schemas.microsoft.com/office/drawing/2014/main" val="10004"/>
                  </a:ext>
                </a:extLst>
              </a:tr>
              <a:tr h="370840">
                <a:tc>
                  <a:txBody>
                    <a:bodyPr/>
                    <a:lstStyle/>
                    <a:p>
                      <a:r>
                        <a:rPr lang="en-US" sz="1400" dirty="0"/>
                        <a:t>$window</a:t>
                      </a:r>
                    </a:p>
                  </a:txBody>
                  <a:tcPr marL="93133" marR="93133"/>
                </a:tc>
                <a:tc>
                  <a:txBody>
                    <a:bodyPr/>
                    <a:lstStyle/>
                    <a:p>
                      <a:r>
                        <a:rPr lang="en-US" sz="1400" dirty="0"/>
                        <a:t>reference to the browser's window object</a:t>
                      </a:r>
                    </a:p>
                  </a:txBody>
                  <a:tcPr marL="93133" marR="93133"/>
                </a:tc>
                <a:extLst>
                  <a:ext uri="{0D108BD9-81ED-4DB2-BD59-A6C34878D82A}">
                    <a16:rowId xmlns:a16="http://schemas.microsoft.com/office/drawing/2014/main" val="10005"/>
                  </a:ext>
                </a:extLst>
              </a:tr>
              <a:tr h="370840">
                <a:tc>
                  <a:txBody>
                    <a:bodyPr/>
                    <a:lstStyle/>
                    <a:p>
                      <a:r>
                        <a:rPr lang="en-US" sz="1400" dirty="0"/>
                        <a:t>$</a:t>
                      </a:r>
                      <a:r>
                        <a:rPr lang="en-US" sz="1400" dirty="0" err="1"/>
                        <a:t>anchorScroll</a:t>
                      </a:r>
                      <a:endParaRPr lang="en-US" sz="1400" dirty="0"/>
                    </a:p>
                  </a:txBody>
                  <a:tcPr marL="93133" marR="93133"/>
                </a:tc>
                <a:tc>
                  <a:txBody>
                    <a:bodyPr/>
                    <a:lstStyle/>
                    <a:p>
                      <a:r>
                        <a:rPr lang="en-US" sz="1400" dirty="0"/>
                        <a:t>scrolls to the related element</a:t>
                      </a:r>
                    </a:p>
                  </a:txBody>
                  <a:tcPr marL="93133" marR="93133"/>
                </a:tc>
                <a:extLst>
                  <a:ext uri="{0D108BD9-81ED-4DB2-BD59-A6C34878D82A}">
                    <a16:rowId xmlns:a16="http://schemas.microsoft.com/office/drawing/2014/main" val="10006"/>
                  </a:ext>
                </a:extLst>
              </a:tr>
              <a:tr h="370840">
                <a:tc>
                  <a:txBody>
                    <a:bodyPr/>
                    <a:lstStyle/>
                    <a:p>
                      <a:r>
                        <a:rPr lang="en-US" sz="1400" dirty="0"/>
                        <a:t>$filter</a:t>
                      </a:r>
                    </a:p>
                  </a:txBody>
                  <a:tcPr marL="93133" marR="93133"/>
                </a:tc>
                <a:tc>
                  <a:txBody>
                    <a:bodyPr/>
                    <a:lstStyle/>
                    <a:p>
                      <a:r>
                        <a:rPr lang="en-US" sz="1400" dirty="0"/>
                        <a:t>used for formatting data displayed to the user</a:t>
                      </a:r>
                    </a:p>
                  </a:txBody>
                  <a:tcPr marL="93133" marR="93133"/>
                </a:tc>
                <a:extLst>
                  <a:ext uri="{0D108BD9-81ED-4DB2-BD59-A6C34878D82A}">
                    <a16:rowId xmlns:a16="http://schemas.microsoft.com/office/drawing/2014/main" val="10007"/>
                  </a:ext>
                </a:extLst>
              </a:tr>
              <a:tr h="370840">
                <a:tc>
                  <a:txBody>
                    <a:bodyPr/>
                    <a:lstStyle/>
                    <a:p>
                      <a:r>
                        <a:rPr lang="en-US" sz="1400" dirty="0"/>
                        <a:t>$route</a:t>
                      </a:r>
                    </a:p>
                  </a:txBody>
                  <a:tcPr marL="93133" marR="93133"/>
                </a:tc>
                <a:tc>
                  <a:txBody>
                    <a:bodyPr/>
                    <a:lstStyle/>
                    <a:p>
                      <a:r>
                        <a:rPr lang="en-US" sz="1400" dirty="0"/>
                        <a:t>used for deep-linking URLs to controllers and views </a:t>
                      </a:r>
                    </a:p>
                  </a:txBody>
                  <a:tcPr marL="93133" marR="93133"/>
                </a:tc>
                <a:extLst>
                  <a:ext uri="{0D108BD9-81ED-4DB2-BD59-A6C34878D82A}">
                    <a16:rowId xmlns:a16="http://schemas.microsoft.com/office/drawing/2014/main" val="10008"/>
                  </a:ext>
                </a:extLst>
              </a:tr>
              <a:tr h="370840">
                <a:tc>
                  <a:txBody>
                    <a:bodyPr/>
                    <a:lstStyle/>
                    <a:p>
                      <a:r>
                        <a:rPr lang="en-US" sz="1400" dirty="0"/>
                        <a:t>$</a:t>
                      </a:r>
                      <a:r>
                        <a:rPr lang="en-US" sz="1400" dirty="0" err="1"/>
                        <a:t>routeParams</a:t>
                      </a:r>
                      <a:endParaRPr lang="en-US" sz="1400" dirty="0"/>
                    </a:p>
                  </a:txBody>
                  <a:tcPr marL="93133" marR="93133"/>
                </a:tc>
                <a:tc>
                  <a:txBody>
                    <a:bodyPr/>
                    <a:lstStyle/>
                    <a:p>
                      <a:r>
                        <a:rPr lang="en-US" sz="1400" dirty="0"/>
                        <a:t>allows you to retrieve the current set of route parameters</a:t>
                      </a:r>
                    </a:p>
                  </a:txBody>
                  <a:tcPr marL="93133" marR="93133"/>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8011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Modules</a:t>
            </a:r>
            <a:endParaRPr lang="en-US" dirty="0"/>
          </a:p>
        </p:txBody>
      </p:sp>
      <p:sp>
        <p:nvSpPr>
          <p:cNvPr id="3" name="Content Placeholder 2"/>
          <p:cNvSpPr>
            <a:spLocks noGrp="1"/>
          </p:cNvSpPr>
          <p:nvPr>
            <p:ph idx="1"/>
          </p:nvPr>
        </p:nvSpPr>
        <p:spPr/>
        <p:txBody>
          <a:bodyPr/>
          <a:lstStyle/>
          <a:p>
            <a:r>
              <a:rPr lang="en-US" dirty="0"/>
              <a:t>Module represents a container of code</a:t>
            </a:r>
          </a:p>
          <a:p>
            <a:pPr lvl="1"/>
            <a:r>
              <a:rPr lang="en-US" dirty="0" err="1"/>
              <a:t>AngularJS</a:t>
            </a:r>
            <a:r>
              <a:rPr lang="en-US" dirty="0"/>
              <a:t> provides several built-in Modules</a:t>
            </a:r>
          </a:p>
          <a:p>
            <a:pPr lvl="1"/>
            <a:r>
              <a:rPr lang="en-US" dirty="0"/>
              <a:t>Third parties libraries often created using Modules</a:t>
            </a:r>
          </a:p>
          <a:p>
            <a:r>
              <a:rPr lang="en-US" dirty="0"/>
              <a:t>Named module can be created for app</a:t>
            </a:r>
          </a:p>
          <a:p>
            <a:pPr lvl="1"/>
            <a:r>
              <a:rPr lang="en-US" dirty="0"/>
              <a:t>App module named using </a:t>
            </a:r>
            <a:r>
              <a:rPr lang="en-US" sz="2000" b="1" dirty="0">
                <a:solidFill>
                  <a:schemeClr val="accent1"/>
                </a:solidFill>
              </a:rPr>
              <a:t>ng-app</a:t>
            </a:r>
            <a:r>
              <a:rPr lang="en-US" dirty="0"/>
              <a:t> Directive</a:t>
            </a:r>
          </a:p>
          <a:p>
            <a:pPr lvl="1"/>
            <a:r>
              <a:rPr lang="en-US" dirty="0"/>
              <a:t>App module initialized using </a:t>
            </a:r>
            <a:r>
              <a:rPr lang="en-US" sz="2000" b="1" dirty="0" err="1">
                <a:solidFill>
                  <a:schemeClr val="accent1"/>
                </a:solidFill>
              </a:rPr>
              <a:t>angular.module</a:t>
            </a:r>
            <a:r>
              <a:rPr lang="en-US" dirty="0"/>
              <a:t> function</a:t>
            </a:r>
          </a:p>
        </p:txBody>
      </p:sp>
      <p:pic>
        <p:nvPicPr>
          <p:cNvPr id="4" name="Picture 3"/>
          <p:cNvPicPr>
            <a:picLocks noChangeAspect="1"/>
          </p:cNvPicPr>
          <p:nvPr/>
        </p:nvPicPr>
        <p:blipFill>
          <a:blip r:embed="rId3"/>
          <a:stretch>
            <a:fillRect/>
          </a:stretch>
        </p:blipFill>
        <p:spPr>
          <a:xfrm>
            <a:off x="4457700" y="4420644"/>
            <a:ext cx="4481861" cy="1676400"/>
          </a:xfrm>
          <a:prstGeom prst="rect">
            <a:avLst/>
          </a:prstGeom>
          <a:ln>
            <a:solidFill>
              <a:schemeClr val="bg1">
                <a:lumMod val="50000"/>
              </a:schemeClr>
            </a:solidFill>
          </a:ln>
        </p:spPr>
      </p:pic>
      <p:pic>
        <p:nvPicPr>
          <p:cNvPr id="5" name="Picture 4"/>
          <p:cNvPicPr>
            <a:picLocks noChangeAspect="1"/>
          </p:cNvPicPr>
          <p:nvPr/>
        </p:nvPicPr>
        <p:blipFill rotWithShape="1">
          <a:blip r:embed="rId4"/>
          <a:srcRect r="24290"/>
          <a:stretch/>
        </p:blipFill>
        <p:spPr>
          <a:xfrm>
            <a:off x="444128" y="4419600"/>
            <a:ext cx="3638625" cy="1676400"/>
          </a:xfrm>
          <a:prstGeom prst="rect">
            <a:avLst/>
          </a:prstGeom>
          <a:ln>
            <a:solidFill>
              <a:schemeClr val="bg1">
                <a:lumMod val="50000"/>
              </a:schemeClr>
            </a:solidFill>
          </a:ln>
        </p:spPr>
      </p:pic>
    </p:spTree>
    <p:extLst>
      <p:ext uri="{BB962C8B-B14F-4D97-AF65-F5344CB8AC3E}">
        <p14:creationId xmlns:p14="http://schemas.microsoft.com/office/powerpoint/2010/main" val="41659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Project Structure</a:t>
            </a:r>
          </a:p>
        </p:txBody>
      </p:sp>
      <p:sp>
        <p:nvSpPr>
          <p:cNvPr id="3" name="Content Placeholder 2"/>
          <p:cNvSpPr>
            <a:spLocks noGrp="1"/>
          </p:cNvSpPr>
          <p:nvPr>
            <p:ph idx="1"/>
          </p:nvPr>
        </p:nvSpPr>
        <p:spPr/>
        <p:txBody>
          <a:bodyPr>
            <a:normAutofit/>
          </a:bodyPr>
          <a:lstStyle/>
          <a:p>
            <a:r>
              <a:rPr lang="en-US" sz="2400" dirty="0"/>
              <a:t>All application code maintained in </a:t>
            </a:r>
            <a:r>
              <a:rPr lang="en-US" sz="2000" b="1" dirty="0">
                <a:solidFill>
                  <a:schemeClr val="accent1"/>
                </a:solidFill>
              </a:rPr>
              <a:t>App</a:t>
            </a:r>
            <a:r>
              <a:rPr lang="en-US" sz="2400" dirty="0"/>
              <a:t> folder</a:t>
            </a:r>
          </a:p>
          <a:p>
            <a:pPr lvl="1"/>
            <a:r>
              <a:rPr lang="en-US" sz="2000" dirty="0"/>
              <a:t>App start page implemented using </a:t>
            </a:r>
            <a:r>
              <a:rPr lang="en-US" sz="1800" b="1" dirty="0">
                <a:solidFill>
                  <a:schemeClr val="accent1"/>
                </a:solidFill>
              </a:rPr>
              <a:t>start.html</a:t>
            </a:r>
            <a:endParaRPr lang="en-US" sz="2000" b="1" dirty="0">
              <a:solidFill>
                <a:schemeClr val="accent1"/>
              </a:solidFill>
            </a:endParaRPr>
          </a:p>
          <a:p>
            <a:pPr lvl="1"/>
            <a:r>
              <a:rPr lang="en-US" sz="2000" dirty="0"/>
              <a:t>App initialization code maintained in </a:t>
            </a:r>
            <a:r>
              <a:rPr lang="en-US" sz="1800" b="1" dirty="0">
                <a:solidFill>
                  <a:schemeClr val="accent1"/>
                </a:solidFill>
              </a:rPr>
              <a:t>app.js</a:t>
            </a:r>
            <a:endParaRPr lang="en-US" sz="2000" b="1" dirty="0">
              <a:solidFill>
                <a:schemeClr val="accent1"/>
              </a:solidFill>
            </a:endParaRPr>
          </a:p>
          <a:p>
            <a:pPr lvl="1"/>
            <a:r>
              <a:rPr lang="en-US" sz="2000" dirty="0"/>
              <a:t>Child folders added for </a:t>
            </a:r>
            <a:r>
              <a:rPr lang="en-US" sz="2000" dirty="0">
                <a:solidFill>
                  <a:schemeClr val="accent1"/>
                </a:solidFill>
              </a:rPr>
              <a:t>controllers</a:t>
            </a:r>
            <a:r>
              <a:rPr lang="en-US" sz="2000" dirty="0"/>
              <a:t>, </a:t>
            </a:r>
            <a:r>
              <a:rPr lang="en-US" sz="2000" dirty="0">
                <a:solidFill>
                  <a:schemeClr val="accent1"/>
                </a:solidFill>
              </a:rPr>
              <a:t>services</a:t>
            </a:r>
            <a:r>
              <a:rPr lang="en-US" sz="2000" dirty="0"/>
              <a:t> and </a:t>
            </a:r>
            <a:r>
              <a:rPr lang="en-US" sz="2000" dirty="0">
                <a:solidFill>
                  <a:schemeClr val="accent1"/>
                </a:solidFill>
              </a:rPr>
              <a:t>views</a:t>
            </a:r>
          </a:p>
          <a:p>
            <a:endParaRPr lang="en-US" sz="2400" dirty="0"/>
          </a:p>
        </p:txBody>
      </p:sp>
      <p:pic>
        <p:nvPicPr>
          <p:cNvPr id="13" name="Picture 12"/>
          <p:cNvPicPr>
            <a:picLocks noChangeAspect="1"/>
          </p:cNvPicPr>
          <p:nvPr/>
        </p:nvPicPr>
        <p:blipFill>
          <a:blip r:embed="rId2"/>
          <a:stretch>
            <a:fillRect/>
          </a:stretch>
        </p:blipFill>
        <p:spPr>
          <a:xfrm>
            <a:off x="1143000" y="3105066"/>
            <a:ext cx="3192750" cy="3524334"/>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3825394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Moving from JavaScript to TypeScript</a:t>
            </a:r>
          </a:p>
          <a:p>
            <a:pPr>
              <a:buFont typeface="Wingdings" panose="05000000000000000000" pitchFamily="2" charset="2"/>
              <a:buChar char="ü"/>
            </a:pPr>
            <a:r>
              <a:rPr lang="en-US" dirty="0"/>
              <a:t>Introduction to AngularJS</a:t>
            </a:r>
          </a:p>
          <a:p>
            <a:pPr>
              <a:buFont typeface="Wingdings" panose="05000000000000000000" pitchFamily="2" charset="2"/>
              <a:buChar char="Ø"/>
            </a:pPr>
            <a:r>
              <a:rPr lang="en-US" dirty="0"/>
              <a:t>Angular Routes, Views and Controllers</a:t>
            </a:r>
          </a:p>
          <a:p>
            <a:pPr>
              <a:buFont typeface="Wingdings" panose="05000000000000000000" pitchFamily="2" charset="2"/>
              <a:buChar char="§"/>
            </a:pPr>
            <a:r>
              <a:rPr lang="en-US" dirty="0"/>
              <a:t>View Models and Form Validation</a:t>
            </a:r>
          </a:p>
          <a:p>
            <a:pPr>
              <a:buFont typeface="Wingdings" panose="05000000000000000000" pitchFamily="2" charset="2"/>
              <a:buChar char="§"/>
            </a:pPr>
            <a:r>
              <a:rPr lang="en-US" dirty="0"/>
              <a:t>Programming with Asynchronous Services</a:t>
            </a:r>
          </a:p>
          <a:p>
            <a:pPr>
              <a:buFont typeface="Wingdings" panose="05000000000000000000" pitchFamily="2" charset="2"/>
              <a:buChar char="§"/>
            </a:pPr>
            <a:r>
              <a:rPr lang="en-US" dirty="0"/>
              <a:t>Creating Angular Components</a:t>
            </a:r>
          </a:p>
        </p:txBody>
      </p:sp>
    </p:spTree>
    <p:extLst>
      <p:ext uri="{BB962C8B-B14F-4D97-AF65-F5344CB8AC3E}">
        <p14:creationId xmlns:p14="http://schemas.microsoft.com/office/powerpoint/2010/main" val="318941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Moving from JavaScript to TypeScript</a:t>
            </a:r>
          </a:p>
          <a:p>
            <a:pPr>
              <a:buFont typeface="Wingdings" panose="05000000000000000000" pitchFamily="2" charset="2"/>
              <a:buChar char="§"/>
            </a:pPr>
            <a:r>
              <a:rPr lang="en-US" dirty="0"/>
              <a:t>Introduction to AngularJS</a:t>
            </a:r>
          </a:p>
          <a:p>
            <a:pPr>
              <a:buFont typeface="Wingdings" panose="05000000000000000000" pitchFamily="2" charset="2"/>
              <a:buChar char="§"/>
            </a:pPr>
            <a:r>
              <a:rPr lang="en-US" dirty="0"/>
              <a:t>Angular Routes, Views and Controllers</a:t>
            </a:r>
          </a:p>
          <a:p>
            <a:pPr>
              <a:buFont typeface="Wingdings" panose="05000000000000000000" pitchFamily="2" charset="2"/>
              <a:buChar char="§"/>
            </a:pPr>
            <a:r>
              <a:rPr lang="en-US" dirty="0"/>
              <a:t>View Models and Form Validation</a:t>
            </a:r>
          </a:p>
          <a:p>
            <a:pPr>
              <a:buFont typeface="Wingdings" panose="05000000000000000000" pitchFamily="2" charset="2"/>
              <a:buChar char="§"/>
            </a:pPr>
            <a:r>
              <a:rPr lang="en-US" dirty="0"/>
              <a:t>Programming with Asynchronous Services</a:t>
            </a:r>
          </a:p>
          <a:p>
            <a:pPr>
              <a:buFont typeface="Wingdings" panose="05000000000000000000" pitchFamily="2" charset="2"/>
              <a:buChar char="§"/>
            </a:pPr>
            <a:r>
              <a:rPr lang="en-US" dirty="0"/>
              <a:t>Creating Angular Components</a:t>
            </a:r>
          </a:p>
        </p:txBody>
      </p:sp>
    </p:spTree>
    <p:extLst>
      <p:ext uri="{BB962C8B-B14F-4D97-AF65-F5344CB8AC3E}">
        <p14:creationId xmlns:p14="http://schemas.microsoft.com/office/powerpoint/2010/main" val="1601939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Routes, View Template and Controllers</a:t>
            </a:r>
          </a:p>
        </p:txBody>
      </p:sp>
      <p:sp>
        <p:nvSpPr>
          <p:cNvPr id="3" name="Content Placeholder 2"/>
          <p:cNvSpPr>
            <a:spLocks noGrp="1"/>
          </p:cNvSpPr>
          <p:nvPr>
            <p:ph idx="1"/>
          </p:nvPr>
        </p:nvSpPr>
        <p:spPr/>
        <p:txBody>
          <a:bodyPr/>
          <a:lstStyle/>
          <a:p>
            <a:r>
              <a:rPr lang="en-US" dirty="0"/>
              <a:t>What are Routes?</a:t>
            </a:r>
          </a:p>
          <a:p>
            <a:pPr lvl="1"/>
            <a:r>
              <a:rPr lang="en-US" dirty="0"/>
              <a:t>Route represents endpoint in the app's route map</a:t>
            </a:r>
          </a:p>
          <a:p>
            <a:pPr lvl="1"/>
            <a:r>
              <a:rPr lang="en-US" dirty="0"/>
              <a:t>Route configured with View template and Controller</a:t>
            </a:r>
          </a:p>
          <a:p>
            <a:pPr>
              <a:lnSpc>
                <a:spcPct val="150000"/>
              </a:lnSpc>
            </a:pPr>
            <a:r>
              <a:rPr lang="en-US" dirty="0"/>
              <a:t>What is a View Template?</a:t>
            </a:r>
          </a:p>
          <a:p>
            <a:pPr lvl="1"/>
            <a:r>
              <a:rPr lang="en-US" dirty="0"/>
              <a:t>HTML fragment in .html file which acts as partial view</a:t>
            </a:r>
          </a:p>
          <a:p>
            <a:pPr lvl="1"/>
            <a:r>
              <a:rPr lang="en-US" dirty="0"/>
              <a:t>HTML in view template often created using Directives</a:t>
            </a:r>
          </a:p>
          <a:p>
            <a:pPr>
              <a:lnSpc>
                <a:spcPct val="150000"/>
              </a:lnSpc>
            </a:pPr>
            <a:r>
              <a:rPr lang="en-US" dirty="0"/>
              <a:t>What is a controller?</a:t>
            </a:r>
          </a:p>
          <a:p>
            <a:pPr lvl="1"/>
            <a:r>
              <a:rPr lang="en-US" dirty="0"/>
              <a:t>JavaScript function which provides view logic</a:t>
            </a:r>
          </a:p>
          <a:p>
            <a:pPr lvl="1"/>
            <a:r>
              <a:rPr lang="en-US" dirty="0"/>
              <a:t>Controller creates and passes model to View Template</a:t>
            </a:r>
          </a:p>
          <a:p>
            <a:endParaRPr lang="en-US" dirty="0"/>
          </a:p>
        </p:txBody>
      </p:sp>
    </p:spTree>
    <p:extLst>
      <p:ext uri="{BB962C8B-B14F-4D97-AF65-F5344CB8AC3E}">
        <p14:creationId xmlns:p14="http://schemas.microsoft.com/office/powerpoint/2010/main" val="296943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Routes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t>Steps to defining route map for an app</a:t>
            </a:r>
          </a:p>
          <a:p>
            <a:pPr lvl="1">
              <a:buFont typeface="Wingdings" panose="05000000000000000000" pitchFamily="2" charset="2"/>
              <a:buChar char="§"/>
            </a:pPr>
            <a:r>
              <a:rPr lang="en-US" sz="2000" dirty="0"/>
              <a:t>Define routes using the injected </a:t>
            </a:r>
            <a:r>
              <a:rPr lang="en-US" sz="1600" b="1" dirty="0">
                <a:solidFill>
                  <a:schemeClr val="tx2">
                    <a:lumMod val="90000"/>
                    <a:lumOff val="10000"/>
                  </a:schemeClr>
                </a:solidFill>
                <a:latin typeface="Lucida Console" panose="020B0609040504020204" pitchFamily="49" charset="0"/>
              </a:rPr>
              <a:t>$</a:t>
            </a:r>
            <a:r>
              <a:rPr lang="en-US" sz="1600" b="1" dirty="0" err="1">
                <a:solidFill>
                  <a:schemeClr val="tx2">
                    <a:lumMod val="90000"/>
                    <a:lumOff val="10000"/>
                  </a:schemeClr>
                </a:solidFill>
                <a:latin typeface="Lucida Console" panose="020B0609040504020204" pitchFamily="49" charset="0"/>
              </a:rPr>
              <a:t>routeProvider</a:t>
            </a:r>
            <a:r>
              <a:rPr lang="en-US" sz="2000" dirty="0"/>
              <a:t> object</a:t>
            </a:r>
          </a:p>
          <a:p>
            <a:pPr lvl="1">
              <a:buFont typeface="Wingdings" panose="05000000000000000000" pitchFamily="2" charset="2"/>
              <a:buChar char="§"/>
            </a:pPr>
            <a:r>
              <a:rPr lang="en-US" sz="2000" dirty="0"/>
              <a:t>You must supply </a:t>
            </a:r>
            <a:r>
              <a:rPr lang="en-US" sz="1600" b="1" dirty="0" err="1">
                <a:solidFill>
                  <a:schemeClr val="tx2">
                    <a:lumMod val="90000"/>
                    <a:lumOff val="10000"/>
                  </a:schemeClr>
                </a:solidFill>
                <a:latin typeface="Lucida Console" panose="020B0609040504020204" pitchFamily="49" charset="0"/>
              </a:rPr>
              <a:t>templateUrl</a:t>
            </a:r>
            <a:r>
              <a:rPr lang="en-US" sz="2000" dirty="0"/>
              <a:t>, </a:t>
            </a:r>
            <a:r>
              <a:rPr lang="en-US" sz="1600" b="1" dirty="0">
                <a:solidFill>
                  <a:schemeClr val="tx2">
                    <a:lumMod val="90000"/>
                    <a:lumOff val="10000"/>
                  </a:schemeClr>
                </a:solidFill>
                <a:latin typeface="Lucida Console" panose="020B0609040504020204" pitchFamily="49" charset="0"/>
              </a:rPr>
              <a:t>controller</a:t>
            </a:r>
            <a:r>
              <a:rPr lang="en-US" sz="2000" dirty="0"/>
              <a:t> and </a:t>
            </a:r>
            <a:r>
              <a:rPr lang="en-US" sz="1600" b="1" dirty="0" err="1">
                <a:solidFill>
                  <a:schemeClr val="tx2">
                    <a:lumMod val="90000"/>
                    <a:lumOff val="10000"/>
                  </a:schemeClr>
                </a:solidFill>
                <a:latin typeface="Lucida Console" panose="020B0609040504020204" pitchFamily="49" charset="0"/>
              </a:rPr>
              <a:t>controllerAs</a:t>
            </a:r>
            <a:endParaRPr lang="en-US" sz="1600" b="1" dirty="0">
              <a:solidFill>
                <a:schemeClr val="tx2">
                  <a:lumMod val="90000"/>
                  <a:lumOff val="10000"/>
                </a:schemeClr>
              </a:solidFill>
              <a:latin typeface="Lucida Console" panose="020B0609040504020204" pitchFamily="49" charset="0"/>
            </a:endParaRPr>
          </a:p>
          <a:p>
            <a:pPr lvl="1">
              <a:buFont typeface="Wingdings" panose="05000000000000000000" pitchFamily="2" charset="2"/>
              <a:buChar char="§"/>
            </a:pPr>
            <a:r>
              <a:rPr lang="en-US" sz="2000" dirty="0"/>
              <a:t>Setting </a:t>
            </a:r>
            <a:r>
              <a:rPr lang="en-US" sz="1600" b="1" dirty="0">
                <a:solidFill>
                  <a:schemeClr val="tx2">
                    <a:lumMod val="90000"/>
                    <a:lumOff val="10000"/>
                  </a:schemeClr>
                </a:solidFill>
                <a:latin typeface="Lucida Console" panose="020B0609040504020204" pitchFamily="49" charset="0"/>
              </a:rPr>
              <a:t>HTML5Mode</a:t>
            </a:r>
            <a:r>
              <a:rPr lang="en-US" sz="2000" dirty="0"/>
              <a:t> eliminates need for </a:t>
            </a:r>
            <a:r>
              <a:rPr lang="en-US" sz="1600" b="1" dirty="0">
                <a:solidFill>
                  <a:schemeClr val="tx2">
                    <a:lumMod val="90000"/>
                    <a:lumOff val="10000"/>
                  </a:schemeClr>
                </a:solidFill>
                <a:latin typeface="Lucida Console" panose="020B0609040504020204" pitchFamily="49" charset="0"/>
              </a:rPr>
              <a:t>#</a:t>
            </a:r>
            <a:r>
              <a:rPr lang="en-US" sz="2000" dirty="0"/>
              <a:t> in routing URLs</a:t>
            </a:r>
            <a:endParaRPr lang="en-US" sz="2000" b="1" dirty="0">
              <a:latin typeface="Lucida Console" panose="020B0609040504020204" pitchFamily="49" charset="0"/>
            </a:endParaRPr>
          </a:p>
        </p:txBody>
      </p:sp>
      <p:pic>
        <p:nvPicPr>
          <p:cNvPr id="5" name="Picture 4"/>
          <p:cNvPicPr>
            <a:picLocks noChangeAspect="1"/>
          </p:cNvPicPr>
          <p:nvPr/>
        </p:nvPicPr>
        <p:blipFill>
          <a:blip r:embed="rId3"/>
          <a:stretch>
            <a:fillRect/>
          </a:stretch>
        </p:blipFill>
        <p:spPr>
          <a:xfrm>
            <a:off x="1219200" y="3057100"/>
            <a:ext cx="3818400" cy="3589001"/>
          </a:xfrm>
          <a:prstGeom prst="rect">
            <a:avLst/>
          </a:prstGeom>
          <a:ln>
            <a:solidFill>
              <a:schemeClr val="bg1">
                <a:lumMod val="50000"/>
              </a:schemeClr>
            </a:solidFill>
          </a:ln>
        </p:spPr>
      </p:pic>
    </p:spTree>
    <p:extLst>
      <p:ext uri="{BB962C8B-B14F-4D97-AF65-F5344CB8AC3E}">
        <p14:creationId xmlns:p14="http://schemas.microsoft.com/office/powerpoint/2010/main" val="2276087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Web.config File for an Angular Web App</a:t>
            </a:r>
          </a:p>
        </p:txBody>
      </p:sp>
      <p:sp>
        <p:nvSpPr>
          <p:cNvPr id="5" name="Content Placeholder 4"/>
          <p:cNvSpPr>
            <a:spLocks noGrp="1"/>
          </p:cNvSpPr>
          <p:nvPr>
            <p:ph idx="1"/>
          </p:nvPr>
        </p:nvSpPr>
        <p:spPr/>
        <p:txBody>
          <a:bodyPr>
            <a:normAutofit/>
          </a:bodyPr>
          <a:lstStyle/>
          <a:p>
            <a:r>
              <a:rPr lang="en-US" sz="2400" dirty="0"/>
              <a:t>HTML5 Mode requires server-side URL rewriting support</a:t>
            </a:r>
          </a:p>
          <a:p>
            <a:pPr lvl="1"/>
            <a:r>
              <a:rPr lang="en-US" sz="2000" dirty="0"/>
              <a:t>Can be configured using Web.config file</a:t>
            </a:r>
          </a:p>
        </p:txBody>
      </p:sp>
      <p:pic>
        <p:nvPicPr>
          <p:cNvPr id="4" name="Picture 3"/>
          <p:cNvPicPr>
            <a:picLocks noChangeAspect="1"/>
          </p:cNvPicPr>
          <p:nvPr/>
        </p:nvPicPr>
        <p:blipFill>
          <a:blip r:embed="rId2"/>
          <a:stretch>
            <a:fillRect/>
          </a:stretch>
        </p:blipFill>
        <p:spPr>
          <a:xfrm>
            <a:off x="1206761" y="2438400"/>
            <a:ext cx="6730478" cy="4034140"/>
          </a:xfrm>
          <a:prstGeom prst="rect">
            <a:avLst/>
          </a:prstGeom>
          <a:ln>
            <a:solidFill>
              <a:schemeClr val="bg1">
                <a:lumMod val="50000"/>
              </a:schemeClr>
            </a:solidFill>
          </a:ln>
        </p:spPr>
      </p:pic>
    </p:spTree>
    <p:extLst>
      <p:ext uri="{BB962C8B-B14F-4D97-AF65-F5344CB8AC3E}">
        <p14:creationId xmlns:p14="http://schemas.microsoft.com/office/powerpoint/2010/main" val="4168601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Dynamically Loading View Templates</a:t>
            </a:r>
          </a:p>
        </p:txBody>
      </p:sp>
      <p:sp>
        <p:nvSpPr>
          <p:cNvPr id="33" name="Content Placeholder 32"/>
          <p:cNvSpPr>
            <a:spLocks noGrp="1"/>
          </p:cNvSpPr>
          <p:nvPr>
            <p:ph idx="1"/>
          </p:nvPr>
        </p:nvSpPr>
        <p:spPr/>
        <p:txBody>
          <a:bodyPr>
            <a:normAutofit/>
          </a:bodyPr>
          <a:lstStyle/>
          <a:p>
            <a:r>
              <a:rPr lang="en-US" sz="2400" dirty="0"/>
              <a:t>View placeholder element defined using </a:t>
            </a:r>
            <a:r>
              <a:rPr lang="en-US" sz="2000" dirty="0">
                <a:solidFill>
                  <a:srgbClr val="800000"/>
                </a:solidFill>
              </a:rPr>
              <a:t>ng-view</a:t>
            </a:r>
            <a:r>
              <a:rPr lang="en-US" sz="2400" dirty="0"/>
              <a:t> attribute</a:t>
            </a:r>
          </a:p>
          <a:p>
            <a:endParaRPr lang="en-US" sz="2400" dirty="0"/>
          </a:p>
          <a:p>
            <a:endParaRPr lang="en-US" sz="2400" dirty="0"/>
          </a:p>
          <a:p>
            <a:endParaRPr lang="en-US" sz="2400" dirty="0"/>
          </a:p>
          <a:p>
            <a:endParaRPr lang="en-US" sz="2400" dirty="0"/>
          </a:p>
          <a:p>
            <a:r>
              <a:rPr lang="en-US" sz="2400" dirty="0"/>
              <a:t>View templates are loaded into view placeholder element</a:t>
            </a:r>
          </a:p>
        </p:txBody>
      </p:sp>
      <p:grpSp>
        <p:nvGrpSpPr>
          <p:cNvPr id="34" name="Group 33"/>
          <p:cNvGrpSpPr/>
          <p:nvPr/>
        </p:nvGrpSpPr>
        <p:grpSpPr>
          <a:xfrm>
            <a:off x="850692" y="1981200"/>
            <a:ext cx="3680348" cy="1655520"/>
            <a:chOff x="967852" y="1642479"/>
            <a:chExt cx="4573758" cy="2057400"/>
          </a:xfrm>
        </p:grpSpPr>
        <p:pic>
          <p:nvPicPr>
            <p:cNvPr id="10" name="Picture 9"/>
            <p:cNvPicPr>
              <a:picLocks noChangeAspect="1"/>
            </p:cNvPicPr>
            <p:nvPr/>
          </p:nvPicPr>
          <p:blipFill>
            <a:blip r:embed="rId3"/>
            <a:stretch>
              <a:fillRect/>
            </a:stretch>
          </p:blipFill>
          <p:spPr>
            <a:xfrm>
              <a:off x="967852" y="1642479"/>
              <a:ext cx="4573758" cy="2057400"/>
            </a:xfrm>
            <a:prstGeom prst="rect">
              <a:avLst/>
            </a:prstGeom>
            <a:ln>
              <a:solidFill>
                <a:schemeClr val="bg1">
                  <a:lumMod val="50000"/>
                </a:schemeClr>
              </a:solidFill>
            </a:ln>
          </p:spPr>
        </p:pic>
        <p:sp>
          <p:nvSpPr>
            <p:cNvPr id="12" name="Rounded Rectangle 11"/>
            <p:cNvSpPr/>
            <p:nvPr/>
          </p:nvSpPr>
          <p:spPr>
            <a:xfrm>
              <a:off x="3416300" y="2920892"/>
              <a:ext cx="723900" cy="186375"/>
            </a:xfrm>
            <a:prstGeom prst="roundRect">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6458105" y="4753169"/>
            <a:ext cx="2145989" cy="1389685"/>
            <a:chOff x="4432300" y="1308100"/>
            <a:chExt cx="3733800" cy="2417909"/>
          </a:xfrm>
        </p:grpSpPr>
        <p:pic>
          <p:nvPicPr>
            <p:cNvPr id="11" name="Picture 10"/>
            <p:cNvPicPr>
              <a:picLocks noChangeAspect="1"/>
            </p:cNvPicPr>
            <p:nvPr/>
          </p:nvPicPr>
          <p:blipFill>
            <a:blip r:embed="rId4"/>
            <a:stretch>
              <a:fillRect/>
            </a:stretch>
          </p:blipFill>
          <p:spPr>
            <a:xfrm>
              <a:off x="5727700" y="1308100"/>
              <a:ext cx="2438400" cy="2417909"/>
            </a:xfrm>
            <a:prstGeom prst="rect">
              <a:avLst/>
            </a:prstGeom>
            <a:ln>
              <a:solidFill>
                <a:schemeClr val="bg1">
                  <a:lumMod val="50000"/>
                </a:schemeClr>
              </a:solidFill>
            </a:ln>
          </p:spPr>
        </p:pic>
        <p:cxnSp>
          <p:nvCxnSpPr>
            <p:cNvPr id="14" name="Straight Arrow Connector 13"/>
            <p:cNvCxnSpPr/>
            <p:nvPr/>
          </p:nvCxnSpPr>
          <p:spPr>
            <a:xfrm flipH="1">
              <a:off x="4432300" y="1917700"/>
              <a:ext cx="1854200" cy="5334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4432300" y="2260600"/>
              <a:ext cx="1892300" cy="3429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32300" y="2628900"/>
              <a:ext cx="1879600" cy="1270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432300" y="2908300"/>
              <a:ext cx="1854200" cy="762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432300" y="3060700"/>
              <a:ext cx="1854200" cy="304800"/>
            </a:xfrm>
            <a:prstGeom prst="straightConnector1">
              <a:avLst/>
            </a:prstGeom>
            <a:ln w="127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856538" y="4421825"/>
            <a:ext cx="5442662" cy="2052374"/>
            <a:chOff x="677067" y="3746500"/>
            <a:chExt cx="6908800" cy="2630834"/>
          </a:xfrm>
        </p:grpSpPr>
        <p:pic>
          <p:nvPicPr>
            <p:cNvPr id="30" name="Picture 29"/>
            <p:cNvPicPr>
              <a:picLocks noChangeAspect="1"/>
            </p:cNvPicPr>
            <p:nvPr/>
          </p:nvPicPr>
          <p:blipFill>
            <a:blip r:embed="rId5"/>
            <a:stretch>
              <a:fillRect/>
            </a:stretch>
          </p:blipFill>
          <p:spPr>
            <a:xfrm>
              <a:off x="677067" y="3746500"/>
              <a:ext cx="6908800" cy="2630834"/>
            </a:xfrm>
            <a:prstGeom prst="rect">
              <a:avLst/>
            </a:prstGeom>
            <a:ln>
              <a:solidFill>
                <a:schemeClr val="bg1">
                  <a:lumMod val="50000"/>
                </a:schemeClr>
              </a:solidFill>
            </a:ln>
          </p:spPr>
        </p:pic>
        <p:sp>
          <p:nvSpPr>
            <p:cNvPr id="29" name="Rounded Rectangle 28"/>
            <p:cNvSpPr/>
            <p:nvPr/>
          </p:nvSpPr>
          <p:spPr>
            <a:xfrm>
              <a:off x="787400" y="4191000"/>
              <a:ext cx="6718300" cy="2082801"/>
            </a:xfrm>
            <a:prstGeom prst="roundRect">
              <a:avLst>
                <a:gd name="adj" fmla="val 5697"/>
              </a:avLst>
            </a:prstGeom>
            <a:noFill/>
            <a:ln w="19050">
              <a:solidFill>
                <a:srgbClr val="CC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6895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Controllers</a:t>
            </a:r>
          </a:p>
        </p:txBody>
      </p:sp>
      <p:sp>
        <p:nvSpPr>
          <p:cNvPr id="3" name="Content Placeholder 2"/>
          <p:cNvSpPr>
            <a:spLocks noGrp="1"/>
          </p:cNvSpPr>
          <p:nvPr>
            <p:ph idx="1"/>
          </p:nvPr>
        </p:nvSpPr>
        <p:spPr>
          <a:xfrm>
            <a:off x="381000" y="1447800"/>
            <a:ext cx="8382000" cy="2667000"/>
          </a:xfrm>
        </p:spPr>
        <p:txBody>
          <a:bodyPr>
            <a:noAutofit/>
          </a:bodyPr>
          <a:lstStyle/>
          <a:p>
            <a:pPr>
              <a:buFont typeface="Wingdings" panose="05000000000000000000" pitchFamily="2" charset="2"/>
              <a:buChar char="§"/>
            </a:pPr>
            <a:r>
              <a:rPr lang="en-US" sz="2400" dirty="0"/>
              <a:t>Controllers are implemented using JavaScript functions</a:t>
            </a:r>
          </a:p>
          <a:p>
            <a:pPr lvl="1">
              <a:buFont typeface="Wingdings" panose="05000000000000000000" pitchFamily="2" charset="2"/>
              <a:buChar char="§"/>
            </a:pPr>
            <a:r>
              <a:rPr lang="en-US" sz="2000" dirty="0"/>
              <a:t>Controller registered using </a:t>
            </a:r>
            <a:r>
              <a:rPr lang="en-US" sz="2000" b="1" dirty="0"/>
              <a:t>controller</a:t>
            </a:r>
            <a:r>
              <a:rPr lang="en-US" sz="2000" dirty="0"/>
              <a:t> function on app module</a:t>
            </a:r>
          </a:p>
          <a:p>
            <a:pPr lvl="1">
              <a:buFont typeface="Wingdings" panose="05000000000000000000" pitchFamily="2" charset="2"/>
              <a:buChar char="§"/>
            </a:pPr>
            <a:r>
              <a:rPr lang="en-US" sz="2000" dirty="0"/>
              <a:t>Controller initializes object to serve as view model</a:t>
            </a:r>
          </a:p>
          <a:p>
            <a:pPr lvl="1">
              <a:buFont typeface="Wingdings" panose="05000000000000000000" pitchFamily="2" charset="2"/>
              <a:buChar char="§"/>
            </a:pPr>
            <a:r>
              <a:rPr lang="en-US" sz="2000" dirty="0"/>
              <a:t>View model accessible to view template with </a:t>
            </a:r>
            <a:r>
              <a:rPr lang="en-US" sz="2000" dirty="0" err="1"/>
              <a:t>ControllerAs</a:t>
            </a:r>
            <a:r>
              <a:rPr lang="en-US" sz="2000" dirty="0"/>
              <a:t> variable</a:t>
            </a:r>
          </a:p>
        </p:txBody>
      </p:sp>
      <p:pic>
        <p:nvPicPr>
          <p:cNvPr id="4" name="Picture 3"/>
          <p:cNvPicPr>
            <a:picLocks noChangeAspect="1"/>
          </p:cNvPicPr>
          <p:nvPr/>
        </p:nvPicPr>
        <p:blipFill>
          <a:blip r:embed="rId3"/>
          <a:stretch>
            <a:fillRect/>
          </a:stretch>
        </p:blipFill>
        <p:spPr>
          <a:xfrm>
            <a:off x="1219200" y="3200400"/>
            <a:ext cx="5334000" cy="3246597"/>
          </a:xfrm>
          <a:prstGeom prst="rect">
            <a:avLst/>
          </a:prstGeom>
          <a:ln>
            <a:solidFill>
              <a:schemeClr val="bg1">
                <a:lumMod val="50000"/>
              </a:schemeClr>
            </a:solidFill>
          </a:ln>
        </p:spPr>
      </p:pic>
    </p:spTree>
    <p:extLst>
      <p:ext uri="{BB962C8B-B14F-4D97-AF65-F5344CB8AC3E}">
        <p14:creationId xmlns:p14="http://schemas.microsoft.com/office/powerpoint/2010/main" val="3654618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View Templates</a:t>
            </a:r>
            <a:endParaRPr lang="en-US" dirty="0"/>
          </a:p>
        </p:txBody>
      </p:sp>
      <p:sp>
        <p:nvSpPr>
          <p:cNvPr id="3" name="Content Placeholder 2"/>
          <p:cNvSpPr>
            <a:spLocks noGrp="1"/>
          </p:cNvSpPr>
          <p:nvPr>
            <p:ph idx="1"/>
          </p:nvPr>
        </p:nvSpPr>
        <p:spPr/>
        <p:txBody>
          <a:bodyPr>
            <a:normAutofit/>
          </a:bodyPr>
          <a:lstStyle/>
          <a:p>
            <a:r>
              <a:rPr lang="en-US" sz="2400" dirty="0"/>
              <a:t>View Templates are implemented using HTML</a:t>
            </a:r>
          </a:p>
        </p:txBody>
      </p:sp>
      <p:pic>
        <p:nvPicPr>
          <p:cNvPr id="6" name="Picture 5"/>
          <p:cNvPicPr>
            <a:picLocks noChangeAspect="1"/>
          </p:cNvPicPr>
          <p:nvPr/>
        </p:nvPicPr>
        <p:blipFill>
          <a:blip r:embed="rId2"/>
          <a:stretch>
            <a:fillRect/>
          </a:stretch>
        </p:blipFill>
        <p:spPr>
          <a:xfrm>
            <a:off x="914400" y="1981638"/>
            <a:ext cx="7239000" cy="4667595"/>
          </a:xfrm>
          <a:prstGeom prst="rect">
            <a:avLst/>
          </a:prstGeom>
          <a:ln>
            <a:solidFill>
              <a:schemeClr val="bg1">
                <a:lumMod val="50000"/>
              </a:schemeClr>
            </a:solidFill>
          </a:ln>
        </p:spPr>
      </p:pic>
    </p:spTree>
    <p:extLst>
      <p:ext uri="{BB962C8B-B14F-4D97-AF65-F5344CB8AC3E}">
        <p14:creationId xmlns:p14="http://schemas.microsoft.com/office/powerpoint/2010/main" val="4225622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a:t>
            </a:r>
            <a:r>
              <a:rPr lang="en-US" dirty="0" err="1"/>
              <a:t>IProductDataService</a:t>
            </a:r>
            <a:r>
              <a:rPr lang="en-US" dirty="0"/>
              <a:t> Interface</a:t>
            </a:r>
          </a:p>
        </p:txBody>
      </p:sp>
      <p:sp>
        <p:nvSpPr>
          <p:cNvPr id="3" name="Content Placeholder 2"/>
          <p:cNvSpPr>
            <a:spLocks noGrp="1"/>
          </p:cNvSpPr>
          <p:nvPr>
            <p:ph idx="1"/>
          </p:nvPr>
        </p:nvSpPr>
        <p:spPr/>
        <p:txBody>
          <a:bodyPr/>
          <a:lstStyle/>
          <a:p>
            <a:r>
              <a:rPr lang="en-US" dirty="0"/>
              <a:t>Interface can help with design</a:t>
            </a:r>
          </a:p>
          <a:p>
            <a:pPr lvl="1"/>
            <a:r>
              <a:rPr lang="en-US" dirty="0"/>
              <a:t>It decouples controller code from data access code</a:t>
            </a:r>
          </a:p>
        </p:txBody>
      </p:sp>
      <p:pic>
        <p:nvPicPr>
          <p:cNvPr id="4" name="Picture 3"/>
          <p:cNvPicPr>
            <a:picLocks noChangeAspect="1"/>
          </p:cNvPicPr>
          <p:nvPr/>
        </p:nvPicPr>
        <p:blipFill>
          <a:blip r:embed="rId2"/>
          <a:stretch>
            <a:fillRect/>
          </a:stretch>
        </p:blipFill>
        <p:spPr>
          <a:xfrm>
            <a:off x="1219200" y="2590800"/>
            <a:ext cx="4779874" cy="1931330"/>
          </a:xfrm>
          <a:prstGeom prst="rect">
            <a:avLst/>
          </a:prstGeom>
          <a:ln>
            <a:solidFill>
              <a:schemeClr val="bg1">
                <a:lumMod val="50000"/>
              </a:schemeClr>
            </a:solidFill>
          </a:ln>
        </p:spPr>
      </p:pic>
    </p:spTree>
    <p:extLst>
      <p:ext uri="{BB962C8B-B14F-4D97-AF65-F5344CB8AC3E}">
        <p14:creationId xmlns:p14="http://schemas.microsoft.com/office/powerpoint/2010/main" val="2480522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Services in Angular</a:t>
            </a:r>
            <a:endParaRPr lang="en-US" dirty="0"/>
          </a:p>
        </p:txBody>
      </p:sp>
      <p:sp>
        <p:nvSpPr>
          <p:cNvPr id="3" name="Content Placeholder 2"/>
          <p:cNvSpPr>
            <a:spLocks noGrp="1"/>
          </p:cNvSpPr>
          <p:nvPr>
            <p:ph idx="1"/>
          </p:nvPr>
        </p:nvSpPr>
        <p:spPr/>
        <p:txBody>
          <a:bodyPr>
            <a:normAutofit/>
          </a:bodyPr>
          <a:lstStyle/>
          <a:p>
            <a:r>
              <a:rPr lang="en-US" sz="2000" dirty="0"/>
              <a:t>What type of code should be written in a service?</a:t>
            </a:r>
          </a:p>
          <a:p>
            <a:pPr lvl="1"/>
            <a:r>
              <a:rPr lang="en-US" sz="1800" dirty="0"/>
              <a:t>Any code shared across controllers or which calls across network</a:t>
            </a:r>
          </a:p>
          <a:p>
            <a:pPr>
              <a:lnSpc>
                <a:spcPct val="150000"/>
              </a:lnSpc>
            </a:pPr>
            <a:r>
              <a:rPr lang="en-US" sz="2000" dirty="0"/>
              <a:t>Create service by calling </a:t>
            </a:r>
            <a:r>
              <a:rPr lang="en-US" sz="1400" b="1" dirty="0">
                <a:solidFill>
                  <a:srgbClr val="800000"/>
                </a:solidFill>
              </a:rPr>
              <a:t>service </a:t>
            </a:r>
            <a:r>
              <a:rPr lang="en-US" sz="1800" dirty="0"/>
              <a:t>method on App Module object</a:t>
            </a:r>
          </a:p>
          <a:p>
            <a:pPr lvl="1"/>
            <a:endParaRPr lang="en-US" sz="1800" dirty="0"/>
          </a:p>
          <a:p>
            <a:pPr lvl="1"/>
            <a:endParaRPr lang="en-US" sz="1800" dirty="0"/>
          </a:p>
          <a:p>
            <a:pPr lvl="1"/>
            <a:endParaRPr lang="en-US" sz="1800" dirty="0"/>
          </a:p>
          <a:p>
            <a:r>
              <a:rPr lang="en-US" sz="2000" dirty="0"/>
              <a:t>How do you use the service from a controller?</a:t>
            </a:r>
          </a:p>
          <a:p>
            <a:pPr lvl="1"/>
            <a:endParaRPr lang="en-US" sz="1600" dirty="0"/>
          </a:p>
        </p:txBody>
      </p:sp>
      <p:pic>
        <p:nvPicPr>
          <p:cNvPr id="6" name="Picture 5"/>
          <p:cNvPicPr>
            <a:picLocks noChangeAspect="1"/>
          </p:cNvPicPr>
          <p:nvPr/>
        </p:nvPicPr>
        <p:blipFill>
          <a:blip r:embed="rId3"/>
          <a:stretch>
            <a:fillRect/>
          </a:stretch>
        </p:blipFill>
        <p:spPr>
          <a:xfrm>
            <a:off x="834024" y="2743200"/>
            <a:ext cx="6918386" cy="914400"/>
          </a:xfrm>
          <a:prstGeom prst="rect">
            <a:avLst/>
          </a:prstGeom>
          <a:ln>
            <a:solidFill>
              <a:schemeClr val="bg1">
                <a:lumMod val="50000"/>
              </a:schemeClr>
            </a:solidFill>
          </a:ln>
        </p:spPr>
      </p:pic>
      <p:pic>
        <p:nvPicPr>
          <p:cNvPr id="7" name="Picture 6"/>
          <p:cNvPicPr>
            <a:picLocks noChangeAspect="1"/>
          </p:cNvPicPr>
          <p:nvPr/>
        </p:nvPicPr>
        <p:blipFill>
          <a:blip r:embed="rId4"/>
          <a:stretch>
            <a:fillRect/>
          </a:stretch>
        </p:blipFill>
        <p:spPr>
          <a:xfrm>
            <a:off x="834024" y="4306039"/>
            <a:ext cx="6918386" cy="2018561"/>
          </a:xfrm>
          <a:prstGeom prst="rect">
            <a:avLst/>
          </a:prstGeom>
          <a:ln>
            <a:solidFill>
              <a:schemeClr val="bg1">
                <a:lumMod val="50000"/>
              </a:schemeClr>
            </a:solidFill>
          </a:ln>
        </p:spPr>
      </p:pic>
    </p:spTree>
    <p:extLst>
      <p:ext uri="{BB962C8B-B14F-4D97-AF65-F5344CB8AC3E}">
        <p14:creationId xmlns:p14="http://schemas.microsoft.com/office/powerpoint/2010/main" val="1307861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Best Practices with Services and Controllers</a:t>
            </a:r>
          </a:p>
        </p:txBody>
      </p:sp>
      <p:sp>
        <p:nvSpPr>
          <p:cNvPr id="3" name="Content Placeholder 2"/>
          <p:cNvSpPr>
            <a:spLocks noGrp="1"/>
          </p:cNvSpPr>
          <p:nvPr>
            <p:ph idx="1"/>
          </p:nvPr>
        </p:nvSpPr>
        <p:spPr/>
        <p:txBody>
          <a:bodyPr>
            <a:normAutofit/>
          </a:bodyPr>
          <a:lstStyle/>
          <a:p>
            <a:r>
              <a:rPr lang="en-US" sz="2400" dirty="0"/>
              <a:t>Controllers should never reference the DOM</a:t>
            </a:r>
          </a:p>
          <a:p>
            <a:pPr lvl="1"/>
            <a:r>
              <a:rPr lang="en-US" sz="2000" dirty="0"/>
              <a:t>DOM manipulation done using custom Directives</a:t>
            </a:r>
          </a:p>
          <a:p>
            <a:pPr>
              <a:lnSpc>
                <a:spcPct val="150000"/>
              </a:lnSpc>
            </a:pPr>
            <a:r>
              <a:rPr lang="en-US" sz="2400" dirty="0"/>
              <a:t>Controllers should define view behavior</a:t>
            </a:r>
          </a:p>
          <a:p>
            <a:pPr lvl="1"/>
            <a:r>
              <a:rPr lang="en-US" sz="2000" dirty="0"/>
              <a:t>What happens when user clicks Delete button?</a:t>
            </a:r>
          </a:p>
          <a:p>
            <a:pPr lvl="1"/>
            <a:r>
              <a:rPr lang="en-US" sz="2000" dirty="0"/>
              <a:t>What happens when user clicks Save button?</a:t>
            </a:r>
          </a:p>
          <a:p>
            <a:pPr>
              <a:lnSpc>
                <a:spcPct val="150000"/>
              </a:lnSpc>
            </a:pPr>
            <a:r>
              <a:rPr lang="en-US" sz="2400" dirty="0"/>
              <a:t>Controllers should not contain any data access code</a:t>
            </a:r>
          </a:p>
          <a:p>
            <a:pPr lvl="1"/>
            <a:r>
              <a:rPr lang="en-US" sz="2000" dirty="0"/>
              <a:t>Code to call across network should be written in service(s)</a:t>
            </a:r>
          </a:p>
        </p:txBody>
      </p:sp>
    </p:spTree>
    <p:extLst>
      <p:ext uri="{BB962C8B-B14F-4D97-AF65-F5344CB8AC3E}">
        <p14:creationId xmlns:p14="http://schemas.microsoft.com/office/powerpoint/2010/main" val="3291159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Controller Processing Flow</a:t>
            </a:r>
            <a:endParaRPr lang="en-US" dirty="0"/>
          </a:p>
        </p:txBody>
      </p:sp>
      <p:sp>
        <p:nvSpPr>
          <p:cNvPr id="16" name="Content Placeholder 15"/>
          <p:cNvSpPr>
            <a:spLocks noGrp="1"/>
          </p:cNvSpPr>
          <p:nvPr>
            <p:ph idx="1"/>
          </p:nvPr>
        </p:nvSpPr>
        <p:spPr/>
        <p:txBody>
          <a:bodyPr>
            <a:normAutofit/>
          </a:bodyPr>
          <a:lstStyle/>
          <a:p>
            <a:pPr marL="0" indent="-514350">
              <a:spcBef>
                <a:spcPts val="300"/>
              </a:spcBef>
              <a:spcAft>
                <a:spcPts val="0"/>
              </a:spcAft>
              <a:buFont typeface="+mj-lt"/>
              <a:buAutoNum type="arabicPeriod"/>
            </a:pPr>
            <a:r>
              <a:rPr lang="en-US" sz="1800" dirty="0"/>
              <a:t>Incoming request routed to Controller using app's route map</a:t>
            </a:r>
          </a:p>
          <a:p>
            <a:pPr marL="0" indent="-514350">
              <a:spcBef>
                <a:spcPts val="300"/>
              </a:spcBef>
              <a:spcAft>
                <a:spcPts val="0"/>
              </a:spcAft>
              <a:buFont typeface="+mj-lt"/>
              <a:buAutoNum type="arabicPeriod"/>
            </a:pPr>
            <a:r>
              <a:rPr lang="en-US" sz="1800" dirty="0"/>
              <a:t>Controller calls data access function provided by custom service</a:t>
            </a:r>
          </a:p>
          <a:p>
            <a:pPr marL="0" indent="-514350">
              <a:spcBef>
                <a:spcPts val="300"/>
              </a:spcBef>
              <a:spcAft>
                <a:spcPts val="0"/>
              </a:spcAft>
              <a:buFont typeface="+mj-lt"/>
              <a:buAutoNum type="arabicPeriod"/>
            </a:pPr>
            <a:r>
              <a:rPr lang="en-US" sz="1800" dirty="0"/>
              <a:t>Custom service calls across network to fetch SharePoint list data</a:t>
            </a:r>
          </a:p>
          <a:p>
            <a:pPr marL="0" indent="-514350">
              <a:spcBef>
                <a:spcPts val="300"/>
              </a:spcBef>
              <a:spcAft>
                <a:spcPts val="0"/>
              </a:spcAft>
              <a:buFont typeface="+mj-lt"/>
              <a:buAutoNum type="arabicPeriod"/>
            </a:pPr>
            <a:r>
              <a:rPr lang="en-US" sz="1800" dirty="0"/>
              <a:t>Custom service returns SharePoint list data to Controller</a:t>
            </a:r>
          </a:p>
          <a:p>
            <a:pPr marL="0" indent="-514350">
              <a:spcBef>
                <a:spcPts val="300"/>
              </a:spcBef>
              <a:spcAft>
                <a:spcPts val="0"/>
              </a:spcAft>
              <a:buFont typeface="+mj-lt"/>
              <a:buAutoNum type="arabicPeriod"/>
            </a:pPr>
            <a:r>
              <a:rPr lang="en-US" sz="1800" dirty="0"/>
              <a:t>Controller uses SharePoint list data to create model</a:t>
            </a:r>
          </a:p>
          <a:p>
            <a:pPr marL="0" indent="-514350">
              <a:spcBef>
                <a:spcPts val="300"/>
              </a:spcBef>
              <a:spcAft>
                <a:spcPts val="0"/>
              </a:spcAft>
              <a:buFont typeface="+mj-lt"/>
              <a:buAutoNum type="arabicPeriod"/>
            </a:pPr>
            <a:r>
              <a:rPr lang="en-US" sz="1800" dirty="0"/>
              <a:t>Controller passes model to View Template using $scope</a:t>
            </a:r>
          </a:p>
          <a:p>
            <a:pPr marL="0" indent="-514350">
              <a:spcBef>
                <a:spcPts val="300"/>
              </a:spcBef>
              <a:spcAft>
                <a:spcPts val="0"/>
              </a:spcAft>
              <a:buFont typeface="+mj-lt"/>
              <a:buAutoNum type="arabicPeriod"/>
            </a:pPr>
            <a:r>
              <a:rPr lang="en-US" sz="1800" dirty="0"/>
              <a:t>View Template binds to model data using Directives</a:t>
            </a:r>
          </a:p>
          <a:p>
            <a:pPr marL="0" indent="-514350">
              <a:spcBef>
                <a:spcPts val="300"/>
              </a:spcBef>
              <a:spcAft>
                <a:spcPts val="0"/>
              </a:spcAft>
              <a:buFont typeface="+mj-lt"/>
              <a:buAutoNum type="arabicPeriod"/>
            </a:pPr>
            <a:r>
              <a:rPr lang="en-US" sz="1800" dirty="0"/>
              <a:t>View Templates renders HTML which is returned to client</a:t>
            </a:r>
          </a:p>
        </p:txBody>
      </p:sp>
      <p:grpSp>
        <p:nvGrpSpPr>
          <p:cNvPr id="28" name="Group 27"/>
          <p:cNvGrpSpPr/>
          <p:nvPr/>
        </p:nvGrpSpPr>
        <p:grpSpPr>
          <a:xfrm>
            <a:off x="533400" y="4164594"/>
            <a:ext cx="7543800" cy="2464806"/>
            <a:chOff x="609600" y="1143000"/>
            <a:chExt cx="7696200" cy="2514600"/>
          </a:xfrm>
        </p:grpSpPr>
        <p:sp>
          <p:nvSpPr>
            <p:cNvPr id="27" name="Rounded Rectangle 26"/>
            <p:cNvSpPr/>
            <p:nvPr/>
          </p:nvSpPr>
          <p:spPr>
            <a:xfrm>
              <a:off x="609600" y="1143000"/>
              <a:ext cx="7696200" cy="2514600"/>
            </a:xfrm>
            <a:prstGeom prst="roundRect">
              <a:avLst>
                <a:gd name="adj" fmla="val 255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690542" y="1295401"/>
              <a:ext cx="7462858" cy="2209800"/>
              <a:chOff x="690542" y="1295400"/>
              <a:chExt cx="7934548" cy="2366495"/>
            </a:xfrm>
          </p:grpSpPr>
          <p:sp>
            <p:nvSpPr>
              <p:cNvPr id="23" name="Down Arrow 22"/>
              <p:cNvSpPr/>
              <p:nvPr/>
            </p:nvSpPr>
            <p:spPr>
              <a:xfrm>
                <a:off x="2779292" y="1864329"/>
                <a:ext cx="449163" cy="1060086"/>
              </a:xfrm>
              <a:prstGeom prst="downArrow">
                <a:avLst/>
              </a:prstGeom>
              <a:solidFill>
                <a:schemeClr val="tx2">
                  <a:lumMod val="75000"/>
                  <a:lumOff val="2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bwMode="auto">
              <a:xfrm>
                <a:off x="2240035" y="1363807"/>
                <a:ext cx="1440687" cy="570204"/>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Controller</a:t>
                </a:r>
              </a:p>
            </p:txBody>
          </p:sp>
          <p:sp>
            <p:nvSpPr>
              <p:cNvPr id="4" name="Rounded Rectangle 3"/>
              <p:cNvSpPr/>
              <p:nvPr/>
            </p:nvSpPr>
            <p:spPr bwMode="auto">
              <a:xfrm>
                <a:off x="2277830" y="2970656"/>
                <a:ext cx="1402891" cy="561336"/>
              </a:xfrm>
              <a:prstGeom prst="roundRect">
                <a:avLst/>
              </a:prstGeom>
              <a:solidFill>
                <a:schemeClr val="accent3">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View Template</a:t>
                </a:r>
              </a:p>
            </p:txBody>
          </p:sp>
          <p:sp>
            <p:nvSpPr>
              <p:cNvPr id="13" name="Rounded Rectangle 12"/>
              <p:cNvSpPr/>
              <p:nvPr/>
            </p:nvSpPr>
            <p:spPr bwMode="auto">
              <a:xfrm>
                <a:off x="4222128" y="1351145"/>
                <a:ext cx="1440687" cy="570204"/>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Custom Service</a:t>
                </a:r>
              </a:p>
            </p:txBody>
          </p:sp>
          <p:sp>
            <p:nvSpPr>
              <p:cNvPr id="10" name="Right Arrow 9"/>
              <p:cNvSpPr/>
              <p:nvPr/>
            </p:nvSpPr>
            <p:spPr>
              <a:xfrm>
                <a:off x="795214" y="1295400"/>
                <a:ext cx="1317659" cy="709579"/>
              </a:xfrm>
              <a:prstGeom prst="rightArrow">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Incoming Request</a:t>
                </a:r>
                <a:endParaRPr lang="en-US" sz="1200" b="1" dirty="0">
                  <a:solidFill>
                    <a:schemeClr val="tx1"/>
                  </a:solidFill>
                </a:endParaRPr>
              </a:p>
            </p:txBody>
          </p:sp>
          <p:sp>
            <p:nvSpPr>
              <p:cNvPr id="20" name="Rectangle 19"/>
              <p:cNvSpPr/>
              <p:nvPr/>
            </p:nvSpPr>
            <p:spPr>
              <a:xfrm>
                <a:off x="7202740" y="1308062"/>
                <a:ext cx="1422350" cy="681694"/>
              </a:xfrm>
              <a:prstGeom prst="rect">
                <a:avLst/>
              </a:prstGeom>
              <a:solidFill>
                <a:schemeClr val="accent5">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SharePoint</a:t>
                </a:r>
              </a:p>
              <a:p>
                <a:pPr algn="ctr"/>
                <a:r>
                  <a:rPr lang="en-US" sz="1600" dirty="0">
                    <a:solidFill>
                      <a:schemeClr val="bg1"/>
                    </a:solidFill>
                  </a:rPr>
                  <a:t>List Data</a:t>
                </a:r>
              </a:p>
            </p:txBody>
          </p:sp>
          <p:sp>
            <p:nvSpPr>
              <p:cNvPr id="7" name="Left-Right Arrow 6"/>
              <p:cNvSpPr/>
              <p:nvPr/>
            </p:nvSpPr>
            <p:spPr bwMode="auto">
              <a:xfrm>
                <a:off x="5735486" y="1375509"/>
                <a:ext cx="1394583" cy="520241"/>
              </a:xfrm>
              <a:prstGeom prst="leftRightArrow">
                <a:avLst>
                  <a:gd name="adj1" fmla="val 68950"/>
                  <a:gd name="adj2" fmla="val 58106"/>
                </a:avLst>
              </a:prstGeom>
              <a:solidFill>
                <a:schemeClr val="accent2">
                  <a:lumMod val="60000"/>
                  <a:lumOff val="4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900" b="1" dirty="0">
                    <a:solidFill>
                      <a:schemeClr val="tx1"/>
                    </a:solidFill>
                    <a:ea typeface="Segoe UI" pitchFamily="34" charset="0"/>
                    <a:cs typeface="Segoe UI" pitchFamily="34" charset="0"/>
                  </a:rPr>
                  <a:t>SharePoint REST API</a:t>
                </a:r>
              </a:p>
            </p:txBody>
          </p:sp>
          <p:sp>
            <p:nvSpPr>
              <p:cNvPr id="22" name="Right Arrow 21"/>
              <p:cNvSpPr/>
              <p:nvPr/>
            </p:nvSpPr>
            <p:spPr>
              <a:xfrm flipH="1">
                <a:off x="690542" y="2871297"/>
                <a:ext cx="1317659" cy="790598"/>
              </a:xfrm>
              <a:prstGeom prst="rightArrow">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HTML</a:t>
                </a:r>
              </a:p>
              <a:p>
                <a:pPr algn="ctr"/>
                <a:r>
                  <a:rPr lang="en-US" sz="1000" b="1" dirty="0">
                    <a:solidFill>
                      <a:schemeClr val="tx1"/>
                    </a:solidFill>
                  </a:rPr>
                  <a:t>Response</a:t>
                </a:r>
                <a:endParaRPr lang="en-US" sz="1200" b="1" dirty="0">
                  <a:solidFill>
                    <a:schemeClr val="tx1"/>
                  </a:solidFill>
                </a:endParaRPr>
              </a:p>
            </p:txBody>
          </p:sp>
          <p:sp>
            <p:nvSpPr>
              <p:cNvPr id="5" name="Rounded Rectangle 4"/>
              <p:cNvSpPr/>
              <p:nvPr/>
            </p:nvSpPr>
            <p:spPr bwMode="auto">
              <a:xfrm>
                <a:off x="2240034" y="2161934"/>
                <a:ext cx="1440687" cy="315552"/>
              </a:xfrm>
              <a:prstGeom prst="roundRect">
                <a:avLst/>
              </a:prstGeom>
              <a:solidFill>
                <a:schemeClr val="accent2">
                  <a:lumMod val="20000"/>
                  <a:lumOff val="80000"/>
                </a:schemeClr>
              </a:solidFill>
              <a:ln>
                <a:solidFill>
                  <a:schemeClr val="tx2">
                    <a:lumMod val="90000"/>
                    <a:lumOff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5" tIns="107556" rIns="134445" bIns="107556" numCol="1" spcCol="0" rtlCol="0" fromWordArt="0" anchor="ctr" anchorCtr="0" forceAA="0" compatLnSpc="1">
                <a:prstTxWarp prst="textNoShape">
                  <a:avLst/>
                </a:prstTxWarp>
                <a:noAutofit/>
              </a:bodyPr>
              <a:lstStyle/>
              <a:p>
                <a:pPr algn="ctr" defTabSz="685515" fontAlgn="base">
                  <a:lnSpc>
                    <a:spcPct val="90000"/>
                  </a:lnSpc>
                  <a:spcBef>
                    <a:spcPct val="0"/>
                  </a:spcBef>
                  <a:spcAft>
                    <a:spcPct val="0"/>
                  </a:spcAft>
                </a:pPr>
                <a:r>
                  <a:rPr lang="en-US" sz="1400" dirty="0">
                    <a:solidFill>
                      <a:schemeClr val="accent1"/>
                    </a:solidFill>
                    <a:ea typeface="Segoe UI" pitchFamily="34" charset="0"/>
                    <a:cs typeface="Segoe UI" pitchFamily="34" charset="0"/>
                  </a:rPr>
                  <a:t>View Model</a:t>
                </a:r>
              </a:p>
            </p:txBody>
          </p:sp>
          <p:sp>
            <p:nvSpPr>
              <p:cNvPr id="25" name="Right Arrow 24"/>
              <p:cNvSpPr/>
              <p:nvPr/>
            </p:nvSpPr>
            <p:spPr>
              <a:xfrm>
                <a:off x="3730357" y="1511139"/>
                <a:ext cx="4191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73491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TypeScript?</a:t>
            </a:r>
          </a:p>
        </p:txBody>
      </p:sp>
      <p:sp>
        <p:nvSpPr>
          <p:cNvPr id="3" name="Content Placeholder 2"/>
          <p:cNvSpPr>
            <a:spLocks noGrp="1"/>
          </p:cNvSpPr>
          <p:nvPr>
            <p:ph idx="1"/>
          </p:nvPr>
        </p:nvSpPr>
        <p:spPr/>
        <p:txBody>
          <a:bodyPr>
            <a:normAutofit/>
          </a:bodyPr>
          <a:lstStyle/>
          <a:p>
            <a:r>
              <a:rPr lang="en-US" sz="2000" dirty="0"/>
              <a:t>A programming language which compiles into plain JavaScript</a:t>
            </a:r>
          </a:p>
          <a:p>
            <a:r>
              <a:rPr lang="en-US" sz="2000" dirty="0"/>
              <a:t>A superset of JavaScript that adds a strongly-typed dimension</a:t>
            </a:r>
          </a:p>
          <a:p>
            <a:r>
              <a:rPr lang="en-US" sz="2000" dirty="0"/>
              <a:t>It can be compiled into ECMAScript3, ECMAScript3 or ECMAScript 6</a:t>
            </a:r>
          </a:p>
          <a:p>
            <a:r>
              <a:rPr lang="en-US" sz="2000" dirty="0"/>
              <a:t>It runs in any browser, in any host and on any OS</a:t>
            </a:r>
          </a:p>
          <a:p>
            <a:endParaRPr lang="en-US" sz="2000" dirty="0"/>
          </a:p>
          <a:p>
            <a:endParaRPr lang="en-US" sz="2000" dirty="0"/>
          </a:p>
          <a:p>
            <a:endParaRPr lang="en-US" sz="2000" dirty="0"/>
          </a:p>
          <a:p>
            <a:endParaRPr lang="en-US" sz="2000" dirty="0"/>
          </a:p>
          <a:p>
            <a:endParaRPr lang="en-US" sz="2000" dirty="0"/>
          </a:p>
        </p:txBody>
      </p:sp>
      <p:grpSp>
        <p:nvGrpSpPr>
          <p:cNvPr id="9" name="Group 8"/>
          <p:cNvGrpSpPr/>
          <p:nvPr/>
        </p:nvGrpSpPr>
        <p:grpSpPr>
          <a:xfrm>
            <a:off x="762000" y="3429000"/>
            <a:ext cx="7527471" cy="2539388"/>
            <a:chOff x="1219200" y="3352800"/>
            <a:chExt cx="6324600" cy="2133600"/>
          </a:xfrm>
        </p:grpSpPr>
        <p:sp>
          <p:nvSpPr>
            <p:cNvPr id="4" name="Rectangle 3"/>
            <p:cNvSpPr/>
            <p:nvPr/>
          </p:nvSpPr>
          <p:spPr>
            <a:xfrm>
              <a:off x="1219200" y="3352800"/>
              <a:ext cx="2057400" cy="21336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product.ts</a:t>
              </a:r>
            </a:p>
          </p:txBody>
        </p:sp>
        <p:sp>
          <p:nvSpPr>
            <p:cNvPr id="5" name="Rectangle 4"/>
            <p:cNvSpPr/>
            <p:nvPr/>
          </p:nvSpPr>
          <p:spPr>
            <a:xfrm>
              <a:off x="4953000" y="3429000"/>
              <a:ext cx="2590800" cy="20574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a:solidFill>
                    <a:schemeClr val="tx1">
                      <a:lumMod val="65000"/>
                      <a:lumOff val="35000"/>
                    </a:schemeClr>
                  </a:solidFill>
                </a:rPr>
                <a:t>product.js</a:t>
              </a:r>
            </a:p>
          </p:txBody>
        </p:sp>
        <p:sp>
          <p:nvSpPr>
            <p:cNvPr id="6" name="Right Arrow 5"/>
            <p:cNvSpPr/>
            <p:nvPr/>
          </p:nvSpPr>
          <p:spPr>
            <a:xfrm>
              <a:off x="3429000" y="3886200"/>
              <a:ext cx="1447800" cy="838200"/>
            </a:xfrm>
            <a:prstGeom prst="rightArrow">
              <a:avLst>
                <a:gd name="adj1" fmla="val 57045"/>
                <a:gd name="adj2" fmla="val 535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TypeScript</a:t>
              </a:r>
            </a:p>
            <a:p>
              <a:pPr algn="ctr"/>
              <a:r>
                <a:rPr lang="en-US" sz="1100" b="1" dirty="0">
                  <a:latin typeface="+mj-lt"/>
                </a:rPr>
                <a:t>Compiler</a:t>
              </a:r>
            </a:p>
          </p:txBody>
        </p:sp>
        <p:pic>
          <p:nvPicPr>
            <p:cNvPr id="7" name="Picture 6"/>
            <p:cNvPicPr>
              <a:picLocks noChangeAspect="1"/>
            </p:cNvPicPr>
            <p:nvPr/>
          </p:nvPicPr>
          <p:blipFill>
            <a:blip r:embed="rId3"/>
            <a:stretch>
              <a:fillRect/>
            </a:stretch>
          </p:blipFill>
          <p:spPr>
            <a:xfrm>
              <a:off x="1341718" y="3505200"/>
              <a:ext cx="1812450" cy="1655467"/>
            </a:xfrm>
            <a:prstGeom prst="rect">
              <a:avLst/>
            </a:prstGeom>
            <a:ln>
              <a:solidFill>
                <a:schemeClr val="bg1">
                  <a:lumMod val="50000"/>
                </a:schemeClr>
              </a:solidFill>
            </a:ln>
          </p:spPr>
        </p:pic>
        <p:pic>
          <p:nvPicPr>
            <p:cNvPr id="8" name="Picture 7"/>
            <p:cNvPicPr>
              <a:picLocks noChangeAspect="1"/>
            </p:cNvPicPr>
            <p:nvPr/>
          </p:nvPicPr>
          <p:blipFill>
            <a:blip r:embed="rId4"/>
            <a:stretch>
              <a:fillRect/>
            </a:stretch>
          </p:blipFill>
          <p:spPr>
            <a:xfrm>
              <a:off x="5105400" y="3581400"/>
              <a:ext cx="2322000" cy="1597267"/>
            </a:xfrm>
            <a:prstGeom prst="rect">
              <a:avLst/>
            </a:prstGeom>
            <a:ln>
              <a:solidFill>
                <a:schemeClr val="bg1">
                  <a:lumMod val="50000"/>
                </a:schemeClr>
              </a:solidFill>
            </a:ln>
          </p:spPr>
        </p:pic>
      </p:grpSp>
    </p:spTree>
    <p:extLst>
      <p:ext uri="{BB962C8B-B14F-4D97-AF65-F5344CB8AC3E}">
        <p14:creationId xmlns:p14="http://schemas.microsoft.com/office/powerpoint/2010/main" val="821353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Filters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Format</a:t>
            </a:r>
          </a:p>
          <a:p>
            <a:pPr lvl="1">
              <a:buFont typeface="Wingdings" panose="05000000000000000000" pitchFamily="2" charset="2"/>
              <a:buChar char="§"/>
            </a:pPr>
            <a:r>
              <a:rPr lang="en-US" dirty="0"/>
              <a:t>currency</a:t>
            </a:r>
          </a:p>
          <a:p>
            <a:pPr lvl="1">
              <a:buFont typeface="Wingdings" panose="05000000000000000000" pitchFamily="2" charset="2"/>
              <a:buChar char="§"/>
            </a:pPr>
            <a:r>
              <a:rPr lang="en-US" dirty="0"/>
              <a:t>date</a:t>
            </a:r>
          </a:p>
          <a:p>
            <a:pPr lvl="1">
              <a:buFont typeface="Wingdings" panose="05000000000000000000" pitchFamily="2" charset="2"/>
              <a:buChar char="§"/>
            </a:pPr>
            <a:r>
              <a:rPr lang="en-US" dirty="0"/>
              <a:t>number</a:t>
            </a:r>
          </a:p>
          <a:p>
            <a:pPr>
              <a:buFont typeface="Wingdings" panose="05000000000000000000" pitchFamily="2" charset="2"/>
              <a:buChar char="§"/>
            </a:pPr>
            <a:r>
              <a:rPr lang="en-US" dirty="0"/>
              <a:t>Displaying data sets</a:t>
            </a:r>
          </a:p>
          <a:p>
            <a:pPr lvl="1">
              <a:buFont typeface="Wingdings" panose="05000000000000000000" pitchFamily="2" charset="2"/>
              <a:buChar char="§"/>
            </a:pPr>
            <a:r>
              <a:rPr lang="en-US" dirty="0" err="1"/>
              <a:t>orderBy</a:t>
            </a:r>
            <a:endParaRPr lang="en-US" dirty="0"/>
          </a:p>
          <a:p>
            <a:pPr lvl="1">
              <a:buFont typeface="Wingdings" panose="05000000000000000000" pitchFamily="2" charset="2"/>
              <a:buChar char="§"/>
            </a:pPr>
            <a:r>
              <a:rPr lang="en-US" dirty="0" err="1"/>
              <a:t>limitTo</a:t>
            </a:r>
            <a:endParaRPr lang="en-US" dirty="0"/>
          </a:p>
          <a:p>
            <a:pPr>
              <a:buFont typeface="Wingdings" panose="05000000000000000000" pitchFamily="2" charset="2"/>
              <a:buChar char="§"/>
            </a:pPr>
            <a:r>
              <a:rPr lang="en-US" dirty="0"/>
              <a:t>String manipulation</a:t>
            </a:r>
          </a:p>
          <a:p>
            <a:pPr lvl="1">
              <a:buFont typeface="Wingdings" panose="05000000000000000000" pitchFamily="2" charset="2"/>
              <a:buChar char="§"/>
            </a:pPr>
            <a:r>
              <a:rPr lang="en-US" dirty="0"/>
              <a:t>uppercase</a:t>
            </a:r>
          </a:p>
          <a:p>
            <a:pPr lvl="1">
              <a:buFont typeface="Wingdings" panose="05000000000000000000" pitchFamily="2" charset="2"/>
              <a:buChar char="§"/>
            </a:pPr>
            <a:r>
              <a:rPr lang="en-US" dirty="0"/>
              <a:t>lowercase</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866343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Filters</a:t>
            </a:r>
          </a:p>
        </p:txBody>
      </p:sp>
      <p:sp>
        <p:nvSpPr>
          <p:cNvPr id="3" name="Content Placeholder 2"/>
          <p:cNvSpPr>
            <a:spLocks noGrp="1"/>
          </p:cNvSpPr>
          <p:nvPr>
            <p:ph idx="1"/>
          </p:nvPr>
        </p:nvSpPr>
        <p:spPr/>
        <p:txBody>
          <a:bodyPr/>
          <a:lstStyle/>
          <a:p>
            <a:r>
              <a:rPr lang="en-US" dirty="0"/>
              <a:t>Custom filter created using </a:t>
            </a:r>
            <a:r>
              <a:rPr lang="en-US" sz="2000" b="1" dirty="0">
                <a:solidFill>
                  <a:schemeClr val="tx2">
                    <a:lumMod val="90000"/>
                    <a:lumOff val="10000"/>
                  </a:schemeClr>
                </a:solidFill>
                <a:latin typeface="Lucida Console" panose="020B0609040504020204" pitchFamily="49" charset="0"/>
              </a:rPr>
              <a:t>filter</a:t>
            </a:r>
            <a:r>
              <a:rPr lang="en-US" dirty="0"/>
              <a:t> function</a:t>
            </a:r>
          </a:p>
        </p:txBody>
      </p:sp>
      <p:pic>
        <p:nvPicPr>
          <p:cNvPr id="4" name="Picture 3"/>
          <p:cNvPicPr>
            <a:picLocks noChangeAspect="1"/>
          </p:cNvPicPr>
          <p:nvPr/>
        </p:nvPicPr>
        <p:blipFill>
          <a:blip r:embed="rId2"/>
          <a:stretch>
            <a:fillRect/>
          </a:stretch>
        </p:blipFill>
        <p:spPr>
          <a:xfrm>
            <a:off x="936321" y="2125470"/>
            <a:ext cx="4592401" cy="1616667"/>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914400" y="4008837"/>
            <a:ext cx="5817901" cy="1319200"/>
          </a:xfrm>
          <a:prstGeom prst="rect">
            <a:avLst/>
          </a:prstGeom>
          <a:ln>
            <a:solidFill>
              <a:schemeClr val="bg1">
                <a:lumMod val="50000"/>
              </a:schemeClr>
            </a:solidFill>
          </a:ln>
        </p:spPr>
      </p:pic>
      <p:pic>
        <p:nvPicPr>
          <p:cNvPr id="6" name="Picture 5"/>
          <p:cNvPicPr/>
          <p:nvPr/>
        </p:nvPicPr>
        <p:blipFill rotWithShape="1">
          <a:blip r:embed="rId4" cstate="print">
            <a:extLst>
              <a:ext uri="{28A0092B-C50C-407E-A947-70E740481C1C}">
                <a14:useLocalDpi xmlns:a14="http://schemas.microsoft.com/office/drawing/2010/main" val="0"/>
              </a:ext>
            </a:extLst>
          </a:blip>
          <a:srcRect b="34077"/>
          <a:stretch/>
        </p:blipFill>
        <p:spPr bwMode="auto">
          <a:xfrm>
            <a:off x="914400" y="5505550"/>
            <a:ext cx="5095820" cy="1106499"/>
          </a:xfrm>
          <a:prstGeom prst="rect">
            <a:avLst/>
          </a:prstGeom>
          <a:noFill/>
          <a:ln w="9525" cap="flat" cmpd="sng" algn="ctr">
            <a:solidFill>
              <a:sysClr val="window" lastClr="FFFFFF">
                <a:lumMod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3289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Moving from JavaScript to TypeScript</a:t>
            </a:r>
          </a:p>
          <a:p>
            <a:pPr>
              <a:buFont typeface="Wingdings" panose="05000000000000000000" pitchFamily="2" charset="2"/>
              <a:buChar char="ü"/>
            </a:pPr>
            <a:r>
              <a:rPr lang="en-US" dirty="0"/>
              <a:t>Introduction to AngularJS</a:t>
            </a:r>
          </a:p>
          <a:p>
            <a:pPr>
              <a:buFont typeface="Wingdings" panose="05000000000000000000" pitchFamily="2" charset="2"/>
              <a:buChar char="ü"/>
            </a:pPr>
            <a:r>
              <a:rPr lang="en-US" dirty="0"/>
              <a:t>Angular Routes, Views and Controllers</a:t>
            </a:r>
          </a:p>
          <a:p>
            <a:pPr>
              <a:buFont typeface="Wingdings" panose="05000000000000000000" pitchFamily="2" charset="2"/>
              <a:buChar char="Ø"/>
            </a:pPr>
            <a:r>
              <a:rPr lang="en-US" dirty="0"/>
              <a:t>View Models and Form Validation</a:t>
            </a:r>
          </a:p>
          <a:p>
            <a:pPr>
              <a:buFont typeface="Wingdings" panose="05000000000000000000" pitchFamily="2" charset="2"/>
              <a:buChar char="§"/>
            </a:pPr>
            <a:r>
              <a:rPr lang="en-US" dirty="0"/>
              <a:t>Programming with Asynchronous Services</a:t>
            </a:r>
          </a:p>
          <a:p>
            <a:pPr>
              <a:buFont typeface="Wingdings" panose="05000000000000000000" pitchFamily="2" charset="2"/>
              <a:buChar char="§"/>
            </a:pPr>
            <a:r>
              <a:rPr lang="en-US" dirty="0"/>
              <a:t>Creating Angular Components</a:t>
            </a:r>
          </a:p>
        </p:txBody>
      </p:sp>
    </p:spTree>
    <p:extLst>
      <p:ext uri="{BB962C8B-B14F-4D97-AF65-F5344CB8AC3E}">
        <p14:creationId xmlns:p14="http://schemas.microsoft.com/office/powerpoint/2010/main" val="2856039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Form Validation</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59742"/>
          <a:stretch/>
        </p:blipFill>
        <p:spPr bwMode="auto">
          <a:xfrm>
            <a:off x="677450" y="1371600"/>
            <a:ext cx="6529001" cy="1407717"/>
          </a:xfrm>
          <a:prstGeom prst="rect">
            <a:avLst/>
          </a:prstGeom>
          <a:noFill/>
          <a:ln>
            <a:solidFill>
              <a:schemeClr val="bg1">
                <a:lumMod val="50000"/>
              </a:schemeClr>
            </a:solidFill>
          </a:ln>
          <a:extLst>
            <a:ext uri="{53640926-AAD7-44D8-BBD7-CCE9431645EC}">
              <a14:shadowObscured xmlns:a14="http://schemas.microsoft.com/office/drawing/2010/main"/>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450" y="3048000"/>
            <a:ext cx="7544454" cy="2704762"/>
          </a:xfrm>
          <a:prstGeom prst="rect">
            <a:avLst/>
          </a:prstGeom>
          <a:noFill/>
          <a:ln>
            <a:solidFill>
              <a:schemeClr val="bg1">
                <a:lumMod val="50000"/>
              </a:schemeClr>
            </a:solidFill>
          </a:ln>
        </p:spPr>
      </p:pic>
    </p:spTree>
    <p:extLst>
      <p:ext uri="{BB962C8B-B14F-4D97-AF65-F5344CB8AC3E}">
        <p14:creationId xmlns:p14="http://schemas.microsoft.com/office/powerpoint/2010/main" val="1891755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Moving from JavaScript to TypeScript</a:t>
            </a:r>
          </a:p>
          <a:p>
            <a:pPr>
              <a:buFont typeface="Wingdings" panose="05000000000000000000" pitchFamily="2" charset="2"/>
              <a:buChar char="ü"/>
            </a:pPr>
            <a:r>
              <a:rPr lang="en-US" dirty="0"/>
              <a:t>Introduction to AngularJS</a:t>
            </a:r>
          </a:p>
          <a:p>
            <a:pPr>
              <a:buFont typeface="Wingdings" panose="05000000000000000000" pitchFamily="2" charset="2"/>
              <a:buChar char="ü"/>
            </a:pPr>
            <a:r>
              <a:rPr lang="en-US" dirty="0"/>
              <a:t>Angular Routes, Views and Controllers</a:t>
            </a:r>
          </a:p>
          <a:p>
            <a:pPr>
              <a:buFont typeface="Wingdings" panose="05000000000000000000" pitchFamily="2" charset="2"/>
              <a:buChar char="ü"/>
            </a:pPr>
            <a:r>
              <a:rPr lang="en-US" dirty="0"/>
              <a:t>View Models and Form Validation</a:t>
            </a:r>
          </a:p>
          <a:p>
            <a:pPr>
              <a:buFont typeface="Wingdings" panose="05000000000000000000" pitchFamily="2" charset="2"/>
              <a:buChar char="Ø"/>
            </a:pPr>
            <a:r>
              <a:rPr lang="en-US" dirty="0"/>
              <a:t>Programming with Asynchronous Services</a:t>
            </a:r>
          </a:p>
          <a:p>
            <a:pPr>
              <a:buFont typeface="Wingdings" panose="05000000000000000000" pitchFamily="2" charset="2"/>
              <a:buChar char="§"/>
            </a:pPr>
            <a:r>
              <a:rPr lang="en-US" dirty="0"/>
              <a:t>Creating Angular Components</a:t>
            </a:r>
          </a:p>
        </p:txBody>
      </p:sp>
    </p:spTree>
    <p:extLst>
      <p:ext uri="{BB962C8B-B14F-4D97-AF65-F5344CB8AC3E}">
        <p14:creationId xmlns:p14="http://schemas.microsoft.com/office/powerpoint/2010/main" val="3694539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Interfaces</a:t>
            </a:r>
          </a:p>
        </p:txBody>
      </p:sp>
      <p:pic>
        <p:nvPicPr>
          <p:cNvPr id="5" name="Picture 4"/>
          <p:cNvPicPr>
            <a:picLocks noChangeAspect="1"/>
          </p:cNvPicPr>
          <p:nvPr/>
        </p:nvPicPr>
        <p:blipFill>
          <a:blip r:embed="rId2"/>
          <a:stretch>
            <a:fillRect/>
          </a:stretch>
        </p:blipFill>
        <p:spPr>
          <a:xfrm>
            <a:off x="685800" y="1447800"/>
            <a:ext cx="6553200" cy="2084753"/>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720247" y="4065953"/>
            <a:ext cx="7792891" cy="787640"/>
          </a:xfrm>
          <a:prstGeom prst="rect">
            <a:avLst/>
          </a:prstGeom>
          <a:ln>
            <a:solidFill>
              <a:schemeClr val="bg1">
                <a:lumMod val="50000"/>
              </a:schemeClr>
            </a:solidFill>
          </a:ln>
        </p:spPr>
      </p:pic>
    </p:spTree>
    <p:extLst>
      <p:ext uri="{BB962C8B-B14F-4D97-AF65-F5344CB8AC3E}">
        <p14:creationId xmlns:p14="http://schemas.microsoft.com/office/powerpoint/2010/main" val="2109884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Asynchronous Methods</a:t>
            </a:r>
          </a:p>
        </p:txBody>
      </p:sp>
      <p:sp>
        <p:nvSpPr>
          <p:cNvPr id="3" name="Content Placeholder 2"/>
          <p:cNvSpPr>
            <a:spLocks noGrp="1"/>
          </p:cNvSpPr>
          <p:nvPr>
            <p:ph idx="1"/>
          </p:nvPr>
        </p:nvSpPr>
        <p:spPr/>
        <p:txBody>
          <a:bodyPr/>
          <a:lstStyle/>
          <a:p>
            <a:r>
              <a:rPr lang="en-US" dirty="0"/>
              <a:t>Calling asynchronous method requires callback</a:t>
            </a:r>
          </a:p>
          <a:p>
            <a:pPr lvl="1"/>
            <a:r>
              <a:rPr lang="en-US" dirty="0"/>
              <a:t>Callback method pass using </a:t>
            </a:r>
            <a:r>
              <a:rPr lang="en-US" sz="1800" b="1" dirty="0">
                <a:solidFill>
                  <a:schemeClr val="tx2">
                    <a:lumMod val="90000"/>
                    <a:lumOff val="10000"/>
                  </a:schemeClr>
                </a:solidFill>
                <a:latin typeface="Lucida Console" panose="020B0609040504020204" pitchFamily="49" charset="0"/>
              </a:rPr>
              <a:t>then</a:t>
            </a:r>
            <a:r>
              <a:rPr lang="en-US" dirty="0"/>
              <a:t> method</a:t>
            </a:r>
          </a:p>
        </p:txBody>
      </p:sp>
      <p:pic>
        <p:nvPicPr>
          <p:cNvPr id="4" name="Picture 3"/>
          <p:cNvPicPr>
            <a:picLocks noChangeAspect="1"/>
          </p:cNvPicPr>
          <p:nvPr/>
        </p:nvPicPr>
        <p:blipFill>
          <a:blip r:embed="rId2"/>
          <a:stretch>
            <a:fillRect/>
          </a:stretch>
        </p:blipFill>
        <p:spPr>
          <a:xfrm>
            <a:off x="808400" y="2581799"/>
            <a:ext cx="4760101" cy="3666601"/>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4841099" y="4214458"/>
            <a:ext cx="3693301" cy="853811"/>
          </a:xfrm>
          <a:prstGeom prst="rect">
            <a:avLst/>
          </a:prstGeom>
          <a:ln>
            <a:solidFill>
              <a:schemeClr val="bg1">
                <a:lumMod val="50000"/>
              </a:schemeClr>
            </a:solidFill>
          </a:ln>
        </p:spPr>
      </p:pic>
      <p:cxnSp>
        <p:nvCxnSpPr>
          <p:cNvPr id="7" name="Straight Arrow Connector 6"/>
          <p:cNvCxnSpPr/>
          <p:nvPr/>
        </p:nvCxnSpPr>
        <p:spPr>
          <a:xfrm>
            <a:off x="3361100" y="4002015"/>
            <a:ext cx="1371600" cy="30480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102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Moving from JavaScript to TypeScript</a:t>
            </a:r>
          </a:p>
          <a:p>
            <a:pPr>
              <a:buFont typeface="Wingdings" panose="05000000000000000000" pitchFamily="2" charset="2"/>
              <a:buChar char="ü"/>
            </a:pPr>
            <a:r>
              <a:rPr lang="en-US" dirty="0"/>
              <a:t>Introduction to AngularJS</a:t>
            </a:r>
          </a:p>
          <a:p>
            <a:pPr>
              <a:buFont typeface="Wingdings" panose="05000000000000000000" pitchFamily="2" charset="2"/>
              <a:buChar char="ü"/>
            </a:pPr>
            <a:r>
              <a:rPr lang="en-US" dirty="0"/>
              <a:t>Angular Routes, Views and Controllers</a:t>
            </a:r>
          </a:p>
          <a:p>
            <a:pPr>
              <a:buFont typeface="Wingdings" panose="05000000000000000000" pitchFamily="2" charset="2"/>
              <a:buChar char="ü"/>
            </a:pPr>
            <a:r>
              <a:rPr lang="en-US" dirty="0"/>
              <a:t>View Models and Form Validation</a:t>
            </a:r>
          </a:p>
          <a:p>
            <a:pPr>
              <a:buFont typeface="Wingdings" panose="05000000000000000000" pitchFamily="2" charset="2"/>
              <a:buChar char="ü"/>
            </a:pPr>
            <a:r>
              <a:rPr lang="en-US" dirty="0"/>
              <a:t>Programming with Asynchronous Services</a:t>
            </a:r>
          </a:p>
          <a:p>
            <a:pPr>
              <a:buFont typeface="Wingdings" panose="05000000000000000000" pitchFamily="2" charset="2"/>
              <a:buChar char="Ø"/>
            </a:pPr>
            <a:r>
              <a:rPr lang="en-US" dirty="0"/>
              <a:t>Creating Angular Components</a:t>
            </a:r>
          </a:p>
        </p:txBody>
      </p:sp>
    </p:spTree>
    <p:extLst>
      <p:ext uri="{BB962C8B-B14F-4D97-AF65-F5344CB8AC3E}">
        <p14:creationId xmlns:p14="http://schemas.microsoft.com/office/powerpoint/2010/main" val="1909619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Components</a:t>
            </a:r>
          </a:p>
        </p:txBody>
      </p:sp>
      <p:sp>
        <p:nvSpPr>
          <p:cNvPr id="3" name="Content Placeholder 2"/>
          <p:cNvSpPr>
            <a:spLocks noGrp="1"/>
          </p:cNvSpPr>
          <p:nvPr>
            <p:ph idx="1"/>
          </p:nvPr>
        </p:nvSpPr>
        <p:spPr>
          <a:xfrm>
            <a:off x="381000" y="1486338"/>
            <a:ext cx="8382000" cy="5181600"/>
          </a:xfrm>
        </p:spPr>
        <p:txBody>
          <a:bodyPr/>
          <a:lstStyle/>
          <a:p>
            <a:r>
              <a:rPr lang="en-US" dirty="0"/>
              <a:t>Angular 1.5 introduces components</a:t>
            </a:r>
          </a:p>
          <a:p>
            <a:pPr lvl="1"/>
            <a:r>
              <a:rPr lang="en-US" dirty="0"/>
              <a:t>Designed to replace custom Angular directives</a:t>
            </a:r>
          </a:p>
          <a:p>
            <a:pPr lvl="1"/>
            <a:r>
              <a:rPr lang="en-US" dirty="0"/>
              <a:t>Applications can be designed in terms of components</a:t>
            </a:r>
          </a:p>
          <a:p>
            <a:pPr lvl="1"/>
            <a:r>
              <a:rPr lang="en-US" dirty="0"/>
              <a:t>Represents component-oriented shift into Angular 2.0</a:t>
            </a:r>
          </a:p>
        </p:txBody>
      </p:sp>
      <p:pic>
        <p:nvPicPr>
          <p:cNvPr id="4" name="Picture 3"/>
          <p:cNvPicPr>
            <a:picLocks noChangeAspect="1"/>
          </p:cNvPicPr>
          <p:nvPr/>
        </p:nvPicPr>
        <p:blipFill>
          <a:blip r:embed="rId2"/>
          <a:stretch>
            <a:fillRect/>
          </a:stretch>
        </p:blipFill>
        <p:spPr>
          <a:xfrm>
            <a:off x="1054177" y="3490241"/>
            <a:ext cx="2197429" cy="2057400"/>
          </a:xfrm>
          <a:prstGeom prst="rect">
            <a:avLst/>
          </a:prstGeom>
          <a:ln>
            <a:solidFill>
              <a:schemeClr val="bg1">
                <a:lumMod val="50000"/>
              </a:schemeClr>
            </a:solidFill>
          </a:ln>
        </p:spPr>
      </p:pic>
      <p:pic>
        <p:nvPicPr>
          <p:cNvPr id="9" name="Picture 8"/>
          <p:cNvPicPr>
            <a:picLocks noChangeAspect="1"/>
          </p:cNvPicPr>
          <p:nvPr/>
        </p:nvPicPr>
        <p:blipFill>
          <a:blip r:embed="rId3"/>
          <a:stretch>
            <a:fillRect/>
          </a:stretch>
        </p:blipFill>
        <p:spPr>
          <a:xfrm>
            <a:off x="3827585" y="3490241"/>
            <a:ext cx="3928050" cy="1228667"/>
          </a:xfrm>
          <a:prstGeom prst="rect">
            <a:avLst/>
          </a:prstGeom>
          <a:ln>
            <a:solidFill>
              <a:schemeClr val="bg1">
                <a:lumMod val="50000"/>
              </a:schemeClr>
            </a:solidFill>
          </a:ln>
        </p:spPr>
      </p:pic>
      <p:pic>
        <p:nvPicPr>
          <p:cNvPr id="10" name="Picture 9"/>
          <p:cNvPicPr>
            <a:picLocks noChangeAspect="1"/>
          </p:cNvPicPr>
          <p:nvPr/>
        </p:nvPicPr>
        <p:blipFill>
          <a:blip r:embed="rId4"/>
          <a:stretch>
            <a:fillRect/>
          </a:stretch>
        </p:blipFill>
        <p:spPr>
          <a:xfrm>
            <a:off x="3810000" y="4876800"/>
            <a:ext cx="4743776" cy="1380964"/>
          </a:xfrm>
          <a:prstGeom prst="rect">
            <a:avLst/>
          </a:prstGeom>
          <a:ln>
            <a:solidFill>
              <a:schemeClr val="bg1">
                <a:lumMod val="50000"/>
              </a:schemeClr>
            </a:solidFill>
          </a:ln>
        </p:spPr>
      </p:pic>
      <p:cxnSp>
        <p:nvCxnSpPr>
          <p:cNvPr id="12" name="Straight Arrow Connector 11"/>
          <p:cNvCxnSpPr/>
          <p:nvPr/>
        </p:nvCxnSpPr>
        <p:spPr>
          <a:xfrm flipV="1">
            <a:off x="2637198" y="4430041"/>
            <a:ext cx="1078523" cy="7033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020152" y="4712677"/>
            <a:ext cx="695569" cy="328246"/>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317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Component Classes</a:t>
            </a:r>
          </a:p>
        </p:txBody>
      </p:sp>
      <p:sp>
        <p:nvSpPr>
          <p:cNvPr id="3" name="Content Placeholder 2"/>
          <p:cNvSpPr>
            <a:spLocks noGrp="1"/>
          </p:cNvSpPr>
          <p:nvPr>
            <p:ph idx="1"/>
          </p:nvPr>
        </p:nvSpPr>
        <p:spPr/>
        <p:txBody>
          <a:bodyPr>
            <a:normAutofit/>
          </a:bodyPr>
          <a:lstStyle/>
          <a:p>
            <a:r>
              <a:rPr lang="en-US" sz="2000" dirty="0"/>
              <a:t>Angular component requires two classes</a:t>
            </a:r>
          </a:p>
          <a:p>
            <a:pPr lvl="1"/>
            <a:r>
              <a:rPr lang="en-US" sz="1800" dirty="0"/>
              <a:t>Component controller class</a:t>
            </a:r>
          </a:p>
          <a:p>
            <a:endParaRPr lang="en-US" sz="2000" dirty="0"/>
          </a:p>
          <a:p>
            <a:endParaRPr lang="en-US" sz="2000" dirty="0"/>
          </a:p>
          <a:p>
            <a:pPr lvl="1"/>
            <a:endParaRPr lang="en-US" sz="1800" dirty="0"/>
          </a:p>
          <a:p>
            <a:endParaRPr lang="en-US" sz="2200" dirty="0"/>
          </a:p>
          <a:p>
            <a:endParaRPr lang="en-US" sz="2200" dirty="0"/>
          </a:p>
          <a:p>
            <a:pPr lvl="1"/>
            <a:r>
              <a:rPr lang="en-US" sz="1800" dirty="0"/>
              <a:t>Component options class</a:t>
            </a:r>
          </a:p>
        </p:txBody>
      </p:sp>
      <p:pic>
        <p:nvPicPr>
          <p:cNvPr id="4" name="Picture 3"/>
          <p:cNvPicPr>
            <a:picLocks noChangeAspect="1"/>
          </p:cNvPicPr>
          <p:nvPr/>
        </p:nvPicPr>
        <p:blipFill>
          <a:blip r:embed="rId2"/>
          <a:stretch>
            <a:fillRect/>
          </a:stretch>
        </p:blipFill>
        <p:spPr>
          <a:xfrm>
            <a:off x="1191017" y="2187323"/>
            <a:ext cx="4076400" cy="2025749"/>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1191017" y="4618266"/>
            <a:ext cx="4076400" cy="2011134"/>
          </a:xfrm>
          <a:prstGeom prst="rect">
            <a:avLst/>
          </a:prstGeom>
          <a:ln>
            <a:solidFill>
              <a:schemeClr val="bg1">
                <a:lumMod val="50000"/>
              </a:schemeClr>
            </a:solidFill>
          </a:ln>
        </p:spPr>
      </p:pic>
    </p:spTree>
    <p:extLst>
      <p:ext uri="{BB962C8B-B14F-4D97-AF65-F5344CB8AC3E}">
        <p14:creationId xmlns:p14="http://schemas.microsoft.com/office/powerpoint/2010/main" val="237391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Annotation</a:t>
            </a:r>
          </a:p>
        </p:txBody>
      </p:sp>
      <p:sp>
        <p:nvSpPr>
          <p:cNvPr id="3" name="Content Placeholder 2"/>
          <p:cNvSpPr>
            <a:spLocks noGrp="1"/>
          </p:cNvSpPr>
          <p:nvPr>
            <p:ph idx="1"/>
          </p:nvPr>
        </p:nvSpPr>
        <p:spPr/>
        <p:txBody>
          <a:bodyPr>
            <a:normAutofit/>
          </a:bodyPr>
          <a:lstStyle/>
          <a:p>
            <a:r>
              <a:rPr lang="en-US" sz="2400" dirty="0"/>
              <a:t>TypeScript allows you to annotate types</a:t>
            </a:r>
          </a:p>
          <a:p>
            <a:pPr lvl="1"/>
            <a:r>
              <a:rPr lang="en-US" sz="2000" dirty="0"/>
              <a:t>Provides basis for strongly-typed programming</a:t>
            </a:r>
          </a:p>
          <a:p>
            <a:pPr lvl="1"/>
            <a:r>
              <a:rPr lang="en-US" sz="2000" dirty="0"/>
              <a:t>Type annotations used by compiler for type checking</a:t>
            </a:r>
          </a:p>
          <a:p>
            <a:pPr lvl="1"/>
            <a:r>
              <a:rPr lang="en-US" sz="2000" dirty="0"/>
              <a:t>Type annotations are erased at the end of compile time</a:t>
            </a:r>
          </a:p>
        </p:txBody>
      </p:sp>
      <p:pic>
        <p:nvPicPr>
          <p:cNvPr id="5" name="Picture 4"/>
          <p:cNvPicPr>
            <a:picLocks noChangeAspect="1"/>
          </p:cNvPicPr>
          <p:nvPr/>
        </p:nvPicPr>
        <p:blipFill>
          <a:blip r:embed="rId2"/>
          <a:stretch>
            <a:fillRect/>
          </a:stretch>
        </p:blipFill>
        <p:spPr>
          <a:xfrm>
            <a:off x="1143000" y="3200400"/>
            <a:ext cx="5715000" cy="3136968"/>
          </a:xfrm>
          <a:prstGeom prst="rect">
            <a:avLst/>
          </a:prstGeom>
          <a:ln>
            <a:solidFill>
              <a:schemeClr val="bg1">
                <a:lumMod val="50000"/>
              </a:schemeClr>
            </a:solidFill>
          </a:ln>
        </p:spPr>
      </p:pic>
    </p:spTree>
    <p:extLst>
      <p:ext uri="{BB962C8B-B14F-4D97-AF65-F5344CB8AC3E}">
        <p14:creationId xmlns:p14="http://schemas.microsoft.com/office/powerpoint/2010/main" val="3467910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Component View Template</a:t>
            </a:r>
          </a:p>
        </p:txBody>
      </p:sp>
      <p:sp>
        <p:nvSpPr>
          <p:cNvPr id="3" name="Content Placeholder 2"/>
          <p:cNvSpPr>
            <a:spLocks noGrp="1"/>
          </p:cNvSpPr>
          <p:nvPr>
            <p:ph idx="1"/>
          </p:nvPr>
        </p:nvSpPr>
        <p:spPr/>
        <p:txBody>
          <a:bodyPr>
            <a:normAutofit/>
          </a:bodyPr>
          <a:lstStyle/>
          <a:p>
            <a:r>
              <a:rPr lang="en-US" sz="2000" dirty="0"/>
              <a:t>Component options provides path to view template</a:t>
            </a:r>
          </a:p>
          <a:p>
            <a:pPr lvl="1"/>
            <a:endParaRPr lang="en-US" sz="1600" dirty="0"/>
          </a:p>
          <a:p>
            <a:pPr lvl="1"/>
            <a:endParaRPr lang="en-US" sz="1600" dirty="0"/>
          </a:p>
          <a:p>
            <a:pPr lvl="1"/>
            <a:endParaRPr lang="en-US" sz="1600" dirty="0"/>
          </a:p>
          <a:p>
            <a:endParaRPr lang="en-US" sz="2000" dirty="0"/>
          </a:p>
          <a:p>
            <a:endParaRPr lang="en-US" sz="2000" dirty="0"/>
          </a:p>
          <a:p>
            <a:endParaRPr lang="en-US" sz="2000" dirty="0"/>
          </a:p>
          <a:p>
            <a:r>
              <a:rPr lang="en-US" sz="2000" dirty="0"/>
              <a:t>View templates uses </a:t>
            </a:r>
            <a:r>
              <a:rPr lang="en-US" sz="1600" b="1" dirty="0">
                <a:solidFill>
                  <a:schemeClr val="tx2">
                    <a:lumMod val="90000"/>
                    <a:lumOff val="10000"/>
                  </a:schemeClr>
                </a:solidFill>
                <a:latin typeface="Lucida Console" panose="020B0609040504020204" pitchFamily="49" charset="0"/>
              </a:rPr>
              <a:t>$ctrl</a:t>
            </a:r>
            <a:r>
              <a:rPr lang="en-US" sz="2000" dirty="0"/>
              <a:t> variable to access view model</a:t>
            </a:r>
          </a:p>
        </p:txBody>
      </p:sp>
      <p:pic>
        <p:nvPicPr>
          <p:cNvPr id="4" name="Picture 3"/>
          <p:cNvPicPr>
            <a:picLocks noChangeAspect="1"/>
          </p:cNvPicPr>
          <p:nvPr/>
        </p:nvPicPr>
        <p:blipFill>
          <a:blip r:embed="rId2"/>
          <a:stretch>
            <a:fillRect/>
          </a:stretch>
        </p:blipFill>
        <p:spPr>
          <a:xfrm>
            <a:off x="855058" y="1905000"/>
            <a:ext cx="4170177" cy="20574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55058" y="4495800"/>
            <a:ext cx="6987725" cy="2034199"/>
          </a:xfrm>
          <a:prstGeom prst="rect">
            <a:avLst/>
          </a:prstGeom>
          <a:ln>
            <a:solidFill>
              <a:schemeClr val="bg1">
                <a:lumMod val="50000"/>
              </a:schemeClr>
            </a:solidFill>
          </a:ln>
        </p:spPr>
      </p:pic>
    </p:spTree>
    <p:extLst>
      <p:ext uri="{BB962C8B-B14F-4D97-AF65-F5344CB8AC3E}">
        <p14:creationId xmlns:p14="http://schemas.microsoft.com/office/powerpoint/2010/main" val="3584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a Component</a:t>
            </a:r>
          </a:p>
        </p:txBody>
      </p:sp>
      <p:pic>
        <p:nvPicPr>
          <p:cNvPr id="3" name="Picture 2"/>
          <p:cNvPicPr>
            <a:picLocks noChangeAspect="1"/>
          </p:cNvPicPr>
          <p:nvPr/>
        </p:nvPicPr>
        <p:blipFill>
          <a:blip r:embed="rId2"/>
          <a:stretch>
            <a:fillRect/>
          </a:stretch>
        </p:blipFill>
        <p:spPr>
          <a:xfrm>
            <a:off x="564265" y="1371600"/>
            <a:ext cx="4645919" cy="1453211"/>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533400" y="3174118"/>
            <a:ext cx="6629400" cy="2891125"/>
          </a:xfrm>
          <a:prstGeom prst="rect">
            <a:avLst/>
          </a:prstGeom>
          <a:ln>
            <a:solidFill>
              <a:schemeClr val="bg1">
                <a:lumMod val="50000"/>
              </a:schemeClr>
            </a:solidFill>
          </a:ln>
        </p:spPr>
      </p:pic>
    </p:spTree>
    <p:extLst>
      <p:ext uri="{BB962C8B-B14F-4D97-AF65-F5344CB8AC3E}">
        <p14:creationId xmlns:p14="http://schemas.microsoft.com/office/powerpoint/2010/main" val="2137419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Moving from JavaScript to TypeScript</a:t>
            </a:r>
          </a:p>
          <a:p>
            <a:pPr>
              <a:buFont typeface="Wingdings" panose="05000000000000000000" pitchFamily="2" charset="2"/>
              <a:buChar char="ü"/>
            </a:pPr>
            <a:r>
              <a:rPr lang="en-US" dirty="0"/>
              <a:t>Introduction to AngularJS</a:t>
            </a:r>
          </a:p>
          <a:p>
            <a:pPr>
              <a:buFont typeface="Wingdings" panose="05000000000000000000" pitchFamily="2" charset="2"/>
              <a:buChar char="ü"/>
            </a:pPr>
            <a:r>
              <a:rPr lang="en-US" dirty="0"/>
              <a:t>Angular Routes, Views and Controllers</a:t>
            </a:r>
          </a:p>
          <a:p>
            <a:pPr>
              <a:buFont typeface="Wingdings" panose="05000000000000000000" pitchFamily="2" charset="2"/>
              <a:buChar char="ü"/>
            </a:pPr>
            <a:r>
              <a:rPr lang="en-US" dirty="0"/>
              <a:t>View Models and Form Validation</a:t>
            </a:r>
          </a:p>
          <a:p>
            <a:pPr>
              <a:buFont typeface="Wingdings" panose="05000000000000000000" pitchFamily="2" charset="2"/>
              <a:buChar char="ü"/>
            </a:pPr>
            <a:r>
              <a:rPr lang="en-US" dirty="0"/>
              <a:t>Programming with Asynchronous Services</a:t>
            </a:r>
          </a:p>
          <a:p>
            <a:pPr>
              <a:buFont typeface="Wingdings" panose="05000000000000000000" pitchFamily="2" charset="2"/>
              <a:buChar char="ü"/>
            </a:pPr>
            <a:r>
              <a:rPr lang="en-US" dirty="0"/>
              <a:t>Creating Angular Components</a:t>
            </a:r>
          </a:p>
        </p:txBody>
      </p:sp>
    </p:spTree>
    <p:extLst>
      <p:ext uri="{BB962C8B-B14F-4D97-AF65-F5344CB8AC3E}">
        <p14:creationId xmlns:p14="http://schemas.microsoft.com/office/powerpoint/2010/main" val="343123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with let versus </a:t>
            </a:r>
            <a:r>
              <a:rPr lang="en-US" dirty="0" err="1"/>
              <a:t>var</a:t>
            </a:r>
            <a:endParaRPr lang="en-US" dirty="0"/>
          </a:p>
        </p:txBody>
      </p:sp>
      <p:sp>
        <p:nvSpPr>
          <p:cNvPr id="3" name="Content Placeholder 2"/>
          <p:cNvSpPr>
            <a:spLocks noGrp="1"/>
          </p:cNvSpPr>
          <p:nvPr>
            <p:ph idx="1"/>
          </p:nvPr>
        </p:nvSpPr>
        <p:spPr/>
        <p:txBody>
          <a:bodyPr/>
          <a:lstStyle/>
          <a:p>
            <a:r>
              <a:rPr lang="en-US" sz="2400" b="1" dirty="0" err="1">
                <a:latin typeface="Lucida Console" panose="020B0609040504020204" pitchFamily="49" charset="0"/>
              </a:rPr>
              <a:t>var</a:t>
            </a:r>
            <a:r>
              <a:rPr lang="en-US" dirty="0"/>
              <a:t> does not recognize nor honor scope </a:t>
            </a:r>
          </a:p>
          <a:p>
            <a:r>
              <a:rPr lang="en-US" sz="2400" b="1" dirty="0">
                <a:latin typeface="Lucida Console" panose="020B0609040504020204" pitchFamily="49" charset="0"/>
              </a:rPr>
              <a:t>let</a:t>
            </a:r>
            <a:r>
              <a:rPr lang="en-US" dirty="0"/>
              <a:t> will recognize and honor scope</a:t>
            </a:r>
          </a:p>
        </p:txBody>
      </p:sp>
      <p:pic>
        <p:nvPicPr>
          <p:cNvPr id="4" name="Picture 3"/>
          <p:cNvPicPr>
            <a:picLocks noChangeAspect="1"/>
          </p:cNvPicPr>
          <p:nvPr/>
        </p:nvPicPr>
        <p:blipFill>
          <a:blip r:embed="rId2"/>
          <a:stretch>
            <a:fillRect/>
          </a:stretch>
        </p:blipFill>
        <p:spPr>
          <a:xfrm>
            <a:off x="838200" y="2743200"/>
            <a:ext cx="5112312" cy="25908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3090088" y="5650384"/>
            <a:ext cx="3192423" cy="583300"/>
          </a:xfrm>
          <a:prstGeom prst="rect">
            <a:avLst/>
          </a:prstGeom>
          <a:ln>
            <a:solidFill>
              <a:schemeClr val="bg1">
                <a:lumMod val="50000"/>
              </a:schemeClr>
            </a:solidFill>
          </a:ln>
        </p:spPr>
      </p:pic>
      <p:cxnSp>
        <p:nvCxnSpPr>
          <p:cNvPr id="7" name="Straight Arrow Connector 6"/>
          <p:cNvCxnSpPr/>
          <p:nvPr/>
        </p:nvCxnSpPr>
        <p:spPr>
          <a:xfrm>
            <a:off x="1908988" y="5181600"/>
            <a:ext cx="1066800" cy="685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13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Arrays</a:t>
            </a:r>
          </a:p>
        </p:txBody>
      </p:sp>
      <p:pic>
        <p:nvPicPr>
          <p:cNvPr id="4" name="Picture 3"/>
          <p:cNvPicPr>
            <a:picLocks noChangeAspect="1"/>
          </p:cNvPicPr>
          <p:nvPr/>
        </p:nvPicPr>
        <p:blipFill>
          <a:blip r:embed="rId2"/>
          <a:stretch>
            <a:fillRect/>
          </a:stretch>
        </p:blipFill>
        <p:spPr>
          <a:xfrm>
            <a:off x="533400" y="1524000"/>
            <a:ext cx="6430950" cy="3426899"/>
          </a:xfrm>
          <a:prstGeom prst="rect">
            <a:avLst/>
          </a:prstGeom>
          <a:ln>
            <a:solidFill>
              <a:schemeClr val="bg1">
                <a:lumMod val="50000"/>
              </a:schemeClr>
            </a:solidFill>
          </a:ln>
        </p:spPr>
      </p:pic>
    </p:spTree>
    <p:extLst>
      <p:ext uri="{BB962C8B-B14F-4D97-AF65-F5344CB8AC3E}">
        <p14:creationId xmlns:p14="http://schemas.microsoft.com/office/powerpoint/2010/main" val="244770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 Syntax</a:t>
            </a:r>
          </a:p>
        </p:txBody>
      </p:sp>
      <p:sp>
        <p:nvSpPr>
          <p:cNvPr id="3" name="Content Placeholder 2"/>
          <p:cNvSpPr>
            <a:spLocks noGrp="1"/>
          </p:cNvSpPr>
          <p:nvPr>
            <p:ph idx="1"/>
          </p:nvPr>
        </p:nvSpPr>
        <p:spPr/>
        <p:txBody>
          <a:bodyPr>
            <a:normAutofit/>
          </a:bodyPr>
          <a:lstStyle/>
          <a:p>
            <a:r>
              <a:rPr lang="en-US" sz="2400" dirty="0"/>
              <a:t>TypeScript supports arrow function syntax</a:t>
            </a:r>
          </a:p>
          <a:p>
            <a:pPr lvl="1"/>
            <a:r>
              <a:rPr lang="en-US" sz="2000" dirty="0"/>
              <a:t>Concise syntax to define anonymous functions</a:t>
            </a:r>
          </a:p>
          <a:p>
            <a:pPr lvl="1"/>
            <a:r>
              <a:rPr lang="en-US" sz="2000" dirty="0"/>
              <a:t>Can be used to retain this pointer in classes</a:t>
            </a:r>
          </a:p>
        </p:txBody>
      </p:sp>
      <p:pic>
        <p:nvPicPr>
          <p:cNvPr id="4" name="Picture 3"/>
          <p:cNvPicPr>
            <a:picLocks noChangeAspect="1"/>
          </p:cNvPicPr>
          <p:nvPr/>
        </p:nvPicPr>
        <p:blipFill>
          <a:blip r:embed="rId2"/>
          <a:stretch>
            <a:fillRect/>
          </a:stretch>
        </p:blipFill>
        <p:spPr>
          <a:xfrm>
            <a:off x="1143000" y="2819400"/>
            <a:ext cx="6477000" cy="3656850"/>
          </a:xfrm>
          <a:prstGeom prst="rect">
            <a:avLst/>
          </a:prstGeom>
          <a:ln>
            <a:solidFill>
              <a:schemeClr val="bg1">
                <a:lumMod val="50000"/>
              </a:schemeClr>
            </a:solidFill>
          </a:ln>
        </p:spPr>
      </p:pic>
    </p:spTree>
    <p:extLst>
      <p:ext uri="{BB962C8B-B14F-4D97-AF65-F5344CB8AC3E}">
        <p14:creationId xmlns:p14="http://schemas.microsoft.com/office/powerpoint/2010/main" val="198205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lstStyle/>
          <a:p>
            <a:r>
              <a:rPr lang="en-US" dirty="0"/>
              <a:t>TypeScript supports defining classes</a:t>
            </a:r>
          </a:p>
          <a:p>
            <a:pPr lvl="1"/>
            <a:r>
              <a:rPr lang="en-US" dirty="0"/>
              <a:t>Class defines type for object</a:t>
            </a:r>
          </a:p>
          <a:p>
            <a:pPr lvl="1"/>
            <a:r>
              <a:rPr lang="en-US" dirty="0"/>
              <a:t>Export keyword makes class created across files</a:t>
            </a:r>
          </a:p>
          <a:p>
            <a:pPr lvl="1"/>
            <a:r>
              <a:rPr lang="en-US" dirty="0"/>
              <a:t>Class can be passed as factory function</a:t>
            </a:r>
          </a:p>
          <a:p>
            <a:pPr lvl="1"/>
            <a:r>
              <a:rPr lang="en-US" dirty="0"/>
              <a:t>Default accessibility is public</a:t>
            </a:r>
          </a:p>
        </p:txBody>
      </p:sp>
      <p:pic>
        <p:nvPicPr>
          <p:cNvPr id="4" name="Picture 3"/>
          <p:cNvPicPr>
            <a:picLocks noChangeAspect="1"/>
          </p:cNvPicPr>
          <p:nvPr/>
        </p:nvPicPr>
        <p:blipFill rotWithShape="1">
          <a:blip r:embed="rId3"/>
          <a:srcRect l="5882" t="17250" b="17250"/>
          <a:stretch/>
        </p:blipFill>
        <p:spPr>
          <a:xfrm>
            <a:off x="1096605" y="3886199"/>
            <a:ext cx="2682240" cy="1676401"/>
          </a:xfrm>
          <a:prstGeom prst="rect">
            <a:avLst/>
          </a:prstGeom>
          <a:ln>
            <a:solidFill>
              <a:schemeClr val="bg1">
                <a:lumMod val="50000"/>
              </a:schemeClr>
            </a:solidFill>
          </a:ln>
        </p:spPr>
      </p:pic>
      <p:pic>
        <p:nvPicPr>
          <p:cNvPr id="6" name="Picture 5"/>
          <p:cNvPicPr>
            <a:picLocks noChangeAspect="1"/>
          </p:cNvPicPr>
          <p:nvPr/>
        </p:nvPicPr>
        <p:blipFill>
          <a:blip r:embed="rId4"/>
          <a:stretch>
            <a:fillRect/>
          </a:stretch>
        </p:blipFill>
        <p:spPr>
          <a:xfrm>
            <a:off x="4165159" y="3886200"/>
            <a:ext cx="4629497" cy="1676400"/>
          </a:xfrm>
          <a:prstGeom prst="rect">
            <a:avLst/>
          </a:prstGeom>
          <a:ln>
            <a:solidFill>
              <a:schemeClr val="bg1">
                <a:lumMod val="50000"/>
              </a:schemeClr>
            </a:solidFill>
          </a:ln>
        </p:spPr>
      </p:pic>
    </p:spTree>
    <p:extLst>
      <p:ext uri="{BB962C8B-B14F-4D97-AF65-F5344CB8AC3E}">
        <p14:creationId xmlns:p14="http://schemas.microsoft.com/office/powerpoint/2010/main" val="42630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Constructors</a:t>
            </a:r>
          </a:p>
        </p:txBody>
      </p:sp>
      <p:sp>
        <p:nvSpPr>
          <p:cNvPr id="7" name="Content Placeholder 6"/>
          <p:cNvSpPr>
            <a:spLocks noGrp="1"/>
          </p:cNvSpPr>
          <p:nvPr>
            <p:ph idx="1"/>
          </p:nvPr>
        </p:nvSpPr>
        <p:spPr/>
        <p:txBody>
          <a:bodyPr>
            <a:normAutofit/>
          </a:bodyPr>
          <a:lstStyle/>
          <a:p>
            <a:r>
              <a:rPr lang="en-US" sz="2400" dirty="0"/>
              <a:t>Constructor parameters become fields in class</a:t>
            </a:r>
          </a:p>
          <a:p>
            <a:endParaRPr lang="en-US" sz="2400" dirty="0"/>
          </a:p>
          <a:p>
            <a:endParaRPr lang="en-US" sz="2400" dirty="0"/>
          </a:p>
          <a:p>
            <a:endParaRPr lang="en-US" sz="2400" dirty="0"/>
          </a:p>
          <a:p>
            <a:endParaRPr lang="en-US" sz="2400" dirty="0"/>
          </a:p>
          <a:p>
            <a:endParaRPr lang="en-US" sz="2400" dirty="0"/>
          </a:p>
          <a:p>
            <a:r>
              <a:rPr lang="en-US" sz="2400" dirty="0"/>
              <a:t>Client-side code calls constructor using new operator</a:t>
            </a:r>
          </a:p>
        </p:txBody>
      </p:sp>
      <p:pic>
        <p:nvPicPr>
          <p:cNvPr id="4" name="Picture 3"/>
          <p:cNvPicPr>
            <a:picLocks noChangeAspect="1"/>
          </p:cNvPicPr>
          <p:nvPr/>
        </p:nvPicPr>
        <p:blipFill>
          <a:blip r:embed="rId2"/>
          <a:stretch>
            <a:fillRect/>
          </a:stretch>
        </p:blipFill>
        <p:spPr>
          <a:xfrm>
            <a:off x="869515" y="4761978"/>
            <a:ext cx="6361928" cy="1600200"/>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869515" y="1981200"/>
            <a:ext cx="7599120" cy="2209800"/>
          </a:xfrm>
          <a:prstGeom prst="rect">
            <a:avLst/>
          </a:prstGeom>
          <a:solidFill>
            <a:schemeClr val="bg1">
              <a:lumMod val="50000"/>
            </a:schemeClr>
          </a:solidFill>
          <a:ln>
            <a:solidFill>
              <a:schemeClr val="bg1">
                <a:lumMod val="50000"/>
              </a:schemeClr>
            </a:solidFill>
          </a:ln>
        </p:spPr>
      </p:pic>
    </p:spTree>
    <p:extLst>
      <p:ext uri="{BB962C8B-B14F-4D97-AF65-F5344CB8AC3E}">
        <p14:creationId xmlns:p14="http://schemas.microsoft.com/office/powerpoint/2010/main" val="1167167021"/>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AF5C66E64744B4EBDF83E18D5BE3570" ma:contentTypeVersion="2" ma:contentTypeDescription="Create a new document." ma:contentTypeScope="" ma:versionID="8194b865fee850dbf0034213c33a0c27">
  <xsd:schema xmlns:xsd="http://www.w3.org/2001/XMLSchema" xmlns:xs="http://www.w3.org/2001/XMLSchema" xmlns:p="http://schemas.microsoft.com/office/2006/metadata/properties" xmlns:ns2="7c797a3d-03eb-4d3c-be85-16d2b083e41f" targetNamespace="http://schemas.microsoft.com/office/2006/metadata/properties" ma:root="true" ma:fieldsID="fc29e25cffe643e46e3e73e307edf536" ns2:_="">
    <xsd:import namespace="7c797a3d-03eb-4d3c-be85-16d2b083e41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797a3d-03eb-4d3c-be85-16d2b083e41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SharedWithUsers xmlns="7c797a3d-03eb-4d3c-be85-16d2b083e41f">
      <UserInfo>
        <DisplayName/>
        <AccountId xsi:nil="true"/>
        <AccountType/>
      </UserInfo>
    </SharedWithUsers>
  </documentManagement>
</p:properties>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F9BF3018-CB75-4188-9EA6-EC92BDAE1F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797a3d-03eb-4d3c-be85-16d2b083e4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5547237-B119-45CA-BEFC-A2DA2BDB03E7}">
  <ds:schemaRefs>
    <ds:schemaRef ds:uri="http://www.w3.org/XML/1998/namespace"/>
    <ds:schemaRef ds:uri="http://purl.org/dc/terms/"/>
    <ds:schemaRef ds:uri="http://schemas.microsoft.com/office/2006/documentManagement/types"/>
    <ds:schemaRef ds:uri="7c797a3d-03eb-4d3c-be85-16d2b083e41f"/>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CPT_Wave15</Template>
  <TotalTime>27925</TotalTime>
  <Words>1388</Words>
  <Application>Microsoft Office PowerPoint</Application>
  <PresentationFormat>On-screen Show (4:3)</PresentationFormat>
  <Paragraphs>291</Paragraphs>
  <Slides>42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 Black</vt:lpstr>
      <vt:lpstr>Calibri</vt:lpstr>
      <vt:lpstr>Consolas</vt:lpstr>
      <vt:lpstr>Lucida Console</vt:lpstr>
      <vt:lpstr>Segoe UI</vt:lpstr>
      <vt:lpstr>Wingdings</vt:lpstr>
      <vt:lpstr>CPT_Wave15</vt:lpstr>
      <vt:lpstr>Developing TypeScript and AngularJS</vt:lpstr>
      <vt:lpstr>Agenda</vt:lpstr>
      <vt:lpstr>What is TypeScript?</vt:lpstr>
      <vt:lpstr>Type Annotation</vt:lpstr>
      <vt:lpstr>Assignment with let versus var</vt:lpstr>
      <vt:lpstr>Parameter Arrays</vt:lpstr>
      <vt:lpstr>Arrow Function Syntax</vt:lpstr>
      <vt:lpstr>Classes</vt:lpstr>
      <vt:lpstr>Class Constructors</vt:lpstr>
      <vt:lpstr>Interfaces</vt:lpstr>
      <vt:lpstr>TypeScript Definition Files (d.ts)</vt:lpstr>
      <vt:lpstr>Agenda</vt:lpstr>
      <vt:lpstr>Introducing AngularJS</vt:lpstr>
      <vt:lpstr>Angular JS Features</vt:lpstr>
      <vt:lpstr>Key Angular Directives</vt:lpstr>
      <vt:lpstr>Service Components included with AngularJS</vt:lpstr>
      <vt:lpstr>Understanding Modules</vt:lpstr>
      <vt:lpstr>App Project Structure</vt:lpstr>
      <vt:lpstr>Agenda</vt:lpstr>
      <vt:lpstr>Routes, View Template and Controllers</vt:lpstr>
      <vt:lpstr>Defining Routes</vt:lpstr>
      <vt:lpstr>Web.config File for an Angular Web App</vt:lpstr>
      <vt:lpstr>Dynamically Loading View Templates</vt:lpstr>
      <vt:lpstr>Understanding Controllers</vt:lpstr>
      <vt:lpstr>Understanding View Templates</vt:lpstr>
      <vt:lpstr>Defining the IProductDataService Interface</vt:lpstr>
      <vt:lpstr>Custom Services in Angular</vt:lpstr>
      <vt:lpstr>Best Practices with Services and Controllers</vt:lpstr>
      <vt:lpstr>Controller Processing Flow</vt:lpstr>
      <vt:lpstr>Key Filters</vt:lpstr>
      <vt:lpstr>Customer Filters</vt:lpstr>
      <vt:lpstr>Agenda</vt:lpstr>
      <vt:lpstr>Angular Form Validation</vt:lpstr>
      <vt:lpstr>Agenda</vt:lpstr>
      <vt:lpstr>Asynchronous Interfaces</vt:lpstr>
      <vt:lpstr>Calling Asynchronous Methods</vt:lpstr>
      <vt:lpstr>Agenda</vt:lpstr>
      <vt:lpstr>Angular Components</vt:lpstr>
      <vt:lpstr>Angular Component Classes</vt:lpstr>
      <vt:lpstr>Angular Component View Template</vt:lpstr>
      <vt:lpstr>Instantiating a Component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TypeScript and AngularJS</dc:title>
  <dc:creator>Ted Pattison</dc:creator>
  <cp:lastModifiedBy>Ted Pattison</cp:lastModifiedBy>
  <cp:revision>396</cp:revision>
  <dcterms:created xsi:type="dcterms:W3CDTF">2012-04-13T19:17:02Z</dcterms:created>
  <dcterms:modified xsi:type="dcterms:W3CDTF">2017-01-30T05:33:10Z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0x010100BAF5C66E64744B4EBDF83E18D5BE3570</vt:lpwstr>
  </property>
</Properties>
</file>