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67"/>
  </p:notesMasterIdLst>
  <p:handoutMasterIdLst>
    <p:handoutMasterId r:id="rId68"/>
  </p:handoutMasterIdLst>
  <p:sldIdLst>
    <p:sldId id="279" r:id="rId6"/>
    <p:sldId id="397" r:id="rId7"/>
    <p:sldId id="281" r:id="rId8"/>
    <p:sldId id="385" r:id="rId9"/>
    <p:sldId id="333" r:id="rId10"/>
    <p:sldId id="336" r:id="rId11"/>
    <p:sldId id="337" r:id="rId12"/>
    <p:sldId id="338" r:id="rId13"/>
    <p:sldId id="339" r:id="rId14"/>
    <p:sldId id="396" r:id="rId15"/>
    <p:sldId id="340" r:id="rId16"/>
    <p:sldId id="341" r:id="rId17"/>
    <p:sldId id="364" r:id="rId18"/>
    <p:sldId id="342" r:id="rId19"/>
    <p:sldId id="343" r:id="rId20"/>
    <p:sldId id="305" r:id="rId21"/>
    <p:sldId id="346" r:id="rId22"/>
    <p:sldId id="347" r:id="rId23"/>
    <p:sldId id="390" r:id="rId24"/>
    <p:sldId id="352" r:id="rId25"/>
    <p:sldId id="296" r:id="rId26"/>
    <p:sldId id="391" r:id="rId27"/>
    <p:sldId id="306" r:id="rId28"/>
    <p:sldId id="355" r:id="rId29"/>
    <p:sldId id="360" r:id="rId30"/>
    <p:sldId id="361" r:id="rId31"/>
    <p:sldId id="353" r:id="rId32"/>
    <p:sldId id="354" r:id="rId33"/>
    <p:sldId id="365" r:id="rId34"/>
    <p:sldId id="392" r:id="rId35"/>
    <p:sldId id="317" r:id="rId36"/>
    <p:sldId id="367" r:id="rId37"/>
    <p:sldId id="369" r:id="rId38"/>
    <p:sldId id="324" r:id="rId39"/>
    <p:sldId id="325" r:id="rId40"/>
    <p:sldId id="326" r:id="rId41"/>
    <p:sldId id="370" r:id="rId42"/>
    <p:sldId id="398" r:id="rId43"/>
    <p:sldId id="371" r:id="rId44"/>
    <p:sldId id="372" r:id="rId45"/>
    <p:sldId id="373" r:id="rId46"/>
    <p:sldId id="374" r:id="rId47"/>
    <p:sldId id="376" r:id="rId48"/>
    <p:sldId id="378" r:id="rId49"/>
    <p:sldId id="379" r:id="rId50"/>
    <p:sldId id="380" r:id="rId51"/>
    <p:sldId id="382" r:id="rId52"/>
    <p:sldId id="384" r:id="rId53"/>
    <p:sldId id="393" r:id="rId54"/>
    <p:sldId id="389" r:id="rId55"/>
    <p:sldId id="292" r:id="rId56"/>
    <p:sldId id="294" r:id="rId57"/>
    <p:sldId id="308" r:id="rId58"/>
    <p:sldId id="309" r:id="rId59"/>
    <p:sldId id="295" r:id="rId60"/>
    <p:sldId id="394" r:id="rId61"/>
    <p:sldId id="284" r:id="rId62"/>
    <p:sldId id="299" r:id="rId63"/>
    <p:sldId id="285" r:id="rId64"/>
    <p:sldId id="287" r:id="rId65"/>
    <p:sldId id="395" r:id="rId6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2D"/>
    <a:srgbClr val="FFFFCC"/>
    <a:srgbClr val="800000"/>
    <a:srgbClr val="74001E"/>
    <a:srgbClr val="4C2710"/>
    <a:srgbClr val="87451D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87811" autoAdjust="0"/>
  </p:normalViewPr>
  <p:slideViewPr>
    <p:cSldViewPr>
      <p:cViewPr varScale="1">
        <p:scale>
          <a:sx n="76" d="100"/>
          <a:sy n="76" d="100"/>
        </p:scale>
        <p:origin x="1661" y="53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00" d="100"/>
        <a:sy n="100" d="100"/>
      </p:scale>
      <p:origin x="0" y="-7406"/>
    </p:cViewPr>
  </p:sorterViewPr>
  <p:notesViewPr>
    <p:cSldViewPr>
      <p:cViewPr varScale="1">
        <p:scale>
          <a:sx n="65" d="100"/>
          <a:sy n="65" d="100"/>
        </p:scale>
        <p:origin x="3062" y="67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5" Type="http://schemas.openxmlformats.org/officeDocument/2006/relationships/slideMaster" Target="slideMasters/slideMaster1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0x - Lecture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v1.0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© 2010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009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1010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344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059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6F59A-19AF-4ED3-8DA1-0C43B56A35E5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0696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7043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8420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6877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685800"/>
            <a:ext cx="8763000" cy="8382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Module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679450" indent="0">
              <a:spcAft>
                <a:spcPts val="600"/>
              </a:spcAft>
              <a:buFont typeface="Arial" pitchFamily="34" charset="0"/>
              <a:buNone/>
              <a:defRPr b="1">
                <a:latin typeface="Lucida Console" panose="020B0609040504020204" pitchFamily="49" charset="0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4" t="2554" b="36337"/>
          <a:stretch/>
        </p:blipFill>
        <p:spPr bwMode="auto">
          <a:xfrm>
            <a:off x="-1191" y="-2"/>
            <a:ext cx="5659324" cy="685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458" y="562457"/>
            <a:ext cx="8060249" cy="609398"/>
          </a:xfrm>
        </p:spPr>
        <p:txBody>
          <a:bodyPr anchor="b" anchorCtr="0">
            <a:noAutofit/>
          </a:bodyPr>
          <a:lstStyle>
            <a:lvl1pPr>
              <a:defRPr sz="3001">
                <a:solidFill>
                  <a:srgbClr val="0072C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 flipV="1">
            <a:off x="456129" y="6476999"/>
            <a:ext cx="8231743" cy="45719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/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1217029"/>
            <a:ext cx="8687871" cy="45719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4445126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  <p:sldLayoutId id="2147483660" r:id="rId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CriticalPathTraining/GettingStartedWithNodeJ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hyperlink" Target="https://localhost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dirty="0"/>
              <a:t>Getting Started with Node.js</a:t>
            </a:r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E193A-AF7C-451F-8DA2-D9F36E80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Node.js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6BEB8A-DF03-40E9-83FF-1158067BD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8153400" cy="36031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3917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4" t="1032" b="88653"/>
          <a:stretch/>
        </p:blipFill>
        <p:spPr bwMode="auto">
          <a:xfrm>
            <a:off x="457200" y="1447800"/>
            <a:ext cx="7543800" cy="465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5177330" cy="10237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33800"/>
            <a:ext cx="2648749" cy="28194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29263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node_modules</a:t>
            </a:r>
            <a:r>
              <a:rPr lang="en-US" dirty="0"/>
              <a:t> folder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files copied into </a:t>
            </a:r>
            <a:r>
              <a:rPr lang="en-US" b="1" dirty="0" err="1"/>
              <a:t>node_modules</a:t>
            </a:r>
            <a:r>
              <a:rPr lang="en-US" dirty="0"/>
              <a:t> folder</a:t>
            </a:r>
          </a:p>
          <a:p>
            <a:pPr lvl="1"/>
            <a:r>
              <a:rPr lang="en-US" dirty="0"/>
              <a:t>This folder often contain 100s of packages for a project</a:t>
            </a:r>
          </a:p>
          <a:p>
            <a:pPr lvl="1"/>
            <a:r>
              <a:rPr lang="en-US" dirty="0"/>
              <a:t>Contents of folder not saved into source control</a:t>
            </a:r>
          </a:p>
          <a:p>
            <a:pPr lvl="1"/>
            <a:r>
              <a:rPr lang="en-US" dirty="0"/>
              <a:t>Contents can be restored with </a:t>
            </a:r>
            <a:r>
              <a:rPr lang="en-US" b="1" dirty="0"/>
              <a:t>npm install</a:t>
            </a:r>
            <a:r>
              <a:rPr lang="en-US" dirty="0"/>
              <a:t> command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4299"/>
          <a:stretch/>
        </p:blipFill>
        <p:spPr bwMode="auto">
          <a:xfrm>
            <a:off x="1088736" y="3429000"/>
            <a:ext cx="3576000" cy="2971800"/>
          </a:xfrm>
          <a:prstGeom prst="rect">
            <a:avLst/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66972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0774-C9EC-49D2-A3FC-DB3B1D08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a Server-side 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B9888-DBB9-497D-9242-6D2169B7D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Node.js does not provide its own web server</a:t>
            </a:r>
          </a:p>
          <a:p>
            <a:pPr lvl="1"/>
            <a:r>
              <a:rPr lang="en-US" sz="2000" dirty="0"/>
              <a:t>Instead, you must install a npm package to provide web server</a:t>
            </a:r>
          </a:p>
          <a:p>
            <a:pPr lvl="1"/>
            <a:r>
              <a:rPr lang="en-US" sz="2000" dirty="0"/>
              <a:t>There are many different packages to choose from</a:t>
            </a:r>
          </a:p>
          <a:p>
            <a:pPr lvl="1"/>
            <a:endParaRPr lang="en-US" sz="2000" dirty="0"/>
          </a:p>
          <a:p>
            <a:r>
              <a:rPr lang="en-US" sz="2400" dirty="0"/>
              <a:t>Example packages which provide a web server for testing</a:t>
            </a:r>
          </a:p>
          <a:p>
            <a:pPr lvl="1"/>
            <a:r>
              <a:rPr lang="en-US" sz="2000" dirty="0"/>
              <a:t>http-server</a:t>
            </a:r>
          </a:p>
          <a:p>
            <a:pPr lvl="1"/>
            <a:r>
              <a:rPr lang="en-US" sz="2000" dirty="0"/>
              <a:t>express</a:t>
            </a:r>
          </a:p>
          <a:p>
            <a:pPr lvl="1"/>
            <a:r>
              <a:rPr lang="en-US" sz="2000" dirty="0"/>
              <a:t>Browser-sync </a:t>
            </a:r>
            <a:r>
              <a:rPr lang="en-US" sz="2000" i="1" dirty="0"/>
              <a:t>(this is the one we will be using)</a:t>
            </a:r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9659A4-DBF6-4553-96C6-B282E7BEA97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724400"/>
            <a:ext cx="6598114" cy="198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5814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browser-sync to Serve Content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0970D5-E428-4036-A4AD-8C7961537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browser-sync start</a:t>
            </a:r>
            <a:r>
              <a:rPr lang="en-US" sz="2400" dirty="0"/>
              <a:t> command used to start web server</a:t>
            </a:r>
          </a:p>
          <a:p>
            <a:pPr lvl="1"/>
            <a:r>
              <a:rPr lang="en-US" sz="2000" b="1" dirty="0"/>
              <a:t>--server</a:t>
            </a:r>
            <a:r>
              <a:rPr lang="en-US" sz="2000" dirty="0"/>
              <a:t> parameters references root folder with </a:t>
            </a:r>
            <a:r>
              <a:rPr lang="en-US" sz="2000" b="1" dirty="0"/>
              <a:t>index.html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43F99F-EA2D-48D4-BFEC-64DE397625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90953"/>
            <a:ext cx="6834413" cy="1826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030" y="3276599"/>
            <a:ext cx="4254811" cy="213360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81737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Stopping the Web Server Session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Type </a:t>
            </a:r>
            <a:r>
              <a:rPr lang="en-US" sz="1800" b="1" dirty="0"/>
              <a:t>CTRL + C</a:t>
            </a:r>
            <a:r>
              <a:rPr lang="en-US" sz="2400" dirty="0"/>
              <a:t> into console to interrupt session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B84E89-A1B5-4D87-83C2-D36F8D1854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6705600" cy="2332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82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the TypeScript Package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B8A6A9-9ED1-4066-8A4C-2E1FBCD0F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typescript package must be installed into project</a:t>
            </a:r>
          </a:p>
          <a:p>
            <a:pPr lvl="1"/>
            <a:r>
              <a:rPr lang="en-US" sz="2000" dirty="0"/>
              <a:t>Installed just like any other npm package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Take note of version number of typescript package</a:t>
            </a:r>
          </a:p>
          <a:p>
            <a:pPr lvl="1"/>
            <a:r>
              <a:rPr lang="en-US" sz="2000" dirty="0"/>
              <a:t>typescript version may vary from one project to another</a:t>
            </a:r>
          </a:p>
          <a:p>
            <a:pPr lvl="1"/>
            <a:r>
              <a:rPr lang="en-US" sz="2000" dirty="0"/>
              <a:t>Determine project-specific version using </a:t>
            </a:r>
            <a:r>
              <a:rPr lang="en-US" sz="1800" b="1" dirty="0" err="1"/>
              <a:t>npx</a:t>
            </a:r>
            <a:r>
              <a:rPr lang="en-US" sz="1800" b="1" dirty="0"/>
              <a:t> </a:t>
            </a:r>
            <a:r>
              <a:rPr lang="en-US" sz="1800" b="1" dirty="0" err="1"/>
              <a:t>tsc</a:t>
            </a:r>
            <a:r>
              <a:rPr lang="en-US" sz="1800" b="1" dirty="0"/>
              <a:t> --version</a:t>
            </a:r>
            <a:endParaRPr 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F36448-A78B-4A25-B37F-7E01D7899D7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225" y="2321560"/>
            <a:ext cx="6747549" cy="1717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DA8A42-B296-4AE5-A7A9-D53B7E899A6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225" y="5410200"/>
            <a:ext cx="6930294" cy="114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961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</a:t>
            </a:r>
            <a:r>
              <a:rPr lang="en-US" dirty="0" err="1"/>
              <a:t>tsconfig.json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04CE4-AD90-4C01-B91B-A308931AE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Typescript compilation controlled using </a:t>
            </a:r>
            <a:r>
              <a:rPr lang="en-US" sz="2000" b="1" dirty="0" err="1"/>
              <a:t>tsconfig.json</a:t>
            </a:r>
            <a:r>
              <a:rPr lang="en-US" sz="2400" dirty="0"/>
              <a:t> file</a:t>
            </a:r>
          </a:p>
          <a:p>
            <a:pPr lvl="1"/>
            <a:r>
              <a:rPr lang="en-US" sz="2000" dirty="0"/>
              <a:t>Generated using </a:t>
            </a:r>
            <a:r>
              <a:rPr lang="en-US" sz="2000" b="1" dirty="0" err="1"/>
              <a:t>tsc</a:t>
            </a:r>
            <a:r>
              <a:rPr lang="en-US" sz="2000" b="1" dirty="0"/>
              <a:t> --</a:t>
            </a:r>
            <a:r>
              <a:rPr lang="en-US" sz="2000" b="1" dirty="0" err="1"/>
              <a:t>init</a:t>
            </a:r>
            <a:r>
              <a:rPr lang="en-US" sz="2000" dirty="0"/>
              <a:t> command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00300"/>
            <a:ext cx="7837549" cy="32766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95033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tsconfig.json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59C475-B852-4E89-8B6B-235C054F9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Example of a </a:t>
            </a:r>
            <a:r>
              <a:rPr lang="en-US" sz="2400" b="1" dirty="0" err="1"/>
              <a:t>tsconfig.json</a:t>
            </a:r>
            <a:r>
              <a:rPr lang="en-US" sz="2400" dirty="0"/>
              <a:t>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666730-9EFD-4A99-9407-F30F10D2C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7400"/>
            <a:ext cx="4233374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15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Introduction to Node.JS and NPM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Automating Build Tasks using Gulp</a:t>
            </a:r>
          </a:p>
          <a:p>
            <a:pPr lvl="0"/>
            <a:r>
              <a:rPr lang="en-US" sz="2400" dirty="0"/>
              <a:t>Bundling Project Assets using Webpack</a:t>
            </a:r>
          </a:p>
          <a:p>
            <a:pPr lvl="0"/>
            <a:r>
              <a:rPr lang="en-US" sz="2400" dirty="0"/>
              <a:t>Developing with React.js, TypeScript and Webpack</a:t>
            </a:r>
          </a:p>
          <a:p>
            <a:pPr lvl="0"/>
            <a:r>
              <a:rPr lang="en-US" sz="2400" dirty="0"/>
              <a:t>Developing with SharePoint Framework</a:t>
            </a:r>
          </a:p>
          <a:p>
            <a:pPr lvl="0"/>
            <a:r>
              <a:rPr lang="en-US" sz="2400" dirty="0"/>
              <a:t>Developing Custom Visuals for Power BI</a:t>
            </a:r>
          </a:p>
        </p:txBody>
      </p:sp>
    </p:spTree>
    <p:extLst>
      <p:ext uri="{BB962C8B-B14F-4D97-AF65-F5344CB8AC3E}">
        <p14:creationId xmlns:p14="http://schemas.microsoft.com/office/powerpoint/2010/main" val="180609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05A0-6C0A-470B-87D4-A4DE0E3C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Slides and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382D-B0D4-466C-A69A-C26A664C3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https://github.com/CriticalPathTraining/GettingStartedWithNodeJS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E45C4-624F-4ECB-A79B-A4F218E86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133600"/>
            <a:ext cx="7772400" cy="40003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05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gulpfile.js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F97B9F-D777-46E9-B396-AB09BD112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27019"/>
            <a:ext cx="83820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Gulp tasks are programmed inside </a:t>
            </a:r>
            <a:r>
              <a:rPr lang="en-US" sz="2400" b="1" dirty="0"/>
              <a:t>gulpfile.js</a:t>
            </a:r>
          </a:p>
          <a:p>
            <a:pPr lvl="1"/>
            <a:r>
              <a:rPr lang="en-US" sz="2000" b="1" dirty="0"/>
              <a:t>Gulpfile.js</a:t>
            </a:r>
            <a:r>
              <a:rPr lang="en-US" sz="2000" dirty="0"/>
              <a:t> must be added to root of project</a:t>
            </a:r>
            <a:endParaRPr 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56E65-FFB1-4A90-B757-993DEF72B9C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84"/>
          <a:stretch/>
        </p:blipFill>
        <p:spPr bwMode="auto">
          <a:xfrm>
            <a:off x="1066800" y="2315832"/>
            <a:ext cx="2057400" cy="2004939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50B137-D8FA-4A37-95C9-E288B10BF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2315832"/>
            <a:ext cx="5486400" cy="446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4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Gulp as a Task Runner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Gulp serves as a Task Runner</a:t>
            </a:r>
          </a:p>
          <a:p>
            <a:pPr lvl="1"/>
            <a:r>
              <a:rPr lang="en-US" sz="2000" dirty="0"/>
              <a:t>Compiles TypeScript files to JavaScript</a:t>
            </a:r>
          </a:p>
          <a:p>
            <a:pPr lvl="1"/>
            <a:r>
              <a:rPr lang="en-US" sz="2000" dirty="0"/>
              <a:t>Compiles SASS files to CSS</a:t>
            </a:r>
          </a:p>
          <a:p>
            <a:pPr lvl="1"/>
            <a:r>
              <a:rPr lang="en-US" sz="2000" dirty="0"/>
              <a:t>Bundles and minifies JavaScript and CSS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C3C8B-2681-45F1-A3B3-4C197D6AA4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00400"/>
            <a:ext cx="7449246" cy="33296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8063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Introduction to Node.JS and NPM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Automating Build Tasks using Gulp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Bundling Project Assets using Webpack</a:t>
            </a:r>
          </a:p>
          <a:p>
            <a:pPr lvl="0"/>
            <a:r>
              <a:rPr lang="en-US" sz="2400" dirty="0"/>
              <a:t>Developing with React.js, TypeScript and Webpack</a:t>
            </a:r>
          </a:p>
          <a:p>
            <a:pPr lvl="0"/>
            <a:r>
              <a:rPr lang="en-US" sz="2400" dirty="0"/>
              <a:t>Developing with SharePoint Framework</a:t>
            </a:r>
          </a:p>
          <a:p>
            <a:pPr lvl="0"/>
            <a:r>
              <a:rPr lang="en-US" sz="2400" dirty="0"/>
              <a:t>Developing Custom Visuals for Power BI</a:t>
            </a:r>
          </a:p>
        </p:txBody>
      </p:sp>
    </p:spTree>
    <p:extLst>
      <p:ext uri="{BB962C8B-B14F-4D97-AF65-F5344CB8AC3E}">
        <p14:creationId xmlns:p14="http://schemas.microsoft.com/office/powerpoint/2010/main" val="1914803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serves as a bundling utility</a:t>
            </a:r>
          </a:p>
          <a:p>
            <a:pPr lvl="1"/>
            <a:r>
              <a:rPr lang="en-US" dirty="0"/>
              <a:t>Bundles many 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dirty="0" err="1"/>
              <a:t>ts</a:t>
            </a:r>
            <a:r>
              <a:rPr lang="en-US" dirty="0"/>
              <a:t> files into a single file</a:t>
            </a:r>
          </a:p>
          <a:p>
            <a:pPr lvl="1"/>
            <a:r>
              <a:rPr lang="en-US" dirty="0"/>
              <a:t>Can handle dynamic module loading</a:t>
            </a:r>
          </a:p>
          <a:p>
            <a:pPr lvl="1"/>
            <a:r>
              <a:rPr lang="en-US" dirty="0"/>
              <a:t>Provides a dev server for testing and debugging</a:t>
            </a:r>
          </a:p>
          <a:p>
            <a:pPr lvl="1"/>
            <a:endParaRPr lang="en-US" dirty="0"/>
          </a:p>
          <a:p>
            <a:r>
              <a:rPr lang="en-US" dirty="0"/>
              <a:t>When using Webpack 4</a:t>
            </a:r>
          </a:p>
          <a:p>
            <a:pPr lvl="1"/>
            <a:r>
              <a:rPr lang="en-US" dirty="0"/>
              <a:t>Install packages for webpack and webpack-cli</a:t>
            </a:r>
          </a:p>
          <a:p>
            <a:pPr lvl="2"/>
            <a:r>
              <a:rPr lang="en-US" dirty="0"/>
              <a:t>npm install webpack webpack-cli --save-dev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57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Module Loading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28F7E3-EE55-427A-973E-BBE484B3F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Webpack controls dynamic module loading</a:t>
            </a:r>
          </a:p>
          <a:p>
            <a:pPr lvl="1"/>
            <a:r>
              <a:rPr lang="en-US" dirty="0"/>
              <a:t>Your project just references </a:t>
            </a:r>
            <a:r>
              <a:rPr lang="en-US" dirty="0" err="1"/>
              <a:t>app.ts</a:t>
            </a:r>
            <a:endParaRPr lang="en-US" dirty="0"/>
          </a:p>
          <a:p>
            <a:pPr lvl="1"/>
            <a:r>
              <a:rPr lang="en-US" dirty="0"/>
              <a:t>Compiler dynamically determines other files to include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734276"/>
            <a:ext cx="3088957" cy="16759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893619"/>
            <a:ext cx="3226975" cy="14853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640" y="3073765"/>
            <a:ext cx="3443859" cy="149847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743200" y="3540492"/>
            <a:ext cx="2362200" cy="45720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49430" y="4337546"/>
            <a:ext cx="765370" cy="422146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438387" y="4337546"/>
            <a:ext cx="574740" cy="726946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709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Loaders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Loaders do two things</a:t>
            </a:r>
          </a:p>
          <a:p>
            <a:pPr lvl="1"/>
            <a:r>
              <a:rPr lang="en-US" dirty="0"/>
              <a:t>Identify which file or files should be transformed</a:t>
            </a:r>
          </a:p>
          <a:p>
            <a:pPr lvl="1"/>
            <a:r>
              <a:rPr lang="en-US" dirty="0"/>
              <a:t>Transform files and ad them to dependency graph</a:t>
            </a:r>
          </a:p>
          <a:p>
            <a:endParaRPr lang="en-US" dirty="0"/>
          </a:p>
          <a:p>
            <a:r>
              <a:rPr lang="en-US" dirty="0"/>
              <a:t>Example loaders</a:t>
            </a:r>
          </a:p>
          <a:p>
            <a:pPr lvl="1"/>
            <a:r>
              <a:rPr lang="en-US" dirty="0"/>
              <a:t>awesome-typescript-loader</a:t>
            </a:r>
          </a:p>
          <a:p>
            <a:pPr lvl="1"/>
            <a:r>
              <a:rPr lang="en-US" dirty="0"/>
              <a:t>style-loader</a:t>
            </a:r>
          </a:p>
          <a:p>
            <a:pPr lvl="1"/>
            <a:r>
              <a:rPr lang="en-US" dirty="0" err="1"/>
              <a:t>css</a:t>
            </a:r>
            <a:r>
              <a:rPr lang="en-US" dirty="0"/>
              <a:t>-loader</a:t>
            </a:r>
          </a:p>
          <a:p>
            <a:pPr lvl="1"/>
            <a:r>
              <a:rPr lang="en-US" dirty="0" err="1"/>
              <a:t>url</a:t>
            </a:r>
            <a:r>
              <a:rPr lang="en-US" dirty="0"/>
              <a:t>-loader</a:t>
            </a:r>
          </a:p>
        </p:txBody>
      </p:sp>
    </p:spTree>
    <p:extLst>
      <p:ext uri="{BB962C8B-B14F-4D97-AF65-F5344CB8AC3E}">
        <p14:creationId xmlns:p14="http://schemas.microsoft.com/office/powerpoint/2010/main" val="1944455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Plugins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Webpack supports plugins in addition to loaders</a:t>
            </a:r>
          </a:p>
          <a:p>
            <a:pPr lvl="1"/>
            <a:r>
              <a:rPr lang="en-US" sz="2000" dirty="0"/>
              <a:t>commonly used to perform actions and custom functionality</a:t>
            </a:r>
          </a:p>
          <a:p>
            <a:pPr lvl="1"/>
            <a:r>
              <a:rPr lang="en-US" sz="2000" dirty="0"/>
              <a:t>Plugins act upon compilations or chunks of your bundled modules</a:t>
            </a:r>
          </a:p>
          <a:p>
            <a:pPr lvl="1"/>
            <a:endParaRPr lang="en-US" sz="2000" dirty="0"/>
          </a:p>
          <a:p>
            <a:r>
              <a:rPr lang="en-US" sz="2400" dirty="0"/>
              <a:t>Examples Plugins</a:t>
            </a:r>
          </a:p>
          <a:p>
            <a:pPr lvl="1"/>
            <a:r>
              <a:rPr lang="en-US" dirty="0"/>
              <a:t>clean-webpack-plugin</a:t>
            </a:r>
          </a:p>
          <a:p>
            <a:pPr lvl="1"/>
            <a:r>
              <a:rPr lang="en-US" dirty="0"/>
              <a:t>copy-webpack-plugin</a:t>
            </a:r>
          </a:p>
          <a:p>
            <a:pPr lvl="1"/>
            <a:r>
              <a:rPr lang="en-US" dirty="0"/>
              <a:t>html-webpack-plugin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4736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webpack.config.js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2A66A-9C8E-4CCD-BDBD-007DE283B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Build process controlled through </a:t>
            </a:r>
            <a:r>
              <a:rPr lang="en-US" sz="2000" b="1" dirty="0"/>
              <a:t>webpack.config.js</a:t>
            </a: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117627-2DA8-4C20-80FF-560BA1472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81501"/>
            <a:ext cx="6553200" cy="482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90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Builds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B2457-E42F-45BE-AF7C-FFEDC75C0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Running build process generates files for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78D9A-7E27-4FC9-8300-34F556EAAC1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39" y="1981200"/>
            <a:ext cx="8543322" cy="449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033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BCC0-73A7-490E-B20C-A53B3899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Dev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96205-9332-4E1A-B5AA-39D87C0BC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Webpack provides its own development server</a:t>
            </a:r>
          </a:p>
          <a:p>
            <a:pPr lvl="1"/>
            <a:r>
              <a:rPr lang="en-US" dirty="0"/>
              <a:t>Install the webpack dev server package</a:t>
            </a:r>
          </a:p>
          <a:p>
            <a:pPr lvl="2"/>
            <a:r>
              <a:rPr lang="en-US" dirty="0"/>
              <a:t>npm install webpack-dev-server --save-dev</a:t>
            </a:r>
          </a:p>
          <a:p>
            <a:pPr lvl="1"/>
            <a:r>
              <a:rPr lang="en-US" dirty="0"/>
              <a:t>Run your project using the webpack dev server CLI</a:t>
            </a:r>
          </a:p>
          <a:p>
            <a:pPr lvl="2"/>
            <a:r>
              <a:rPr lang="en-US" dirty="0"/>
              <a:t>webpack-dev-server --open</a:t>
            </a:r>
          </a:p>
        </p:txBody>
      </p:sp>
    </p:spTree>
    <p:extLst>
      <p:ext uri="{BB962C8B-B14F-4D97-AF65-F5344CB8AC3E}">
        <p14:creationId xmlns:p14="http://schemas.microsoft.com/office/powerpoint/2010/main" val="223009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Introduction to Node.JS and NPM</a:t>
            </a:r>
          </a:p>
          <a:p>
            <a:pPr lvl="0"/>
            <a:r>
              <a:rPr lang="en-US" sz="2400" dirty="0"/>
              <a:t>Automating Build Tasks using Gulp</a:t>
            </a:r>
          </a:p>
          <a:p>
            <a:pPr lvl="0"/>
            <a:r>
              <a:rPr lang="en-US" sz="2400" dirty="0"/>
              <a:t>Bundling Project Assets using Webpack</a:t>
            </a:r>
          </a:p>
          <a:p>
            <a:pPr lvl="0"/>
            <a:r>
              <a:rPr lang="en-US" sz="2400" dirty="0"/>
              <a:t>Developing with React.js, TypeScript and Webpack</a:t>
            </a:r>
          </a:p>
          <a:p>
            <a:pPr lvl="0"/>
            <a:r>
              <a:rPr lang="en-US" sz="2400" dirty="0"/>
              <a:t>Developing with SharePoint Framework</a:t>
            </a:r>
          </a:p>
          <a:p>
            <a:pPr lvl="0"/>
            <a:r>
              <a:rPr lang="en-US" sz="2400" dirty="0"/>
              <a:t>Developing Custom Visuals for Power BI</a:t>
            </a:r>
          </a:p>
        </p:txBody>
      </p:sp>
    </p:spTree>
    <p:extLst>
      <p:ext uri="{BB962C8B-B14F-4D97-AF65-F5344CB8AC3E}">
        <p14:creationId xmlns:p14="http://schemas.microsoft.com/office/powerpoint/2010/main" val="1619929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Introduction to Node.JS and NPM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Automating Build Tasks using Gulp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Bundling Project Assets using Webpack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Developing with React.js, TypeScript and Webpack</a:t>
            </a:r>
          </a:p>
          <a:p>
            <a:pPr lvl="0"/>
            <a:r>
              <a:rPr lang="en-US" sz="2400" dirty="0"/>
              <a:t>Developing with SharePoint Framework</a:t>
            </a:r>
          </a:p>
          <a:p>
            <a:pPr lvl="0"/>
            <a:r>
              <a:rPr lang="en-US" sz="2400" dirty="0"/>
              <a:t>Developing Custom Visuals for Power BI</a:t>
            </a:r>
          </a:p>
        </p:txBody>
      </p:sp>
    </p:spTree>
    <p:extLst>
      <p:ext uri="{BB962C8B-B14F-4D97-AF65-F5344CB8AC3E}">
        <p14:creationId xmlns:p14="http://schemas.microsoft.com/office/powerpoint/2010/main" val="2493451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is a library for building user interfaces</a:t>
            </a:r>
          </a:p>
          <a:p>
            <a:pPr lvl="1"/>
            <a:r>
              <a:rPr lang="en-US" dirty="0"/>
              <a:t>Not as all-encompassing as a framework like Angular</a:t>
            </a:r>
          </a:p>
          <a:p>
            <a:pPr lvl="1"/>
            <a:r>
              <a:rPr lang="en-US" dirty="0"/>
              <a:t>Focused on building HTML-based user experiences</a:t>
            </a:r>
          </a:p>
          <a:p>
            <a:pPr lvl="1"/>
            <a:r>
              <a:rPr lang="en-US" dirty="0"/>
              <a:t>Based on reusable component-based architecture</a:t>
            </a:r>
          </a:p>
          <a:p>
            <a:pPr lvl="1"/>
            <a:r>
              <a:rPr lang="en-US" dirty="0"/>
              <a:t>Components </a:t>
            </a:r>
            <a:r>
              <a:rPr lang="en-US" i="1" dirty="0"/>
              <a:t>react</a:t>
            </a:r>
            <a:r>
              <a:rPr lang="en-US" dirty="0"/>
              <a:t> to state changes by updating UI</a:t>
            </a:r>
          </a:p>
          <a:p>
            <a:pPr lvl="1"/>
            <a:r>
              <a:rPr lang="en-US" dirty="0"/>
              <a:t>React uses shadow DOM for efficient event handling</a:t>
            </a:r>
          </a:p>
          <a:p>
            <a:endParaRPr lang="en-US" dirty="0"/>
          </a:p>
          <a:p>
            <a:r>
              <a:rPr lang="en-US" dirty="0"/>
              <a:t>React was originally designed for Facebook</a:t>
            </a:r>
          </a:p>
          <a:p>
            <a:pPr lvl="1"/>
            <a:r>
              <a:rPr lang="en-US" dirty="0"/>
              <a:t>Also a good fit for building SPFx web parts</a:t>
            </a:r>
          </a:p>
        </p:txBody>
      </p:sp>
    </p:spTree>
    <p:extLst>
      <p:ext uri="{BB962C8B-B14F-4D97-AF65-F5344CB8AC3E}">
        <p14:creationId xmlns:p14="http://schemas.microsoft.com/office/powerpoint/2010/main" val="1261764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JSX (and TSX)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JSX provides better syntax for HTML composition</a:t>
            </a:r>
          </a:p>
          <a:p>
            <a:pPr marL="620712" lvl="1" indent="-285750"/>
            <a:r>
              <a:rPr lang="en-US" dirty="0"/>
              <a:t>JSX allows extends JavaScript with XML-like syntax</a:t>
            </a:r>
          </a:p>
          <a:p>
            <a:pPr marL="620712" lvl="1" indent="-285750"/>
            <a:r>
              <a:rPr lang="en-US" dirty="0"/>
              <a:t>JSX syntax must be </a:t>
            </a:r>
            <a:r>
              <a:rPr lang="en-US" dirty="0" err="1"/>
              <a:t>transpiled</a:t>
            </a:r>
            <a:r>
              <a:rPr lang="en-US" dirty="0"/>
              <a:t> into JavaScript code</a:t>
            </a:r>
          </a:p>
          <a:p>
            <a:pPr marL="620712" lvl="1" indent="-285750"/>
            <a:endParaRPr lang="en-US" dirty="0"/>
          </a:p>
          <a:p>
            <a:pPr marL="620712" lvl="1" indent="-285750"/>
            <a:endParaRPr lang="en-US" dirty="0"/>
          </a:p>
          <a:p>
            <a:pPr marL="620712" lvl="1" indent="-285750"/>
            <a:endParaRPr lang="en-US" dirty="0"/>
          </a:p>
          <a:p>
            <a:pPr marL="620712" lvl="1" indent="-285750"/>
            <a:endParaRPr lang="en-US" dirty="0"/>
          </a:p>
          <a:p>
            <a:pPr marL="285750" indent="-285750"/>
            <a:r>
              <a:rPr lang="en-US" dirty="0"/>
              <a:t>JSX/TSX is separate from React library</a:t>
            </a:r>
          </a:p>
          <a:p>
            <a:pPr marL="620712" lvl="1" indent="-285750"/>
            <a:r>
              <a:rPr lang="en-US" dirty="0"/>
              <a:t>JSX/TSX commonly used in React development</a:t>
            </a:r>
          </a:p>
          <a:p>
            <a:pPr marL="620712" lvl="1" indent="-285750"/>
            <a:r>
              <a:rPr lang="en-US" dirty="0"/>
              <a:t>Babel compiler used to </a:t>
            </a:r>
            <a:r>
              <a:rPr lang="en-US" dirty="0" err="1"/>
              <a:t>transpile</a:t>
            </a:r>
            <a:r>
              <a:rPr lang="en-US" dirty="0"/>
              <a:t> JSX to JavaScript</a:t>
            </a:r>
          </a:p>
          <a:p>
            <a:pPr marL="620712" lvl="1" indent="-285750"/>
            <a:r>
              <a:rPr lang="en-US" dirty="0"/>
              <a:t>TypeScript compiler used to </a:t>
            </a:r>
            <a:r>
              <a:rPr lang="en-US" dirty="0" err="1"/>
              <a:t>transpile</a:t>
            </a:r>
            <a:r>
              <a:rPr lang="en-US" dirty="0"/>
              <a:t> TSX to JavaScript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895600"/>
            <a:ext cx="7502843" cy="154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21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Defining React Components using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Component is class extending </a:t>
            </a:r>
            <a:r>
              <a:rPr lang="en-US" sz="1800" b="1" dirty="0" err="1">
                <a:latin typeface="Lucida Console" panose="020B0609040504020204" pitchFamily="49" charset="0"/>
              </a:rPr>
              <a:t>React.Component</a:t>
            </a:r>
            <a:endParaRPr lang="en-US" sz="2400" b="1" dirty="0">
              <a:latin typeface="Lucida Console" panose="020B0609040504020204" pitchFamily="49" charset="0"/>
            </a:endParaRPr>
          </a:p>
          <a:p>
            <a:pPr lvl="1"/>
            <a:r>
              <a:rPr lang="en-US" sz="2000" dirty="0"/>
              <a:t>Component usually defined in its own </a:t>
            </a:r>
            <a:r>
              <a:rPr lang="en-US" sz="2000" b="1" dirty="0" err="1"/>
              <a:t>tsx</a:t>
            </a:r>
            <a:r>
              <a:rPr lang="en-US" sz="2000" dirty="0"/>
              <a:t> file</a:t>
            </a:r>
          </a:p>
          <a:p>
            <a:pPr lvl="1"/>
            <a:r>
              <a:rPr lang="en-US" sz="2000" dirty="0"/>
              <a:t>Component class must define </a:t>
            </a:r>
            <a:r>
              <a:rPr lang="en-US" sz="2000" b="1" dirty="0"/>
              <a:t>render</a:t>
            </a:r>
            <a:r>
              <a:rPr lang="en-US" sz="2000" dirty="0"/>
              <a:t> method</a:t>
            </a:r>
          </a:p>
          <a:p>
            <a:pPr lvl="1"/>
            <a:endParaRPr lang="en-US" sz="2000" dirty="0"/>
          </a:p>
          <a:p>
            <a:pPr marL="1270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en-US" sz="2000" dirty="0"/>
              <a:t>Component can be instantiated with JSX/TSX syntax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638" y="4853940"/>
            <a:ext cx="5311140" cy="17754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958" y="2712720"/>
            <a:ext cx="4808220" cy="162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79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Properties and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can contain properties and state</a:t>
            </a:r>
          </a:p>
          <a:p>
            <a:pPr lvl="1"/>
            <a:r>
              <a:rPr lang="en-US" dirty="0"/>
              <a:t>Properties are initialized by external components</a:t>
            </a:r>
          </a:p>
          <a:p>
            <a:pPr lvl="1"/>
            <a:r>
              <a:rPr lang="en-US" dirty="0"/>
              <a:t>Properties are read-only to hosting component</a:t>
            </a:r>
          </a:p>
          <a:p>
            <a:pPr lvl="1"/>
            <a:r>
              <a:rPr lang="en-US" dirty="0"/>
              <a:t>State is set internally by hosting component</a:t>
            </a:r>
          </a:p>
          <a:p>
            <a:pPr lvl="1"/>
            <a:r>
              <a:rPr lang="en-US" dirty="0"/>
              <a:t>Changing state triggers UI refresh by calling render</a:t>
            </a:r>
          </a:p>
          <a:p>
            <a:pPr lvl="1"/>
            <a:r>
              <a:rPr lang="en-US" dirty="0"/>
              <a:t>UI experience created by </a:t>
            </a:r>
            <a:r>
              <a:rPr lang="en-US" b="1" i="1" dirty="0"/>
              <a:t>reacting</a:t>
            </a:r>
            <a:r>
              <a:rPr lang="en-US" dirty="0"/>
              <a:t> to changes in state</a:t>
            </a:r>
          </a:p>
        </p:txBody>
      </p:sp>
    </p:spTree>
    <p:extLst>
      <p:ext uri="{BB962C8B-B14F-4D97-AF65-F5344CB8AC3E}">
        <p14:creationId xmlns:p14="http://schemas.microsoft.com/office/powerpoint/2010/main" val="2114226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Defining component with a property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Instantiating component with a property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5001"/>
            <a:ext cx="5867400" cy="27375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9536" y="2618363"/>
            <a:ext cx="2924783" cy="78469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10048" y="3488664"/>
            <a:ext cx="1140190" cy="2710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67284" y="3906520"/>
            <a:ext cx="1598796" cy="32620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55" y="5257800"/>
            <a:ext cx="3286125" cy="990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29360" y="5463591"/>
            <a:ext cx="2514600" cy="32620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049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</a:t>
            </a:r>
            <a:r>
              <a:rPr lang="en-US" dirty="0"/>
              <a:t> Component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7812"/>
          <a:stretch/>
        </p:blipFill>
        <p:spPr>
          <a:xfrm>
            <a:off x="304800" y="1219200"/>
            <a:ext cx="3203812" cy="9198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219200"/>
            <a:ext cx="3024523" cy="9198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479389"/>
            <a:ext cx="7483355" cy="329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369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</a:t>
            </a:r>
            <a:r>
              <a:rPr lang="en-US" dirty="0"/>
              <a:t> Component Rendering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43000"/>
            <a:ext cx="6980344" cy="554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967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11DD-45F9-4034-8D8F-40784AE4D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Chrome Developers Tools for React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E68890-83E4-4AB3-9199-76FF7B6F4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80" y="1295400"/>
            <a:ext cx="8590240" cy="3962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281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E905-9DC9-4F0C-8D9F-45B80F15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Starter Project - </a:t>
            </a:r>
            <a:r>
              <a:rPr lang="en-US" dirty="0" err="1"/>
              <a:t>package.json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AA1462-03EA-4430-9748-3E1153472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30631"/>
            <a:ext cx="3012099" cy="281276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807C5B-2126-4907-839C-4BFE45F1D179}"/>
              </a:ext>
            </a:extLst>
          </p:cNvPr>
          <p:cNvCxnSpPr>
            <a:cxnSpLocks/>
          </p:cNvCxnSpPr>
          <p:nvPr/>
        </p:nvCxnSpPr>
        <p:spPr>
          <a:xfrm>
            <a:off x="2144775" y="3455387"/>
            <a:ext cx="1875875" cy="36124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CDF841F-1539-421B-B398-A5D688834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184845"/>
            <a:ext cx="4893733" cy="55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5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468F-C789-42CB-A9E4-755E1403E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6200"/>
            <a:ext cx="7772400" cy="838200"/>
          </a:xfrm>
        </p:spPr>
        <p:txBody>
          <a:bodyPr/>
          <a:lstStyle/>
          <a:p>
            <a:r>
              <a:rPr lang="en-US" dirty="0"/>
              <a:t>What is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952A9-3F17-451E-B2EC-5FF570D9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Node.js was created to develop server-side applications in JavaScript</a:t>
            </a:r>
          </a:p>
          <a:p>
            <a:pPr lvl="1"/>
            <a:r>
              <a:rPr lang="en-US" sz="1600" dirty="0"/>
              <a:t>Node.js was initially created by Ryan Dahl in 2009</a:t>
            </a:r>
          </a:p>
          <a:p>
            <a:pPr lvl="1"/>
            <a:r>
              <a:rPr lang="en-US" sz="1600" dirty="0"/>
              <a:t>Built using Google's V8 JavaScript engine</a:t>
            </a:r>
          </a:p>
          <a:p>
            <a:pPr lvl="1"/>
            <a:r>
              <a:rPr lang="en-US" sz="1600" dirty="0"/>
              <a:t>Created to solve Apache HTTP Server's inability to deal with concurrency</a:t>
            </a:r>
          </a:p>
          <a:p>
            <a:pPr lvl="1"/>
            <a:r>
              <a:rPr lang="en-US" sz="1600" dirty="0"/>
              <a:t>Node.js offers single-threaded, non-blocking, asynchronously programming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JavaScript run-time environment based on Google V8 engine</a:t>
            </a:r>
          </a:p>
          <a:p>
            <a:pPr lvl="1"/>
            <a:r>
              <a:rPr lang="en-US" sz="1600" dirty="0"/>
              <a:t>JavaScript execution environment for web servers and development machines</a:t>
            </a:r>
          </a:p>
          <a:p>
            <a:pPr lvl="1"/>
            <a:r>
              <a:rPr lang="en-US" sz="1600" dirty="0"/>
              <a:t>It's free, cross-platform and open-source</a:t>
            </a:r>
          </a:p>
          <a:p>
            <a:pPr lvl="1"/>
            <a:r>
              <a:rPr lang="en-US" sz="1600" dirty="0"/>
              <a:t>Includes Node Package Manager (</a:t>
            </a:r>
            <a:r>
              <a:rPr lang="en-US" sz="1600" dirty="0" err="1"/>
              <a:t>npm</a:t>
            </a:r>
            <a:r>
              <a:rPr lang="en-US" sz="1600" dirty="0"/>
              <a:t>) and lots of available packages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What are the primary motivations for using Node.js</a:t>
            </a:r>
          </a:p>
          <a:p>
            <a:pPr lvl="1"/>
            <a:r>
              <a:rPr lang="en-US" sz="1600" dirty="0"/>
              <a:t>Server-side development with web applications and web services</a:t>
            </a:r>
          </a:p>
          <a:p>
            <a:pPr lvl="1"/>
            <a:r>
              <a:rPr lang="en-US" sz="1600" dirty="0"/>
              <a:t>Development environment with package management</a:t>
            </a:r>
          </a:p>
          <a:p>
            <a:pPr lvl="1"/>
            <a:r>
              <a:rPr lang="en-US" sz="1600" dirty="0"/>
              <a:t>Development with SharePoint Framework (SPX) of Power BI custom visuals</a:t>
            </a:r>
          </a:p>
          <a:p>
            <a:endParaRPr lang="en-US" sz="2000" dirty="0"/>
          </a:p>
        </p:txBody>
      </p:sp>
      <p:pic>
        <p:nvPicPr>
          <p:cNvPr id="4" name="Picture 2" descr="https://upload.wikimedia.org/wikipedia/commons/thumb/b/b2/Ryan_Dahl.jpg/220px-Ryan_Dahl.jpg">
            <a:extLst>
              <a:ext uri="{FF2B5EF4-FFF2-40B4-BE49-F238E27FC236}">
                <a16:creationId xmlns:a16="http://schemas.microsoft.com/office/drawing/2014/main" id="{1C4BCBF6-09E8-4B73-86C7-87935C7844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67"/>
          <a:stretch/>
        </p:blipFill>
        <p:spPr bwMode="auto">
          <a:xfrm>
            <a:off x="76200" y="76200"/>
            <a:ext cx="7620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11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20B1-D38E-4C30-AB77-8C0B9B45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Starter Project - webpack.config.js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5B2F3F-C475-40A0-A635-03CF47F1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918"/>
          <a:stretch/>
        </p:blipFill>
        <p:spPr>
          <a:xfrm>
            <a:off x="152400" y="1257300"/>
            <a:ext cx="1631101" cy="1905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8970A7-A846-48A4-89FD-AA42209AF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257300"/>
            <a:ext cx="6781800" cy="483973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F0427D-3D17-4BF4-A3B6-FF32D6F5B7FD}"/>
              </a:ext>
            </a:extLst>
          </p:cNvPr>
          <p:cNvCxnSpPr>
            <a:cxnSpLocks/>
          </p:cNvCxnSpPr>
          <p:nvPr/>
        </p:nvCxnSpPr>
        <p:spPr>
          <a:xfrm>
            <a:off x="1421704" y="2855934"/>
            <a:ext cx="788096" cy="1158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9605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3F2D-3102-4DD0-9174-2B03C93E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Top-level App Component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A758C7-C6BD-445B-883A-A4693616E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39" y="1371600"/>
            <a:ext cx="8468561" cy="4114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657220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36D4-D2CF-43B5-B824-0241E85E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the App Component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89571B-0BB3-4607-819A-50EADA449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81" y="1447800"/>
            <a:ext cx="7801437" cy="41490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006063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6438-B581-4EFA-8399-FE8B230F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 Hierarchies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A7C2D-7E07-4E01-A905-90FED20A8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73084"/>
            <a:ext cx="7474610" cy="408471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7A88F4F-A313-4559-9871-08C28C8D9288}"/>
              </a:ext>
            </a:extLst>
          </p:cNvPr>
          <p:cNvSpPr/>
          <p:nvPr/>
        </p:nvSpPr>
        <p:spPr>
          <a:xfrm>
            <a:off x="4876800" y="4267200"/>
            <a:ext cx="4114800" cy="2438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/>
              <a:t>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714D18-AE93-47E0-9393-F5206FAF5C58}"/>
              </a:ext>
            </a:extLst>
          </p:cNvPr>
          <p:cNvSpPr/>
          <p:nvPr/>
        </p:nvSpPr>
        <p:spPr>
          <a:xfrm>
            <a:off x="5042244" y="4687766"/>
            <a:ext cx="3772446" cy="72243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Banner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CB6002-C761-496E-B8D3-54A387DDEB3B}"/>
              </a:ext>
            </a:extLst>
          </p:cNvPr>
          <p:cNvSpPr/>
          <p:nvPr/>
        </p:nvSpPr>
        <p:spPr>
          <a:xfrm>
            <a:off x="6249492" y="4801201"/>
            <a:ext cx="2388288" cy="52619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Topnav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D771E2-E398-4327-8DC9-486C22F3F981}"/>
              </a:ext>
            </a:extLst>
          </p:cNvPr>
          <p:cNvSpPr/>
          <p:nvPr/>
        </p:nvSpPr>
        <p:spPr>
          <a:xfrm>
            <a:off x="5070466" y="5479795"/>
            <a:ext cx="3772446" cy="113347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/>
              <a:t>MainView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40563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C97C-570E-41E5-A008-5E76C9C3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6D33A-691F-4760-BF4D-24BD78D17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Used to create route map in single page application (SPA)</a:t>
            </a:r>
          </a:p>
          <a:p>
            <a:pPr lvl="1"/>
            <a:r>
              <a:rPr lang="en-US" sz="2000" dirty="0"/>
              <a:t>Installed as a pair of npm packages</a:t>
            </a:r>
          </a:p>
          <a:p>
            <a:pPr lvl="2"/>
            <a:r>
              <a:rPr lang="en-US" sz="1400" b="1" dirty="0"/>
              <a:t>npm install react-router @types/react-router --save-dev</a:t>
            </a:r>
          </a:p>
          <a:p>
            <a:pPr lvl="2"/>
            <a:r>
              <a:rPr lang="en-US" sz="1400" b="1" dirty="0"/>
              <a:t>npm install react-router-</a:t>
            </a:r>
            <a:r>
              <a:rPr lang="en-US" sz="1400" b="1" dirty="0" err="1"/>
              <a:t>dom</a:t>
            </a:r>
            <a:r>
              <a:rPr lang="en-US" sz="1400" b="1" dirty="0"/>
              <a:t> @types/react-router-</a:t>
            </a:r>
            <a:r>
              <a:rPr lang="en-US" sz="1400" b="1" dirty="0" err="1"/>
              <a:t>dom</a:t>
            </a:r>
            <a:r>
              <a:rPr lang="en-US" sz="1400" b="1" dirty="0"/>
              <a:t> --save-dev</a:t>
            </a:r>
          </a:p>
          <a:p>
            <a:pPr lvl="1"/>
            <a:endParaRPr lang="en-US" sz="1800" dirty="0"/>
          </a:p>
          <a:p>
            <a:r>
              <a:rPr lang="en-US" sz="2200" dirty="0"/>
              <a:t>Router must be added in as top-level component above App</a:t>
            </a:r>
          </a:p>
          <a:p>
            <a:pPr lvl="1"/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66712-F883-4BE9-BEAA-2C8A46FBB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89088"/>
            <a:ext cx="4572000" cy="286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277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C97C-570E-41E5-A008-5E76C9C3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React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6D33A-691F-4760-BF4D-24BD78D17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Import Route and Switch components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Create route map in HTML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352616-BC0D-439F-BA18-85B937E9E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1200"/>
            <a:ext cx="5200650" cy="57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4989E0-E1CB-4A96-B022-424D23466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3200401"/>
            <a:ext cx="6324600" cy="348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234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E386F3-9491-41C5-972D-C247DC45AEE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7" y="1130074"/>
            <a:ext cx="3903134" cy="228587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0B0384-8E80-4308-8689-C5CAC5E2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Route Links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92503C-E948-45FD-9199-9DAAA7A2B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935" y="3046638"/>
            <a:ext cx="7010400" cy="35885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7BCCE2-35F8-4277-BE5C-325BCCB49B3D}"/>
              </a:ext>
            </a:extLst>
          </p:cNvPr>
          <p:cNvSpPr/>
          <p:nvPr/>
        </p:nvSpPr>
        <p:spPr>
          <a:xfrm>
            <a:off x="2074335" y="3351438"/>
            <a:ext cx="3581400" cy="304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848E98-5AD6-4C5F-8170-98E22BFF1708}"/>
              </a:ext>
            </a:extLst>
          </p:cNvPr>
          <p:cNvSpPr/>
          <p:nvPr/>
        </p:nvSpPr>
        <p:spPr>
          <a:xfrm>
            <a:off x="3064935" y="5246913"/>
            <a:ext cx="5562600" cy="48577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3FC7EF-A1F1-4D75-BC94-873015680B30}"/>
              </a:ext>
            </a:extLst>
          </p:cNvPr>
          <p:cNvSpPr/>
          <p:nvPr/>
        </p:nvSpPr>
        <p:spPr>
          <a:xfrm>
            <a:off x="3036360" y="6004150"/>
            <a:ext cx="5805488" cy="48577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896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componentWillUpdate</a:t>
            </a:r>
            <a:endParaRPr lang="en-US" sz="2000" dirty="0"/>
          </a:p>
          <a:p>
            <a:pPr lvl="1"/>
            <a:r>
              <a:rPr lang="en-US" sz="1800" dirty="0"/>
              <a:t>executed before component is rendered</a:t>
            </a:r>
          </a:p>
          <a:p>
            <a:r>
              <a:rPr lang="en-US" sz="2000" dirty="0" err="1"/>
              <a:t>componentDidUpdate</a:t>
            </a:r>
            <a:endParaRPr lang="en-US" sz="2000" dirty="0"/>
          </a:p>
          <a:p>
            <a:pPr lvl="1"/>
            <a:r>
              <a:rPr lang="en-US" sz="1800" dirty="0"/>
              <a:t>executed after component is rendered</a:t>
            </a:r>
          </a:p>
          <a:p>
            <a:r>
              <a:rPr lang="en-US" sz="2000" dirty="0" err="1"/>
              <a:t>componentWillMount</a:t>
            </a:r>
            <a:endParaRPr lang="en-US" sz="2000" dirty="0"/>
          </a:p>
          <a:p>
            <a:pPr lvl="1"/>
            <a:r>
              <a:rPr lang="en-US" sz="1800" dirty="0"/>
              <a:t>executed before node is added to the DOM</a:t>
            </a:r>
          </a:p>
          <a:p>
            <a:r>
              <a:rPr lang="en-US" sz="2000" dirty="0" err="1"/>
              <a:t>componentDidMount</a:t>
            </a:r>
            <a:endParaRPr lang="en-US" sz="2000" dirty="0"/>
          </a:p>
          <a:p>
            <a:pPr lvl="1"/>
            <a:r>
              <a:rPr lang="en-US" sz="1800" dirty="0"/>
              <a:t>executed after node is added to the DOM</a:t>
            </a:r>
          </a:p>
          <a:p>
            <a:r>
              <a:rPr lang="en-US" sz="2000" dirty="0" err="1"/>
              <a:t>componentWillUnmount</a:t>
            </a:r>
            <a:endParaRPr lang="en-US" sz="2000" dirty="0"/>
          </a:p>
          <a:p>
            <a:pPr lvl="1"/>
            <a:r>
              <a:rPr lang="en-US" sz="1800" dirty="0"/>
              <a:t>executed before node is removed from the DOM</a:t>
            </a:r>
          </a:p>
          <a:p>
            <a:r>
              <a:rPr lang="en-US" sz="2000" dirty="0" err="1"/>
              <a:t>shouldComponentUpdate</a:t>
            </a:r>
            <a:r>
              <a:rPr lang="en-US" sz="2000" dirty="0"/>
              <a:t>(</a:t>
            </a:r>
            <a:r>
              <a:rPr lang="en-US" sz="2000" dirty="0" err="1"/>
              <a:t>newProps</a:t>
            </a:r>
            <a:r>
              <a:rPr lang="en-US" sz="2000" dirty="0"/>
              <a:t>, </a:t>
            </a:r>
            <a:r>
              <a:rPr lang="en-US" sz="2000" dirty="0" err="1"/>
              <a:t>newState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executed before component is updated</a:t>
            </a:r>
          </a:p>
        </p:txBody>
      </p:sp>
    </p:spTree>
    <p:extLst>
      <p:ext uri="{BB962C8B-B14F-4D97-AF65-F5344CB8AC3E}">
        <p14:creationId xmlns:p14="http://schemas.microsoft.com/office/powerpoint/2010/main" val="41316384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D460-23C5-4479-800C-6A7AC014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Web Service using the Fetch API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E09573-E2CB-485F-AD8E-EC398BE55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70660"/>
            <a:ext cx="8153400" cy="2660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3E71C8-0976-4751-8C6F-D46A7A827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246892"/>
            <a:ext cx="8153400" cy="195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935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Introduction to Node.JS and NPM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Automating Build Tasks using Gulp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Bundling Project Assets using Webpack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Developing with React.js, TypeScript and Webpack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Developing with SharePoint Framework</a:t>
            </a:r>
          </a:p>
          <a:p>
            <a:pPr lvl="0"/>
            <a:r>
              <a:rPr lang="en-US" sz="2400" dirty="0"/>
              <a:t>Developing Custom Visuals for Power BI</a:t>
            </a:r>
          </a:p>
        </p:txBody>
      </p:sp>
    </p:spTree>
    <p:extLst>
      <p:ext uri="{BB962C8B-B14F-4D97-AF65-F5344CB8AC3E}">
        <p14:creationId xmlns:p14="http://schemas.microsoft.com/office/powerpoint/2010/main" val="16744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https://nodejs.org/en/download/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03" y="2105944"/>
            <a:ext cx="6522771" cy="43710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065" y="2896138"/>
            <a:ext cx="3538790" cy="27666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1700" y="3380456"/>
            <a:ext cx="3538790" cy="27666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4729" y="3885855"/>
            <a:ext cx="3538790" cy="276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SharePoint Framework Component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SPFx allows you to create several styles of webparts</a:t>
            </a:r>
          </a:p>
          <a:p>
            <a:pPr lvl="1"/>
            <a:r>
              <a:rPr lang="en-US" sz="2000" dirty="0"/>
              <a:t>Standard Webparts</a:t>
            </a:r>
          </a:p>
          <a:p>
            <a:pPr lvl="1"/>
            <a:r>
              <a:rPr lang="en-US" sz="2000" dirty="0"/>
              <a:t>React Webparts</a:t>
            </a:r>
          </a:p>
          <a:p>
            <a:r>
              <a:rPr lang="en-US" sz="2400" dirty="0"/>
              <a:t>SPFx also provides several other Application Extensions</a:t>
            </a:r>
          </a:p>
          <a:p>
            <a:pPr lvl="1"/>
            <a:r>
              <a:rPr lang="en-US" sz="2000" dirty="0"/>
              <a:t>Application Customizer</a:t>
            </a:r>
          </a:p>
          <a:p>
            <a:pPr lvl="1"/>
            <a:r>
              <a:rPr lang="en-US" sz="2000" dirty="0"/>
              <a:t>Field Customizers</a:t>
            </a:r>
          </a:p>
          <a:p>
            <a:pPr lvl="1"/>
            <a:r>
              <a:rPr lang="en-US" sz="2000" dirty="0"/>
              <a:t>Command Sets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DE05CA-BA68-4B8F-8322-0FD211FE3DA4}"/>
              </a:ext>
            </a:extLst>
          </p:cNvPr>
          <p:cNvGrpSpPr/>
          <p:nvPr/>
        </p:nvGrpSpPr>
        <p:grpSpPr>
          <a:xfrm>
            <a:off x="1143000" y="4360127"/>
            <a:ext cx="5715000" cy="2286000"/>
            <a:chOff x="1295400" y="3903785"/>
            <a:chExt cx="6096000" cy="2573215"/>
          </a:xfrm>
        </p:grpSpPr>
        <p:sp>
          <p:nvSpPr>
            <p:cNvPr id="4" name="Rectangle 3"/>
            <p:cNvSpPr/>
            <p:nvPr/>
          </p:nvSpPr>
          <p:spPr>
            <a:xfrm>
              <a:off x="1295400" y="3903785"/>
              <a:ext cx="6096000" cy="25732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Modern SharePoint Page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524000" y="4643804"/>
              <a:ext cx="2667000" cy="76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Client-side Web Part 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19600" y="4648200"/>
              <a:ext cx="2667000" cy="76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Client-side Web Part 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FB600A-6DF7-4BDC-859A-B79FFFF0BCC7}"/>
                </a:ext>
              </a:extLst>
            </p:cNvPr>
            <p:cNvSpPr/>
            <p:nvPr/>
          </p:nvSpPr>
          <p:spPr>
            <a:xfrm>
              <a:off x="1524000" y="4038600"/>
              <a:ext cx="5562600" cy="45280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Application Extension 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77A1D47-8016-43AE-834F-2436F661CBCB}"/>
                </a:ext>
              </a:extLst>
            </p:cNvPr>
            <p:cNvSpPr/>
            <p:nvPr/>
          </p:nvSpPr>
          <p:spPr>
            <a:xfrm>
              <a:off x="1501698" y="5571893"/>
              <a:ext cx="5562600" cy="45280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Application Extension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01113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Installing Packages for SPFx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Gulp (version 3)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Install Yeoman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Install Yeoman Template for SPFx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92E04A-1F7C-43A9-8D52-044B5B983ABD}"/>
              </a:ext>
            </a:extLst>
          </p:cNvPr>
          <p:cNvSpPr/>
          <p:nvPr/>
        </p:nvSpPr>
        <p:spPr>
          <a:xfrm>
            <a:off x="838200" y="2057400"/>
            <a:ext cx="6972300" cy="533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2400" dirty="0"/>
              <a:t>npm install -g gulp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98B02A-6C81-45E0-9FE4-59AB17FDF5ED}"/>
              </a:ext>
            </a:extLst>
          </p:cNvPr>
          <p:cNvSpPr/>
          <p:nvPr/>
        </p:nvSpPr>
        <p:spPr>
          <a:xfrm>
            <a:off x="838200" y="4800600"/>
            <a:ext cx="6972300" cy="533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2400" dirty="0"/>
              <a:t>npm install -g @</a:t>
            </a:r>
            <a:r>
              <a:rPr lang="en-US" sz="2400" dirty="0" err="1"/>
              <a:t>microsoft</a:t>
            </a:r>
            <a:r>
              <a:rPr lang="en-US" sz="2400" dirty="0"/>
              <a:t>/generator-</a:t>
            </a:r>
            <a:r>
              <a:rPr lang="en-US" sz="2400" dirty="0" err="1"/>
              <a:t>sharepoint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0302D9-821A-4BB0-846B-2327FF70C280}"/>
              </a:ext>
            </a:extLst>
          </p:cNvPr>
          <p:cNvSpPr/>
          <p:nvPr/>
        </p:nvSpPr>
        <p:spPr>
          <a:xfrm>
            <a:off x="838200" y="3429000"/>
            <a:ext cx="6972300" cy="533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2400" dirty="0"/>
              <a:t>npm install -g </a:t>
            </a:r>
            <a:r>
              <a:rPr lang="en-US" sz="2400" dirty="0" err="1"/>
              <a:t>yo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894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SPFx</a:t>
            </a:r>
            <a:r>
              <a:rPr lang="en-US" dirty="0"/>
              <a:t> Yeoman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SPFx projects created with Yeoman template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Template provides wizard-like experience when creating new project</a:t>
            </a:r>
          </a:p>
          <a:p>
            <a:pPr lvl="1"/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CCB848-EAFA-42CF-9997-A4727237E42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3"/>
          <a:stretch/>
        </p:blipFill>
        <p:spPr bwMode="auto">
          <a:xfrm>
            <a:off x="801484" y="3126060"/>
            <a:ext cx="7312432" cy="3429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05CE37-055B-4CC6-BDB2-A68A4D177F69}"/>
              </a:ext>
            </a:extLst>
          </p:cNvPr>
          <p:cNvSpPr/>
          <p:nvPr/>
        </p:nvSpPr>
        <p:spPr>
          <a:xfrm>
            <a:off x="831221" y="1905000"/>
            <a:ext cx="6972300" cy="533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2400" dirty="0" err="1"/>
              <a:t>yo</a:t>
            </a:r>
            <a:r>
              <a:rPr lang="en-US" sz="2400" dirty="0"/>
              <a:t> @</a:t>
            </a:r>
            <a:r>
              <a:rPr lang="en-US" sz="2400" dirty="0" err="1"/>
              <a:t>microsoft</a:t>
            </a:r>
            <a:r>
              <a:rPr lang="en-US" sz="2400" dirty="0"/>
              <a:t>/</a:t>
            </a:r>
            <a:r>
              <a:rPr lang="en-US" sz="2400" dirty="0" err="1"/>
              <a:t>sharepoint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840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043A9-1FCE-4515-ADCB-2551EF40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Framework 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68C57-0680-4972-BB3B-EBF2EE280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created as Node.js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C9608-14F3-44D0-A4AA-EF9891E2F3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3581400" cy="44665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23471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5210-C545-40F4-B72D-1BB932EC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Framework Adds Gulp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C53C4-A25D-4B5F-AF78-772DF8A1D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Run </a:t>
            </a:r>
            <a:r>
              <a:rPr lang="en-US" sz="2400" b="1" dirty="0"/>
              <a:t>gulp --tasks</a:t>
            </a:r>
            <a:r>
              <a:rPr lang="en-US" sz="2400" dirty="0"/>
              <a:t> to see SPFx gulp tasks added to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DE390-5ED6-495E-A0D0-8E633C1ED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57400"/>
            <a:ext cx="7848600" cy="346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007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Package.json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67C5A7-B55D-48E1-B60F-7E4C460E3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9200"/>
            <a:ext cx="7239000" cy="503484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6B2F8AB9-CFB8-4015-84E5-12634C45CCCB}"/>
              </a:ext>
            </a:extLst>
          </p:cNvPr>
          <p:cNvSpPr/>
          <p:nvPr/>
        </p:nvSpPr>
        <p:spPr>
          <a:xfrm>
            <a:off x="6737196" y="4105508"/>
            <a:ext cx="2057400" cy="533400"/>
          </a:xfrm>
          <a:prstGeom prst="leftArrow">
            <a:avLst/>
          </a:prstGeom>
          <a:solidFill>
            <a:schemeClr val="accent2"/>
          </a:solidFill>
          <a:ln>
            <a:solidFill>
              <a:srgbClr val="9F00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SPFx API Version Number</a:t>
            </a:r>
          </a:p>
        </p:txBody>
      </p:sp>
    </p:spTree>
    <p:extLst>
      <p:ext uri="{BB962C8B-B14F-4D97-AF65-F5344CB8AC3E}">
        <p14:creationId xmlns:p14="http://schemas.microsoft.com/office/powerpoint/2010/main" val="222169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Introduction to Node.JS and NPM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Automating Build Tasks using Gulp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Bundling Project Assets using Webpack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Developing with React.js, TypeScript and Webpack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Developing with SharePoint Framework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Developing Custom Visuals for Power BI</a:t>
            </a:r>
          </a:p>
        </p:txBody>
      </p:sp>
    </p:spTree>
    <p:extLst>
      <p:ext uri="{BB962C8B-B14F-4D97-AF65-F5344CB8AC3E}">
        <p14:creationId xmlns:p14="http://schemas.microsoft.com/office/powerpoint/2010/main" val="10428029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Getting Started with PBIVIZ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E813BB-D4FC-4A25-8E33-E8C89336D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810" y="1447800"/>
            <a:ext cx="83820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PBIVIZ.EXE is a command-line utility</a:t>
            </a:r>
          </a:p>
          <a:p>
            <a:pPr lvl="1"/>
            <a:r>
              <a:rPr lang="en-US" sz="2000" dirty="0"/>
              <a:t>You execute PBIVIZ commands from the NODE.JS command 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B5C4DF-926D-4B26-91FA-90AA5AB75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68" b="10967"/>
          <a:stretch/>
        </p:blipFill>
        <p:spPr>
          <a:xfrm>
            <a:off x="1219199" y="2362200"/>
            <a:ext cx="725299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136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101E-5C72-4FFE-AAD5-CBBFA196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the SSL Certificate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7B6D5-0625-4C54-9CD2-D278B5E5E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Installing certificate enables SSL through </a:t>
            </a:r>
            <a:r>
              <a:rPr lang="en-US" sz="2400" dirty="0">
                <a:hlinkClick r:id="rId2"/>
              </a:rPr>
              <a:t>https://localhost</a:t>
            </a:r>
            <a:endParaRPr lang="en-US" sz="2400" dirty="0"/>
          </a:p>
          <a:p>
            <a:pPr lvl="1"/>
            <a:r>
              <a:rPr lang="en-US" sz="2000" dirty="0"/>
              <a:t>Installing certificate is a one time operation – not once per project</a:t>
            </a:r>
          </a:p>
          <a:p>
            <a:pPr lvl="1"/>
            <a:r>
              <a:rPr lang="en-US" sz="2000" dirty="0"/>
              <a:t>SSL certificate installed using </a:t>
            </a:r>
            <a:r>
              <a:rPr lang="en-US" sz="1800" b="1" dirty="0"/>
              <a:t>pbiviz --install-cert</a:t>
            </a:r>
            <a:r>
              <a:rPr lang="en-US" sz="2000" dirty="0"/>
              <a:t> command</a:t>
            </a:r>
          </a:p>
          <a:p>
            <a:pPr lvl="1"/>
            <a:r>
              <a:rPr lang="en-US" sz="2000" dirty="0"/>
              <a:t>Running </a:t>
            </a:r>
            <a:r>
              <a:rPr lang="en-US" sz="2000" b="1" dirty="0"/>
              <a:t>--install-cert</a:t>
            </a:r>
            <a:r>
              <a:rPr lang="en-US" sz="2000" dirty="0"/>
              <a:t> command starts Certificate Import Wizard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9E6894-7D8A-4B1E-8995-4B8E1C100A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167" b="74799"/>
          <a:stretch/>
        </p:blipFill>
        <p:spPr>
          <a:xfrm>
            <a:off x="838200" y="3276600"/>
            <a:ext cx="7620223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76435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Custom Visual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Creating a new project</a:t>
            </a:r>
          </a:p>
          <a:p>
            <a:pPr marL="679450" lvl="2" indent="0">
              <a:buNone/>
            </a:pP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pbiviz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 new &lt;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ProjectName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sz="2400" dirty="0"/>
              <a:t>Open the Project with Visual Studio Code</a:t>
            </a:r>
          </a:p>
          <a:p>
            <a:pPr marL="679450" lvl="2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code 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45159" b="50302"/>
          <a:stretch/>
        </p:blipFill>
        <p:spPr>
          <a:xfrm>
            <a:off x="533400" y="3224212"/>
            <a:ext cx="5715000" cy="30003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921726" y="3429000"/>
            <a:ext cx="6069058" cy="3230880"/>
            <a:chOff x="2921726" y="3429000"/>
            <a:chExt cx="6069058" cy="323088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6342" y="3429000"/>
              <a:ext cx="5014442" cy="3230880"/>
            </a:xfrm>
            <a:prstGeom prst="rect">
              <a:avLst/>
            </a:prstGeom>
          </p:spPr>
        </p:pic>
        <p:sp>
          <p:nvSpPr>
            <p:cNvPr id="6" name="Right Arrow 5"/>
            <p:cNvSpPr/>
            <p:nvPr/>
          </p:nvSpPr>
          <p:spPr>
            <a:xfrm>
              <a:off x="2921726" y="4846320"/>
              <a:ext cx="762000" cy="320040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27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with Visual Studio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01F13-AAB5-4CA0-BC1D-4ABDBA204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Node.js is agnostic when it comes to developer IDE</a:t>
            </a:r>
          </a:p>
          <a:p>
            <a:pPr lvl="1"/>
            <a:r>
              <a:rPr lang="en-US" sz="2000" dirty="0"/>
              <a:t>There are many different IDEs that people use with Node.js</a:t>
            </a:r>
          </a:p>
          <a:p>
            <a:pPr lvl="1"/>
            <a:r>
              <a:rPr lang="en-US" sz="2000" dirty="0"/>
              <a:t>This course will be using Visual Studio Code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Visual Studio is not a good fit for Node.js development</a:t>
            </a:r>
          </a:p>
          <a:p>
            <a:pPr lvl="1"/>
            <a:r>
              <a:rPr lang="en-US" sz="2000" dirty="0"/>
              <a:t>Visual Studio solution &amp; project files incompatible with Node.js</a:t>
            </a: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19400"/>
            <a:ext cx="7772400" cy="228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94022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pbiviz.json</a:t>
            </a:r>
            <a:r>
              <a:rPr lang="en-US" dirty="0"/>
              <a:t> File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37068A-8D2D-4D72-82B9-7372B5226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Acts as top-level manifest file for custom visual project</a:t>
            </a:r>
          </a:p>
          <a:p>
            <a:pPr lvl="1"/>
            <a:r>
              <a:rPr lang="en-US" sz="2000" dirty="0"/>
              <a:t>External JS library files must be referenced in </a:t>
            </a:r>
            <a:r>
              <a:rPr lang="en-US" sz="2000" b="1" dirty="0" err="1"/>
              <a:t>externalJS</a:t>
            </a:r>
            <a:r>
              <a:rPr lang="en-US" sz="2000" dirty="0"/>
              <a:t> section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8DE280-4C4C-46AD-ADB1-1AABB4D932C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6"/>
          <a:stretch/>
        </p:blipFill>
        <p:spPr bwMode="auto">
          <a:xfrm>
            <a:off x="1143000" y="2362200"/>
            <a:ext cx="6515101" cy="409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89397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Introduction to Node.JS and NPM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Automating Build Tasks using Gulp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Bundling Project Assets using Webpack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Developing with React.js, TypeScript and Webpack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Developing with SharePoint Framework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Developing Custom Visuals for Power BI</a:t>
            </a:r>
          </a:p>
        </p:txBody>
      </p:sp>
    </p:spTree>
    <p:extLst>
      <p:ext uri="{BB962C8B-B14F-4D97-AF65-F5344CB8AC3E}">
        <p14:creationId xmlns:p14="http://schemas.microsoft.com/office/powerpoint/2010/main" val="766937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Terminal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9CC5D8-8F1C-48AF-B91E-882409634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 the Integrated Terminal to execute </a:t>
            </a:r>
            <a:r>
              <a:rPr lang="en-US" sz="2000" b="1" dirty="0"/>
              <a:t>npm</a:t>
            </a:r>
            <a:r>
              <a:rPr lang="en-US" sz="2400" dirty="0"/>
              <a:t> command</a:t>
            </a: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17" y="2057400"/>
            <a:ext cx="2751083" cy="23073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31"/>
          <a:stretch/>
        </p:blipFill>
        <p:spPr bwMode="auto">
          <a:xfrm>
            <a:off x="2590800" y="3069360"/>
            <a:ext cx="6045200" cy="2590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99449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FBEC3-C4FF-4701-B107-71047477A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Node.js projects initialized with </a:t>
            </a:r>
            <a:r>
              <a:rPr lang="en-US" sz="2000" b="1" dirty="0"/>
              <a:t>npm </a:t>
            </a:r>
            <a:r>
              <a:rPr lang="en-US" sz="2000" b="1" dirty="0" err="1"/>
              <a:t>init</a:t>
            </a:r>
            <a:r>
              <a:rPr lang="en-US" sz="2400" dirty="0"/>
              <a:t> command</a:t>
            </a:r>
          </a:p>
          <a:p>
            <a:pPr lvl="1"/>
            <a:r>
              <a:rPr lang="en-US" sz="2000" dirty="0"/>
              <a:t>This command created the </a:t>
            </a:r>
            <a:r>
              <a:rPr lang="en-US" sz="1800" b="1" dirty="0" err="1"/>
              <a:t>package.json</a:t>
            </a:r>
            <a:r>
              <a:rPr lang="en-US" sz="2000" dirty="0"/>
              <a:t> file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0"/>
            <a:ext cx="6324600" cy="436179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3294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package.json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E4D30D-CBFC-4F7A-89B9-DF8860665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/>
              <a:t>package.json</a:t>
            </a:r>
            <a:r>
              <a:rPr lang="en-US" sz="2400" dirty="0"/>
              <a:t> serves as project manifest file</a:t>
            </a:r>
          </a:p>
          <a:p>
            <a:pPr lvl="1"/>
            <a:r>
              <a:rPr lang="en-US" sz="2000" dirty="0"/>
              <a:t>Tracks project name and version number</a:t>
            </a:r>
          </a:p>
          <a:p>
            <a:pPr lvl="1"/>
            <a:r>
              <a:rPr lang="en-US" sz="2000" dirty="0"/>
              <a:t>Tracks installed package dependencies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3"/>
          <a:stretch/>
        </p:blipFill>
        <p:spPr bwMode="auto">
          <a:xfrm>
            <a:off x="838200" y="2743200"/>
            <a:ext cx="7627273" cy="32766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89186404"/>
      </p:ext>
    </p:extLst>
  </p:cSld>
  <p:clrMapOvr>
    <a:masterClrMapping/>
  </p:clrMapOvr>
</p:sld>
</file>

<file path=ppt/theme/theme1.xml><?xml version="1.0" encoding="utf-8"?>
<a:theme xmlns:a="http://schemas.openxmlformats.org/drawingml/2006/main" name="CPT Course Module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1B5E98-6A59-4EC7-A18B-B162600408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3.xml><?xml version="1.0" encoding="utf-8"?>
<ds:datastoreItem xmlns:ds="http://schemas.openxmlformats.org/officeDocument/2006/customXml" ds:itemID="{A5547237-B119-45CA-BEFC-A2DA2BDB03E7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 Course Module</Template>
  <TotalTime>9600</TotalTime>
  <Words>1500</Words>
  <Application>Microsoft Office PowerPoint</Application>
  <PresentationFormat>On-screen Show (4:3)</PresentationFormat>
  <Paragraphs>315</Paragraphs>
  <Slides>61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Arial Black</vt:lpstr>
      <vt:lpstr>Calibri</vt:lpstr>
      <vt:lpstr>Lucida Console</vt:lpstr>
      <vt:lpstr>Wingdings</vt:lpstr>
      <vt:lpstr>CPT Course Module</vt:lpstr>
      <vt:lpstr>Getting Started with Node.js</vt:lpstr>
      <vt:lpstr>Download the Slides and Code</vt:lpstr>
      <vt:lpstr>Agenda</vt:lpstr>
      <vt:lpstr>What is Node.js</vt:lpstr>
      <vt:lpstr>Installing node.js</vt:lpstr>
      <vt:lpstr>Developing with Visual Studio Code</vt:lpstr>
      <vt:lpstr>Integrated Terminal</vt:lpstr>
      <vt:lpstr>npm init</vt:lpstr>
      <vt:lpstr>package.json</vt:lpstr>
      <vt:lpstr>Hello Node.js</vt:lpstr>
      <vt:lpstr>Installing Packages</vt:lpstr>
      <vt:lpstr>node_modules folder</vt:lpstr>
      <vt:lpstr>Configuring a Server-side Web Server</vt:lpstr>
      <vt:lpstr>Using browser-sync to Serve Content</vt:lpstr>
      <vt:lpstr>Stopping the Web Server Session</vt:lpstr>
      <vt:lpstr>Installing the TypeScript Package</vt:lpstr>
      <vt:lpstr>Generating tsconfig.json</vt:lpstr>
      <vt:lpstr>tsconfig.json</vt:lpstr>
      <vt:lpstr>Agenda</vt:lpstr>
      <vt:lpstr>gulpfile.js</vt:lpstr>
      <vt:lpstr>Gulp as a Task Runner</vt:lpstr>
      <vt:lpstr>Agenda</vt:lpstr>
      <vt:lpstr>WebPack</vt:lpstr>
      <vt:lpstr>Dynamic Module Loading</vt:lpstr>
      <vt:lpstr>Webpack Loaders</vt:lpstr>
      <vt:lpstr>Webpack Plugins</vt:lpstr>
      <vt:lpstr>webpack.config.js</vt:lpstr>
      <vt:lpstr>WebPack Builds</vt:lpstr>
      <vt:lpstr>Webpack Dev Server</vt:lpstr>
      <vt:lpstr>Agenda</vt:lpstr>
      <vt:lpstr>Introducing React</vt:lpstr>
      <vt:lpstr>Understanding JSX (and TSX)</vt:lpstr>
      <vt:lpstr>Defining React Components using TypeScript</vt:lpstr>
      <vt:lpstr>Component Properties and State</vt:lpstr>
      <vt:lpstr>React Component Properties</vt:lpstr>
      <vt:lpstr>Stateful Component</vt:lpstr>
      <vt:lpstr>Stateful Component Rendering</vt:lpstr>
      <vt:lpstr>Chrome Developers Tools for React</vt:lpstr>
      <vt:lpstr>Starter Project - package.json</vt:lpstr>
      <vt:lpstr>Starter Project - webpack.config.js</vt:lpstr>
      <vt:lpstr>The Top-level App Component</vt:lpstr>
      <vt:lpstr>Bootstrapping the App Component</vt:lpstr>
      <vt:lpstr>React Component Hierarchies</vt:lpstr>
      <vt:lpstr>React Router</vt:lpstr>
      <vt:lpstr>Using React Router</vt:lpstr>
      <vt:lpstr>Creating Route Links</vt:lpstr>
      <vt:lpstr>Component Lifecycle</vt:lpstr>
      <vt:lpstr>Calling a Web Service using the Fetch API</vt:lpstr>
      <vt:lpstr>Agenda</vt:lpstr>
      <vt:lpstr>SharePoint Framework Component Types</vt:lpstr>
      <vt:lpstr>Installing Packages for SPFx Development</vt:lpstr>
      <vt:lpstr>Using the SPFx Yeoman Template</vt:lpstr>
      <vt:lpstr>SharePoint Framework Project Structure</vt:lpstr>
      <vt:lpstr>SharePoint Framework Adds Gulp Tasks</vt:lpstr>
      <vt:lpstr>Package.json</vt:lpstr>
      <vt:lpstr>Agenda</vt:lpstr>
      <vt:lpstr>Getting Started with PBIVIZ</vt:lpstr>
      <vt:lpstr>Installing the SSL Certificate</vt:lpstr>
      <vt:lpstr>Creating a New Custom Visual Project</vt:lpstr>
      <vt:lpstr>The pbiviz.json File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Node.js and Visual Studio Code</dc:title>
  <dc:creator>Windows User</dc:creator>
  <cp:lastModifiedBy>Ted Pattison</cp:lastModifiedBy>
  <cp:revision>264</cp:revision>
  <dcterms:created xsi:type="dcterms:W3CDTF">2012-07-07T16:17:22Z</dcterms:created>
  <dcterms:modified xsi:type="dcterms:W3CDTF">2019-06-13T18:05:26Z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