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5"/>
  </p:notesMasterIdLst>
  <p:handoutMasterIdLst>
    <p:handoutMasterId r:id="rId66"/>
  </p:handoutMasterIdLst>
  <p:sldIdLst>
    <p:sldId id="279" r:id="rId6"/>
    <p:sldId id="281" r:id="rId7"/>
    <p:sldId id="385" r:id="rId8"/>
    <p:sldId id="333" r:id="rId9"/>
    <p:sldId id="336" r:id="rId10"/>
    <p:sldId id="337" r:id="rId11"/>
    <p:sldId id="338" r:id="rId12"/>
    <p:sldId id="396" r:id="rId13"/>
    <p:sldId id="339" r:id="rId14"/>
    <p:sldId id="340" r:id="rId15"/>
    <p:sldId id="341" r:id="rId16"/>
    <p:sldId id="364" r:id="rId17"/>
    <p:sldId id="342" r:id="rId18"/>
    <p:sldId id="343" r:id="rId19"/>
    <p:sldId id="305" r:id="rId20"/>
    <p:sldId id="346" r:id="rId21"/>
    <p:sldId id="347" r:id="rId22"/>
    <p:sldId id="390" r:id="rId23"/>
    <p:sldId id="352" r:id="rId24"/>
    <p:sldId id="296" r:id="rId25"/>
    <p:sldId id="391" r:id="rId26"/>
    <p:sldId id="306" r:id="rId27"/>
    <p:sldId id="355" r:id="rId28"/>
    <p:sldId id="360" r:id="rId29"/>
    <p:sldId id="361" r:id="rId30"/>
    <p:sldId id="353" r:id="rId31"/>
    <p:sldId id="354" r:id="rId32"/>
    <p:sldId id="365" r:id="rId33"/>
    <p:sldId id="392" r:id="rId34"/>
    <p:sldId id="317" r:id="rId35"/>
    <p:sldId id="367" r:id="rId36"/>
    <p:sldId id="369" r:id="rId37"/>
    <p:sldId id="324" r:id="rId38"/>
    <p:sldId id="325" r:id="rId39"/>
    <p:sldId id="326" r:id="rId40"/>
    <p:sldId id="370" r:id="rId41"/>
    <p:sldId id="371" r:id="rId42"/>
    <p:sldId id="372" r:id="rId43"/>
    <p:sldId id="373" r:id="rId44"/>
    <p:sldId id="374" r:id="rId45"/>
    <p:sldId id="376" r:id="rId46"/>
    <p:sldId id="378" r:id="rId47"/>
    <p:sldId id="379" r:id="rId48"/>
    <p:sldId id="380" r:id="rId49"/>
    <p:sldId id="382" r:id="rId50"/>
    <p:sldId id="384" r:id="rId51"/>
    <p:sldId id="393" r:id="rId52"/>
    <p:sldId id="389" r:id="rId53"/>
    <p:sldId id="292" r:id="rId54"/>
    <p:sldId id="294" r:id="rId55"/>
    <p:sldId id="308" r:id="rId56"/>
    <p:sldId id="309" r:id="rId57"/>
    <p:sldId id="295" r:id="rId58"/>
    <p:sldId id="394" r:id="rId59"/>
    <p:sldId id="284" r:id="rId60"/>
    <p:sldId id="299" r:id="rId61"/>
    <p:sldId id="285" r:id="rId62"/>
    <p:sldId id="287" r:id="rId63"/>
    <p:sldId id="395" r:id="rId6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7811" autoAdjust="0"/>
  </p:normalViewPr>
  <p:slideViewPr>
    <p:cSldViewPr>
      <p:cViewPr varScale="1">
        <p:scale>
          <a:sx n="76" d="100"/>
          <a:sy n="76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34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5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04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42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7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spcAft>
                <a:spcPts val="600"/>
              </a:spcAft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Getting Started with Node.js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4" t="1032" b="88653"/>
          <a:stretch/>
        </p:blipFill>
        <p:spPr bwMode="auto">
          <a:xfrm>
            <a:off x="457200" y="1447800"/>
            <a:ext cx="7543800" cy="465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5177330" cy="10237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648749" cy="2819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26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files copied into </a:t>
            </a:r>
            <a:r>
              <a:rPr lang="en-US" b="1" dirty="0" err="1"/>
              <a:t>node_modules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This folder often contain 100s of packages for a project</a:t>
            </a:r>
          </a:p>
          <a:p>
            <a:pPr lvl="1"/>
            <a:r>
              <a:rPr lang="en-US" dirty="0"/>
              <a:t>Contents of folder not saved into source control</a:t>
            </a:r>
          </a:p>
          <a:p>
            <a:pPr lvl="1"/>
            <a:r>
              <a:rPr lang="en-US" dirty="0"/>
              <a:t>Contents can be restored with </a:t>
            </a:r>
            <a:r>
              <a:rPr lang="en-US" b="1" dirty="0"/>
              <a:t>npm install</a:t>
            </a:r>
            <a:r>
              <a:rPr lang="en-US" dirty="0"/>
              <a:t> command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299"/>
          <a:stretch/>
        </p:blipFill>
        <p:spPr bwMode="auto">
          <a:xfrm>
            <a:off x="1088736" y="3429000"/>
            <a:ext cx="3576000" cy="297180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69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0774-C9EC-49D2-A3FC-DB3B1D08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Server-side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9888-DBB9-497D-9242-6D2169B7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does not provide its own web server</a:t>
            </a:r>
          </a:p>
          <a:p>
            <a:pPr lvl="1"/>
            <a:r>
              <a:rPr lang="en-US" sz="2000" dirty="0"/>
              <a:t>Instead, you must install a npm package to provide web server</a:t>
            </a:r>
          </a:p>
          <a:p>
            <a:pPr lvl="1"/>
            <a:r>
              <a:rPr lang="en-US" sz="2000" dirty="0"/>
              <a:t>There are many different packages to choose from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packages which provide a web server for testing</a:t>
            </a:r>
          </a:p>
          <a:p>
            <a:pPr lvl="1"/>
            <a:r>
              <a:rPr lang="en-US" sz="2000" dirty="0"/>
              <a:t>http-server</a:t>
            </a:r>
          </a:p>
          <a:p>
            <a:pPr lvl="1"/>
            <a:r>
              <a:rPr lang="en-US" sz="2000" dirty="0"/>
              <a:t>express</a:t>
            </a:r>
          </a:p>
          <a:p>
            <a:pPr lvl="1"/>
            <a:r>
              <a:rPr lang="en-US" sz="2000" dirty="0"/>
              <a:t>Browser-sync </a:t>
            </a:r>
            <a:r>
              <a:rPr lang="en-US" sz="2000" i="1" dirty="0"/>
              <a:t>(this is the one we will be using)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659A4-DBF6-4553-96C6-B282E7BEA9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598114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81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browser-sync to Serve Content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970D5-E428-4036-A4AD-8C796153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browser-sync start</a:t>
            </a:r>
            <a:r>
              <a:rPr lang="en-US" sz="2400" dirty="0"/>
              <a:t> command used to start web server</a:t>
            </a:r>
          </a:p>
          <a:p>
            <a:pPr lvl="1"/>
            <a:r>
              <a:rPr lang="en-US" sz="2000" b="1" dirty="0"/>
              <a:t>--server</a:t>
            </a:r>
            <a:r>
              <a:rPr lang="en-US" sz="2000" dirty="0"/>
              <a:t> parameters references root folder with </a:t>
            </a:r>
            <a:r>
              <a:rPr lang="en-US" sz="2000" b="1" dirty="0"/>
              <a:t>index.html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3F99F-EA2D-48D4-BFEC-64DE397625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0953"/>
            <a:ext cx="6834413" cy="182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30" y="3276599"/>
            <a:ext cx="4254811" cy="2133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173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Web Server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 </a:t>
            </a:r>
            <a:r>
              <a:rPr lang="en-US" sz="1800" b="1" dirty="0"/>
              <a:t>CTRL + C</a:t>
            </a:r>
            <a:r>
              <a:rPr lang="en-US" sz="2400" dirty="0"/>
              <a:t> into console to interrupt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84E89-A1B5-4D87-83C2-D36F8D185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705600" cy="233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TypeScript 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A6A9-9ED1-4066-8A4C-2E1FBCD0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package must be installed into project</a:t>
            </a:r>
          </a:p>
          <a:p>
            <a:pPr lvl="1"/>
            <a:r>
              <a:rPr lang="en-US" sz="2000" dirty="0"/>
              <a:t>Installed just like any other npm package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Take note of version number of typescript package</a:t>
            </a:r>
          </a:p>
          <a:p>
            <a:pPr lvl="1"/>
            <a:r>
              <a:rPr lang="en-US" sz="2000" dirty="0"/>
              <a:t>typescript version may vary from one project to another</a:t>
            </a:r>
          </a:p>
          <a:p>
            <a:pPr lvl="1"/>
            <a:r>
              <a:rPr lang="en-US" sz="2000" dirty="0"/>
              <a:t>Determine project-specific version using </a:t>
            </a:r>
            <a:r>
              <a:rPr lang="en-US" sz="1800" b="1" dirty="0" err="1"/>
              <a:t>npx</a:t>
            </a:r>
            <a:r>
              <a:rPr lang="en-US" sz="1800" b="1" dirty="0"/>
              <a:t> </a:t>
            </a:r>
            <a:r>
              <a:rPr lang="en-US" sz="1800" b="1" dirty="0" err="1"/>
              <a:t>tsc</a:t>
            </a:r>
            <a:r>
              <a:rPr lang="en-US" sz="1800" b="1" dirty="0"/>
              <a:t> --version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6448-A78B-4A25-B37F-7E01D7899D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25" y="2321560"/>
            <a:ext cx="6747549" cy="171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8A42-B296-4AE5-A7A9-D53B7E899A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25" y="5410200"/>
            <a:ext cx="6930294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96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4CE4-AD90-4C01-B91B-A308931A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compilation controlled using </a:t>
            </a:r>
            <a:r>
              <a:rPr lang="en-US" sz="2000" b="1" dirty="0" err="1"/>
              <a:t>tsconfig.json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Generated using </a:t>
            </a:r>
            <a:r>
              <a:rPr lang="en-US" sz="2000" b="1" dirty="0" err="1"/>
              <a:t>tsc</a:t>
            </a:r>
            <a:r>
              <a:rPr lang="en-US" sz="2000" b="1" dirty="0"/>
              <a:t> --</a:t>
            </a:r>
            <a:r>
              <a:rPr lang="en-US" sz="2000" b="1" dirty="0" err="1"/>
              <a:t>init</a:t>
            </a:r>
            <a:r>
              <a:rPr lang="en-US" sz="2000" dirty="0"/>
              <a:t> command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7837549" cy="3276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3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9C475-B852-4E89-8B6B-235C054F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of a </a:t>
            </a:r>
            <a:r>
              <a:rPr lang="en-US" sz="2400" b="1" dirty="0" err="1"/>
              <a:t>tsconfig.json</a:t>
            </a:r>
            <a:r>
              <a:rPr lang="en-US" sz="24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66730-9EFD-4A99-9407-F30F10D2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423337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Automating Build Tasks using Gulp</a:t>
            </a:r>
          </a:p>
          <a:p>
            <a:pPr lvl="0"/>
            <a:r>
              <a:rPr lang="en-US" sz="2400" dirty="0"/>
              <a:t>Bundling Project Assets using Webpack</a:t>
            </a:r>
          </a:p>
          <a:p>
            <a:pPr lvl="0"/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80609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gulpfile.js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7B9F-D777-46E9-B396-AB09BD11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7019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Gulp tasks are programmed inside </a:t>
            </a:r>
            <a:r>
              <a:rPr lang="en-US" sz="2400" b="1" dirty="0"/>
              <a:t>gulpfile.js</a:t>
            </a:r>
          </a:p>
          <a:p>
            <a:pPr lvl="1"/>
            <a:r>
              <a:rPr lang="en-US" sz="2000" b="1" dirty="0"/>
              <a:t>Gulpfile.js</a:t>
            </a:r>
            <a:r>
              <a:rPr lang="en-US" sz="2000" dirty="0"/>
              <a:t> must be added to root of project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56E65-FFB1-4A90-B757-993DEF72B9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4"/>
          <a:stretch/>
        </p:blipFill>
        <p:spPr bwMode="auto">
          <a:xfrm>
            <a:off x="1066800" y="2315832"/>
            <a:ext cx="2057400" cy="200493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0B137-D8FA-4A37-95C9-E288B10B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315832"/>
            <a:ext cx="5486400" cy="4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Introduction to Node.JS and NPM</a:t>
            </a:r>
          </a:p>
          <a:p>
            <a:pPr lvl="0"/>
            <a:r>
              <a:rPr lang="en-US" sz="2400" dirty="0"/>
              <a:t>Automating Build Tasks using Gulp</a:t>
            </a:r>
          </a:p>
          <a:p>
            <a:pPr lvl="0"/>
            <a:r>
              <a:rPr lang="en-US" sz="2400" dirty="0"/>
              <a:t>Bundling Project Assets using Webpack</a:t>
            </a:r>
          </a:p>
          <a:p>
            <a:pPr lvl="0"/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1992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as a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Gulp serves as a Task Runner</a:t>
            </a:r>
          </a:p>
          <a:p>
            <a:pPr lvl="1"/>
            <a:r>
              <a:rPr lang="en-US" sz="2000" dirty="0"/>
              <a:t>Compiles TypeScript files to JavaScript</a:t>
            </a:r>
          </a:p>
          <a:p>
            <a:pPr lvl="1"/>
            <a:r>
              <a:rPr lang="en-US" sz="2000" dirty="0"/>
              <a:t>Compiles SASS files to CSS</a:t>
            </a:r>
          </a:p>
          <a:p>
            <a:pPr lvl="1"/>
            <a:r>
              <a:rPr lang="en-US" sz="2000" dirty="0"/>
              <a:t>Bundles and minifies JavaScript and CSS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3C8B-2681-45F1-A3B3-4C197D6AA4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449246" cy="3329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6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Bundling Project Assets using Webpack</a:t>
            </a:r>
          </a:p>
          <a:p>
            <a:pPr lvl="0"/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91480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serves as a bundling utility</a:t>
            </a:r>
          </a:p>
          <a:p>
            <a:pPr lvl="1"/>
            <a:r>
              <a:rPr lang="en-US" dirty="0"/>
              <a:t>Bundles many 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ts</a:t>
            </a:r>
            <a:r>
              <a:rPr lang="en-US" dirty="0"/>
              <a:t> files into a single file</a:t>
            </a:r>
          </a:p>
          <a:p>
            <a:pPr lvl="1"/>
            <a:r>
              <a:rPr lang="en-US" dirty="0"/>
              <a:t>Can handle dynamic module loading</a:t>
            </a:r>
          </a:p>
          <a:p>
            <a:pPr lvl="1"/>
            <a:r>
              <a:rPr lang="en-US" dirty="0"/>
              <a:t>Provides a dev server for testing and debugging</a:t>
            </a:r>
          </a:p>
          <a:p>
            <a:pPr lvl="1"/>
            <a:endParaRPr lang="en-US" dirty="0"/>
          </a:p>
          <a:p>
            <a:r>
              <a:rPr lang="en-US" dirty="0"/>
              <a:t>When using Webpack 4</a:t>
            </a:r>
          </a:p>
          <a:p>
            <a:pPr lvl="1"/>
            <a:r>
              <a:rPr lang="en-US" dirty="0"/>
              <a:t>Install packages for webpack and webpack-cli</a:t>
            </a:r>
          </a:p>
          <a:p>
            <a:pPr lvl="2"/>
            <a:r>
              <a:rPr lang="en-US" dirty="0"/>
              <a:t>npm install webpack webpack-cli --save-dev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5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Module Loading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8F7E3-EE55-427A-973E-BBE484B3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controls dynamic module loading</a:t>
            </a:r>
          </a:p>
          <a:p>
            <a:pPr lvl="1"/>
            <a:r>
              <a:rPr lang="en-US" dirty="0"/>
              <a:t>Your project just references </a:t>
            </a:r>
            <a:r>
              <a:rPr lang="en-US" dirty="0" err="1"/>
              <a:t>app.ts</a:t>
            </a:r>
            <a:endParaRPr lang="en-US" dirty="0"/>
          </a:p>
          <a:p>
            <a:pPr lvl="1"/>
            <a:r>
              <a:rPr lang="en-US" dirty="0"/>
              <a:t>Compiler dynamically determines other files to include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4276"/>
            <a:ext cx="3088957" cy="1675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893619"/>
            <a:ext cx="3226975" cy="1485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40" y="3073765"/>
            <a:ext cx="3443859" cy="14984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43200" y="3540492"/>
            <a:ext cx="2362200" cy="4572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49430" y="4337546"/>
            <a:ext cx="765370" cy="42214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38387" y="4337546"/>
            <a:ext cx="574740" cy="72694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0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Loaders do two things</a:t>
            </a:r>
          </a:p>
          <a:p>
            <a:pPr lvl="1"/>
            <a:r>
              <a:rPr lang="en-US" dirty="0"/>
              <a:t>Identify which file or files should be transformed</a:t>
            </a:r>
          </a:p>
          <a:p>
            <a:pPr lvl="1"/>
            <a:r>
              <a:rPr lang="en-US" dirty="0"/>
              <a:t>Transform files and ad them to dependency graph</a:t>
            </a:r>
          </a:p>
          <a:p>
            <a:endParaRPr lang="en-US" dirty="0"/>
          </a:p>
          <a:p>
            <a:r>
              <a:rPr lang="en-US" dirty="0"/>
              <a:t>Example loaders</a:t>
            </a:r>
          </a:p>
          <a:p>
            <a:pPr lvl="1"/>
            <a:r>
              <a:rPr lang="en-US" dirty="0"/>
              <a:t>awesome-typescript-loader</a:t>
            </a:r>
          </a:p>
          <a:p>
            <a:pPr lvl="1"/>
            <a:r>
              <a:rPr lang="en-US" dirty="0"/>
              <a:t>style-loader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-loader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-loader</a:t>
            </a:r>
          </a:p>
        </p:txBody>
      </p:sp>
    </p:spTree>
    <p:extLst>
      <p:ext uri="{BB962C8B-B14F-4D97-AF65-F5344CB8AC3E}">
        <p14:creationId xmlns:p14="http://schemas.microsoft.com/office/powerpoint/2010/main" val="194445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Webpack supports plugins in addition to loaders</a:t>
            </a:r>
          </a:p>
          <a:p>
            <a:pPr lvl="1"/>
            <a:r>
              <a:rPr lang="en-US" sz="2000" dirty="0"/>
              <a:t>commonly used to perform actions and custom functionality</a:t>
            </a:r>
          </a:p>
          <a:p>
            <a:pPr lvl="1"/>
            <a:r>
              <a:rPr lang="en-US" sz="2000" dirty="0"/>
              <a:t>Plugins act upon compilations or chunks of your bundled modules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Examples Plugins</a:t>
            </a:r>
          </a:p>
          <a:p>
            <a:pPr lvl="1"/>
            <a:r>
              <a:rPr lang="en-US" dirty="0"/>
              <a:t>clean-webpack-plugin</a:t>
            </a:r>
          </a:p>
          <a:p>
            <a:pPr lvl="1"/>
            <a:r>
              <a:rPr lang="en-US" dirty="0"/>
              <a:t>copy-webpack-plugin</a:t>
            </a:r>
          </a:p>
          <a:p>
            <a:pPr lvl="1"/>
            <a:r>
              <a:rPr lang="en-US" dirty="0"/>
              <a:t>html-webpack-plugin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473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2A66A-9C8E-4CCD-BDBD-007DE283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Build process controlled through </a:t>
            </a:r>
            <a:r>
              <a:rPr lang="en-US" sz="2000" b="1" dirty="0"/>
              <a:t>webpack.config.js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17627-2DA8-4C20-80FF-560BA147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501"/>
            <a:ext cx="6553200" cy="48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2457-E42F-45BE-AF7C-FFEDC75C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Running build process generates files for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78D9A-7E27-4FC9-8300-34F556EAAC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9" y="1981200"/>
            <a:ext cx="8543322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3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C0-73A7-490E-B20C-A53B389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6205-9332-4E1A-B5AA-39D87C0B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provides its own development server</a:t>
            </a:r>
          </a:p>
          <a:p>
            <a:pPr lvl="1"/>
            <a:r>
              <a:rPr lang="en-US" dirty="0"/>
              <a:t>Install the webpack dev server package</a:t>
            </a:r>
          </a:p>
          <a:p>
            <a:pPr lvl="2"/>
            <a:r>
              <a:rPr lang="en-US" dirty="0"/>
              <a:t>npm install webpack-dev-server --save-dev</a:t>
            </a:r>
          </a:p>
          <a:p>
            <a:pPr lvl="1"/>
            <a:r>
              <a:rPr lang="en-US" dirty="0"/>
              <a:t>Run your project using the webpack dev server CLI</a:t>
            </a:r>
          </a:p>
          <a:p>
            <a:pPr lvl="2"/>
            <a:r>
              <a:rPr lang="en-US" dirty="0"/>
              <a:t>webpack-dev-server --open</a:t>
            </a:r>
          </a:p>
        </p:txBody>
      </p:sp>
    </p:spTree>
    <p:extLst>
      <p:ext uri="{BB962C8B-B14F-4D97-AF65-F5344CB8AC3E}">
        <p14:creationId xmlns:p14="http://schemas.microsoft.com/office/powerpoint/2010/main" val="223009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4934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68F-C789-42CB-A9E4-755E1403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838200"/>
          </a:xfrm>
        </p:spPr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52A9-3F17-451E-B2EC-5FF570D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Node.js was created to develop server-side applications in JavaScript</a:t>
            </a:r>
          </a:p>
          <a:p>
            <a:pPr lvl="1"/>
            <a:r>
              <a:rPr lang="en-US" sz="1600" dirty="0"/>
              <a:t>Node.js was initially created by Ryan Dahl in 2009</a:t>
            </a:r>
          </a:p>
          <a:p>
            <a:pPr lvl="1"/>
            <a:r>
              <a:rPr lang="en-US" sz="1600" dirty="0"/>
              <a:t>Built using Google's V8 JavaScript engine</a:t>
            </a:r>
          </a:p>
          <a:p>
            <a:pPr lvl="1"/>
            <a:r>
              <a:rPr lang="en-US" sz="1600" dirty="0"/>
              <a:t>Created to solve Apache HTTP Server's inability to deal with concurrency</a:t>
            </a:r>
          </a:p>
          <a:p>
            <a:pPr lvl="1"/>
            <a:r>
              <a:rPr lang="en-US" sz="1600" dirty="0"/>
              <a:t>Node.js offers single-threaded, non-blocking, asynchronously programming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JavaScript run-time environment based on Google V8 engine</a:t>
            </a:r>
          </a:p>
          <a:p>
            <a:pPr lvl="1"/>
            <a:r>
              <a:rPr lang="en-US" sz="1600" dirty="0"/>
              <a:t>JavaScript execution environment for web servers and development machines</a:t>
            </a:r>
          </a:p>
          <a:p>
            <a:pPr lvl="1"/>
            <a:r>
              <a:rPr lang="en-US" sz="1600" dirty="0"/>
              <a:t>It's free, cross-platform and open-source</a:t>
            </a:r>
          </a:p>
          <a:p>
            <a:pPr lvl="1"/>
            <a:r>
              <a:rPr lang="en-US" sz="1600" dirty="0"/>
              <a:t>Includes Node Package Manager (</a:t>
            </a:r>
            <a:r>
              <a:rPr lang="en-US" sz="1600" dirty="0" err="1"/>
              <a:t>npm</a:t>
            </a:r>
            <a:r>
              <a:rPr lang="en-US" sz="1600" dirty="0"/>
              <a:t>) and lots of available packages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the primary motivations for using Node.js</a:t>
            </a:r>
          </a:p>
          <a:p>
            <a:pPr lvl="1"/>
            <a:r>
              <a:rPr lang="en-US" sz="1600" dirty="0"/>
              <a:t>Server-side development with web applications and web services</a:t>
            </a:r>
          </a:p>
          <a:p>
            <a:pPr lvl="1"/>
            <a:r>
              <a:rPr lang="en-US" sz="1600" dirty="0"/>
              <a:t>Development environment with package management</a:t>
            </a:r>
          </a:p>
          <a:p>
            <a:pPr lvl="1"/>
            <a:r>
              <a:rPr lang="en-US" sz="1600" dirty="0"/>
              <a:t>Development with SharePoint Framework (SPX) of Power BI custom visuals</a:t>
            </a:r>
          </a:p>
          <a:p>
            <a:endParaRPr lang="en-US" sz="2000" dirty="0"/>
          </a:p>
        </p:txBody>
      </p:sp>
      <p:pic>
        <p:nvPicPr>
          <p:cNvPr id="4" name="Picture 2" descr="https://upload.wikimedia.org/wikipedia/commons/thumb/b/b2/Ryan_Dahl.jpg/220px-Ryan_Dahl.jpg">
            <a:extLst>
              <a:ext uri="{FF2B5EF4-FFF2-40B4-BE49-F238E27FC236}">
                <a16:creationId xmlns:a16="http://schemas.microsoft.com/office/drawing/2014/main" id="{1C4BCBF6-09E8-4B73-86C7-87935C784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7"/>
          <a:stretch/>
        </p:blipFill>
        <p:spPr bwMode="auto">
          <a:xfrm>
            <a:off x="76200" y="76200"/>
            <a:ext cx="762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1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  <a:p>
            <a:endParaRPr lang="en-US" dirty="0"/>
          </a:p>
          <a:p>
            <a:r>
              <a:rPr lang="en-US" dirty="0"/>
              <a:t>React was originally designed for Facebook</a:t>
            </a:r>
          </a:p>
          <a:p>
            <a:pPr lvl="1"/>
            <a:r>
              <a:rPr lang="en-US" dirty="0"/>
              <a:t>Also a good fit for building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JSX provides better syntax for HTML composition</a:t>
            </a:r>
          </a:p>
          <a:p>
            <a:pPr marL="620712" lvl="1" indent="-285750"/>
            <a:r>
              <a:rPr lang="en-US" dirty="0"/>
              <a:t>JSX allows extends JavaScript with XML-like syntax</a:t>
            </a:r>
          </a:p>
          <a:p>
            <a:pPr marL="620712" lvl="1" indent="-285750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285750" indent="-285750"/>
            <a:r>
              <a:rPr lang="en-US" dirty="0"/>
              <a:t>JSX/TSX is separate from React library</a:t>
            </a:r>
          </a:p>
          <a:p>
            <a:pPr marL="620712" lvl="1" indent="-285750"/>
            <a:r>
              <a:rPr lang="en-US" dirty="0"/>
              <a:t>JSX/TSX commonly used in React development</a:t>
            </a:r>
          </a:p>
          <a:p>
            <a:pPr marL="620712" lvl="1" indent="-285750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20712" lvl="1" indent="-285750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502843" cy="1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is class extending </a:t>
            </a:r>
            <a:r>
              <a:rPr lang="en-US" sz="1800" b="1" dirty="0" err="1">
                <a:latin typeface="Lucida Console" panose="020B0609040504020204" pitchFamily="49" charset="0"/>
              </a:rPr>
              <a:t>React.Component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Component usually defined in its own </a:t>
            </a:r>
            <a:r>
              <a:rPr lang="en-US" sz="2000" b="1" dirty="0" err="1"/>
              <a:t>tsx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Component class must define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marL="1270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8" y="4853940"/>
            <a:ext cx="5311140" cy="177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8" y="2712720"/>
            <a:ext cx="480822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Defining component with a property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1"/>
            <a:ext cx="5867400" cy="2737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536" y="2618363"/>
            <a:ext cx="2924783" cy="7846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0048" y="3488664"/>
            <a:ext cx="1140190" cy="271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7284" y="3906520"/>
            <a:ext cx="1598796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5" y="5257800"/>
            <a:ext cx="3286125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9360" y="5463591"/>
            <a:ext cx="2514600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304800" y="1219200"/>
            <a:ext cx="3203812" cy="91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19200"/>
            <a:ext cx="3024523" cy="91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79389"/>
            <a:ext cx="7483355" cy="32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6980344" cy="5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1462-03EA-4430-9748-3E115347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0631"/>
            <a:ext cx="3012099" cy="28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07C5B-2126-4907-839C-4BFE45F1D179}"/>
              </a:ext>
            </a:extLst>
          </p:cNvPr>
          <p:cNvCxnSpPr>
            <a:cxnSpLocks/>
          </p:cNvCxnSpPr>
          <p:nvPr/>
        </p:nvCxnSpPr>
        <p:spPr>
          <a:xfrm>
            <a:off x="2144775" y="3455387"/>
            <a:ext cx="1875875" cy="3612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DF841F-1539-421B-B398-A5D68883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84845"/>
            <a:ext cx="4893733" cy="55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B2F3F-C475-40A0-A635-03CF47F1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18"/>
          <a:stretch/>
        </p:blipFill>
        <p:spPr>
          <a:xfrm>
            <a:off x="152400" y="1257300"/>
            <a:ext cx="1631101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970A7-A846-48A4-89FD-AA42209A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7300"/>
            <a:ext cx="6781800" cy="48397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F0427D-3D17-4BF4-A3B6-FF32D6F5B7FD}"/>
              </a:ext>
            </a:extLst>
          </p:cNvPr>
          <p:cNvCxnSpPr>
            <a:cxnSpLocks/>
          </p:cNvCxnSpPr>
          <p:nvPr/>
        </p:nvCxnSpPr>
        <p:spPr>
          <a:xfrm>
            <a:off x="1421704" y="2855934"/>
            <a:ext cx="788096" cy="115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" y="1371600"/>
            <a:ext cx="8468561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1" y="1447800"/>
            <a:ext cx="7801437" cy="4149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084"/>
            <a:ext cx="7474610" cy="4084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4876800" y="4267200"/>
            <a:ext cx="4114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5042244" y="4687766"/>
            <a:ext cx="3772446" cy="7224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6249492" y="4801201"/>
            <a:ext cx="2388288" cy="5261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Topnav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5070466" y="5479795"/>
            <a:ext cx="3772446" cy="1133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MainView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create route map in single page application (SPA)</a:t>
            </a:r>
          </a:p>
          <a:p>
            <a:pPr lvl="1"/>
            <a:r>
              <a:rPr lang="en-US" sz="2000" dirty="0"/>
              <a:t>Installed as a pair of npm packages</a:t>
            </a:r>
          </a:p>
          <a:p>
            <a:pPr lvl="2"/>
            <a:r>
              <a:rPr lang="en-US" sz="1400" b="1" dirty="0"/>
              <a:t>npm install react-router @types/react-router --save-dev</a:t>
            </a:r>
          </a:p>
          <a:p>
            <a:pPr lvl="2"/>
            <a:r>
              <a:rPr lang="en-US" sz="1400" b="1" dirty="0"/>
              <a:t>npm install react-router-</a:t>
            </a:r>
            <a:r>
              <a:rPr lang="en-US" sz="1400" b="1" dirty="0" err="1"/>
              <a:t>dom</a:t>
            </a:r>
            <a:r>
              <a:rPr lang="en-US" sz="1400" b="1" dirty="0"/>
              <a:t> @types/react-router-</a:t>
            </a:r>
            <a:r>
              <a:rPr lang="en-US" sz="1400" b="1" dirty="0" err="1"/>
              <a:t>dom</a:t>
            </a:r>
            <a:r>
              <a:rPr lang="en-US" sz="1400" b="1" dirty="0"/>
              <a:t> --save-dev</a:t>
            </a:r>
          </a:p>
          <a:p>
            <a:pPr lvl="1"/>
            <a:endParaRPr lang="en-US" sz="1800" dirty="0"/>
          </a:p>
          <a:p>
            <a:r>
              <a:rPr lang="en-US" sz="2200" dirty="0"/>
              <a:t>Router must be added in as top-level component above App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9088"/>
            <a:ext cx="4572000" cy="28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 Route and Switch components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520065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0401"/>
            <a:ext cx="6324600" cy="34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130074"/>
            <a:ext cx="3903134" cy="22858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5" y="3046638"/>
            <a:ext cx="7010400" cy="3588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2074335" y="3351438"/>
            <a:ext cx="358140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3064935" y="5246913"/>
            <a:ext cx="5562600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3036360" y="6004150"/>
            <a:ext cx="5805488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componentWillUpdate</a:t>
            </a:r>
            <a:endParaRPr lang="en-US" sz="2000" dirty="0"/>
          </a:p>
          <a:p>
            <a:pPr lvl="1"/>
            <a:r>
              <a:rPr lang="en-US" sz="1800" dirty="0"/>
              <a:t>executed before component is rendered</a:t>
            </a:r>
          </a:p>
          <a:p>
            <a:r>
              <a:rPr lang="en-US" sz="2000" dirty="0" err="1"/>
              <a:t>componentDidUpdate</a:t>
            </a:r>
            <a:endParaRPr lang="en-US" sz="2000" dirty="0"/>
          </a:p>
          <a:p>
            <a:pPr lvl="1"/>
            <a:r>
              <a:rPr lang="en-US" sz="1800" dirty="0"/>
              <a:t>executed after component is rendered</a:t>
            </a:r>
          </a:p>
          <a:p>
            <a:r>
              <a:rPr lang="en-US" sz="2000" dirty="0" err="1"/>
              <a:t>componentWillMount</a:t>
            </a:r>
            <a:endParaRPr lang="en-US" sz="2000" dirty="0"/>
          </a:p>
          <a:p>
            <a:pPr lvl="1"/>
            <a:r>
              <a:rPr lang="en-US" sz="1800" dirty="0"/>
              <a:t>executed before node is added to the DOM</a:t>
            </a:r>
          </a:p>
          <a:p>
            <a:r>
              <a:rPr lang="en-US" sz="2000" dirty="0" err="1"/>
              <a:t>componentDidMount</a:t>
            </a:r>
            <a:endParaRPr lang="en-US" sz="2000" dirty="0"/>
          </a:p>
          <a:p>
            <a:pPr lvl="1"/>
            <a:r>
              <a:rPr lang="en-US" sz="1800" dirty="0"/>
              <a:t>executed after node is added to the DOM</a:t>
            </a:r>
          </a:p>
          <a:p>
            <a:r>
              <a:rPr lang="en-US" sz="2000" dirty="0" err="1"/>
              <a:t>componentWillUnmount</a:t>
            </a:r>
            <a:endParaRPr lang="en-US" sz="2000" dirty="0"/>
          </a:p>
          <a:p>
            <a:pPr lvl="1"/>
            <a:r>
              <a:rPr lang="en-US" sz="1800" dirty="0"/>
              <a:t>executed before node is removed from the DOM</a:t>
            </a:r>
          </a:p>
          <a:p>
            <a:r>
              <a:rPr lang="en-US" sz="2000" dirty="0" err="1"/>
              <a:t>shouldComponentUpdate</a:t>
            </a:r>
            <a:r>
              <a:rPr lang="en-US" sz="2000" dirty="0"/>
              <a:t>(</a:t>
            </a:r>
            <a:r>
              <a:rPr lang="en-US" sz="2000" dirty="0" err="1"/>
              <a:t>newProps</a:t>
            </a:r>
            <a:r>
              <a:rPr lang="en-US" sz="2000" dirty="0"/>
              <a:t>, </a:t>
            </a:r>
            <a:r>
              <a:rPr lang="en-US" sz="2000" dirty="0" err="1"/>
              <a:t>newState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executed before component is updated</a:t>
            </a:r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09573-E2CB-485F-AD8E-EC398BE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0660"/>
            <a:ext cx="8153400" cy="266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E71C8-0976-4751-8C6F-D46A7A8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46892"/>
            <a:ext cx="8153400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React.js, TypeScript and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7443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SharePoint Framework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SPFx allows you to create several styles of webparts</a:t>
            </a:r>
          </a:p>
          <a:p>
            <a:pPr lvl="1"/>
            <a:r>
              <a:rPr lang="en-US" sz="2000" dirty="0"/>
              <a:t>Standard Webparts</a:t>
            </a:r>
          </a:p>
          <a:p>
            <a:pPr lvl="1"/>
            <a:r>
              <a:rPr lang="en-US" sz="2000" dirty="0"/>
              <a:t>React Webparts</a:t>
            </a:r>
          </a:p>
          <a:p>
            <a:r>
              <a:rPr lang="en-US" sz="2400" dirty="0"/>
              <a:t>SPFx also provides several other Application Extensions</a:t>
            </a:r>
          </a:p>
          <a:p>
            <a:pPr lvl="1"/>
            <a:r>
              <a:rPr lang="en-US" sz="2000" dirty="0"/>
              <a:t>Application Customizer</a:t>
            </a:r>
          </a:p>
          <a:p>
            <a:pPr lvl="1"/>
            <a:r>
              <a:rPr lang="en-US" sz="2000" dirty="0"/>
              <a:t>Field Customizers</a:t>
            </a:r>
          </a:p>
          <a:p>
            <a:pPr lvl="1"/>
            <a:r>
              <a:rPr lang="en-US" sz="2000" dirty="0"/>
              <a:t>Command Sets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E05CA-BA68-4B8F-8322-0FD211FE3DA4}"/>
              </a:ext>
            </a:extLst>
          </p:cNvPr>
          <p:cNvGrpSpPr/>
          <p:nvPr/>
        </p:nvGrpSpPr>
        <p:grpSpPr>
          <a:xfrm>
            <a:off x="1143000" y="4360127"/>
            <a:ext cx="5715000" cy="2286000"/>
            <a:chOff x="1295400" y="3903785"/>
            <a:chExt cx="6096000" cy="2573215"/>
          </a:xfrm>
        </p:grpSpPr>
        <p:sp>
          <p:nvSpPr>
            <p:cNvPr id="4" name="Rectangle 3"/>
            <p:cNvSpPr/>
            <p:nvPr/>
          </p:nvSpPr>
          <p:spPr>
            <a:xfrm>
              <a:off x="1295400" y="3903785"/>
              <a:ext cx="6096000" cy="2573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Modern SharePoint Page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4643804"/>
              <a:ext cx="2667000" cy="76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Client-side Web Part 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4648200"/>
              <a:ext cx="2667000" cy="76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Client-side Web Part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FB600A-6DF7-4BDC-859A-B79FFFF0BCC7}"/>
                </a:ext>
              </a:extLst>
            </p:cNvPr>
            <p:cNvSpPr/>
            <p:nvPr/>
          </p:nvSpPr>
          <p:spPr>
            <a:xfrm>
              <a:off x="1524000" y="4038600"/>
              <a:ext cx="5562600" cy="452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Application Extension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7A1D47-8016-43AE-834F-2436F661CBCB}"/>
                </a:ext>
              </a:extLst>
            </p:cNvPr>
            <p:cNvSpPr/>
            <p:nvPr/>
          </p:nvSpPr>
          <p:spPr>
            <a:xfrm>
              <a:off x="1501698" y="5571893"/>
              <a:ext cx="5562600" cy="452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Application Extension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111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Packages for SPFx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Gulp (version 3)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Yeoman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Yeoman Template for SPFx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2E04A-1F7C-43A9-8D52-044B5B983ABD}"/>
              </a:ext>
            </a:extLst>
          </p:cNvPr>
          <p:cNvSpPr/>
          <p:nvPr/>
        </p:nvSpPr>
        <p:spPr>
          <a:xfrm>
            <a:off x="838200" y="20574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/>
              <a:t>npm install -g gulp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8B02A-6C81-45E0-9FE4-59AB17FDF5ED}"/>
              </a:ext>
            </a:extLst>
          </p:cNvPr>
          <p:cNvSpPr/>
          <p:nvPr/>
        </p:nvSpPr>
        <p:spPr>
          <a:xfrm>
            <a:off x="838200" y="48006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/>
              <a:t>npm install -g @</a:t>
            </a:r>
            <a:r>
              <a:rPr lang="en-US" sz="2400" dirty="0" err="1"/>
              <a:t>microsoft</a:t>
            </a:r>
            <a:r>
              <a:rPr lang="en-US" sz="2400" dirty="0"/>
              <a:t>/generator-</a:t>
            </a:r>
            <a:r>
              <a:rPr lang="en-US" sz="2400" dirty="0" err="1"/>
              <a:t>sharepoint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302D9-821A-4BB0-846B-2327FF70C280}"/>
              </a:ext>
            </a:extLst>
          </p:cNvPr>
          <p:cNvSpPr/>
          <p:nvPr/>
        </p:nvSpPr>
        <p:spPr>
          <a:xfrm>
            <a:off x="838200" y="34290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/>
              <a:t>npm install -g </a:t>
            </a:r>
            <a:r>
              <a:rPr lang="en-US" sz="2400" dirty="0" err="1"/>
              <a:t>yo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9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1F13-AAB5-4CA0-BC1D-4ABDBA2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is agnostic when it comes to developer IDE</a:t>
            </a:r>
          </a:p>
          <a:p>
            <a:pPr lvl="1"/>
            <a:r>
              <a:rPr lang="en-US" sz="2000" dirty="0"/>
              <a:t>There are many different IDEs that people use with Node.js</a:t>
            </a:r>
          </a:p>
          <a:p>
            <a:pPr lvl="1"/>
            <a:r>
              <a:rPr lang="en-US" sz="2000" dirty="0"/>
              <a:t>This course will be using Visual Studio Code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Visual Studio is not a good fit for Node.js development</a:t>
            </a:r>
          </a:p>
          <a:p>
            <a:pPr lvl="1"/>
            <a:r>
              <a:rPr lang="en-US" sz="2000" dirty="0"/>
              <a:t>Visual Studio solution &amp; project files incompatible with Node.js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7724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402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SPFx</a:t>
            </a:r>
            <a:r>
              <a:rPr lang="en-US" dirty="0"/>
              <a:t> Yeoman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SPFx projects created with Yeoman template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Template provides wizard-like experience when creating new project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CB848-EAFA-42CF-9997-A4727237E4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 bwMode="auto">
          <a:xfrm>
            <a:off x="801484" y="3126060"/>
            <a:ext cx="7312432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05CE37-055B-4CC6-BDB2-A68A4D177F69}"/>
              </a:ext>
            </a:extLst>
          </p:cNvPr>
          <p:cNvSpPr/>
          <p:nvPr/>
        </p:nvSpPr>
        <p:spPr>
          <a:xfrm>
            <a:off x="831221" y="19050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 err="1"/>
              <a:t>yo</a:t>
            </a:r>
            <a:r>
              <a:rPr lang="en-US" sz="2400" dirty="0"/>
              <a:t> @</a:t>
            </a:r>
            <a:r>
              <a:rPr lang="en-US" sz="2400" dirty="0" err="1"/>
              <a:t>microsoft</a:t>
            </a:r>
            <a:r>
              <a:rPr lang="en-US" sz="2400" dirty="0"/>
              <a:t>/</a:t>
            </a:r>
            <a:r>
              <a:rPr lang="en-US" sz="2400" dirty="0" err="1"/>
              <a:t>sharepoint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4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3A9-1FCE-4515-ADCB-2551EF40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8C57-0680-4972-BB3B-EBF2EE28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created as Node.js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C9608-14F3-44D0-A4AA-EF9891E2F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3581400" cy="4466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347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5210-C545-40F4-B72D-1BB932EC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Adds Gulp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53C4-A25D-4B5F-AF78-772DF8A1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 </a:t>
            </a:r>
            <a:r>
              <a:rPr lang="en-US" sz="2400" b="1" dirty="0"/>
              <a:t>gulp --tasks</a:t>
            </a:r>
            <a:r>
              <a:rPr lang="en-US" sz="2400" dirty="0"/>
              <a:t> to see SPFx gulp tasks added to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DE390-5ED6-495E-A0D0-8E633C1E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848600" cy="34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00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7C5A7-B55D-48E1-B60F-7E4C460E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239000" cy="50348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6B2F8AB9-CFB8-4015-84E5-12634C45CCCB}"/>
              </a:ext>
            </a:extLst>
          </p:cNvPr>
          <p:cNvSpPr/>
          <p:nvPr/>
        </p:nvSpPr>
        <p:spPr>
          <a:xfrm>
            <a:off x="6737196" y="4105508"/>
            <a:ext cx="2057400" cy="533400"/>
          </a:xfrm>
          <a:prstGeom prst="leftArrow">
            <a:avLst/>
          </a:prstGeom>
          <a:solidFill>
            <a:schemeClr val="accent2"/>
          </a:solidFill>
          <a:ln>
            <a:solidFill>
              <a:srgbClr val="9F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SPFx API Version Number</a:t>
            </a:r>
          </a:p>
        </p:txBody>
      </p:sp>
    </p:spTree>
    <p:extLst>
      <p:ext uri="{BB962C8B-B14F-4D97-AF65-F5344CB8AC3E}">
        <p14:creationId xmlns:p14="http://schemas.microsoft.com/office/powerpoint/2010/main" val="22216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SharePoint Framework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0428029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813BB-D4FC-4A25-8E33-E8C89336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PBIVIZ.EXE is a command-line utility</a:t>
            </a:r>
          </a:p>
          <a:p>
            <a:pPr lvl="1"/>
            <a:r>
              <a:rPr lang="en-US" sz="2000" dirty="0"/>
              <a:t>You execute PBIVIZ commands from the NODE.JS command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5C4DF-926D-4B26-91FA-90AA5AB7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8" b="10967"/>
          <a:stretch/>
        </p:blipFill>
        <p:spPr>
          <a:xfrm>
            <a:off x="1219199" y="2362200"/>
            <a:ext cx="725299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01E-5C72-4FFE-AAD5-CBBFA19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SSL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B6D5-0625-4C54-9CD2-D278B5E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Installing certificate enables SSL through </a:t>
            </a:r>
            <a:r>
              <a:rPr lang="en-US" sz="2400" dirty="0">
                <a:hlinkClick r:id="rId2"/>
              </a:rPr>
              <a:t>https://localhost</a:t>
            </a:r>
            <a:endParaRPr lang="en-US" sz="24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r>
              <a:rPr lang="en-US" sz="2000" dirty="0"/>
              <a:t>SSL certificate installed using </a:t>
            </a:r>
            <a:r>
              <a:rPr lang="en-US" sz="1800" b="1" dirty="0"/>
              <a:t>pbiviz --install-cert</a:t>
            </a:r>
            <a:r>
              <a:rPr lang="en-US" sz="2000" dirty="0"/>
              <a:t> command</a:t>
            </a:r>
          </a:p>
          <a:p>
            <a:pPr lvl="1"/>
            <a:r>
              <a:rPr lang="en-US" sz="2000" dirty="0"/>
              <a:t>Running </a:t>
            </a:r>
            <a:r>
              <a:rPr lang="en-US" sz="2000" b="1" dirty="0"/>
              <a:t>--install-cert</a:t>
            </a:r>
            <a:r>
              <a:rPr lang="en-US" sz="2000" dirty="0"/>
              <a:t> command starts Certificate Import Wizard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6894-7D8A-4B1E-8995-4B8E1C10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74799"/>
          <a:stretch/>
        </p:blipFill>
        <p:spPr>
          <a:xfrm>
            <a:off x="838200" y="3276600"/>
            <a:ext cx="7620223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43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7068A-8D2D-4D72-82B9-7372B522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Acts as top-level manifest file for custom visual project</a:t>
            </a:r>
          </a:p>
          <a:p>
            <a:pPr lvl="1"/>
            <a:r>
              <a:rPr lang="en-US" sz="2000" dirty="0"/>
              <a:t>External JS library files must be referenced in </a:t>
            </a:r>
            <a:r>
              <a:rPr lang="en-US" sz="2000" b="1" dirty="0" err="1"/>
              <a:t>externalJS</a:t>
            </a:r>
            <a:r>
              <a:rPr lang="en-US" sz="2000" dirty="0"/>
              <a:t>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DE280-4C4C-46AD-ADB1-1AABB4D932C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"/>
          <a:stretch/>
        </p:blipFill>
        <p:spPr bwMode="auto">
          <a:xfrm>
            <a:off x="1143000" y="2362200"/>
            <a:ext cx="6515101" cy="409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SharePoint Framework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76693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Terminal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C5D8-8F1C-48AF-B91E-88240963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the Integrated Terminal to execute </a:t>
            </a:r>
            <a:r>
              <a:rPr lang="en-US" sz="2000" b="1" dirty="0"/>
              <a:t>npm</a:t>
            </a:r>
            <a:r>
              <a:rPr lang="en-US" sz="2400" dirty="0"/>
              <a:t> command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" y="2057400"/>
            <a:ext cx="2751083" cy="2307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1"/>
          <a:stretch/>
        </p:blipFill>
        <p:spPr bwMode="auto">
          <a:xfrm>
            <a:off x="2590800" y="3069360"/>
            <a:ext cx="6045200" cy="2590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94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FBEC3-C4FF-4701-B107-71047477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projects initialized with </a:t>
            </a:r>
            <a:r>
              <a:rPr lang="en-US" sz="2000" b="1" dirty="0"/>
              <a:t>npm </a:t>
            </a:r>
            <a:r>
              <a:rPr lang="en-US" sz="2000" b="1" dirty="0" err="1"/>
              <a:t>init</a:t>
            </a:r>
            <a:r>
              <a:rPr lang="en-US" sz="2400" dirty="0"/>
              <a:t> command</a:t>
            </a:r>
          </a:p>
          <a:p>
            <a:pPr lvl="1"/>
            <a:r>
              <a:rPr lang="en-US" sz="2000" dirty="0"/>
              <a:t>This command created the </a:t>
            </a:r>
            <a:r>
              <a:rPr lang="en-US" sz="1800" b="1" dirty="0" err="1"/>
              <a:t>package.json</a:t>
            </a:r>
            <a:r>
              <a:rPr lang="en-US" sz="2000" dirty="0"/>
              <a:t> file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324600" cy="43617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329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193A-AF7C-451F-8DA2-D9F36E80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Node.js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BEB8A-DF03-40E9-83FF-1158067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153400" cy="3603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9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E4D30D-CBFC-4F7A-89B9-DF886066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package.json</a:t>
            </a:r>
            <a:r>
              <a:rPr lang="en-US" sz="2400" dirty="0"/>
              <a:t> serves as project manifest file</a:t>
            </a:r>
          </a:p>
          <a:p>
            <a:pPr lvl="1"/>
            <a:r>
              <a:rPr lang="en-US" sz="2000" dirty="0"/>
              <a:t>Tracks project name and version number</a:t>
            </a:r>
          </a:p>
          <a:p>
            <a:pPr lvl="1"/>
            <a:r>
              <a:rPr lang="en-US" sz="2000" dirty="0"/>
              <a:t>Tracks installed package dependencies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"/>
          <a:stretch/>
        </p:blipFill>
        <p:spPr bwMode="auto">
          <a:xfrm>
            <a:off x="838200" y="2743200"/>
            <a:ext cx="7627273" cy="3276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186404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9518</TotalTime>
  <Words>1481</Words>
  <Application>Microsoft Office PowerPoint</Application>
  <PresentationFormat>On-screen Show (4:3)</PresentationFormat>
  <Paragraphs>312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Lucida Console</vt:lpstr>
      <vt:lpstr>Wingdings</vt:lpstr>
      <vt:lpstr>CPT Course Module</vt:lpstr>
      <vt:lpstr>Getting Started with Node.js</vt:lpstr>
      <vt:lpstr>Agenda</vt:lpstr>
      <vt:lpstr>What is Node.js</vt:lpstr>
      <vt:lpstr>Installing node.js</vt:lpstr>
      <vt:lpstr>Developing with Visual Studio Code</vt:lpstr>
      <vt:lpstr>Integrated Terminal</vt:lpstr>
      <vt:lpstr>npm init</vt:lpstr>
      <vt:lpstr>Hello Node.js</vt:lpstr>
      <vt:lpstr>package.json</vt:lpstr>
      <vt:lpstr>Installing Packages</vt:lpstr>
      <vt:lpstr>node_modules folder</vt:lpstr>
      <vt:lpstr>Configuring a Server-side Web Server</vt:lpstr>
      <vt:lpstr>Using browser-sync to Serve Content</vt:lpstr>
      <vt:lpstr>Stopping the Web Server Session</vt:lpstr>
      <vt:lpstr>Installing the TypeScript Package</vt:lpstr>
      <vt:lpstr>Generating tsconfig.json</vt:lpstr>
      <vt:lpstr>tsconfig.json</vt:lpstr>
      <vt:lpstr>Agenda</vt:lpstr>
      <vt:lpstr>gulpfile.js</vt:lpstr>
      <vt:lpstr>Gulp as a Task Runner</vt:lpstr>
      <vt:lpstr>Agenda</vt:lpstr>
      <vt:lpstr>WebPack</vt:lpstr>
      <vt:lpstr>Dynamic Module Loading</vt:lpstr>
      <vt:lpstr>Webpack Loaders</vt:lpstr>
      <vt:lpstr>Webpack Plugins</vt:lpstr>
      <vt:lpstr>webpack.config.js</vt:lpstr>
      <vt:lpstr>WebPack Builds</vt:lpstr>
      <vt:lpstr>Webpack Dev Server</vt:lpstr>
      <vt:lpstr>Agenda</vt:lpstr>
      <vt:lpstr>Introducing React</vt:lpstr>
      <vt:lpstr>Understanding JSX (and TSX)</vt:lpstr>
      <vt:lpstr>Defining React Components using TypeScript</vt:lpstr>
      <vt:lpstr>Component Properties and State</vt:lpstr>
      <vt:lpstr>React Component Properties</vt:lpstr>
      <vt:lpstr>Stateful Component</vt:lpstr>
      <vt:lpstr>Stateful Component Rendering</vt:lpstr>
      <vt:lpstr>Starter Project - package.json</vt:lpstr>
      <vt:lpstr>Starter Project - webpack.config.js</vt:lpstr>
      <vt:lpstr>The Top-level App Component</vt:lpstr>
      <vt:lpstr>Bootstrapping the App Component</vt:lpstr>
      <vt:lpstr>React Component Hierarchies</vt:lpstr>
      <vt:lpstr>React Router</vt:lpstr>
      <vt:lpstr>Using React Router</vt:lpstr>
      <vt:lpstr>Creating Route Links</vt:lpstr>
      <vt:lpstr>Component Lifecycle</vt:lpstr>
      <vt:lpstr>Calling a Web Service using the Fetch API</vt:lpstr>
      <vt:lpstr>Agenda</vt:lpstr>
      <vt:lpstr>SharePoint Framework Component Types</vt:lpstr>
      <vt:lpstr>Installing Packages for SPFx Development</vt:lpstr>
      <vt:lpstr>Using the SPFx Yeoman Template</vt:lpstr>
      <vt:lpstr>SharePoint Framework Project Structure</vt:lpstr>
      <vt:lpstr>SharePoint Framework Adds Gulp Tasks</vt:lpstr>
      <vt:lpstr>Package.json</vt:lpstr>
      <vt:lpstr>Agenda</vt:lpstr>
      <vt:lpstr>Getting Started with PBIVIZ</vt:lpstr>
      <vt:lpstr>Installing the SSL Certificate</vt:lpstr>
      <vt:lpstr>Creating a New Custom Visual Project</vt:lpstr>
      <vt:lpstr>The pbiviz.json File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Node.js and Visual Studio Code</dc:title>
  <dc:creator>Windows User</dc:creator>
  <cp:lastModifiedBy>Ted Pattison</cp:lastModifiedBy>
  <cp:revision>260</cp:revision>
  <dcterms:created xsi:type="dcterms:W3CDTF">2012-07-07T16:17:22Z</dcterms:created>
  <dcterms:modified xsi:type="dcterms:W3CDTF">2019-06-13T16:30:39Z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