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62"/>
  </p:notesMasterIdLst>
  <p:handoutMasterIdLst>
    <p:handoutMasterId r:id="rId63"/>
  </p:handoutMasterIdLst>
  <p:sldIdLst>
    <p:sldId id="1719" r:id="rId5"/>
    <p:sldId id="1720" r:id="rId6"/>
    <p:sldId id="1843" r:id="rId7"/>
    <p:sldId id="1844" r:id="rId8"/>
    <p:sldId id="1845" r:id="rId9"/>
    <p:sldId id="1892" r:id="rId10"/>
    <p:sldId id="1846" r:id="rId11"/>
    <p:sldId id="1847" r:id="rId12"/>
    <p:sldId id="1848" r:id="rId13"/>
    <p:sldId id="1849" r:id="rId14"/>
    <p:sldId id="1850" r:id="rId15"/>
    <p:sldId id="1851" r:id="rId16"/>
    <p:sldId id="1852" r:id="rId17"/>
    <p:sldId id="1853" r:id="rId18"/>
    <p:sldId id="1854" r:id="rId19"/>
    <p:sldId id="1855" r:id="rId20"/>
    <p:sldId id="1856" r:id="rId21"/>
    <p:sldId id="1857" r:id="rId22"/>
    <p:sldId id="1858" r:id="rId23"/>
    <p:sldId id="1859" r:id="rId24"/>
    <p:sldId id="1860" r:id="rId25"/>
    <p:sldId id="1861" r:id="rId26"/>
    <p:sldId id="1870" r:id="rId27"/>
    <p:sldId id="1871" r:id="rId28"/>
    <p:sldId id="1904" r:id="rId29"/>
    <p:sldId id="1862" r:id="rId30"/>
    <p:sldId id="1863" r:id="rId31"/>
    <p:sldId id="1864" r:id="rId32"/>
    <p:sldId id="1865" r:id="rId33"/>
    <p:sldId id="1866" r:id="rId34"/>
    <p:sldId id="1867" r:id="rId35"/>
    <p:sldId id="1868" r:id="rId36"/>
    <p:sldId id="1869" r:id="rId37"/>
    <p:sldId id="1872" r:id="rId38"/>
    <p:sldId id="1897" r:id="rId39"/>
    <p:sldId id="1873" r:id="rId40"/>
    <p:sldId id="1874" r:id="rId41"/>
    <p:sldId id="1875" r:id="rId42"/>
    <p:sldId id="1876" r:id="rId43"/>
    <p:sldId id="1877" r:id="rId44"/>
    <p:sldId id="1878" r:id="rId45"/>
    <p:sldId id="1880" r:id="rId46"/>
    <p:sldId id="1905" r:id="rId47"/>
    <p:sldId id="1881" r:id="rId48"/>
    <p:sldId id="1882" r:id="rId49"/>
    <p:sldId id="1883" r:id="rId50"/>
    <p:sldId id="1884" r:id="rId51"/>
    <p:sldId id="1885" r:id="rId52"/>
    <p:sldId id="1886" r:id="rId53"/>
    <p:sldId id="1887" r:id="rId54"/>
    <p:sldId id="1888" r:id="rId55"/>
    <p:sldId id="1889" r:id="rId56"/>
    <p:sldId id="1890" r:id="rId57"/>
    <p:sldId id="1906" r:id="rId58"/>
    <p:sldId id="1891" r:id="rId59"/>
    <p:sldId id="1842" r:id="rId60"/>
    <p:sldId id="1787" r:id="rId61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crosoft Business Application Summit Template" id="{A073DAE3-B461-442F-A3D3-6642BD875E45}">
          <p14:sldIdLst>
            <p14:sldId id="1719"/>
            <p14:sldId id="1720"/>
          </p14:sldIdLst>
        </p14:section>
        <p14:section name="Presentation" id="{1D22429E-C767-4F70-9CEF-C347636B4391}">
          <p14:sldIdLst>
            <p14:sldId id="1843"/>
            <p14:sldId id="1844"/>
            <p14:sldId id="1845"/>
            <p14:sldId id="1892"/>
            <p14:sldId id="1846"/>
            <p14:sldId id="1847"/>
            <p14:sldId id="1848"/>
            <p14:sldId id="1849"/>
            <p14:sldId id="1850"/>
            <p14:sldId id="1851"/>
            <p14:sldId id="1852"/>
            <p14:sldId id="1853"/>
            <p14:sldId id="1854"/>
            <p14:sldId id="1855"/>
            <p14:sldId id="1856"/>
            <p14:sldId id="1857"/>
            <p14:sldId id="1858"/>
            <p14:sldId id="1859"/>
            <p14:sldId id="1860"/>
            <p14:sldId id="1861"/>
            <p14:sldId id="1870"/>
            <p14:sldId id="1871"/>
            <p14:sldId id="1904"/>
            <p14:sldId id="1862"/>
            <p14:sldId id="1863"/>
            <p14:sldId id="1864"/>
            <p14:sldId id="1865"/>
            <p14:sldId id="1866"/>
            <p14:sldId id="1867"/>
            <p14:sldId id="1868"/>
            <p14:sldId id="1869"/>
            <p14:sldId id="1872"/>
            <p14:sldId id="1897"/>
            <p14:sldId id="1873"/>
            <p14:sldId id="1874"/>
            <p14:sldId id="1875"/>
            <p14:sldId id="1876"/>
            <p14:sldId id="1877"/>
            <p14:sldId id="1878"/>
            <p14:sldId id="1880"/>
            <p14:sldId id="1905"/>
            <p14:sldId id="1881"/>
            <p14:sldId id="1882"/>
            <p14:sldId id="1883"/>
            <p14:sldId id="1884"/>
            <p14:sldId id="1885"/>
            <p14:sldId id="1886"/>
            <p14:sldId id="1887"/>
            <p14:sldId id="1888"/>
            <p14:sldId id="1889"/>
            <p14:sldId id="1890"/>
            <p14:sldId id="1906"/>
            <p14:sldId id="1891"/>
            <p14:sldId id="1842"/>
            <p14:sldId id="17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Mitchell Derrey" initials="MD" lastIdx="5" clrIdx="4">
    <p:extLst>
      <p:ext uri="{19B8F6BF-5375-455C-9EA6-DF929625EA0E}">
        <p15:presenceInfo xmlns:p15="http://schemas.microsoft.com/office/powerpoint/2012/main" userId="S-1-5-21-383413107-1061881802-891584314-4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00"/>
    <a:srgbClr val="FFFFCC"/>
    <a:srgbClr val="002050"/>
    <a:srgbClr val="00188F"/>
    <a:srgbClr val="737373"/>
    <a:srgbClr val="00B6C3"/>
    <a:srgbClr val="0D0D0D"/>
    <a:srgbClr val="D2D2D2"/>
    <a:srgbClr val="E6E6E6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996" autoAdjust="0"/>
    <p:restoredTop sz="92073" autoAdjust="0"/>
  </p:normalViewPr>
  <p:slideViewPr>
    <p:cSldViewPr snapToGrid="0">
      <p:cViewPr varScale="1">
        <p:scale>
          <a:sx n="74" d="100"/>
          <a:sy n="74" d="100"/>
        </p:scale>
        <p:origin x="43" y="312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7/24/2018 9:21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7/24/2018 9:18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7/24/2018 9:18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7/24/2018 9:18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0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7/24/2018 9:18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06049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erson standing in front of a crowd of people&#10;&#10;Description generated with very high confidence">
            <a:extLst>
              <a:ext uri="{FF2B5EF4-FFF2-40B4-BE49-F238E27FC236}">
                <a16:creationId xmlns:a16="http://schemas.microsoft.com/office/drawing/2014/main" id="{52E04D2A-A102-4FB4-9EB2-2528D83553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658" r="18785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E31C9C-000F-4838-A032-A3DC29B70B7C}"/>
              </a:ext>
            </a:extLst>
          </p:cNvPr>
          <p:cNvSpPr/>
          <p:nvPr userDrawn="1"/>
        </p:nvSpPr>
        <p:spPr bwMode="gray">
          <a:xfrm rot="5400000">
            <a:off x="8462456" y="3105657"/>
            <a:ext cx="623887" cy="6880806"/>
          </a:xfrm>
          <a:prstGeom prst="rect">
            <a:avLst/>
          </a:prstGeom>
          <a:solidFill>
            <a:srgbClr val="00B6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B7779F-2AC0-4105-A02C-39B800AFE82C}"/>
              </a:ext>
            </a:extLst>
          </p:cNvPr>
          <p:cNvSpPr/>
          <p:nvPr userDrawn="1"/>
        </p:nvSpPr>
        <p:spPr bwMode="auto">
          <a:xfrm>
            <a:off x="11510662" y="0"/>
            <a:ext cx="105505" cy="626904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0B1D73-ECB6-4B46-A03F-E32563F80D42}"/>
              </a:ext>
            </a:extLst>
          </p:cNvPr>
          <p:cNvSpPr/>
          <p:nvPr userDrawn="1"/>
        </p:nvSpPr>
        <p:spPr bwMode="auto">
          <a:xfrm rot="5400000">
            <a:off x="8728681" y="2782917"/>
            <a:ext cx="91441" cy="6880804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CD41840-B1F4-415D-95DA-CAB5BCFED1EF}"/>
              </a:ext>
            </a:extLst>
          </p:cNvPr>
          <p:cNvSpPr/>
          <p:nvPr userDrawn="1"/>
        </p:nvSpPr>
        <p:spPr bwMode="auto">
          <a:xfrm rot="5400000">
            <a:off x="11865192" y="1429623"/>
            <a:ext cx="91442" cy="60778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A4D4D5-45AE-4E0F-BE15-E4307FB65CEB}"/>
              </a:ext>
            </a:extLst>
          </p:cNvPr>
          <p:cNvSpPr/>
          <p:nvPr userDrawn="1"/>
        </p:nvSpPr>
        <p:spPr bwMode="gray">
          <a:xfrm rot="5400000">
            <a:off x="11063721" y="536713"/>
            <a:ext cx="1687791" cy="6143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A598A-021F-4DC3-870F-A92052CD1778}"/>
              </a:ext>
            </a:extLst>
          </p:cNvPr>
          <p:cNvSpPr txBox="1"/>
          <p:nvPr userDrawn="1"/>
        </p:nvSpPr>
        <p:spPr>
          <a:xfrm>
            <a:off x="591567" y="2435664"/>
            <a:ext cx="417410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3600" dirty="0">
                <a:latin typeface="+mj-lt"/>
              </a:rPr>
              <a:t>Microsoft Business Application Summit</a:t>
            </a:r>
            <a:endParaRPr lang="en-US" sz="3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9D0DB-93AA-4AB3-9E83-3FF45384D804}"/>
              </a:ext>
            </a:extLst>
          </p:cNvPr>
          <p:cNvSpPr txBox="1"/>
          <p:nvPr userDrawn="1"/>
        </p:nvSpPr>
        <p:spPr>
          <a:xfrm>
            <a:off x="591567" y="3971925"/>
            <a:ext cx="292315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July 22–24, 2018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Seattle, WA</a:t>
            </a:r>
          </a:p>
        </p:txBody>
      </p:sp>
    </p:spTree>
    <p:extLst>
      <p:ext uri="{BB962C8B-B14F-4D97-AF65-F5344CB8AC3E}">
        <p14:creationId xmlns:p14="http://schemas.microsoft.com/office/powerpoint/2010/main" val="1605435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520" userDrawn="1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16153781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21635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</a:t>
            </a:r>
            <a:br>
              <a:rPr lang="en-US" dirty="0"/>
            </a:br>
            <a:r>
              <a:rPr lang="en-US" dirty="0"/>
              <a:t>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4330334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3200" y="76200"/>
            <a:ext cx="11480800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8000" y="1447800"/>
            <a:ext cx="11176000" cy="1136721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2248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9550400" y="457200"/>
            <a:ext cx="28448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203200" y="4495800"/>
            <a:ext cx="9042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203200" y="4572000"/>
            <a:ext cx="8432800" cy="553998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181433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9454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oup of people looking at each other&#10;&#10;Description generated with very high confidence">
            <a:extLst>
              <a:ext uri="{FF2B5EF4-FFF2-40B4-BE49-F238E27FC236}">
                <a16:creationId xmlns:a16="http://schemas.microsoft.com/office/drawing/2014/main" id="{F6AE7AF2-F883-4396-B322-86E04E2767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00" t="1411" r="27881"/>
          <a:stretch/>
        </p:blipFill>
        <p:spPr>
          <a:xfrm>
            <a:off x="5333995" y="0"/>
            <a:ext cx="6858005" cy="6858000"/>
          </a:xfrm>
          <a:prstGeom prst="rect">
            <a:avLst/>
          </a:prstGeom>
        </p:spPr>
      </p:pic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634345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63434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DC9EAB-5D7E-4B89-BED3-34E855A13869}"/>
              </a:ext>
            </a:extLst>
          </p:cNvPr>
          <p:cNvSpPr/>
          <p:nvPr userDrawn="1"/>
        </p:nvSpPr>
        <p:spPr bwMode="auto">
          <a:xfrm rot="5400000">
            <a:off x="11842387" y="326312"/>
            <a:ext cx="91442" cy="60778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AACB8E-312E-448F-A464-16CD71EA2738}"/>
              </a:ext>
            </a:extLst>
          </p:cNvPr>
          <p:cNvGrpSpPr/>
          <p:nvPr userDrawn="1"/>
        </p:nvGrpSpPr>
        <p:grpSpPr bwMode="gray">
          <a:xfrm rot="10800000" flipH="1" flipV="1">
            <a:off x="5333997" y="0"/>
            <a:ext cx="6880807" cy="6858003"/>
            <a:chOff x="5333997" y="0"/>
            <a:chExt cx="6880807" cy="6858003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28F8D513-A270-4BAA-A3D1-0A14F46A77BC}"/>
                </a:ext>
              </a:extLst>
            </p:cNvPr>
            <p:cNvSpPr/>
            <p:nvPr userDrawn="1"/>
          </p:nvSpPr>
          <p:spPr bwMode="gray">
            <a:xfrm>
              <a:off x="11510662" y="0"/>
              <a:ext cx="105505" cy="626904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8ADA99F4-FF17-414C-8F5F-F2A462F8552F}"/>
                </a:ext>
              </a:extLst>
            </p:cNvPr>
            <p:cNvSpPr/>
            <p:nvPr userDrawn="1"/>
          </p:nvSpPr>
          <p:spPr bwMode="gray">
            <a:xfrm rot="5400000">
              <a:off x="11865192" y="1429623"/>
              <a:ext cx="91442" cy="607781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46D41D7-81BF-415E-BF8E-FB1E0066D1DF}"/>
                </a:ext>
              </a:extLst>
            </p:cNvPr>
            <p:cNvSpPr/>
            <p:nvPr userDrawn="1"/>
          </p:nvSpPr>
          <p:spPr bwMode="gray">
            <a:xfrm rot="5400000">
              <a:off x="11063721" y="536713"/>
              <a:ext cx="1687791" cy="6143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D84583-F3DB-49DA-8523-8903907084F8}"/>
                </a:ext>
              </a:extLst>
            </p:cNvPr>
            <p:cNvSpPr/>
            <p:nvPr userDrawn="1"/>
          </p:nvSpPr>
          <p:spPr bwMode="gray">
            <a:xfrm rot="5400000">
              <a:off x="8462456" y="3105657"/>
              <a:ext cx="623887" cy="68808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5F74D8E8-4A0F-49AF-A3C9-0E381C408862}"/>
                </a:ext>
              </a:extLst>
            </p:cNvPr>
            <p:cNvSpPr/>
            <p:nvPr userDrawn="1"/>
          </p:nvSpPr>
          <p:spPr bwMode="gray">
            <a:xfrm rot="5400000">
              <a:off x="8728681" y="2782917"/>
              <a:ext cx="91441" cy="6880804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 userDrawn="1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609600" y="1600200"/>
            <a:ext cx="10972800" cy="43088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1226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243473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  <p:sldLayoutId id="2147484610" r:id="rId2"/>
    <p:sldLayoutId id="2147484240" r:id="rId3"/>
    <p:sldLayoutId id="2147484241" r:id="rId4"/>
    <p:sldLayoutId id="2147484474" r:id="rId5"/>
    <p:sldLayoutId id="2147484245" r:id="rId6"/>
    <p:sldLayoutId id="2147484247" r:id="rId7"/>
    <p:sldLayoutId id="2147484639" r:id="rId8"/>
    <p:sldLayoutId id="2147484603" r:id="rId9"/>
    <p:sldLayoutId id="2147484645" r:id="rId10"/>
    <p:sldLayoutId id="2147484646" r:id="rId11"/>
    <p:sldLayoutId id="2147484647" r:id="rId12"/>
    <p:sldLayoutId id="2147484256" r:id="rId13"/>
    <p:sldLayoutId id="2147484585" r:id="rId14"/>
    <p:sldLayoutId id="2147484299" r:id="rId15"/>
    <p:sldLayoutId id="2147484263" r:id="rId16"/>
    <p:sldLayoutId id="2147484653" r:id="rId17"/>
    <p:sldLayoutId id="2147484654" r:id="rId18"/>
    <p:sldLayoutId id="2147484655" r:id="rId19"/>
    <p:sldLayoutId id="2147484656" r:id="rId20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Client Application Registration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Application must be registered with Azure AD</a:t>
            </a:r>
          </a:p>
          <a:p>
            <a:pPr lvl="1"/>
            <a:r>
              <a:rPr lang="en-US"/>
              <a:t>Authorization server tracks each client with unique Client ID</a:t>
            </a:r>
          </a:p>
          <a:p>
            <a:pPr lvl="1"/>
            <a:r>
              <a:rPr lang="en-US"/>
              <a:t>Client should be registered with one or more Reply URLs</a:t>
            </a:r>
          </a:p>
          <a:p>
            <a:pPr lvl="1"/>
            <a:r>
              <a:rPr lang="en-US"/>
              <a:t>Reply URL should be fixed endpoint on Internet</a:t>
            </a:r>
          </a:p>
          <a:p>
            <a:pPr lvl="1"/>
            <a:r>
              <a:rPr lang="en-US"/>
              <a:t>Reply URL used to transmit security tokens to clients</a:t>
            </a:r>
          </a:p>
          <a:p>
            <a:pPr lvl="1"/>
            <a:r>
              <a:rPr lang="en-US"/>
              <a:t>Client registration tracks permissions and other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19130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243473"/>
            <a:ext cx="11018520" cy="5189113"/>
          </a:xfrm>
        </p:spPr>
        <p:txBody>
          <a:bodyPr/>
          <a:lstStyle/>
          <a:p>
            <a:r>
              <a:rPr lang="en-US" sz="2400" dirty="0"/>
              <a:t>Authorization Code Grant Flow (confidential client)</a:t>
            </a:r>
          </a:p>
          <a:p>
            <a:pPr lvl="1"/>
            <a:r>
              <a:rPr lang="en-US" sz="1800" dirty="0"/>
              <a:t>Client first obtains authorization code then access token</a:t>
            </a:r>
          </a:p>
          <a:p>
            <a:pPr lvl="1"/>
            <a:r>
              <a:rPr lang="en-US" sz="1800" dirty="0"/>
              <a:t>Server-side application code never sees user’s password</a:t>
            </a:r>
            <a:br>
              <a:rPr lang="en-US" sz="1800" dirty="0"/>
            </a:br>
            <a:endParaRPr lang="en-US" sz="1800" dirty="0"/>
          </a:p>
          <a:p>
            <a:r>
              <a:rPr lang="en-US" sz="2400" dirty="0"/>
              <a:t>Implicit Grant Flow (public client)</a:t>
            </a:r>
          </a:p>
          <a:p>
            <a:pPr lvl="1"/>
            <a:r>
              <a:rPr lang="en-US" sz="1800" dirty="0"/>
              <a:t>Used in SPAs built with JavaScript and AngularJS</a:t>
            </a:r>
          </a:p>
          <a:p>
            <a:pPr lvl="1"/>
            <a:r>
              <a:rPr lang="en-US" sz="1800" dirty="0"/>
              <a:t>Application obtains access token w/o acquiring authorization code</a:t>
            </a:r>
            <a:br>
              <a:rPr lang="en-US" sz="1800" dirty="0"/>
            </a:br>
            <a:endParaRPr lang="en-US" sz="1800" dirty="0"/>
          </a:p>
          <a:p>
            <a:r>
              <a:rPr lang="en-US" sz="2400" dirty="0"/>
              <a:t>User Credentials Flow (public client)</a:t>
            </a:r>
          </a:p>
          <a:p>
            <a:pPr lvl="1"/>
            <a:r>
              <a:rPr lang="en-US" sz="1800" dirty="0"/>
              <a:t>Used in Native clients to obtain access code </a:t>
            </a:r>
          </a:p>
          <a:p>
            <a:pPr lvl="1"/>
            <a:r>
              <a:rPr lang="en-US" sz="1800" dirty="0"/>
              <a:t>Requires passing user name and password</a:t>
            </a:r>
            <a:br>
              <a:rPr lang="en-US" sz="1800" dirty="0"/>
            </a:br>
            <a:endParaRPr lang="en-US" sz="1800" dirty="0"/>
          </a:p>
          <a:p>
            <a:r>
              <a:rPr lang="en-US" sz="2400" dirty="0"/>
              <a:t>Client Credentials Grant Flow (confidential client)</a:t>
            </a:r>
          </a:p>
          <a:p>
            <a:pPr lvl="1"/>
            <a:r>
              <a:rPr lang="en-US" sz="1800" dirty="0"/>
              <a:t>Authentication based on SSL certificate with public-private key pair</a:t>
            </a:r>
          </a:p>
          <a:p>
            <a:pPr lvl="1"/>
            <a:r>
              <a:rPr lang="en-US" sz="1800" dirty="0"/>
              <a:t>Used to obtain access token when using app-only permissions </a:t>
            </a:r>
          </a:p>
        </p:txBody>
      </p:sp>
    </p:spTree>
    <p:extLst>
      <p:ext uri="{BB962C8B-B14F-4D97-AF65-F5344CB8AC3E}">
        <p14:creationId xmlns:p14="http://schemas.microsoft.com/office/powerpoint/2010/main" val="59885530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Azure Active Directory (AAD)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AAD plays role of an OpenID Connect Provider</a:t>
            </a:r>
          </a:p>
          <a:p>
            <a:pPr lvl="1"/>
            <a:r>
              <a:rPr lang="en-US"/>
              <a:t>Creates access tokens based on OAuth 2.0</a:t>
            </a:r>
          </a:p>
          <a:p>
            <a:pPr lvl="1"/>
            <a:r>
              <a:rPr lang="en-US"/>
              <a:t>Creates id tokens based on OpenID Connect 1.0</a:t>
            </a:r>
          </a:p>
          <a:p>
            <a:pPr lvl="1"/>
            <a:endParaRPr lang="en-US"/>
          </a:p>
          <a:p>
            <a:r>
              <a:rPr lang="en-US"/>
              <a:t>AAD provides authentication &amp; authorization for…</a:t>
            </a:r>
          </a:p>
          <a:p>
            <a:pPr lvl="1"/>
            <a:r>
              <a:rPr lang="en-US"/>
              <a:t>Office 365, Dynamics 365 and SharePoint Online</a:t>
            </a:r>
          </a:p>
          <a:p>
            <a:pPr lvl="1"/>
            <a:r>
              <a:rPr lang="en-US"/>
              <a:t>Power BI Service API and Microsoft Graph API</a:t>
            </a:r>
          </a:p>
          <a:p>
            <a:pPr lvl="1"/>
            <a:r>
              <a:rPr lang="en-US"/>
              <a:t>Custom Web Applications and 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8286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Azure Portal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8DB27-6CAA-4ADB-899A-8FB84DFBAB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Azure portal allows to create application</a:t>
            </a:r>
          </a:p>
          <a:p>
            <a:pPr lvl="1"/>
            <a:r>
              <a:rPr lang="en-US"/>
              <a:t>Azure Portal accessible at </a:t>
            </a:r>
            <a:r>
              <a:rPr lang="en-US">
                <a:hlinkClick r:id="rId2"/>
              </a:rPr>
              <a:t>https://portal.azure.com</a:t>
            </a:r>
            <a:endParaRPr lang="en-US"/>
          </a:p>
          <a:p>
            <a:pPr lvl="1"/>
            <a:r>
              <a:rPr lang="en-US"/>
              <a:t>Azure subscription required to create resources (e.g. Web Apps, VMs)</a:t>
            </a:r>
          </a:p>
          <a:p>
            <a:pPr lvl="1"/>
            <a:r>
              <a:rPr lang="en-US"/>
              <a:t>No Azure subscription required to manage users, groups and applications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2FE245-1C9F-4EC8-AAF1-0890CB5D4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2964873"/>
            <a:ext cx="7275460" cy="31242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500809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Active Directory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812D8-E823-438A-A77F-37717147D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Azure portal access to Access Azure Active Directory</a:t>
            </a:r>
          </a:p>
          <a:p>
            <a:pPr lvl="1"/>
            <a:r>
              <a:rPr lang="en-US"/>
              <a:t>Provides ability to configure users, groups and application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1E7A3F-4D0A-43CA-AB03-EE6AA0B0DB8A}"/>
              </a:ext>
            </a:extLst>
          </p:cNvPr>
          <p:cNvGrpSpPr/>
          <p:nvPr/>
        </p:nvGrpSpPr>
        <p:grpSpPr>
          <a:xfrm>
            <a:off x="688109" y="2397635"/>
            <a:ext cx="3810000" cy="4098798"/>
            <a:chOff x="2305050" y="1676400"/>
            <a:chExt cx="4552950" cy="489806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BE51E1-33C1-4DF5-9E34-F48DBF1B9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5600" y="1676400"/>
              <a:ext cx="3962400" cy="489806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AD31C3C7-DFE0-4D0C-8274-8BF9EF6B6FA2}"/>
                </a:ext>
              </a:extLst>
            </p:cNvPr>
            <p:cNvSpPr/>
            <p:nvPr/>
          </p:nvSpPr>
          <p:spPr>
            <a:xfrm>
              <a:off x="2305050" y="5900738"/>
              <a:ext cx="685800" cy="304800"/>
            </a:xfrm>
            <a:prstGeom prst="rightArrow">
              <a:avLst>
                <a:gd name="adj1" fmla="val 50000"/>
                <a:gd name="adj2" fmla="val 82813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410361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37D8-2C0F-41A6-8B63-61CA918A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Users and 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BE07-5D49-47C4-820F-30342C8CE5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You can manage users and assign licenses</a:t>
            </a:r>
          </a:p>
          <a:p>
            <a:r>
              <a:rPr lang="en-US"/>
              <a:t>You can create groups and populate members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A5899-1BE0-46D9-A96C-38CBBEB94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2397635"/>
            <a:ext cx="5867400" cy="335943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642541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5C42-60C0-4DA5-B6FB-D591C3D9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BI Administrator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2C9EB-B062-4EAE-A042-8A10B062F2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Azure AD provides role of Power BI Service administrator</a:t>
            </a:r>
          </a:p>
          <a:p>
            <a:pPr lvl="1"/>
            <a:r>
              <a:rPr lang="en-US"/>
              <a:t>Provides user with tenant-level administrative permissions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57DF32-69AD-4107-AABC-DBB5D3AB5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28" y="2397635"/>
            <a:ext cx="2735943" cy="3962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7159283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AD Applications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ABBEA-370C-4EE7-A6F2-04E4FD533D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Creating applications required for AAU authentication</a:t>
            </a:r>
          </a:p>
          <a:p>
            <a:pPr lvl="1"/>
            <a:r>
              <a:rPr lang="en-US"/>
              <a:t>Applications are as Native application or Web Applications</a:t>
            </a:r>
          </a:p>
          <a:p>
            <a:pPr lvl="1"/>
            <a:r>
              <a:rPr lang="en-US"/>
              <a:t>Application identified using GUID known as application ID</a:t>
            </a:r>
          </a:p>
          <a:p>
            <a:pPr lvl="1"/>
            <a:r>
              <a:rPr lang="en-US"/>
              <a:t>Application ID often referred to as client ID or app ID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9AA1CB-7819-4B9C-BF0E-86618F372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18" y="2925618"/>
            <a:ext cx="7086600" cy="23044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880354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Native Application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4C6B9-22AF-4141-A1FB-1EBDFEBDC0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Power BI supports Native applications</a:t>
            </a:r>
          </a:p>
          <a:p>
            <a:pPr lvl="1"/>
            <a:r>
              <a:rPr lang="en-US"/>
              <a:t>Can be used for desktop applications and Console applications</a:t>
            </a:r>
          </a:p>
          <a:p>
            <a:pPr lvl="1"/>
            <a:r>
              <a:rPr lang="en-US"/>
              <a:t>Used for third party embedding (known as App Owns Data model)</a:t>
            </a:r>
          </a:p>
          <a:p>
            <a:pPr lvl="1"/>
            <a:r>
              <a:rPr lang="en-US"/>
              <a:t>Application type should be configured as Native</a:t>
            </a:r>
          </a:p>
          <a:p>
            <a:pPr lvl="1"/>
            <a:r>
              <a:rPr lang="en-US"/>
              <a:t>Requires Redirect URI with unique string - not an actual URL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84466B-BD37-46C4-9832-0DA9DB4CF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82" y="3338947"/>
            <a:ext cx="3352800" cy="314373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261211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Copying the Application ID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89728-3A82-437C-9422-6CB5E9AA0A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Each new application created with Application ID</a:t>
            </a:r>
          </a:p>
          <a:p>
            <a:pPr lvl="1"/>
            <a:r>
              <a:rPr lang="en-US"/>
              <a:t>You cannot supply your own GUID for application ID</a:t>
            </a:r>
          </a:p>
          <a:p>
            <a:pPr lvl="1"/>
            <a:r>
              <a:rPr lang="en-US"/>
              <a:t>Azure AD will always create this GUID</a:t>
            </a:r>
          </a:p>
          <a:p>
            <a:pPr lvl="1"/>
            <a:r>
              <a:rPr lang="en-US"/>
              <a:t>You can copy the application IS from the azure portal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FCF4A9-19E9-4C77-B1E0-201F4C907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19" y="3004128"/>
            <a:ext cx="7391400" cy="26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5449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8474" y="2487337"/>
            <a:ext cx="4890071" cy="1046440"/>
          </a:xfrm>
        </p:spPr>
        <p:txBody>
          <a:bodyPr/>
          <a:lstStyle/>
          <a:p>
            <a:r>
              <a:rPr lang="en-US" sz="3400" dirty="0"/>
              <a:t>Hitchhikers Guide to the Power BI Service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4634345" cy="523220"/>
          </a:xfrm>
        </p:spPr>
        <p:txBody>
          <a:bodyPr/>
          <a:lstStyle/>
          <a:p>
            <a:r>
              <a:rPr lang="en-US" dirty="0"/>
              <a:t>Ted Pattison</a:t>
            </a:r>
          </a:p>
          <a:p>
            <a:r>
              <a:rPr lang="en-US" sz="1400" b="1" dirty="0"/>
              <a:t>Power BI MVP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228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Native Application Settings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A5E31-6A7D-4474-B015-2AA818BF10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243473"/>
            <a:ext cx="11018520" cy="1698927"/>
          </a:xfrm>
        </p:spPr>
        <p:txBody>
          <a:bodyPr/>
          <a:lstStyle/>
          <a:p>
            <a:r>
              <a:rPr lang="en-US" sz="2400" dirty="0"/>
              <a:t>Properties</a:t>
            </a:r>
          </a:p>
          <a:p>
            <a:r>
              <a:rPr lang="en-US" sz="2400" dirty="0"/>
              <a:t>Redirect URLs</a:t>
            </a:r>
          </a:p>
          <a:p>
            <a:r>
              <a:rPr lang="en-US" sz="2400" dirty="0"/>
              <a:t>Owners</a:t>
            </a:r>
          </a:p>
          <a:p>
            <a:r>
              <a:rPr lang="en-US" sz="2400" dirty="0"/>
              <a:t>Required Permissions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A14C55-C84E-4E57-A62F-097F5CCD2491}"/>
              </a:ext>
            </a:extLst>
          </p:cNvPr>
          <p:cNvGrpSpPr/>
          <p:nvPr/>
        </p:nvGrpSpPr>
        <p:grpSpPr>
          <a:xfrm>
            <a:off x="676564" y="3167748"/>
            <a:ext cx="6781800" cy="3465318"/>
            <a:chOff x="340360" y="1524000"/>
            <a:chExt cx="8079740" cy="412853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5A46D86-754F-4FC1-A996-80C939C6B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300" y="1524000"/>
              <a:ext cx="7924800" cy="4128531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AAAD52D4-05AD-4591-9A25-A2D13838B67D}"/>
                </a:ext>
              </a:extLst>
            </p:cNvPr>
            <p:cNvSpPr/>
            <p:nvPr/>
          </p:nvSpPr>
          <p:spPr>
            <a:xfrm>
              <a:off x="340360" y="2113280"/>
              <a:ext cx="381000" cy="228600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867786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Configuring Required Permissions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DEFAB-9C76-4C6D-B11D-92F6BAA605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Application configured with permissions</a:t>
            </a:r>
          </a:p>
          <a:p>
            <a:pPr lvl="1"/>
            <a:r>
              <a:rPr lang="en-US"/>
              <a:t>Default permissions allows user authentication – but that's it</a:t>
            </a:r>
          </a:p>
          <a:p>
            <a:pPr lvl="1"/>
            <a:r>
              <a:rPr lang="en-US"/>
              <a:t>To use APIs, you must assign permissions to the application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218494-2520-4C83-9330-00B2B7ECF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18" y="2653146"/>
            <a:ext cx="6858000" cy="26867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6917496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49C01-5E24-4251-ADEB-21CBCDC622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There are lots of APIs to choose from</a:t>
            </a:r>
          </a:p>
          <a:p>
            <a:pPr lvl="1"/>
            <a:r>
              <a:rPr lang="en-US"/>
              <a:t>Office 365 Exchange Online</a:t>
            </a:r>
          </a:p>
          <a:p>
            <a:pPr lvl="1"/>
            <a:r>
              <a:rPr lang="en-US"/>
              <a:t>Microsoft Graph</a:t>
            </a:r>
          </a:p>
          <a:p>
            <a:pPr lvl="1"/>
            <a:r>
              <a:rPr lang="en-US"/>
              <a:t>Office 365 SharePoint Online</a:t>
            </a:r>
          </a:p>
          <a:p>
            <a:pPr lvl="1"/>
            <a:r>
              <a:rPr lang="en-US"/>
              <a:t>Power BI Service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00920-FA3D-4755-98DD-B60053132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207" y="1937126"/>
            <a:ext cx="6924350" cy="4750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6191450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ADAL for 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Active Directory Authentication Library for .NET</a:t>
            </a:r>
          </a:p>
          <a:p>
            <a:pPr lvl="1"/>
            <a:r>
              <a:rPr lang="en-US"/>
              <a:t>Used in Native Clients and in Web Clients</a:t>
            </a:r>
          </a:p>
          <a:p>
            <a:pPr lvl="1"/>
            <a:r>
              <a:rPr lang="en-US"/>
              <a:t>Handles authentication flow behind the scenes</a:t>
            </a:r>
          </a:p>
          <a:p>
            <a:pPr lvl="1"/>
            <a:r>
              <a:rPr lang="en-US"/>
              <a:t>Provides caching for access tokens and refresh tokens</a:t>
            </a:r>
          </a:p>
          <a:p>
            <a:pPr lvl="1"/>
            <a:endParaRPr lang="en-US"/>
          </a:p>
          <a:p>
            <a:r>
              <a:rPr lang="en-US"/>
              <a:t>ADAL .NET installs as a NuGet Package</a:t>
            </a:r>
          </a:p>
          <a:p>
            <a:pPr lvl="1"/>
            <a:r>
              <a:rPr lang="en-US"/>
              <a:t>Package name is Microsoft.IdentityModel.Clients.ActiveDirectory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86D405-145D-4A3D-A863-5300B1E65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951" y="4287982"/>
            <a:ext cx="7356845" cy="1752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4288481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4A9E-11DB-44C4-8FFE-B1133632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Token Acquisition (Native Client)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A0EFDE-61E1-439B-BCE3-FC06358DF0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With interactive login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With Direct User Credentials (non-interactive)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5864B0-327C-4A19-9931-6695B38D0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72" y="1644074"/>
            <a:ext cx="8217029" cy="275243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2AA57D-FD19-4610-934A-6833C9CB9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72" y="4974438"/>
            <a:ext cx="7101254" cy="149422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4604969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0460-7FCD-47F7-9095-1167A8457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302649"/>
            <a:ext cx="4161981" cy="830997"/>
          </a:xfrm>
        </p:spPr>
        <p:txBody>
          <a:bodyPr/>
          <a:lstStyle/>
          <a:p>
            <a:r>
              <a:rPr lang="en-US" sz="5400" dirty="0"/>
              <a:t>Demo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7CADA-B142-45B5-AE5B-0B6735C6AD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3535541"/>
            <a:ext cx="4161981" cy="615553"/>
          </a:xfrm>
        </p:spPr>
        <p:txBody>
          <a:bodyPr/>
          <a:lstStyle/>
          <a:p>
            <a:r>
              <a:rPr lang="en-US" b="1" dirty="0"/>
              <a:t>Registering a Native Application with Azure AD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C7A0967-B738-4563-BC7C-45A4332708D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11846" b="118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8163747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Delegated Permissions vs Application Permissions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Permissions categorized into two basic types</a:t>
            </a:r>
          </a:p>
          <a:p>
            <a:pPr lvl="1"/>
            <a:r>
              <a:rPr lang="en-US"/>
              <a:t>Delegated permissions are (app + user) permissions</a:t>
            </a:r>
          </a:p>
          <a:p>
            <a:pPr lvl="1"/>
            <a:r>
              <a:rPr lang="en-US"/>
              <a:t>Application permissions are app-only permissions (far more powerful)</a:t>
            </a:r>
          </a:p>
          <a:p>
            <a:pPr lvl="1"/>
            <a:r>
              <a:rPr lang="en-US"/>
              <a:t>Not all application types and APIs support application permissions</a:t>
            </a:r>
          </a:p>
          <a:p>
            <a:pPr lvl="1"/>
            <a:r>
              <a:rPr lang="en-US"/>
              <a:t>Power BI Service API does not yet support application permissions</a:t>
            </a:r>
          </a:p>
          <a:p>
            <a:r>
              <a:rPr lang="en-US"/>
              <a:t>Example permissions for Office 365 SharePoint Online</a:t>
            </a:r>
          </a:p>
          <a:p>
            <a:pPr lvl="1"/>
            <a:r>
              <a:rPr lang="en-US"/>
              <a:t>Note that some delegated permissions requires administrative permissions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FF17439-6CA8-4414-ADD3-247CDD6DF25A}"/>
              </a:ext>
            </a:extLst>
          </p:cNvPr>
          <p:cNvGrpSpPr/>
          <p:nvPr/>
        </p:nvGrpSpPr>
        <p:grpSpPr>
          <a:xfrm>
            <a:off x="1006763" y="4216124"/>
            <a:ext cx="6038850" cy="2497789"/>
            <a:chOff x="152400" y="2872740"/>
            <a:chExt cx="8422958" cy="368046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45EEA3E-F635-435A-AB35-8D54BC00E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1538" y="2872740"/>
              <a:ext cx="3893820" cy="2653665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B80E9FE-81FD-4A3F-BFEC-417E6063E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" y="2872740"/>
              <a:ext cx="4300538" cy="368046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28538467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8D02AA-F10F-4627-AEC9-DBD9DBE0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BI Service API Permissions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066DD-D391-4C90-BEA4-75B3AD0D7D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4616648"/>
          </a:xfrm>
        </p:spPr>
        <p:txBody>
          <a:bodyPr/>
          <a:lstStyle/>
          <a:p>
            <a:r>
              <a:rPr lang="en-US" sz="2400"/>
              <a:t>View all datapools</a:t>
            </a:r>
          </a:p>
          <a:p>
            <a:r>
              <a:rPr lang="en-US" sz="2400"/>
              <a:t>Read and write all datapools</a:t>
            </a:r>
          </a:p>
          <a:p>
            <a:r>
              <a:rPr lang="en-US" sz="2400"/>
              <a:t>Read and Write all Reports</a:t>
            </a:r>
          </a:p>
          <a:p>
            <a:r>
              <a:rPr lang="en-US" sz="2400"/>
              <a:t>View users Groups</a:t>
            </a:r>
          </a:p>
          <a:p>
            <a:r>
              <a:rPr lang="en-US" sz="2400"/>
              <a:t>View all Groups</a:t>
            </a:r>
          </a:p>
          <a:p>
            <a:r>
              <a:rPr lang="en-US" sz="2400"/>
              <a:t>View all Reports (preview)</a:t>
            </a:r>
          </a:p>
          <a:p>
            <a:r>
              <a:rPr lang="en-US" sz="2400"/>
              <a:t>Create content (preview)</a:t>
            </a:r>
          </a:p>
          <a:p>
            <a:r>
              <a:rPr lang="en-US" sz="2400"/>
              <a:t>View content properties (preview)</a:t>
            </a:r>
          </a:p>
          <a:p>
            <a:r>
              <a:rPr lang="en-US" sz="2400"/>
              <a:t>Read and Write all Datasets</a:t>
            </a:r>
            <a:endParaRPr lang="en-US" sz="2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D4BADF-4F82-4224-AB97-4D46718B5D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06473" y="1437482"/>
            <a:ext cx="6289963" cy="4843246"/>
          </a:xfrm>
        </p:spPr>
        <p:txBody>
          <a:bodyPr/>
          <a:lstStyle/>
          <a:p>
            <a:r>
              <a:rPr lang="en-US" sz="2400" dirty="0"/>
              <a:t>View all Datasets</a:t>
            </a:r>
          </a:p>
          <a:p>
            <a:r>
              <a:rPr lang="en-US" sz="2400" dirty="0"/>
              <a:t>View all Dashboards (preview)</a:t>
            </a:r>
          </a:p>
          <a:p>
            <a:r>
              <a:rPr lang="en-US" sz="2400" dirty="0"/>
              <a:t>Add data to a user's dataset (preview)</a:t>
            </a:r>
          </a:p>
          <a:p>
            <a:r>
              <a:rPr lang="en-US" sz="2400" dirty="0"/>
              <a:t>Read and Write all Dashboards</a:t>
            </a:r>
          </a:p>
          <a:p>
            <a:r>
              <a:rPr lang="en-US" sz="2400" dirty="0"/>
              <a:t>View all content in tenant (requires admin)</a:t>
            </a:r>
          </a:p>
          <a:p>
            <a:r>
              <a:rPr lang="en-US" sz="2400" dirty="0"/>
              <a:t>Read and write all workspaces</a:t>
            </a:r>
          </a:p>
          <a:p>
            <a:r>
              <a:rPr lang="en-US" sz="2400" dirty="0"/>
              <a:t>View all workspaces</a:t>
            </a:r>
          </a:p>
          <a:p>
            <a:r>
              <a:rPr lang="en-US" sz="2400" dirty="0"/>
              <a:t>Read and write all capacities</a:t>
            </a:r>
          </a:p>
          <a:p>
            <a:r>
              <a:rPr lang="en-US" sz="2400" dirty="0"/>
              <a:t>View all capacities</a:t>
            </a:r>
          </a:p>
          <a:p>
            <a:endParaRPr lang="en-US" sz="24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BB09ED9-ACFE-41B2-B2F1-53BAC304B7D4}"/>
              </a:ext>
            </a:extLst>
          </p:cNvPr>
          <p:cNvSpPr txBox="1">
            <a:spLocks/>
          </p:cNvSpPr>
          <p:nvPr/>
        </p:nvSpPr>
        <p:spPr>
          <a:xfrm>
            <a:off x="5715000" y="1638300"/>
            <a:ext cx="48006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7663" indent="-347663" algn="l" defTabSz="914400" rtl="0" eaLnBrk="1" latinLnBrk="0" hangingPunct="1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82625" indent="-334963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02235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8375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accent1">
                    <a:lumMod val="75000"/>
                  </a:schemeClr>
                </a:solidFill>
                <a:latin typeface="Lucida Console" pitchFamily="49" charset="0"/>
                <a:ea typeface="+mn-ea"/>
                <a:cs typeface="+mn-cs"/>
              </a:defRPr>
            </a:lvl4pPr>
            <a:lvl5pPr marL="96520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1" i="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2327432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A5F8-1895-4CBD-A08A-C27EE704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BI Service API Permissions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243C2-D24C-44C7-9A3D-924D5B774D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Do you really need permissions that Requires Admin</a:t>
            </a:r>
          </a:p>
          <a:p>
            <a:pPr lvl="1"/>
            <a:r>
              <a:rPr lang="en-US"/>
              <a:t>It makes it so that only Power BI administrators can use your app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51E54E-7DED-4416-963D-3B29F5B9E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36" y="2177472"/>
            <a:ext cx="4800600" cy="433812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C8B84CD-C683-492A-8068-409AED9933CA}"/>
              </a:ext>
            </a:extLst>
          </p:cNvPr>
          <p:cNvSpPr/>
          <p:nvPr/>
        </p:nvSpPr>
        <p:spPr>
          <a:xfrm rot="10800000">
            <a:off x="5439502" y="5082259"/>
            <a:ext cx="568890" cy="3413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894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A5F8-1895-4CBD-A08A-C27EE704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Interactive Consent for Delegated Permissions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98BB9-F0E5-4037-8909-812F33E93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Users must consent to delegated permissions</a:t>
            </a:r>
          </a:p>
          <a:p>
            <a:pPr lvl="1"/>
            <a:r>
              <a:rPr lang="en-US"/>
              <a:t>User prompted during first log in</a:t>
            </a:r>
          </a:p>
          <a:p>
            <a:pPr lvl="1"/>
            <a:r>
              <a:rPr lang="en-US"/>
              <a:t>User must click Accept</a:t>
            </a:r>
          </a:p>
          <a:p>
            <a:pPr lvl="1"/>
            <a:r>
              <a:rPr lang="en-US"/>
              <a:t>Only occurs once for each user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1BC2E-7AAA-46E1-B9BC-2A8E42563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127" y="2156608"/>
            <a:ext cx="2590800" cy="4535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8730141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08000" y="1447800"/>
            <a:ext cx="11176000" cy="2564805"/>
          </a:xfrm>
        </p:spPr>
        <p:txBody>
          <a:bodyPr/>
          <a:lstStyle/>
          <a:p>
            <a:r>
              <a:rPr lang="en-US" altLang="en-US" dirty="0"/>
              <a:t>Power BI Service API Overview</a:t>
            </a:r>
          </a:p>
          <a:p>
            <a:r>
              <a:rPr lang="en-US" altLang="en-US" dirty="0"/>
              <a:t>Authentication with Azure Active Directory</a:t>
            </a:r>
          </a:p>
          <a:p>
            <a:r>
              <a:rPr lang="en-US" altLang="en-US" dirty="0"/>
              <a:t>Developing with the Power BI SDK</a:t>
            </a:r>
          </a:p>
          <a:p>
            <a:r>
              <a:rPr lang="en-US" altLang="en-US" dirty="0"/>
              <a:t>Creating and Managing Workspaces</a:t>
            </a:r>
          </a:p>
          <a:p>
            <a:r>
              <a:rPr lang="en-US" altLang="en-US" dirty="0"/>
              <a:t>Working with Streaming Datasets</a:t>
            </a:r>
          </a:p>
        </p:txBody>
      </p:sp>
    </p:spTree>
    <p:extLst>
      <p:ext uri="{BB962C8B-B14F-4D97-AF65-F5344CB8AC3E}">
        <p14:creationId xmlns:p14="http://schemas.microsoft.com/office/powerpoint/2010/main" val="271363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A5F8-1895-4CBD-A08A-C27EE704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Granting Delegated Permissions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FD60E-BF61-4446-9758-B072DE56BA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It can be helpful to Grant Permissions in Azure portal</a:t>
            </a:r>
          </a:p>
          <a:p>
            <a:pPr lvl="1"/>
            <a:r>
              <a:rPr lang="en-US"/>
              <a:t>Prevents the need for interactive granting of application by user</a:t>
            </a:r>
          </a:p>
          <a:p>
            <a:pPr lvl="1"/>
            <a:r>
              <a:rPr lang="en-US"/>
              <a:t>Might be required when authenticating in non-interactive fashion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76CE3D-C47F-44F4-97AE-5897DC4291AF}"/>
              </a:ext>
            </a:extLst>
          </p:cNvPr>
          <p:cNvGrpSpPr/>
          <p:nvPr/>
        </p:nvGrpSpPr>
        <p:grpSpPr>
          <a:xfrm>
            <a:off x="997529" y="2727036"/>
            <a:ext cx="6771157" cy="2514600"/>
            <a:chOff x="1142999" y="2209800"/>
            <a:chExt cx="6565971" cy="2438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6795571-8E3D-477B-875C-8DF6E1464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999" y="2209800"/>
              <a:ext cx="6565971" cy="243840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4" name="Arrow: Left 3">
              <a:extLst>
                <a:ext uri="{FF2B5EF4-FFF2-40B4-BE49-F238E27FC236}">
                  <a16:creationId xmlns:a16="http://schemas.microsoft.com/office/drawing/2014/main" id="{F933554A-96E9-4733-953C-864204732168}"/>
                </a:ext>
              </a:extLst>
            </p:cNvPr>
            <p:cNvSpPr/>
            <p:nvPr/>
          </p:nvSpPr>
          <p:spPr>
            <a:xfrm>
              <a:off x="3479800" y="2799080"/>
              <a:ext cx="838200" cy="304800"/>
            </a:xfrm>
            <a:prstGeom prst="leftArrow">
              <a:avLst>
                <a:gd name="adj1" fmla="val 50000"/>
                <a:gd name="adj2" fmla="val 7000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458136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A5F8-1895-4CBD-A08A-C27EE704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Applications for Web 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5D48-9581-4DE6-8CD5-D01BA0BD65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Web applications more secure than native applications</a:t>
            </a:r>
          </a:p>
          <a:p>
            <a:pPr lvl="1"/>
            <a:r>
              <a:rPr lang="en-US"/>
              <a:t>Requires Redirect URI which improves security</a:t>
            </a:r>
          </a:p>
          <a:p>
            <a:pPr lvl="1"/>
            <a:r>
              <a:rPr lang="en-US"/>
              <a:t>Authentication can be used on client secret (application password)</a:t>
            </a:r>
          </a:p>
          <a:p>
            <a:pPr lvl="1"/>
            <a:r>
              <a:rPr lang="en-US"/>
              <a:t>Can use application permissions – Native applications cannot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FBCF51-B56E-4825-840B-DC90914AE719}"/>
              </a:ext>
            </a:extLst>
          </p:cNvPr>
          <p:cNvGrpSpPr/>
          <p:nvPr/>
        </p:nvGrpSpPr>
        <p:grpSpPr>
          <a:xfrm>
            <a:off x="1029338" y="3054927"/>
            <a:ext cx="8438858" cy="2476188"/>
            <a:chOff x="152400" y="2857188"/>
            <a:chExt cx="8270240" cy="239196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45B6099-91C4-47B4-ABA3-4D0EAA320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" y="2857188"/>
              <a:ext cx="2458720" cy="2391967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8A1C402-5160-4680-8045-C93DECFC8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0040" y="2857188"/>
              <a:ext cx="5562600" cy="204937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49599228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A5F8-1895-4CBD-A08A-C27EE704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Reply URLs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90EC5-A764-44A6-9998-BA003928B6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Reply URLs required for web applications</a:t>
            </a:r>
          </a:p>
          <a:p>
            <a:pPr lvl="1"/>
            <a:r>
              <a:rPr lang="en-US"/>
              <a:t>Your application must be accessible through the reply URL</a:t>
            </a:r>
          </a:p>
          <a:p>
            <a:pPr lvl="1"/>
            <a:r>
              <a:rPr lang="en-US"/>
              <a:t>Provides extra security dimension not available to native apps</a:t>
            </a:r>
          </a:p>
          <a:p>
            <a:pPr lvl="1"/>
            <a:r>
              <a:rPr lang="en-US"/>
              <a:t>Application can be configured with multiple reply URLs for single</a:t>
            </a:r>
          </a:p>
          <a:p>
            <a:pPr lvl="1"/>
            <a:r>
              <a:rPr lang="en-US"/>
              <a:t>Application must pass Reply URL matching registered Reply URL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E77DE-99F0-4355-8116-CA8EDEED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64" y="3429000"/>
            <a:ext cx="7324725" cy="265375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2022875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A5F8-1895-4CBD-A08A-C27EE704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Keys for Application Passwords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21C6E-44AB-4735-8003-4D7311FCAB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Web applications authenticate using keys</a:t>
            </a:r>
          </a:p>
          <a:p>
            <a:pPr lvl="1"/>
            <a:r>
              <a:rPr lang="en-US"/>
              <a:t>Key acts as application-level password</a:t>
            </a:r>
          </a:p>
          <a:p>
            <a:pPr lvl="1"/>
            <a:r>
              <a:rPr lang="en-US"/>
              <a:t>Application requires copy of key value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443E8-68D0-4EFA-A175-71F062467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18" y="2655455"/>
            <a:ext cx="8321360" cy="2590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0739274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FB5400-DF32-4BD9-BBB2-DA0D22915C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07"/>
          <a:stretch/>
        </p:blipFill>
        <p:spPr>
          <a:xfrm>
            <a:off x="588263" y="1219201"/>
            <a:ext cx="8856343" cy="54465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B210BF-F571-43AC-BAE0-B437910A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Token Acquisition (web app)</a:t>
            </a:r>
          </a:p>
        </p:txBody>
      </p:sp>
    </p:spTree>
    <p:extLst>
      <p:ext uri="{BB962C8B-B14F-4D97-AF65-F5344CB8AC3E}">
        <p14:creationId xmlns:p14="http://schemas.microsoft.com/office/powerpoint/2010/main" val="3769551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0460-7FCD-47F7-9095-1167A8457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302649"/>
            <a:ext cx="4161981" cy="830997"/>
          </a:xfrm>
        </p:spPr>
        <p:txBody>
          <a:bodyPr/>
          <a:lstStyle/>
          <a:p>
            <a:r>
              <a:rPr lang="en-US" sz="5400" dirty="0"/>
              <a:t>Demo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7CADA-B142-45B5-AE5B-0B6735C6AD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490218" cy="615553"/>
          </a:xfrm>
        </p:spPr>
        <p:txBody>
          <a:bodyPr/>
          <a:lstStyle/>
          <a:p>
            <a:r>
              <a:rPr lang="en-US" b="1" dirty="0"/>
              <a:t>Registering a Web app / API application with Azure AD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9CEEF43-F4EE-4E04-97B1-FADDADDCC3D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3008" r="230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0805272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/>
              <a:t>Power BI Service API Overview</a:t>
            </a:r>
          </a:p>
          <a:p>
            <a:r>
              <a:rPr lang="en-US" altLang="en-US"/>
              <a:t>Authentication with Azure Active Directory</a:t>
            </a:r>
          </a:p>
          <a:p>
            <a:r>
              <a:rPr lang="en-US" altLang="en-US"/>
              <a:t>Developing with the Power BI SDK</a:t>
            </a:r>
          </a:p>
          <a:p>
            <a:r>
              <a:rPr lang="en-US" altLang="en-US"/>
              <a:t>Creating and Managing Workspaces</a:t>
            </a:r>
          </a:p>
          <a:p>
            <a:r>
              <a:rPr lang="en-US" altLang="en-US"/>
              <a:t>Working with Streaming Datasets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9149878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Initializing an Instance of PowerBIClient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PowerBIClient object serves as top-level object</a:t>
            </a:r>
          </a:p>
          <a:p>
            <a:pPr lvl="1"/>
            <a:r>
              <a:rPr lang="en-US"/>
              <a:t>Used to execute calls against Power BI Service</a:t>
            </a:r>
          </a:p>
          <a:p>
            <a:pPr lvl="1"/>
            <a:r>
              <a:rPr lang="en-US"/>
              <a:t>Initialized with function to retrieve AAD access token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21" y="2761672"/>
            <a:ext cx="7026687" cy="3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6065480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BI Service API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CFBCF6-C76D-43BD-89F0-1042B3FF7085}"/>
              </a:ext>
            </a:extLst>
          </p:cNvPr>
          <p:cNvGrpSpPr/>
          <p:nvPr/>
        </p:nvGrpSpPr>
        <p:grpSpPr>
          <a:xfrm>
            <a:off x="668341" y="1099953"/>
            <a:ext cx="2407365" cy="5611275"/>
            <a:chOff x="585217" y="1011198"/>
            <a:chExt cx="2407365" cy="561127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D75BC5E-30C0-4140-A208-813E77D8532A}"/>
                </a:ext>
              </a:extLst>
            </p:cNvPr>
            <p:cNvSpPr/>
            <p:nvPr/>
          </p:nvSpPr>
          <p:spPr bwMode="auto">
            <a:xfrm>
              <a:off x="585217" y="1011198"/>
              <a:ext cx="2407365" cy="561127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A089915-B455-4BEC-BDF4-6F701416A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761" y="1094168"/>
              <a:ext cx="2249583" cy="54259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D4347D0-038A-432F-8694-647C7B3CE3C1}"/>
              </a:ext>
            </a:extLst>
          </p:cNvPr>
          <p:cNvGrpSpPr/>
          <p:nvPr/>
        </p:nvGrpSpPr>
        <p:grpSpPr>
          <a:xfrm>
            <a:off x="3294386" y="1099953"/>
            <a:ext cx="8294079" cy="5611274"/>
            <a:chOff x="3262312" y="998851"/>
            <a:chExt cx="8229273" cy="556743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7D18AC-FAD8-46D6-9862-EE606229E03D}"/>
                </a:ext>
              </a:extLst>
            </p:cNvPr>
            <p:cNvSpPr/>
            <p:nvPr/>
          </p:nvSpPr>
          <p:spPr bwMode="auto">
            <a:xfrm>
              <a:off x="3262312" y="998851"/>
              <a:ext cx="8229273" cy="556743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5A445C-9478-4579-9135-78C2F1F9FF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217"/>
            <a:stretch/>
          </p:blipFill>
          <p:spPr>
            <a:xfrm>
              <a:off x="3329831" y="1066614"/>
              <a:ext cx="2411254" cy="54019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E3F53D6-9A7A-4014-A3C1-C46D09891D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966"/>
            <a:stretch/>
          </p:blipFill>
          <p:spPr>
            <a:xfrm>
              <a:off x="5856283" y="1054266"/>
              <a:ext cx="2759107" cy="54019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541535C-AFD1-4C4C-9DD8-6AC802F1D1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833" r="9506"/>
            <a:stretch/>
          </p:blipFill>
          <p:spPr>
            <a:xfrm>
              <a:off x="8704156" y="1066614"/>
              <a:ext cx="2704305" cy="370918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0304681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B2B4-271E-4392-96AB-ADD1BE21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</a:t>
            </a:r>
            <a:r>
              <a:rPr lang="en-US" dirty="0" err="1"/>
              <a:t>GetDatasetsAsync</a:t>
            </a:r>
            <a:r>
              <a:rPr lang="en-US" dirty="0"/>
              <a:t> Method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6E5D11-2BC9-4109-B3AD-55966D15D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242405"/>
            <a:ext cx="11064381" cy="364585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89C5FB-2FB4-4644-9238-33C5DE390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63" y="5253361"/>
            <a:ext cx="7491296" cy="87958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3192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the Power BI Service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What is the Power BI Service API?</a:t>
            </a:r>
          </a:p>
          <a:p>
            <a:pPr lvl="1"/>
            <a:r>
              <a:rPr lang="en-US"/>
              <a:t>API built on OAuth2, OpenID Connect, REST and ODATA</a:t>
            </a:r>
          </a:p>
          <a:p>
            <a:pPr lvl="1"/>
            <a:r>
              <a:rPr lang="en-US"/>
              <a:t>API secured by Azure Active Directory (AAD)</a:t>
            </a:r>
          </a:p>
          <a:p>
            <a:pPr lvl="1"/>
            <a:r>
              <a:rPr lang="en-US"/>
              <a:t>API to program with workspaces, datasets, reports &amp; dashboards</a:t>
            </a:r>
          </a:p>
          <a:p>
            <a:pPr lvl="1"/>
            <a:r>
              <a:rPr lang="en-US"/>
              <a:t>API also often called “Power BI REST API”</a:t>
            </a:r>
          </a:p>
          <a:p>
            <a:endParaRPr lang="en-US"/>
          </a:p>
          <a:p>
            <a:r>
              <a:rPr lang="en-US"/>
              <a:t>What can you do with the Power BI Service API?</a:t>
            </a:r>
          </a:p>
          <a:p>
            <a:pPr lvl="1"/>
            <a:r>
              <a:rPr lang="en-US"/>
              <a:t>Publish PBIX project files</a:t>
            </a:r>
          </a:p>
          <a:p>
            <a:pPr lvl="1"/>
            <a:r>
              <a:rPr lang="en-US"/>
              <a:t>Update connection details and datasource credentials</a:t>
            </a:r>
          </a:p>
          <a:p>
            <a:pPr lvl="1"/>
            <a:r>
              <a:rPr lang="en-US"/>
              <a:t>Create workspaces and clone content across workspaces</a:t>
            </a:r>
          </a:p>
          <a:p>
            <a:pPr lvl="1"/>
            <a:r>
              <a:rPr lang="en-US"/>
              <a:t>Embed Power BI reports and dashboards tiles in web pages</a:t>
            </a:r>
          </a:p>
          <a:p>
            <a:pPr lvl="1"/>
            <a:r>
              <a:rPr lang="en-US"/>
              <a:t>Create streaming datasets in order to build real-time dashboards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793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/>
              <a:t>Power BI Service API Overview</a:t>
            </a:r>
          </a:p>
          <a:p>
            <a:r>
              <a:rPr lang="en-US" altLang="en-US"/>
              <a:t>Authentication with Azure Active Directory</a:t>
            </a:r>
          </a:p>
          <a:p>
            <a:r>
              <a:rPr lang="en-US" altLang="en-US"/>
              <a:t>Developing with the Power BI SDK</a:t>
            </a:r>
          </a:p>
          <a:p>
            <a:r>
              <a:rPr lang="en-US" altLang="en-US"/>
              <a:t>Creating and Managing Workspaces</a:t>
            </a:r>
          </a:p>
          <a:p>
            <a:r>
              <a:rPr lang="en-US" altLang="en-US"/>
              <a:t>Working with Streaming Datasets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9991779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57DF-3689-4557-B61F-3967826B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a PBIX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11DEB5-9D8B-4B9E-9366-3D588CADB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2" y="1242290"/>
            <a:ext cx="11487199" cy="211050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89163883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5A68-1C63-4531-A263-CA48B05F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Workspaces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12DADF-33E6-4E38-915D-524A0FFEB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156855"/>
            <a:ext cx="10773930" cy="3174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44814418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0460-7FCD-47F7-9095-1167A8457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302649"/>
            <a:ext cx="4161981" cy="830997"/>
          </a:xfrm>
        </p:spPr>
        <p:txBody>
          <a:bodyPr/>
          <a:lstStyle/>
          <a:p>
            <a:r>
              <a:rPr lang="en-US" sz="5400" dirty="0"/>
              <a:t>Demo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7CADA-B142-45B5-AE5B-0B6735C6AD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490218" cy="615553"/>
          </a:xfrm>
        </p:spPr>
        <p:txBody>
          <a:bodyPr/>
          <a:lstStyle/>
          <a:p>
            <a:r>
              <a:rPr lang="en-US" b="1" dirty="0"/>
              <a:t>Managing Power BI Content with</a:t>
            </a:r>
            <a:br>
              <a:rPr lang="en-US" b="1" dirty="0"/>
            </a:br>
            <a:r>
              <a:rPr lang="en-US" b="1" dirty="0"/>
              <a:t>the </a:t>
            </a:r>
            <a:r>
              <a:rPr lang="en-US" b="1" dirty="0" err="1"/>
              <a:t>WorkspaceManager</a:t>
            </a:r>
            <a:r>
              <a:rPr lang="en-US" b="1" dirty="0"/>
              <a:t> Application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4D1D123-7E05-4371-9515-29E0C34C273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5000" r="250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7904836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/>
              <a:t>Power BI Service API Overview</a:t>
            </a:r>
          </a:p>
          <a:p>
            <a:r>
              <a:rPr lang="en-US" altLang="en-US"/>
              <a:t>Authentication with Azure Active Directory</a:t>
            </a:r>
          </a:p>
          <a:p>
            <a:r>
              <a:rPr lang="en-US" altLang="en-US"/>
              <a:t>Developing with the Power BI SDK</a:t>
            </a:r>
          </a:p>
          <a:p>
            <a:r>
              <a:rPr lang="en-US" altLang="en-US"/>
              <a:t>Creating and Managing Workspaces</a:t>
            </a:r>
          </a:p>
          <a:p>
            <a:r>
              <a:rPr lang="en-US" altLang="en-US"/>
              <a:t>Working with Streaming Datasets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2648842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Datasets </a:t>
            </a:r>
            <a:r>
              <a:rPr lang="en-US"/>
              <a:t>versus Real-time </a:t>
            </a:r>
            <a:r>
              <a:rPr lang="en-US" dirty="0"/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67679" y="1243558"/>
            <a:ext cx="11018520" cy="3902607"/>
          </a:xfrm>
        </p:spPr>
        <p:txBody>
          <a:bodyPr/>
          <a:lstStyle/>
          <a:p>
            <a:r>
              <a:rPr lang="en-US" dirty="0"/>
              <a:t>Pull Datasets</a:t>
            </a:r>
          </a:p>
          <a:p>
            <a:pPr lvl="1"/>
            <a:r>
              <a:rPr lang="en-US" dirty="0"/>
              <a:t>Imported Datasets</a:t>
            </a:r>
          </a:p>
          <a:p>
            <a:pPr lvl="1"/>
            <a:r>
              <a:rPr lang="en-US" dirty="0" err="1"/>
              <a:t>DirectQuery</a:t>
            </a:r>
            <a:r>
              <a:rPr lang="en-US" dirty="0"/>
              <a:t> Datasets</a:t>
            </a:r>
          </a:p>
          <a:p>
            <a:pPr lvl="1"/>
            <a:r>
              <a:rPr lang="en-US" dirty="0"/>
              <a:t>Live Connect Datasets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Real-time Datasets</a:t>
            </a:r>
          </a:p>
          <a:p>
            <a:pPr lvl="1"/>
            <a:r>
              <a:rPr lang="en-US" dirty="0"/>
              <a:t>Streaming Datasets</a:t>
            </a:r>
          </a:p>
          <a:p>
            <a:pPr lvl="1"/>
            <a:r>
              <a:rPr lang="en-US" dirty="0"/>
              <a:t>Push Datasets</a:t>
            </a:r>
          </a:p>
          <a:p>
            <a:pPr lvl="1"/>
            <a:r>
              <a:rPr lang="en-US" dirty="0"/>
              <a:t>Hybrid Datasets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5834F9-3DA4-40E1-887B-5A1581608C02}"/>
              </a:ext>
            </a:extLst>
          </p:cNvPr>
          <p:cNvGrpSpPr/>
          <p:nvPr/>
        </p:nvGrpSpPr>
        <p:grpSpPr>
          <a:xfrm>
            <a:off x="4758129" y="1433369"/>
            <a:ext cx="4394359" cy="1600200"/>
            <a:chOff x="4521041" y="1524000"/>
            <a:chExt cx="4394359" cy="16002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22524E1-7F17-41D8-BD3C-2810E1A88BAF}"/>
                </a:ext>
              </a:extLst>
            </p:cNvPr>
            <p:cNvSpPr/>
            <p:nvPr/>
          </p:nvSpPr>
          <p:spPr>
            <a:xfrm>
              <a:off x="4521041" y="1524000"/>
              <a:ext cx="4394359" cy="1600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E4CDAE7-3457-4374-B776-1BB8FB862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4093" y="1711883"/>
              <a:ext cx="1193250" cy="1183400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F4130167-D31B-4DDF-935A-A9A5B04CFD4C}"/>
                </a:ext>
              </a:extLst>
            </p:cNvPr>
            <p:cNvSpPr/>
            <p:nvPr/>
          </p:nvSpPr>
          <p:spPr>
            <a:xfrm>
              <a:off x="5872630" y="2047415"/>
              <a:ext cx="965059" cy="544506"/>
            </a:xfrm>
            <a:prstGeom prst="rightArrow">
              <a:avLst>
                <a:gd name="adj1" fmla="val 55505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+mj-lt"/>
                </a:rPr>
                <a:t>Pull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713594C-4DDC-4B1A-9C16-3D0C55A1A2AA}"/>
                </a:ext>
              </a:extLst>
            </p:cNvPr>
            <p:cNvGrpSpPr/>
            <p:nvPr/>
          </p:nvGrpSpPr>
          <p:grpSpPr>
            <a:xfrm>
              <a:off x="6950126" y="1731548"/>
              <a:ext cx="1811076" cy="1176240"/>
              <a:chOff x="7038900" y="1795244"/>
              <a:chExt cx="1689900" cy="102139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19EC6F2-607B-4594-93D4-FEA63AB75B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8900" y="1795244"/>
                <a:ext cx="1689900" cy="1021397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ED1EA2-213B-46F6-A0A1-E899E0F43E07}"/>
                  </a:ext>
                </a:extLst>
              </p:cNvPr>
              <p:cNvSpPr txBox="1"/>
              <p:nvPr/>
            </p:nvSpPr>
            <p:spPr>
              <a:xfrm>
                <a:off x="7500895" y="2067262"/>
                <a:ext cx="903134" cy="5077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Power BI</a:t>
                </a:r>
              </a:p>
              <a:p>
                <a:pPr algn="ctr"/>
                <a:r>
                  <a:rPr lang="en-US" sz="1600" dirty="0"/>
                  <a:t>Service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A5B337-7C9D-463E-B44E-431F0445B02A}"/>
              </a:ext>
            </a:extLst>
          </p:cNvPr>
          <p:cNvGrpSpPr/>
          <p:nvPr/>
        </p:nvGrpSpPr>
        <p:grpSpPr>
          <a:xfrm>
            <a:off x="4758129" y="3654171"/>
            <a:ext cx="4394359" cy="1600200"/>
            <a:chOff x="4513780" y="3785188"/>
            <a:chExt cx="4394359" cy="16002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5462ECA-6440-4C4B-967D-104BE46F852D}"/>
                </a:ext>
              </a:extLst>
            </p:cNvPr>
            <p:cNvSpPr/>
            <p:nvPr/>
          </p:nvSpPr>
          <p:spPr>
            <a:xfrm>
              <a:off x="4513780" y="3785188"/>
              <a:ext cx="4394359" cy="1600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C5BD15-2321-411B-AD8C-9E405B4FB0CE}"/>
                </a:ext>
              </a:extLst>
            </p:cNvPr>
            <p:cNvGrpSpPr/>
            <p:nvPr/>
          </p:nvGrpSpPr>
          <p:grpSpPr>
            <a:xfrm>
              <a:off x="7028124" y="4017548"/>
              <a:ext cx="1811076" cy="1176240"/>
              <a:chOff x="7038900" y="1795244"/>
              <a:chExt cx="1689900" cy="1021397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C931E300-02E6-45AD-8F92-D46ADB37F5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8900" y="1795244"/>
                <a:ext cx="1689900" cy="1021397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AF30EC-D6BE-4A5C-B92D-3C48B1BF6734}"/>
                  </a:ext>
                </a:extLst>
              </p:cNvPr>
              <p:cNvSpPr txBox="1"/>
              <p:nvPr/>
            </p:nvSpPr>
            <p:spPr>
              <a:xfrm>
                <a:off x="7500895" y="2067262"/>
                <a:ext cx="903134" cy="5077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Power BI</a:t>
                </a:r>
              </a:p>
              <a:p>
                <a:pPr algn="ctr"/>
                <a:r>
                  <a:rPr lang="en-US" sz="1600" dirty="0"/>
                  <a:t>Service</a:t>
                </a:r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1857676-55C9-4D6C-B197-6512E2DA6D24}"/>
                </a:ext>
              </a:extLst>
            </p:cNvPr>
            <p:cNvSpPr/>
            <p:nvPr/>
          </p:nvSpPr>
          <p:spPr>
            <a:xfrm>
              <a:off x="4659527" y="4110368"/>
              <a:ext cx="1260453" cy="9906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Custom</a:t>
              </a:r>
            </a:p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Application</a:t>
              </a:r>
            </a:p>
            <a:p>
              <a:pPr algn="ctr"/>
              <a:endParaRPr lang="en-US" sz="400" i="1" dirty="0">
                <a:solidFill>
                  <a:srgbClr val="C00000"/>
                </a:solidFill>
              </a:endParaRPr>
            </a:p>
            <a:p>
              <a:pPr algn="ctr"/>
              <a:r>
                <a:rPr lang="en-US" sz="1000" dirty="0">
                  <a:solidFill>
                    <a:srgbClr val="C00000"/>
                  </a:solidFill>
                  <a:latin typeface="+mj-lt"/>
                </a:rPr>
                <a:t>Power</a:t>
              </a:r>
              <a:r>
                <a:rPr lang="en-US" sz="1050" dirty="0">
                  <a:solidFill>
                    <a:srgbClr val="C00000"/>
                  </a:solidFill>
                  <a:latin typeface="+mj-lt"/>
                </a:rPr>
                <a:t> BI</a:t>
              </a:r>
            </a:p>
            <a:p>
              <a:pPr algn="ctr"/>
              <a:r>
                <a:rPr lang="en-US" sz="1050" dirty="0">
                  <a:solidFill>
                    <a:srgbClr val="C00000"/>
                  </a:solidFill>
                  <a:latin typeface="+mj-lt"/>
                </a:rPr>
                <a:t>Service API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A790EEB6-D9AA-4DDB-9B58-57AF525B93B5}"/>
                </a:ext>
              </a:extLst>
            </p:cNvPr>
            <p:cNvSpPr/>
            <p:nvPr/>
          </p:nvSpPr>
          <p:spPr>
            <a:xfrm>
              <a:off x="6058466" y="4337847"/>
              <a:ext cx="875734" cy="544506"/>
            </a:xfrm>
            <a:prstGeom prst="rightArrow">
              <a:avLst>
                <a:gd name="adj1" fmla="val 55505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+mj-lt"/>
                </a:rPr>
                <a:t>Push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99263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DCCB-FC77-460E-B669-2D9A0B0E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Streaming 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7F24B-8949-4AC1-A3BE-CAC32FCA25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Data stored in cloud-based cache – not persisted in DB</a:t>
            </a:r>
          </a:p>
          <a:p>
            <a:r>
              <a:rPr lang="en-US"/>
              <a:t>Restricted to single table - no rich data modeling</a:t>
            </a:r>
          </a:p>
          <a:p>
            <a:r>
              <a:rPr lang="en-US"/>
              <a:t>Not supported by standard Power BI report designer</a:t>
            </a:r>
          </a:p>
          <a:p>
            <a:r>
              <a:rPr lang="en-US"/>
              <a:t>Dashboard created using specialized streaming data tiles</a:t>
            </a:r>
          </a:p>
          <a:p>
            <a:r>
              <a:rPr lang="en-US"/>
              <a:t>No support for DAX, aggregation or filtering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E88E5E-56B1-464D-A580-8C955D7A1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56" y="4098637"/>
            <a:ext cx="3754649" cy="215364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CCA603A-1806-46DC-A422-C0CFC7D85106}"/>
              </a:ext>
            </a:extLst>
          </p:cNvPr>
          <p:cNvGrpSpPr/>
          <p:nvPr/>
        </p:nvGrpSpPr>
        <p:grpSpPr>
          <a:xfrm>
            <a:off x="3449835" y="4227741"/>
            <a:ext cx="3488972" cy="1468625"/>
            <a:chOff x="3791580" y="4320104"/>
            <a:chExt cx="3488972" cy="14686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40BAF56-E429-4A98-8570-87236387BB1E}"/>
                </a:ext>
              </a:extLst>
            </p:cNvPr>
            <p:cNvGrpSpPr/>
            <p:nvPr/>
          </p:nvGrpSpPr>
          <p:grpSpPr>
            <a:xfrm>
              <a:off x="5292451" y="4320104"/>
              <a:ext cx="1988101" cy="1468625"/>
              <a:chOff x="5562599" y="3562350"/>
              <a:chExt cx="1295402" cy="138292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3001458-9217-49BC-A6DD-C8E0E727E2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2600" y="3886200"/>
                <a:ext cx="1295401" cy="105907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6EEC0E3-A1F8-45A2-A8D2-FCED75DA1B68}"/>
                  </a:ext>
                </a:extLst>
              </p:cNvPr>
              <p:cNvSpPr/>
              <p:nvPr/>
            </p:nvSpPr>
            <p:spPr>
              <a:xfrm>
                <a:off x="5562599" y="3562350"/>
                <a:ext cx="1295401" cy="3238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Streaming Data Tiles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E6A9CB9-4DC5-4CE2-AC34-83D38343C9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1580" y="5054417"/>
              <a:ext cx="1371600" cy="1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45744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DCCB-FC77-460E-B669-2D9A0B0E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Push 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7F24B-8949-4AC1-A3BE-CAC32FCA25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stored in Azure SQL DB – not in cache</a:t>
            </a:r>
          </a:p>
          <a:p>
            <a:r>
              <a:rPr lang="en-US" dirty="0"/>
              <a:t>Supports multiple tables and table relationships</a:t>
            </a:r>
          </a:p>
          <a:p>
            <a:r>
              <a:rPr lang="en-US" dirty="0"/>
              <a:t>Supported by standard Power BI report designer</a:t>
            </a:r>
          </a:p>
          <a:p>
            <a:r>
              <a:rPr lang="en-US" dirty="0"/>
              <a:t>Supports DAX, measures, aggregation &amp; filtering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1789D4-20D1-4F87-ABDA-741295C9A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038600"/>
            <a:ext cx="3488740" cy="200112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8DDBDE2-F454-4858-B176-83314036DF0A}"/>
              </a:ext>
            </a:extLst>
          </p:cNvPr>
          <p:cNvGrpSpPr/>
          <p:nvPr/>
        </p:nvGrpSpPr>
        <p:grpSpPr>
          <a:xfrm>
            <a:off x="5085056" y="4096919"/>
            <a:ext cx="3903921" cy="1914995"/>
            <a:chOff x="3561055" y="4096918"/>
            <a:chExt cx="3903921" cy="19149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403D623-C771-4C01-865C-F1CE1658C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0200" y="4096918"/>
              <a:ext cx="2054776" cy="1914995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CE2D153-DB3A-4B6C-9E70-7EB10F60AA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1055" y="5054416"/>
              <a:ext cx="1701959" cy="23817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28913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DCCB-FC77-460E-B669-2D9A0B0E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Hybrid 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7F24B-8949-4AC1-A3BE-CAC32FCA25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Data stored in cloud-based cache AND in Azure SQL DB</a:t>
            </a:r>
          </a:p>
          <a:p>
            <a:r>
              <a:rPr lang="en-US"/>
              <a:t>Restricted to single table and no rich data modeling</a:t>
            </a:r>
          </a:p>
          <a:p>
            <a:r>
              <a:rPr lang="en-US"/>
              <a:t>Supported by streaming data tiles</a:t>
            </a:r>
          </a:p>
          <a:p>
            <a:r>
              <a:rPr lang="en-US"/>
              <a:t>Supported by Power BI report designer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0339A-1E21-4A4E-B17E-6DE0BDD4F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64" y="4119419"/>
            <a:ext cx="3798846" cy="217770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299D40D-1E8B-483A-94FE-522D971F7D0A}"/>
              </a:ext>
            </a:extLst>
          </p:cNvPr>
          <p:cNvGrpSpPr/>
          <p:nvPr/>
        </p:nvGrpSpPr>
        <p:grpSpPr>
          <a:xfrm>
            <a:off x="3038764" y="3631583"/>
            <a:ext cx="2895600" cy="1115894"/>
            <a:chOff x="3352800" y="3409910"/>
            <a:chExt cx="2895600" cy="111589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887FAAD-D0D5-423C-A617-FDD762287CF0}"/>
                </a:ext>
              </a:extLst>
            </p:cNvPr>
            <p:cNvGrpSpPr/>
            <p:nvPr/>
          </p:nvGrpSpPr>
          <p:grpSpPr>
            <a:xfrm>
              <a:off x="5179935" y="3409910"/>
              <a:ext cx="1068465" cy="1115894"/>
              <a:chOff x="5179935" y="3306131"/>
              <a:chExt cx="1295402" cy="135290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79C7D54-5D59-4136-B872-EE75BD2BA9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9936" y="3599965"/>
                <a:ext cx="1295401" cy="105907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B6203A2-DEFC-4AE9-8522-1219029C0EF0}"/>
                  </a:ext>
                </a:extLst>
              </p:cNvPr>
              <p:cNvSpPr/>
              <p:nvPr/>
            </p:nvSpPr>
            <p:spPr>
              <a:xfrm>
                <a:off x="5179935" y="3306131"/>
                <a:ext cx="1295401" cy="3238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Real-time Tiles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7A5E678-167C-4708-8F03-33EADB8FBE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2800" y="4103084"/>
              <a:ext cx="1752600" cy="257855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078354F-D644-4DE0-AA55-FC935EC0C5CF}"/>
              </a:ext>
            </a:extLst>
          </p:cNvPr>
          <p:cNvGrpSpPr/>
          <p:nvPr/>
        </p:nvGrpSpPr>
        <p:grpSpPr>
          <a:xfrm>
            <a:off x="3153062" y="5209923"/>
            <a:ext cx="3947858" cy="1087199"/>
            <a:chOff x="3467098" y="4988249"/>
            <a:chExt cx="3947858" cy="10871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1F59B29-F6CC-4023-97C6-BF5A10907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8399" y="4988249"/>
              <a:ext cx="1166557" cy="1087199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EA05E22-6D37-4E47-8FC6-118261AF0AB8}"/>
                </a:ext>
              </a:extLst>
            </p:cNvPr>
            <p:cNvCxnSpPr>
              <a:cxnSpLocks/>
            </p:cNvCxnSpPr>
            <p:nvPr/>
          </p:nvCxnSpPr>
          <p:spPr>
            <a:xfrm>
              <a:off x="3467098" y="5461352"/>
              <a:ext cx="2628902" cy="87234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82178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StreamingDatasetsDemo Project</a:t>
            </a:r>
            <a:endParaRPr lang="en-U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Console application project in Visual Studio 2017</a:t>
            </a:r>
          </a:p>
          <a:p>
            <a:pPr lvl="1"/>
            <a:r>
              <a:rPr lang="en-US"/>
              <a:t>Installed package for Azure AD Authentication library</a:t>
            </a:r>
          </a:p>
          <a:p>
            <a:pPr lvl="1"/>
            <a:r>
              <a:rPr lang="en-US"/>
              <a:t>Installed package to serialize .NET objects to JSON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EAEAEF-D56F-41EA-8D37-BCB7A01E8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19" y="3223492"/>
            <a:ext cx="3453481" cy="27595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1753A0-2DA7-455F-834E-0FA0DDEC2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637" y="4785591"/>
            <a:ext cx="6013621" cy="1524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60DCFC9-1681-4F5D-98DF-718EA07F4F0E}"/>
              </a:ext>
            </a:extLst>
          </p:cNvPr>
          <p:cNvGrpSpPr/>
          <p:nvPr/>
        </p:nvGrpSpPr>
        <p:grpSpPr>
          <a:xfrm>
            <a:off x="4721499" y="2804391"/>
            <a:ext cx="4394359" cy="1600200"/>
            <a:chOff x="4521041" y="3810000"/>
            <a:chExt cx="4394359" cy="16002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D77FB33-1A52-4B54-81CE-7A78F9F43ADC}"/>
                </a:ext>
              </a:extLst>
            </p:cNvPr>
            <p:cNvSpPr/>
            <p:nvPr/>
          </p:nvSpPr>
          <p:spPr>
            <a:xfrm>
              <a:off x="4521041" y="3810000"/>
              <a:ext cx="4394359" cy="1600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0564B2E-1AC7-4124-8BFC-FC370259B93E}"/>
                </a:ext>
              </a:extLst>
            </p:cNvPr>
            <p:cNvGrpSpPr/>
            <p:nvPr/>
          </p:nvGrpSpPr>
          <p:grpSpPr>
            <a:xfrm>
              <a:off x="7028124" y="4017548"/>
              <a:ext cx="1811076" cy="1176240"/>
              <a:chOff x="7038900" y="1795244"/>
              <a:chExt cx="1689900" cy="1021397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DD50C61-D0A2-4E50-8174-51EEA86385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38900" y="1795244"/>
                <a:ext cx="1689900" cy="1021397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18CF85-0BF4-44CC-9577-83AFC04F2302}"/>
                  </a:ext>
                </a:extLst>
              </p:cNvPr>
              <p:cNvSpPr txBox="1"/>
              <p:nvPr/>
            </p:nvSpPr>
            <p:spPr>
              <a:xfrm>
                <a:off x="7500895" y="2067262"/>
                <a:ext cx="903134" cy="5077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Power BI</a:t>
                </a:r>
              </a:p>
              <a:p>
                <a:pPr algn="ctr"/>
                <a:r>
                  <a:rPr lang="en-US" sz="1600" dirty="0"/>
                  <a:t>Service</a:t>
                </a: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7A949B4-488B-4DEB-A4D8-0E2E4B50750E}"/>
                </a:ext>
              </a:extLst>
            </p:cNvPr>
            <p:cNvSpPr/>
            <p:nvPr/>
          </p:nvSpPr>
          <p:spPr>
            <a:xfrm>
              <a:off x="4659527" y="4110368"/>
              <a:ext cx="1260453" cy="9906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Custom</a:t>
              </a:r>
            </a:p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Application</a:t>
              </a:r>
            </a:p>
            <a:p>
              <a:pPr algn="ctr"/>
              <a:endParaRPr lang="en-US" sz="400" i="1" dirty="0">
                <a:solidFill>
                  <a:srgbClr val="C00000"/>
                </a:solidFill>
              </a:endParaRPr>
            </a:p>
            <a:p>
              <a:pPr algn="ctr"/>
              <a:r>
                <a:rPr lang="en-US" sz="1000" dirty="0">
                  <a:solidFill>
                    <a:srgbClr val="C00000"/>
                  </a:solidFill>
                  <a:latin typeface="+mj-lt"/>
                </a:rPr>
                <a:t>Power</a:t>
              </a:r>
              <a:r>
                <a:rPr lang="en-US" sz="1050" dirty="0">
                  <a:solidFill>
                    <a:srgbClr val="C00000"/>
                  </a:solidFill>
                  <a:latin typeface="+mj-lt"/>
                </a:rPr>
                <a:t> BI</a:t>
              </a:r>
            </a:p>
            <a:p>
              <a:pPr algn="ctr"/>
              <a:r>
                <a:rPr lang="en-US" sz="1050" dirty="0">
                  <a:solidFill>
                    <a:srgbClr val="C00000"/>
                  </a:solidFill>
                  <a:latin typeface="+mj-lt"/>
                </a:rPr>
                <a:t>Service API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1F7E0025-A156-49FD-AF9C-759FFE764FBF}"/>
                </a:ext>
              </a:extLst>
            </p:cNvPr>
            <p:cNvSpPr/>
            <p:nvPr/>
          </p:nvSpPr>
          <p:spPr>
            <a:xfrm>
              <a:off x="6058466" y="4337847"/>
              <a:ext cx="875734" cy="544506"/>
            </a:xfrm>
            <a:prstGeom prst="rightArrow">
              <a:avLst>
                <a:gd name="adj1" fmla="val 55505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+mj-lt"/>
                </a:rPr>
                <a:t>Push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81632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you need to get started?</a:t>
            </a:r>
          </a:p>
          <a:p>
            <a:pPr lvl="1"/>
            <a:r>
              <a:rPr lang="en-US" dirty="0"/>
              <a:t>Visual Studio 2017 or Visual Studio 2015</a:t>
            </a:r>
          </a:p>
          <a:p>
            <a:pPr lvl="1"/>
            <a:r>
              <a:rPr lang="en-US" dirty="0"/>
              <a:t>Organizational account in an Azure AD tenancy</a:t>
            </a:r>
          </a:p>
          <a:p>
            <a:pPr lvl="1"/>
            <a:r>
              <a:rPr lang="en-US" dirty="0"/>
              <a:t>License for Power BI Pro</a:t>
            </a:r>
          </a:p>
          <a:p>
            <a:pPr lvl="1"/>
            <a:r>
              <a:rPr lang="en-US" dirty="0"/>
              <a:t>Access to Azure portal to create Azure AD applications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Azure subscription not required!</a:t>
            </a:r>
          </a:p>
          <a:p>
            <a:pPr lvl="1"/>
            <a:r>
              <a:rPr lang="en-US" dirty="0"/>
              <a:t>Azure portal used to create Azure AD application</a:t>
            </a:r>
          </a:p>
          <a:p>
            <a:pPr lvl="1"/>
            <a:r>
              <a:rPr lang="en-US" dirty="0"/>
              <a:t>Azure subscription helpful to create Azure resources</a:t>
            </a:r>
          </a:p>
        </p:txBody>
      </p:sp>
    </p:spTree>
    <p:extLst>
      <p:ext uri="{BB962C8B-B14F-4D97-AF65-F5344CB8AC3E}">
        <p14:creationId xmlns:p14="http://schemas.microsoft.com/office/powerpoint/2010/main" val="17745614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a Streaming Dataset</a:t>
            </a:r>
            <a:endParaRPr lang="en-US" altLang="en-US" dirty="0"/>
          </a:p>
        </p:txBody>
      </p:sp>
      <p:sp>
        <p:nvSpPr>
          <p:cNvPr id="26627" name="Conten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/>
              <a:t>Streaming dataset created using JSON schema definition</a:t>
            </a:r>
          </a:p>
          <a:p>
            <a:pPr lvl="1"/>
            <a:r>
              <a:rPr lang="en-US" altLang="en-US"/>
              <a:t>Streaming dataset limited to a single table</a:t>
            </a:r>
          </a:p>
          <a:p>
            <a:pPr lvl="1"/>
            <a:r>
              <a:rPr lang="en-US" altLang="en-US"/>
              <a:t>Columns defined using name and datatype</a:t>
            </a:r>
          </a:p>
          <a:p>
            <a:pPr lvl="1"/>
            <a:r>
              <a:rPr lang="en-US" altLang="en-US"/>
              <a:t>No support for any other column properties (e.g. formatting)</a:t>
            </a: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5343E3-FE6F-44D8-89A7-11E784A7F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45" y="3035745"/>
            <a:ext cx="4876800" cy="350129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3064156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51F98D-F367-4AC3-892F-A4C61A712DF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019127" y="5433739"/>
            <a:ext cx="1587749" cy="2437"/>
          </a:xfrm>
          <a:prstGeom prst="straightConnector1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Custom Dataset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Dataset created by executing HTTP POST operation</a:t>
            </a:r>
          </a:p>
          <a:p>
            <a:pPr lvl="1"/>
            <a:r>
              <a:rPr lang="en-US"/>
              <a:t>One-time operation done as application begins running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91201" y="4473743"/>
            <a:ext cx="2707091" cy="184681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8580"/>
          <a:lstStyle/>
          <a:p>
            <a:pPr algn="ctr">
              <a:defRPr/>
            </a:pPr>
            <a:r>
              <a:rPr lang="en-US" sz="1125" b="1" dirty="0">
                <a:latin typeface="Arial" panose="020B0604020202020204" pitchFamily="34" charset="0"/>
                <a:cs typeface="Arial" panose="020B0604020202020204" pitchFamily="34" charset="0"/>
              </a:rPr>
              <a:t>Power BI Service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66" y="2346037"/>
            <a:ext cx="7631816" cy="17408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FA5E612-75C1-44E8-8EDA-6AAB5037CB6A}"/>
              </a:ext>
            </a:extLst>
          </p:cNvPr>
          <p:cNvGrpSpPr/>
          <p:nvPr/>
        </p:nvGrpSpPr>
        <p:grpSpPr>
          <a:xfrm>
            <a:off x="4188961" y="4841566"/>
            <a:ext cx="1534462" cy="830005"/>
            <a:chOff x="3579361" y="4933928"/>
            <a:chExt cx="1534462" cy="830005"/>
          </a:xfrm>
        </p:grpSpPr>
        <p:cxnSp>
          <p:nvCxnSpPr>
            <p:cNvPr id="10" name="Straight Arrow Connector 9"/>
            <p:cNvCxnSpPr/>
            <p:nvPr/>
          </p:nvCxnSpPr>
          <p:spPr bwMode="auto">
            <a:xfrm flipV="1">
              <a:off x="3579361" y="5359522"/>
              <a:ext cx="1534462" cy="9630"/>
            </a:xfrm>
            <a:prstGeom prst="straightConnector1">
              <a:avLst/>
            </a:prstGeom>
            <a:ln w="57150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5EAE2DD-5206-4B94-B918-348028AAAC14}"/>
                </a:ext>
              </a:extLst>
            </p:cNvPr>
            <p:cNvGrpSpPr/>
            <p:nvPr/>
          </p:nvGrpSpPr>
          <p:grpSpPr>
            <a:xfrm>
              <a:off x="3908814" y="4933928"/>
              <a:ext cx="773498" cy="830005"/>
              <a:chOff x="3908814" y="4933928"/>
              <a:chExt cx="773498" cy="830005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3908814" y="4933928"/>
                <a:ext cx="773498" cy="83000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defRPr/>
                </a:pPr>
                <a:r>
                  <a:rPr lang="en-US" sz="750" b="1" dirty="0">
                    <a:solidFill>
                      <a:schemeClr val="tx1"/>
                    </a:solidFill>
                  </a:rPr>
                  <a:t>HTTP POST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 bwMode="auto">
              <a:xfrm>
                <a:off x="3976853" y="5357597"/>
                <a:ext cx="641001" cy="33700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675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JSON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3976853" y="5136133"/>
                <a:ext cx="641001" cy="171394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45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Access Token</a:t>
                </a:r>
              </a:p>
            </p:txBody>
          </p:sp>
        </p:grpSp>
      </p:grpSp>
      <p:sp>
        <p:nvSpPr>
          <p:cNvPr id="4" name="Rectangle 3"/>
          <p:cNvSpPr/>
          <p:nvPr/>
        </p:nvSpPr>
        <p:spPr bwMode="auto">
          <a:xfrm>
            <a:off x="6031391" y="4856972"/>
            <a:ext cx="2223415" cy="12806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8580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My Streaming Dataset</a:t>
            </a:r>
          </a:p>
        </p:txBody>
      </p:sp>
      <p:grpSp>
        <p:nvGrpSpPr>
          <p:cNvPr id="27664" name="Group 10"/>
          <p:cNvGrpSpPr>
            <a:grpSpLocks/>
          </p:cNvGrpSpPr>
          <p:nvPr/>
        </p:nvGrpSpPr>
        <p:grpSpPr bwMode="auto">
          <a:xfrm>
            <a:off x="6160355" y="5230553"/>
            <a:ext cx="1880736" cy="763615"/>
            <a:chOff x="7924800" y="5355406"/>
            <a:chExt cx="1295400" cy="839384"/>
          </a:xfrm>
        </p:grpSpPr>
        <p:sp>
          <p:nvSpPr>
            <p:cNvPr id="13" name="Rectangle 12"/>
            <p:cNvSpPr/>
            <p:nvPr/>
          </p:nvSpPr>
          <p:spPr>
            <a:xfrm>
              <a:off x="7924741" y="5355426"/>
              <a:ext cx="1295424" cy="8403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900" b="1" dirty="0" err="1">
                  <a:solidFill>
                    <a:schemeClr val="tx1"/>
                  </a:solidFill>
                </a:rPr>
                <a:t>TemperatureReadings</a:t>
              </a:r>
              <a:r>
                <a:rPr lang="en-US" sz="900" dirty="0">
                  <a:solidFill>
                    <a:schemeClr val="tx1"/>
                  </a:solidFill>
                </a:rPr>
                <a:t> table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924741" y="5639084"/>
              <a:ext cx="12954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00943" y="5715290"/>
              <a:ext cx="11430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000943" y="5791497"/>
              <a:ext cx="11430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00943" y="5867703"/>
              <a:ext cx="11430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000943" y="5943910"/>
              <a:ext cx="11430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000943" y="6020116"/>
              <a:ext cx="11430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000943" y="6096323"/>
              <a:ext cx="11430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1022556" y="2661865"/>
            <a:ext cx="238795" cy="22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1022556" y="3158712"/>
            <a:ext cx="207983" cy="207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2</a:t>
            </a:r>
          </a:p>
        </p:txBody>
      </p:sp>
      <p:sp>
        <p:nvSpPr>
          <p:cNvPr id="35" name="Oval 34"/>
          <p:cNvSpPr/>
          <p:nvPr/>
        </p:nvSpPr>
        <p:spPr>
          <a:xfrm>
            <a:off x="1037961" y="3758504"/>
            <a:ext cx="207983" cy="207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3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E5B0A3D-B9CB-4FE8-83E5-723F4DF2C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326" y="4335204"/>
            <a:ext cx="2590800" cy="18600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044462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Adding Rows by Converting C# to JSON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DC5798-5104-4AF9-9905-21686350D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46" y="4195619"/>
            <a:ext cx="3605071" cy="243634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A37783-6F79-46A5-98B1-32A387AA7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63" y="1169406"/>
            <a:ext cx="8224982" cy="285849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4B90C63-1EAF-46A7-8A7A-F38640A6F2BF}"/>
              </a:ext>
            </a:extLst>
          </p:cNvPr>
          <p:cNvGrpSpPr/>
          <p:nvPr/>
        </p:nvGrpSpPr>
        <p:grpSpPr>
          <a:xfrm>
            <a:off x="4241246" y="4195618"/>
            <a:ext cx="3988461" cy="2436345"/>
            <a:chOff x="3810000" y="4186381"/>
            <a:chExt cx="3988461" cy="243634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C35A315-2A01-4703-9F4C-A96DFCC96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6173" y="4186381"/>
              <a:ext cx="3322288" cy="2436345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55F05A59-B346-4B19-AD02-459250E5857A}"/>
                </a:ext>
              </a:extLst>
            </p:cNvPr>
            <p:cNvSpPr/>
            <p:nvPr/>
          </p:nvSpPr>
          <p:spPr>
            <a:xfrm>
              <a:off x="3810000" y="510540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51574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BB5C-A612-40DC-B572-18EAE132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Dataset Matrix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8C977DF3-FC1F-416F-B2C3-24DDA2FCF166}"/>
              </a:ext>
            </a:extLst>
          </p:cNvPr>
          <p:cNvGraphicFramePr>
            <a:graphicFrameLocks noGrp="1"/>
          </p:cNvGraphicFramePr>
          <p:nvPr>
            <p:ph type="tbl" sz="quarter" idx="4294967295"/>
            <p:extLst>
              <p:ext uri="{D42A27DB-BD31-4B8C-83A1-F6EECF244321}">
                <p14:modId xmlns:p14="http://schemas.microsoft.com/office/powerpoint/2010/main" val="2092187048"/>
              </p:ext>
            </p:extLst>
          </p:nvPr>
        </p:nvGraphicFramePr>
        <p:xfrm>
          <a:off x="588263" y="1366981"/>
          <a:ext cx="86868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867">
                  <a:extLst>
                    <a:ext uri="{9D8B030D-6E8A-4147-A177-3AD203B41FA5}">
                      <a16:colId xmlns:a16="http://schemas.microsoft.com/office/drawing/2014/main" val="1973918261"/>
                    </a:ext>
                  </a:extLst>
                </a:gridCol>
                <a:gridCol w="1769533">
                  <a:extLst>
                    <a:ext uri="{9D8B030D-6E8A-4147-A177-3AD203B41FA5}">
                      <a16:colId xmlns:a16="http://schemas.microsoft.com/office/drawing/2014/main" val="4040666849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43580405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864780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Streaming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740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Updates in 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4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Smooth animations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92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Backed by Azure SQL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6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Report Designer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73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Allow Rich Data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80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Ingestion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 request/sec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15KB/request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request/second</a:t>
                      </a:r>
                    </a:p>
                    <a:p>
                      <a:r>
                        <a:rPr lang="en-US" sz="1600" dirty="0"/>
                        <a:t>16MB/request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321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333091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0460-7FCD-47F7-9095-1167A8457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302649"/>
            <a:ext cx="4161981" cy="830997"/>
          </a:xfrm>
        </p:spPr>
        <p:txBody>
          <a:bodyPr/>
          <a:lstStyle/>
          <a:p>
            <a:r>
              <a:rPr lang="en-US" sz="5400" dirty="0"/>
              <a:t>Demo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7CADA-B142-45B5-AE5B-0B6735C6AD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490218" cy="615553"/>
          </a:xfrm>
        </p:spPr>
        <p:txBody>
          <a:bodyPr/>
          <a:lstStyle/>
          <a:p>
            <a:r>
              <a:rPr lang="en-US" b="1" dirty="0"/>
              <a:t>Creating Real-time Datasets using the Power BI Service API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CD3BC08-F0E4-477D-9D0D-FD4B45E6F36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8124" b="81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09348496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  <a:endParaRPr lang="en-US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/>
              <a:t>Power BI Service API Overview</a:t>
            </a:r>
          </a:p>
          <a:p>
            <a:r>
              <a:rPr lang="en-US" altLang="en-US"/>
              <a:t>Authentication with Azure Active Directory</a:t>
            </a:r>
          </a:p>
          <a:p>
            <a:r>
              <a:rPr lang="en-US" altLang="en-US"/>
              <a:t>Developing with the Power BI SDK</a:t>
            </a:r>
          </a:p>
          <a:p>
            <a:r>
              <a:rPr lang="en-US" altLang="en-US"/>
              <a:t>Creating and Managing Workspaces</a:t>
            </a:r>
          </a:p>
          <a:p>
            <a:r>
              <a:rPr lang="en-US" altLang="en-US"/>
              <a:t>Working with Streaming Datasets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7055341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081" y="188475"/>
            <a:ext cx="7815349" cy="830997"/>
          </a:xfrm>
        </p:spPr>
        <p:txBody>
          <a:bodyPr/>
          <a:lstStyle/>
          <a:p>
            <a:r>
              <a:rPr lang="en-US" dirty="0"/>
              <a:t>Critical Path Training</a:t>
            </a:r>
            <a:br>
              <a:rPr lang="en-US" dirty="0"/>
            </a:br>
            <a:r>
              <a:rPr lang="en-US" sz="1800" dirty="0">
                <a:solidFill>
                  <a:srgbClr val="700000"/>
                </a:solidFill>
              </a:rPr>
              <a:t>https://www.CriticalPathTrainig.com </a:t>
            </a:r>
            <a:endParaRPr lang="en-US" dirty="0">
              <a:solidFill>
                <a:srgbClr val="7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b="1">
                <a:solidFill>
                  <a:srgbClr val="002060"/>
                </a:solidFill>
              </a:rPr>
              <a:t>PBI365: Power BI Certification Bootcamp </a:t>
            </a:r>
            <a:r>
              <a:rPr lang="en-US">
                <a:solidFill>
                  <a:schemeClr val="tx2"/>
                </a:solidFill>
              </a:rPr>
              <a:t>– 3 Days</a:t>
            </a:r>
          </a:p>
          <a:p>
            <a:pPr lvl="1">
              <a:lnSpc>
                <a:spcPct val="110000"/>
              </a:lnSpc>
            </a:pPr>
            <a:r>
              <a:rPr lang="en-US"/>
              <a:t>Audience is Business Users, Analysts and Data Professionals</a:t>
            </a:r>
          </a:p>
          <a:p>
            <a:pPr lvl="1">
              <a:lnSpc>
                <a:spcPct val="110000"/>
              </a:lnSpc>
            </a:pPr>
            <a:r>
              <a:rPr lang="en-US"/>
              <a:t>Provides hands-on introduction to the Power BI platform</a:t>
            </a:r>
          </a:p>
          <a:p>
            <a:pPr lvl="1">
              <a:lnSpc>
                <a:spcPct val="110000"/>
              </a:lnSpc>
            </a:pPr>
            <a:r>
              <a:rPr lang="en-US"/>
              <a:t>Focuses on build solutions using Power BI Desktop</a:t>
            </a:r>
          </a:p>
          <a:p>
            <a:pPr lvl="1">
              <a:lnSpc>
                <a:spcPct val="110000"/>
              </a:lnSpc>
            </a:pPr>
            <a:r>
              <a:rPr lang="en-US"/>
              <a:t>Query design, data modeling and report and dashboard design</a:t>
            </a:r>
          </a:p>
          <a:p>
            <a:pPr lvl="1">
              <a:lnSpc>
                <a:spcPct val="110000"/>
              </a:lnSpc>
            </a:pPr>
            <a:r>
              <a:rPr lang="en-US"/>
              <a:t>Deploying content using App Workspaces and Power BI Apps</a:t>
            </a:r>
          </a:p>
          <a:p>
            <a:pPr lvl="1">
              <a:lnSpc>
                <a:spcPct val="110000"/>
              </a:lnSpc>
            </a:pPr>
            <a:r>
              <a:rPr lang="en-US"/>
              <a:t>Learn Power BI administration and Row Level Security (RLS)</a:t>
            </a:r>
          </a:p>
          <a:p>
            <a:pPr>
              <a:lnSpc>
                <a:spcPct val="110000"/>
              </a:lnSpc>
            </a:pPr>
            <a:r>
              <a:rPr lang="en-US" b="1">
                <a:solidFill>
                  <a:srgbClr val="002060"/>
                </a:solidFill>
              </a:rPr>
              <a:t>PBD365: Power BI Developer Bootcamp </a:t>
            </a:r>
            <a:r>
              <a:rPr lang="en-US">
                <a:solidFill>
                  <a:schemeClr val="tx2"/>
                </a:solidFill>
              </a:rPr>
              <a:t>– 4 Days</a:t>
            </a:r>
          </a:p>
          <a:p>
            <a:pPr lvl="1">
              <a:lnSpc>
                <a:spcPct val="110000"/>
              </a:lnSpc>
            </a:pPr>
            <a:r>
              <a:rPr lang="en-US"/>
              <a:t>Audience is Professional Developers</a:t>
            </a:r>
          </a:p>
          <a:p>
            <a:pPr lvl="1">
              <a:lnSpc>
                <a:spcPct val="110000"/>
              </a:lnSpc>
            </a:pPr>
            <a:r>
              <a:rPr lang="en-US"/>
              <a:t>Teaches developing custom visuals with TypeScript and D3</a:t>
            </a:r>
          </a:p>
          <a:p>
            <a:pPr lvl="1">
              <a:lnSpc>
                <a:spcPct val="110000"/>
              </a:lnSpc>
            </a:pPr>
            <a:r>
              <a:rPr lang="en-US"/>
              <a:t>Teaches programming with the Power BI APIs</a:t>
            </a:r>
          </a:p>
          <a:p>
            <a:pPr lvl="1">
              <a:lnSpc>
                <a:spcPct val="110000"/>
              </a:lnSpc>
            </a:pPr>
            <a:r>
              <a:rPr lang="en-US"/>
              <a:t>Teaches developing with Power BI Embedded</a:t>
            </a:r>
          </a:p>
          <a:p>
            <a:pPr lvl="1">
              <a:lnSpc>
                <a:spcPct val="110000"/>
              </a:lnSpc>
            </a:pPr>
            <a:r>
              <a:rPr lang="en-US"/>
              <a:t>Teaches R programming and integrating R with Power BI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05" y="188475"/>
            <a:ext cx="868165" cy="86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5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0460-7FCD-47F7-9095-1167A8457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302649"/>
            <a:ext cx="4161981" cy="830997"/>
          </a:xfrm>
        </p:spPr>
        <p:txBody>
          <a:bodyPr/>
          <a:lstStyle/>
          <a:p>
            <a:r>
              <a:rPr lang="en-US" sz="5400" dirty="0"/>
              <a:t>Demo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7CADA-B142-45B5-AE5B-0B6735C6AD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490218" cy="947952"/>
          </a:xfrm>
        </p:spPr>
        <p:txBody>
          <a:bodyPr/>
          <a:lstStyle/>
          <a:p>
            <a:r>
              <a:rPr lang="en-US" sz="2800" b="1" dirty="0"/>
              <a:t>Hello World with </a:t>
            </a:r>
          </a:p>
          <a:p>
            <a:r>
              <a:rPr lang="en-US" sz="2800" b="1" dirty="0"/>
              <a:t>the Power BI Service API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C3DFD27E-92F2-4046-B2BE-8320D547371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1875" r="218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3110252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/>
              <a:t>Power BI Service API Overview</a:t>
            </a:r>
          </a:p>
          <a:p>
            <a:r>
              <a:rPr lang="en-US" altLang="en-US"/>
              <a:t>Authentication with Azure Active Directory</a:t>
            </a:r>
          </a:p>
          <a:p>
            <a:r>
              <a:rPr lang="en-US" altLang="en-US"/>
              <a:t>Developing with the Power BI SDK</a:t>
            </a:r>
          </a:p>
          <a:p>
            <a:r>
              <a:rPr lang="en-US" altLang="en-US"/>
              <a:t>Creating and Managing Workspaces</a:t>
            </a:r>
          </a:p>
          <a:p>
            <a:r>
              <a:rPr lang="en-US" altLang="en-US"/>
              <a:t>Working with Streaming Datasets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263357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Authenticating with Azure AD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User must be authenticated against Azure AD</a:t>
            </a:r>
          </a:p>
          <a:p>
            <a:pPr lvl="1"/>
            <a:r>
              <a:rPr lang="en-US"/>
              <a:t>User authentication used to obtain access token</a:t>
            </a:r>
          </a:p>
          <a:p>
            <a:pPr lvl="1"/>
            <a:r>
              <a:rPr lang="en-US"/>
              <a:t>Can be accomplished with the Azure AD Authentication Library</a:t>
            </a:r>
          </a:p>
          <a:p>
            <a:pPr lvl="1"/>
            <a:r>
              <a:rPr lang="en-US"/>
              <a:t>Access token pass to Power BI Service API in call REST calls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52500" y="3281218"/>
            <a:ext cx="5143500" cy="2400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63640" y="4254356"/>
            <a:ext cx="1296987" cy="850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125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App</a:t>
            </a:r>
          </a:p>
        </p:txBody>
      </p:sp>
      <p:sp>
        <p:nvSpPr>
          <p:cNvPr id="3" name="Rectangle 2"/>
          <p:cNvSpPr/>
          <p:nvPr/>
        </p:nvSpPr>
        <p:spPr>
          <a:xfrm>
            <a:off x="4495800" y="3432033"/>
            <a:ext cx="1417638" cy="7381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25" b="1" dirty="0">
                <a:latin typeface="Arial" panose="020B0604020202020204" pitchFamily="34" charset="0"/>
                <a:cs typeface="Arial" panose="020B0604020202020204" pitchFamily="34" charset="0"/>
              </a:rPr>
              <a:t>Azure Active Directory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5800" y="4767120"/>
            <a:ext cx="1417638" cy="73977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25" b="1" dirty="0">
                <a:latin typeface="Arial" panose="020B0604020202020204" pitchFamily="34" charset="0"/>
                <a:cs typeface="Arial" panose="020B0604020202020204" pitchFamily="34" charset="0"/>
              </a:rPr>
              <a:t>Power BI Service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506665" y="3755881"/>
            <a:ext cx="1887537" cy="760412"/>
          </a:xfrm>
          <a:prstGeom prst="straightConnector1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205038" y="3919395"/>
            <a:ext cx="2081212" cy="854075"/>
          </a:xfrm>
          <a:prstGeom prst="straightConnector1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509715" y="4603608"/>
            <a:ext cx="555625" cy="3270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675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Token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06665" y="4852843"/>
            <a:ext cx="1887537" cy="336550"/>
          </a:xfrm>
          <a:prstGeom prst="straightConnector1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157540" y="4852845"/>
            <a:ext cx="542925" cy="32861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675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Token</a:t>
            </a:r>
          </a:p>
        </p:txBody>
      </p:sp>
    </p:spTree>
    <p:extLst>
      <p:ext uri="{BB962C8B-B14F-4D97-AF65-F5344CB8AC3E}">
        <p14:creationId xmlns:p14="http://schemas.microsoft.com/office/powerpoint/2010/main" val="37051273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OAuth2 and OpenID Connect</a:t>
            </a:r>
            <a:endParaRPr lang="en-US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0FC8B-9A33-4570-AB73-11AB4E7D4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Power BI Service requires OAuth2-style authentication</a:t>
            </a:r>
          </a:p>
          <a:p>
            <a:pPr lvl="1"/>
            <a:r>
              <a:rPr lang="en-US"/>
              <a:t>Your application must implement an authentication flow</a:t>
            </a:r>
          </a:p>
          <a:p>
            <a:pPr lvl="1"/>
            <a:r>
              <a:rPr lang="en-US"/>
              <a:t>Authentication flow used to acquire an access token</a:t>
            </a:r>
          </a:p>
          <a:p>
            <a:pPr lvl="1"/>
            <a:r>
              <a:rPr lang="en-US"/>
              <a:t>Access token required whenever calling Power BI Service API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A6B22A-BD1C-4C5F-A565-6D185FAF436F}"/>
              </a:ext>
            </a:extLst>
          </p:cNvPr>
          <p:cNvGrpSpPr/>
          <p:nvPr/>
        </p:nvGrpSpPr>
        <p:grpSpPr>
          <a:xfrm>
            <a:off x="1015077" y="2961640"/>
            <a:ext cx="8545440" cy="3352800"/>
            <a:chOff x="439810" y="3048001"/>
            <a:chExt cx="8545440" cy="3352800"/>
          </a:xfrm>
        </p:grpSpPr>
        <p:sp>
          <p:nvSpPr>
            <p:cNvPr id="19" name="Rectangle 18"/>
            <p:cNvSpPr/>
            <p:nvPr/>
          </p:nvSpPr>
          <p:spPr>
            <a:xfrm>
              <a:off x="439810" y="3048001"/>
              <a:ext cx="854544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107402" y="4230562"/>
              <a:ext cx="2290055" cy="111582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rgbClr val="C00000"/>
                  </a:solidFill>
                </a:rPr>
                <a:t>Authentication Flow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9635" y="3711073"/>
              <a:ext cx="1950389" cy="77154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User agent</a:t>
              </a:r>
            </a:p>
            <a:p>
              <a:pPr algn="ctr">
                <a:defRPr/>
              </a:pPr>
              <a:r>
                <a:rPr lang="en-US" sz="900" b="1" dirty="0">
                  <a:solidFill>
                    <a:srgbClr val="CCECFF"/>
                  </a:solidFill>
                </a:rPr>
                <a:t>End user working in browser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56351" y="3711073"/>
              <a:ext cx="1950390" cy="77154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Client (Relying Party)</a:t>
              </a:r>
            </a:p>
            <a:p>
              <a:pPr algn="ctr">
                <a:defRPr/>
              </a:pPr>
              <a:r>
                <a:rPr lang="en-US" sz="900" b="1" dirty="0">
                  <a:solidFill>
                    <a:srgbClr val="FFCC99"/>
                  </a:solidFill>
                </a:rPr>
                <a:t>Your Custom Application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39668" y="3214638"/>
              <a:ext cx="1950390" cy="53178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Resource service 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55038" y="3830955"/>
              <a:ext cx="1950390" cy="53178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Resource service 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76556" y="4430366"/>
              <a:ext cx="1951926" cy="53178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Resource service 3</a:t>
              </a:r>
            </a:p>
          </p:txBody>
        </p:sp>
        <p:cxnSp>
          <p:nvCxnSpPr>
            <p:cNvPr id="14" name="Straight Arrow Connector 13"/>
            <p:cNvCxnSpPr>
              <a:stCxn id="8" idx="3"/>
              <a:endCxn id="10" idx="1"/>
            </p:cNvCxnSpPr>
            <p:nvPr/>
          </p:nvCxnSpPr>
          <p:spPr>
            <a:xfrm flipV="1">
              <a:off x="5906740" y="3480531"/>
              <a:ext cx="932928" cy="616316"/>
            </a:xfrm>
            <a:prstGeom prst="straightConnector1">
              <a:avLst/>
            </a:prstGeom>
            <a:ln w="6350">
              <a:solidFill>
                <a:srgbClr val="C00000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3"/>
              <a:endCxn id="11" idx="1"/>
            </p:cNvCxnSpPr>
            <p:nvPr/>
          </p:nvCxnSpPr>
          <p:spPr>
            <a:xfrm>
              <a:off x="5906741" y="4096846"/>
              <a:ext cx="948297" cy="0"/>
            </a:xfrm>
            <a:prstGeom prst="straightConnector1">
              <a:avLst/>
            </a:prstGeom>
            <a:ln w="6350">
              <a:solidFill>
                <a:srgbClr val="C00000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3"/>
              <a:endCxn id="12" idx="1"/>
            </p:cNvCxnSpPr>
            <p:nvPr/>
          </p:nvCxnSpPr>
          <p:spPr>
            <a:xfrm>
              <a:off x="5906740" y="4096847"/>
              <a:ext cx="969815" cy="599410"/>
            </a:xfrm>
            <a:prstGeom prst="straightConnector1">
              <a:avLst/>
            </a:prstGeom>
            <a:ln w="6350">
              <a:solidFill>
                <a:srgbClr val="C00000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3"/>
              <a:endCxn id="8" idx="1"/>
            </p:cNvCxnSpPr>
            <p:nvPr/>
          </p:nvCxnSpPr>
          <p:spPr>
            <a:xfrm>
              <a:off x="2570023" y="4096846"/>
              <a:ext cx="1386329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reeform 43"/>
            <p:cNvSpPr/>
            <p:nvPr/>
          </p:nvSpPr>
          <p:spPr>
            <a:xfrm>
              <a:off x="4397457" y="4482622"/>
              <a:ext cx="585577" cy="1317165"/>
            </a:xfrm>
            <a:custGeom>
              <a:avLst/>
              <a:gdLst>
                <a:gd name="connsiteX0" fmla="*/ 0 w 680132"/>
                <a:gd name="connsiteY0" fmla="*/ 1186453 h 1289099"/>
                <a:gd name="connsiteX1" fmla="*/ 483650 w 680132"/>
                <a:gd name="connsiteY1" fmla="*/ 1171339 h 1289099"/>
                <a:gd name="connsiteX2" fmla="*/ 680132 w 680132"/>
                <a:gd name="connsiteY2" fmla="*/ 0 h 1289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0132" h="1289099">
                  <a:moveTo>
                    <a:pt x="0" y="1186453"/>
                  </a:moveTo>
                  <a:cubicBezTo>
                    <a:pt x="185147" y="1277767"/>
                    <a:pt x="370295" y="1369081"/>
                    <a:pt x="483650" y="1171339"/>
                  </a:cubicBezTo>
                  <a:cubicBezTo>
                    <a:pt x="597005" y="973597"/>
                    <a:pt x="638568" y="486798"/>
                    <a:pt x="680132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697775" y="4691339"/>
              <a:ext cx="760790" cy="3504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Access tokens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133529" y="5141972"/>
              <a:ext cx="2279297" cy="109584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OpenID Connect</a:t>
              </a:r>
            </a:p>
            <a:p>
              <a:pPr algn="ctr">
                <a:defRPr/>
              </a:pPr>
              <a:r>
                <a:rPr lang="en-US" sz="1400" dirty="0"/>
                <a:t>Provider</a:t>
              </a:r>
            </a:p>
            <a:p>
              <a:pPr algn="ctr">
                <a:defRPr/>
              </a:pPr>
              <a:r>
                <a:rPr lang="en-US" sz="900" b="1" dirty="0">
                  <a:solidFill>
                    <a:srgbClr val="FF99CC"/>
                  </a:solidFill>
                </a:rPr>
                <a:t>Azure Active Directory (AAD)</a:t>
              </a:r>
            </a:p>
          </p:txBody>
        </p:sp>
        <p:sp>
          <p:nvSpPr>
            <p:cNvPr id="17" name="Rounded Rectangle 42">
              <a:extLst>
                <a:ext uri="{FF2B5EF4-FFF2-40B4-BE49-F238E27FC236}">
                  <a16:creationId xmlns:a16="http://schemas.microsoft.com/office/drawing/2014/main" id="{75306728-78B9-48A0-89CB-919B5E2D9F6A}"/>
                </a:ext>
              </a:extLst>
            </p:cNvPr>
            <p:cNvSpPr/>
            <p:nvPr/>
          </p:nvSpPr>
          <p:spPr>
            <a:xfrm>
              <a:off x="4663351" y="5141204"/>
              <a:ext cx="760790" cy="3504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Id tokens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42581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_50191_Microsoft_Business_Application_Summit">
  <a:themeElements>
    <a:clrScheme name="Custom 11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394453"/>
      </a:accent1>
      <a:accent2>
        <a:srgbClr val="00B6C3"/>
      </a:accent2>
      <a:accent3>
        <a:srgbClr val="737373"/>
      </a:accent3>
      <a:accent4>
        <a:srgbClr val="002050"/>
      </a:accent4>
      <a:accent5>
        <a:srgbClr val="D2D2D2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_Application_Summit_16x9_Template_v03.potx" id="{AD01BDBA-9F91-4073-BD87-544D94789112}" vid="{DB23DB25-5606-4B86-8858-C6DB2523E9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C556475800E041849D4BBBB66FB3F4" ma:contentTypeVersion="6" ma:contentTypeDescription="Create a new document." ma:contentTypeScope="" ma:versionID="24d7f871d317b3ca938df36cdcc78b2c">
  <xsd:schema xmlns:xsd="http://www.w3.org/2001/XMLSchema" xmlns:xs="http://www.w3.org/2001/XMLSchema" xmlns:p="http://schemas.microsoft.com/office/2006/metadata/properties" xmlns:ns2="76470703-109e-404a-91e0-9dc60dd63c24" xmlns:ns3="b13370f0-5e21-40ab-8d58-4661034e03dc" targetNamespace="http://schemas.microsoft.com/office/2006/metadata/properties" ma:root="true" ma:fieldsID="92cdeabbebaf108a3055427e24c30aff" ns2:_="" ns3:_="">
    <xsd:import namespace="76470703-109e-404a-91e0-9dc60dd63c24"/>
    <xsd:import namespace="b13370f0-5e21-40ab-8d58-4661034e03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470703-109e-404a-91e0-9dc60dd63c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3370f0-5e21-40ab-8d58-4661034e03d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822409-1AA5-417D-88CB-E3EA14F55C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470703-109e-404a-91e0-9dc60dd63c24"/>
    <ds:schemaRef ds:uri="b13370f0-5e21-40ab-8d58-4661034e03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purl.org/dc/elements/1.1/"/>
    <ds:schemaRef ds:uri="http://schemas.microsoft.com/office/infopath/2007/PartnerControls"/>
    <ds:schemaRef ds:uri="b13370f0-5e21-40ab-8d58-4661034e03dc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76470703-109e-404a-91e0-9dc60dd63c24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Business_Application_Summit_16x9_Template_v03</Template>
  <TotalTime>127</TotalTime>
  <Words>1894</Words>
  <Application>Microsoft Office PowerPoint</Application>
  <PresentationFormat>Widescreen</PresentationFormat>
  <Paragraphs>380</Paragraphs>
  <Slides>57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Arial</vt:lpstr>
      <vt:lpstr>Consolas</vt:lpstr>
      <vt:lpstr>Lucida Console</vt:lpstr>
      <vt:lpstr>Segoe UI</vt:lpstr>
      <vt:lpstr>Segoe UI Light</vt:lpstr>
      <vt:lpstr>Segoe UI Semibold</vt:lpstr>
      <vt:lpstr>Segoe UI Semilight</vt:lpstr>
      <vt:lpstr>Wingdings</vt:lpstr>
      <vt:lpstr>5_50191_Microsoft_Business_Application_Summit</vt:lpstr>
      <vt:lpstr>PowerPoint Presentation</vt:lpstr>
      <vt:lpstr>Hitchhikers Guide to the Power BI Service API</vt:lpstr>
      <vt:lpstr>Agenda</vt:lpstr>
      <vt:lpstr>What Is the Power BI Service API?</vt:lpstr>
      <vt:lpstr>Getting Started</vt:lpstr>
      <vt:lpstr>Demo Time</vt:lpstr>
      <vt:lpstr>Agenda</vt:lpstr>
      <vt:lpstr>Authenticating with Azure AD</vt:lpstr>
      <vt:lpstr>OAuth2 and OpenID Connect</vt:lpstr>
      <vt:lpstr>Client Application Registration</vt:lpstr>
      <vt:lpstr>Authentication Flows</vt:lpstr>
      <vt:lpstr>Azure Active Directory (AAD)</vt:lpstr>
      <vt:lpstr>The Azure Portal</vt:lpstr>
      <vt:lpstr>Azure Active Directory</vt:lpstr>
      <vt:lpstr>Managing Users and Groups</vt:lpstr>
      <vt:lpstr>Power BI Administrator</vt:lpstr>
      <vt:lpstr>Azure AD Applications</vt:lpstr>
      <vt:lpstr>Creating a Native Application</vt:lpstr>
      <vt:lpstr>Copying the Application ID</vt:lpstr>
      <vt:lpstr>Native Application Settings</vt:lpstr>
      <vt:lpstr>Configuring Required Permissions</vt:lpstr>
      <vt:lpstr>Choosing APIs</vt:lpstr>
      <vt:lpstr>ADAL for .NET</vt:lpstr>
      <vt:lpstr>Access Token Acquisition (Native Client)</vt:lpstr>
      <vt:lpstr>Demo Time</vt:lpstr>
      <vt:lpstr>Delegated Permissions vs Application Permissions</vt:lpstr>
      <vt:lpstr>Power BI Service API Permissions</vt:lpstr>
      <vt:lpstr>Power BI Service API Permissions</vt:lpstr>
      <vt:lpstr>Interactive Consent for Delegated Permissions</vt:lpstr>
      <vt:lpstr>Granting Delegated Permissions</vt:lpstr>
      <vt:lpstr>Creating Applications for Web Applications</vt:lpstr>
      <vt:lpstr>Reply URLs</vt:lpstr>
      <vt:lpstr>Creating Keys for Application Passwords</vt:lpstr>
      <vt:lpstr>Access Token Acquisition (web app)</vt:lpstr>
      <vt:lpstr>Demo Time</vt:lpstr>
      <vt:lpstr>Agenda</vt:lpstr>
      <vt:lpstr>Initializing an Instance of PowerBIClient</vt:lpstr>
      <vt:lpstr>The Power BI Service API</vt:lpstr>
      <vt:lpstr>Implementing the GetDatasetsAsync Method</vt:lpstr>
      <vt:lpstr>Agenda</vt:lpstr>
      <vt:lpstr>Importing a PBIX File</vt:lpstr>
      <vt:lpstr>Creating Workspaces</vt:lpstr>
      <vt:lpstr>Demo Time</vt:lpstr>
      <vt:lpstr>Agenda</vt:lpstr>
      <vt:lpstr>Pull Datasets versus Real-time Datasets</vt:lpstr>
      <vt:lpstr>Streaming Datasets</vt:lpstr>
      <vt:lpstr>Push Datasets</vt:lpstr>
      <vt:lpstr>Hybrid Datasets</vt:lpstr>
      <vt:lpstr>The StreamingDatasetsDemo Project</vt:lpstr>
      <vt:lpstr>Creating a Streaming Dataset</vt:lpstr>
      <vt:lpstr>Creating a Custom Dataset</vt:lpstr>
      <vt:lpstr>Adding Rows by Converting C# to JSON</vt:lpstr>
      <vt:lpstr>Real-time Dataset Matrix</vt:lpstr>
      <vt:lpstr>Demo Time</vt:lpstr>
      <vt:lpstr>Summary</vt:lpstr>
      <vt:lpstr>Critical Path Training https://www.CriticalPathTrainig.com 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Microsoft Business Application Summit</dc:subject>
  <dc:creator>Andrew Buswell</dc:creator>
  <cp:keywords/>
  <dc:description/>
  <cp:lastModifiedBy>Ted Pattison</cp:lastModifiedBy>
  <cp:revision>15</cp:revision>
  <dcterms:created xsi:type="dcterms:W3CDTF">2018-06-07T21:14:57Z</dcterms:created>
  <dcterms:modified xsi:type="dcterms:W3CDTF">2018-07-24T16:53:02Z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0x01010044C556475800E041849D4BBBB66FB3F4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