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6"/>
  </p:notesMasterIdLst>
  <p:handoutMasterIdLst>
    <p:handoutMasterId r:id="rId57"/>
  </p:handoutMasterIdLst>
  <p:sldIdLst>
    <p:sldId id="363" r:id="rId6"/>
    <p:sldId id="281" r:id="rId7"/>
    <p:sldId id="348" r:id="rId8"/>
    <p:sldId id="349" r:id="rId9"/>
    <p:sldId id="375" r:id="rId10"/>
    <p:sldId id="407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5" r:id="rId34"/>
    <p:sldId id="408" r:id="rId35"/>
    <p:sldId id="406" r:id="rId36"/>
    <p:sldId id="376" r:id="rId37"/>
    <p:sldId id="365" r:id="rId38"/>
    <p:sldId id="364" r:id="rId39"/>
    <p:sldId id="404" r:id="rId40"/>
    <p:sldId id="377" r:id="rId41"/>
    <p:sldId id="360" r:id="rId42"/>
    <p:sldId id="359" r:id="rId43"/>
    <p:sldId id="361" r:id="rId44"/>
    <p:sldId id="37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379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65B"/>
    <a:srgbClr val="F2C91A"/>
    <a:srgbClr val="461E64"/>
    <a:srgbClr val="FF0000"/>
    <a:srgbClr val="FFFFCC"/>
    <a:srgbClr val="74001E"/>
    <a:srgbClr val="9F002D"/>
    <a:srgbClr val="4C2710"/>
    <a:srgbClr val="87451D"/>
    <a:srgbClr val="1F1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86460" autoAdjust="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0152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D4D8E-482C-4C91-B42F-2032F18F8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-20320" y="914400"/>
            <a:ext cx="9144000" cy="50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AAD plays role of an OpenID Connect Provider</a:t>
            </a:r>
          </a:p>
          <a:p>
            <a:pPr lvl="1"/>
            <a:r>
              <a:rPr lang="en-US" dirty="0"/>
              <a:t>Creates access tokens based on OAuth 2.0</a:t>
            </a:r>
          </a:p>
          <a:p>
            <a:pPr lvl="1"/>
            <a:r>
              <a:rPr lang="en-US" dirty="0"/>
              <a:t>Creates id tokens based on OpenID Connect 1.0</a:t>
            </a:r>
          </a:p>
          <a:p>
            <a:pPr lvl="1"/>
            <a:endParaRPr lang="en-US" dirty="0"/>
          </a:p>
          <a:p>
            <a:r>
              <a:rPr lang="en-US" dirty="0"/>
              <a:t>AAD provides authentication &amp; authorization for…</a:t>
            </a:r>
          </a:p>
          <a:p>
            <a:pPr lvl="1"/>
            <a:r>
              <a:rPr lang="en-US" dirty="0"/>
              <a:t>Office 365, Dynamics 365 and SharePoint Online</a:t>
            </a:r>
          </a:p>
          <a:p>
            <a:pPr lvl="1"/>
            <a:r>
              <a:rPr lang="en-US" dirty="0"/>
              <a:t>Power BI Service API and Microsoft Graph API</a:t>
            </a:r>
          </a:p>
          <a:p>
            <a:pPr lvl="1"/>
            <a:r>
              <a:rPr lang="en-US" dirty="0"/>
              <a:t>Custom Web Applications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10593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Portal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Azure portal allows to create application</a:t>
            </a:r>
          </a:p>
          <a:p>
            <a:pPr lvl="1"/>
            <a:r>
              <a:rPr lang="en-US" sz="1800" dirty="0"/>
              <a:t>Azure Portal accessible at </a:t>
            </a:r>
            <a:r>
              <a:rPr lang="en-US" sz="1800" dirty="0">
                <a:hlinkClick r:id="rId2"/>
              </a:rPr>
              <a:t>https://portal.azure.com</a:t>
            </a:r>
            <a:endParaRPr lang="en-US" sz="1800" dirty="0"/>
          </a:p>
          <a:p>
            <a:pPr lvl="1"/>
            <a:r>
              <a:rPr lang="en-US" sz="1800" dirty="0"/>
              <a:t>Azure subscription required to create resources (e.g. Web Apps, VMs)</a:t>
            </a:r>
          </a:p>
          <a:p>
            <a:pPr lvl="1"/>
            <a:r>
              <a:rPr lang="en-US" sz="1800" dirty="0"/>
              <a:t>No Azure subscription required to manage users, groups and applications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E245-1C9F-4EC8-AAF1-0890CB5D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7275460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00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12D8-E823-438A-A77F-37717147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portal access to Access Azure Active Directory</a:t>
            </a:r>
          </a:p>
          <a:p>
            <a:pPr lvl="1"/>
            <a:r>
              <a:rPr lang="en-US" sz="2000" dirty="0"/>
              <a:t>Provides ability to configure users, groups and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E7A3F-4D0A-43CA-AB03-EE6AA0B0DB8A}"/>
              </a:ext>
            </a:extLst>
          </p:cNvPr>
          <p:cNvGrpSpPr/>
          <p:nvPr/>
        </p:nvGrpSpPr>
        <p:grpSpPr>
          <a:xfrm>
            <a:off x="762000" y="2438400"/>
            <a:ext cx="3810000" cy="4098798"/>
            <a:chOff x="2305050" y="1676400"/>
            <a:chExt cx="4552950" cy="4898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BE51E1-33C1-4DF5-9E34-F48DBF1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676400"/>
              <a:ext cx="3962400" cy="48980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31C3C7-DFE0-4D0C-8274-8BF9EF6B6FA2}"/>
                </a:ext>
              </a:extLst>
            </p:cNvPr>
            <p:cNvSpPr/>
            <p:nvPr/>
          </p:nvSpPr>
          <p:spPr>
            <a:xfrm>
              <a:off x="2305050" y="5900738"/>
              <a:ext cx="685800" cy="304800"/>
            </a:xfrm>
            <a:prstGeom prst="rightArrow">
              <a:avLst>
                <a:gd name="adj1" fmla="val 50000"/>
                <a:gd name="adj2" fmla="val 828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1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7D8-2C0F-41A6-8B63-61CA918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BE07-5D49-47C4-820F-30342C8C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manage users and assign licenses</a:t>
            </a:r>
          </a:p>
          <a:p>
            <a:r>
              <a:rPr lang="en-US" dirty="0"/>
              <a:t>You can create groups and populate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5899-1BE0-46D9-A96C-38CBBEB9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867400" cy="3359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42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C42-60C0-4DA5-B6FB-D591C3D9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Administrator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C9EB-B062-4EAE-A042-8A10B062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AD provides role of Power BI Service administrator</a:t>
            </a:r>
          </a:p>
          <a:p>
            <a:pPr lvl="1"/>
            <a:r>
              <a:rPr lang="en-US" sz="2000" dirty="0"/>
              <a:t>Provides user with tenant-level administrative permissions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DF32-69AD-4107-AABC-DBB5D3A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2735943" cy="396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159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applications required for AAU authentication</a:t>
            </a:r>
          </a:p>
          <a:p>
            <a:pPr lvl="1"/>
            <a:r>
              <a:rPr lang="en-US" sz="2000" dirty="0"/>
              <a:t>Applications are as Native application or Web Applications</a:t>
            </a:r>
          </a:p>
          <a:p>
            <a:pPr lvl="1"/>
            <a:r>
              <a:rPr lang="en-US" sz="2000" dirty="0"/>
              <a:t>Application identified using GUID known as </a:t>
            </a:r>
            <a:r>
              <a:rPr lang="en-US" sz="2000" b="1" dirty="0"/>
              <a:t>application ID</a:t>
            </a:r>
          </a:p>
          <a:p>
            <a:pPr lvl="1"/>
            <a:r>
              <a:rPr lang="en-US" sz="2000" dirty="0"/>
              <a:t>Application ID often referred to as </a:t>
            </a:r>
            <a:r>
              <a:rPr lang="en-US" sz="2000" b="1" dirty="0"/>
              <a:t>client ID</a:t>
            </a:r>
            <a:r>
              <a:rPr lang="en-US" sz="2000" dirty="0"/>
              <a:t> or </a:t>
            </a:r>
            <a:r>
              <a:rPr lang="en-US" sz="2000" b="1" dirty="0"/>
              <a:t>app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76600"/>
            <a:ext cx="7086600" cy="230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0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Native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C6B9-22AF-4141-A1FB-1EBDFEB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supports Native applications</a:t>
            </a:r>
          </a:p>
          <a:p>
            <a:pPr lvl="1"/>
            <a:r>
              <a:rPr lang="en-US" sz="2000" dirty="0"/>
              <a:t>Can be used for desktop applications and Console applications</a:t>
            </a:r>
          </a:p>
          <a:p>
            <a:pPr lvl="1"/>
            <a:r>
              <a:rPr lang="en-US" sz="2000" dirty="0"/>
              <a:t>Used for third party embedding (known as </a:t>
            </a:r>
            <a:r>
              <a:rPr lang="en-US" sz="2000" b="1" dirty="0"/>
              <a:t>App Owns Data</a:t>
            </a:r>
            <a:r>
              <a:rPr lang="en-US" sz="2000" dirty="0"/>
              <a:t> model)</a:t>
            </a:r>
          </a:p>
          <a:p>
            <a:pPr lvl="1"/>
            <a:r>
              <a:rPr lang="en-US" sz="2000" dirty="0"/>
              <a:t>Application type should be configured as </a:t>
            </a:r>
            <a:r>
              <a:rPr lang="en-US" sz="2000" b="1" dirty="0"/>
              <a:t>Native</a:t>
            </a:r>
          </a:p>
          <a:p>
            <a:pPr lvl="1"/>
            <a:r>
              <a:rPr lang="en-US" sz="2000" dirty="0"/>
              <a:t>Requires Redirect URI with unique string - not an actual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466B-BD37-46C4-9832-0DA9DB4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3352800" cy="314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6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the Application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9728-3A82-437C-9422-6CB5E9AA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application created with Application ID</a:t>
            </a:r>
          </a:p>
          <a:p>
            <a:pPr lvl="1"/>
            <a:r>
              <a:rPr lang="en-US" dirty="0"/>
              <a:t>You cannot supply your own GUID for application ID</a:t>
            </a:r>
          </a:p>
          <a:p>
            <a:pPr lvl="1"/>
            <a:r>
              <a:rPr lang="en-US" dirty="0"/>
              <a:t>Azure AD will always create this GUID</a:t>
            </a:r>
          </a:p>
          <a:p>
            <a:pPr lvl="1"/>
            <a:r>
              <a:rPr lang="en-US" dirty="0"/>
              <a:t>You can copy the application IS from the 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CF4A9-19E9-4C77-B1E0-201F4C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391400" cy="2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 Settings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5E31-6A7D-4474-B015-2AA818BF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Properties</a:t>
            </a:r>
          </a:p>
          <a:p>
            <a:r>
              <a:rPr lang="en-US" sz="2000" dirty="0"/>
              <a:t>Redirect URLs</a:t>
            </a:r>
          </a:p>
          <a:p>
            <a:r>
              <a:rPr lang="en-US" sz="2000" dirty="0"/>
              <a:t>Owners</a:t>
            </a:r>
          </a:p>
          <a:p>
            <a:r>
              <a:rPr lang="en-US" sz="2000" dirty="0"/>
              <a:t>Required Permissions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14C55-C84E-4E57-A62F-097F5CCD2491}"/>
              </a:ext>
            </a:extLst>
          </p:cNvPr>
          <p:cNvGrpSpPr/>
          <p:nvPr/>
        </p:nvGrpSpPr>
        <p:grpSpPr>
          <a:xfrm>
            <a:off x="685800" y="3179322"/>
            <a:ext cx="6781800" cy="3465318"/>
            <a:chOff x="340360" y="1524000"/>
            <a:chExt cx="8079740" cy="412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A46D86-754F-4FC1-A996-80C939C6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524000"/>
              <a:ext cx="7924800" cy="41285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AAD52D4-05AD-4591-9A25-A2D13838B67D}"/>
                </a:ext>
              </a:extLst>
            </p:cNvPr>
            <p:cNvSpPr/>
            <p:nvPr/>
          </p:nvSpPr>
          <p:spPr>
            <a:xfrm>
              <a:off x="340360" y="2113280"/>
              <a:ext cx="381000" cy="2286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7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Required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configured with permissions</a:t>
            </a:r>
          </a:p>
          <a:p>
            <a:pPr lvl="1"/>
            <a:r>
              <a:rPr lang="en-US" sz="2000" dirty="0"/>
              <a:t>Default permissions allows user authentication – but that's it</a:t>
            </a:r>
          </a:p>
          <a:p>
            <a:pPr lvl="1"/>
            <a:r>
              <a:rPr lang="en-US" sz="2000" dirty="0"/>
              <a:t>To use APIs, you must assign permissions to the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18494-2520-4C83-9330-00B2B7EC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858000" cy="2686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91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Power BI Service API Overview</a:t>
            </a:r>
          </a:p>
          <a:p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9C01-5E24-4251-ADEB-21CBCDC6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lots of APIs to choose from</a:t>
            </a:r>
          </a:p>
          <a:p>
            <a:pPr lvl="1"/>
            <a:r>
              <a:rPr lang="en-US" sz="2000" dirty="0"/>
              <a:t>Office 365 Exchange Online</a:t>
            </a:r>
          </a:p>
          <a:p>
            <a:pPr lvl="1"/>
            <a:r>
              <a:rPr lang="en-US" sz="2000" dirty="0"/>
              <a:t>Microsoft Graph</a:t>
            </a:r>
          </a:p>
          <a:p>
            <a:pPr lvl="1"/>
            <a:r>
              <a:rPr lang="en-US" sz="2000" dirty="0"/>
              <a:t>Office 365 SharePoint Online</a:t>
            </a:r>
          </a:p>
          <a:p>
            <a:pPr lvl="1"/>
            <a:r>
              <a:rPr lang="en-US" sz="2000" dirty="0"/>
              <a:t>Power BI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0920-FA3D-4755-98DD-B600531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95312"/>
            <a:ext cx="4430369" cy="3039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91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 dirty="0"/>
              <a:t>Delegated Permissions vs 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Permissions categorized into two basic types</a:t>
            </a:r>
          </a:p>
          <a:p>
            <a:pPr lvl="1"/>
            <a:r>
              <a:rPr lang="en-US" sz="1800" b="1" dirty="0"/>
              <a:t>Delegated permissions</a:t>
            </a:r>
            <a:r>
              <a:rPr lang="en-US" sz="1800" dirty="0"/>
              <a:t> are (app + user) permissions</a:t>
            </a:r>
          </a:p>
          <a:p>
            <a:pPr lvl="1"/>
            <a:r>
              <a:rPr lang="en-US" sz="1800" b="1" dirty="0"/>
              <a:t>Application permissions</a:t>
            </a:r>
            <a:r>
              <a:rPr lang="en-US" sz="1800" dirty="0"/>
              <a:t> are app-only permissions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(far more powerful)</a:t>
            </a:r>
          </a:p>
          <a:p>
            <a:pPr lvl="1"/>
            <a:r>
              <a:rPr lang="en-US" sz="1800" dirty="0"/>
              <a:t>Not all application types and APIs support application permissions</a:t>
            </a:r>
          </a:p>
          <a:p>
            <a:pPr lvl="1"/>
            <a:r>
              <a:rPr lang="en-US" sz="1800" dirty="0"/>
              <a:t>Power BI Service API does not yet support application permissions</a:t>
            </a:r>
          </a:p>
          <a:p>
            <a:r>
              <a:rPr lang="en-US" sz="2000" dirty="0"/>
              <a:t>Example permissions for Office 365 SharePoint Online</a:t>
            </a:r>
          </a:p>
          <a:p>
            <a:pPr lvl="1"/>
            <a:r>
              <a:rPr lang="en-US" sz="1600" dirty="0"/>
              <a:t>Note that some delegated permissions requires administrative permissions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F17439-6CA8-4414-ADD3-247CDD6DF25A}"/>
              </a:ext>
            </a:extLst>
          </p:cNvPr>
          <p:cNvGrpSpPr/>
          <p:nvPr/>
        </p:nvGrpSpPr>
        <p:grpSpPr>
          <a:xfrm>
            <a:off x="1219200" y="4096051"/>
            <a:ext cx="6038850" cy="2497789"/>
            <a:chOff x="152400" y="2872740"/>
            <a:chExt cx="8422958" cy="36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EEA3E-F635-435A-AB35-8D54BC00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38" y="2872740"/>
              <a:ext cx="3893820" cy="2653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80E9FE-81FD-4A3F-BFEC-417E6063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72740"/>
              <a:ext cx="4300538" cy="368046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8538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8D02AA-F10F-4627-AEC9-DBD9DBE0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API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66DD-D391-4C90-BEA4-75B3AD0D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38300"/>
            <a:ext cx="4191000" cy="4191000"/>
          </a:xfrm>
        </p:spPr>
        <p:txBody>
          <a:bodyPr>
            <a:normAutofit/>
          </a:bodyPr>
          <a:lstStyle/>
          <a:p>
            <a:r>
              <a:rPr lang="en-US" sz="1800" dirty="0"/>
              <a:t>View all </a:t>
            </a:r>
            <a:r>
              <a:rPr lang="en-US" sz="1800" dirty="0" err="1"/>
              <a:t>datapools</a:t>
            </a:r>
            <a:endParaRPr lang="en-US" sz="1800" dirty="0"/>
          </a:p>
          <a:p>
            <a:r>
              <a:rPr lang="en-US" sz="1800" dirty="0"/>
              <a:t>Read and write all </a:t>
            </a:r>
            <a:r>
              <a:rPr lang="en-US" sz="1800" dirty="0" err="1"/>
              <a:t>datapools</a:t>
            </a:r>
            <a:endParaRPr lang="en-US" sz="1800" dirty="0"/>
          </a:p>
          <a:p>
            <a:r>
              <a:rPr lang="en-US" sz="1800" dirty="0"/>
              <a:t>Read and Write all Reports</a:t>
            </a:r>
          </a:p>
          <a:p>
            <a:r>
              <a:rPr lang="en-US" sz="1800" dirty="0"/>
              <a:t>View users Groups</a:t>
            </a:r>
          </a:p>
          <a:p>
            <a:r>
              <a:rPr lang="en-US" sz="1800" dirty="0"/>
              <a:t>View all Groups</a:t>
            </a:r>
          </a:p>
          <a:p>
            <a:r>
              <a:rPr lang="en-US" sz="1800" dirty="0"/>
              <a:t>View all Reports (preview)</a:t>
            </a:r>
          </a:p>
          <a:p>
            <a:r>
              <a:rPr lang="en-US" sz="1800" dirty="0"/>
              <a:t>Create content (preview)</a:t>
            </a:r>
          </a:p>
          <a:p>
            <a:r>
              <a:rPr lang="en-US" sz="1800" dirty="0"/>
              <a:t>View content properties (preview)</a:t>
            </a:r>
          </a:p>
          <a:p>
            <a:r>
              <a:rPr lang="en-US" sz="1800" dirty="0"/>
              <a:t>Read and Write all Datasets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B09ED9-ACFE-41B2-B2F1-53BAC304B7D4}"/>
              </a:ext>
            </a:extLst>
          </p:cNvPr>
          <p:cNvSpPr txBox="1">
            <a:spLocks/>
          </p:cNvSpPr>
          <p:nvPr/>
        </p:nvSpPr>
        <p:spPr>
          <a:xfrm>
            <a:off x="4191000" y="1638300"/>
            <a:ext cx="4800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View all Datasets</a:t>
            </a:r>
          </a:p>
          <a:p>
            <a:r>
              <a:rPr lang="en-US" sz="1800" dirty="0"/>
              <a:t>View all Dashboards (preview)</a:t>
            </a:r>
          </a:p>
          <a:p>
            <a:r>
              <a:rPr lang="en-US" sz="1800" dirty="0"/>
              <a:t>Add data to a user's dataset (preview)</a:t>
            </a:r>
          </a:p>
          <a:p>
            <a:r>
              <a:rPr lang="en-US" sz="1800" dirty="0"/>
              <a:t>Read and Write all Dashboards</a:t>
            </a:r>
          </a:p>
          <a:p>
            <a:r>
              <a:rPr lang="en-US" sz="1800" dirty="0"/>
              <a:t>View all content in tenant (requires admin)</a:t>
            </a:r>
          </a:p>
          <a:p>
            <a:r>
              <a:rPr lang="en-US" sz="1800" dirty="0"/>
              <a:t>Read and write all workspaces</a:t>
            </a:r>
          </a:p>
          <a:p>
            <a:r>
              <a:rPr lang="en-US" sz="1800" dirty="0"/>
              <a:t>View all workspaces</a:t>
            </a:r>
          </a:p>
          <a:p>
            <a:r>
              <a:rPr lang="en-US" sz="1800" dirty="0"/>
              <a:t>Read and write all capacities</a:t>
            </a:r>
          </a:p>
          <a:p>
            <a:r>
              <a:rPr lang="en-US" sz="1800" dirty="0"/>
              <a:t>View all capacities</a:t>
            </a:r>
          </a:p>
        </p:txBody>
      </p:sp>
    </p:spTree>
    <p:extLst>
      <p:ext uri="{BB962C8B-B14F-4D97-AF65-F5344CB8AC3E}">
        <p14:creationId xmlns:p14="http://schemas.microsoft.com/office/powerpoint/2010/main" val="412327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API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3C2-D24C-44C7-9A3D-924D5B77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really need permissions that Requires Admin</a:t>
            </a:r>
          </a:p>
          <a:p>
            <a:pPr lvl="1"/>
            <a:r>
              <a:rPr lang="en-US" sz="2000" dirty="0"/>
              <a:t>It makes it so that only Power BI administrators can use your app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1E54E-7DED-4416-963D-3B29F5B9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4800600" cy="43381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8B84CD-C683-492A-8068-409AED9933CA}"/>
              </a:ext>
            </a:extLst>
          </p:cNvPr>
          <p:cNvSpPr/>
          <p:nvPr/>
        </p:nvSpPr>
        <p:spPr>
          <a:xfrm rot="10800000">
            <a:off x="5531866" y="5266986"/>
            <a:ext cx="568890" cy="3413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Interactive Consent for Delegated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8BB9-F0E5-4037-8909-812F33E9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must consent to delegated permissions</a:t>
            </a:r>
          </a:p>
          <a:p>
            <a:pPr lvl="1"/>
            <a:r>
              <a:rPr lang="en-US" dirty="0"/>
              <a:t>User prompted during first log in</a:t>
            </a:r>
          </a:p>
          <a:p>
            <a:pPr lvl="1"/>
            <a:r>
              <a:rPr lang="en-US" dirty="0"/>
              <a:t>User must click </a:t>
            </a:r>
            <a:r>
              <a:rPr lang="en-US" b="1" dirty="0"/>
              <a:t>Accept</a:t>
            </a:r>
          </a:p>
          <a:p>
            <a:pPr lvl="1"/>
            <a:r>
              <a:rPr lang="en-US" dirty="0"/>
              <a:t>Only occurs once for each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BC2E-7AAA-46E1-B9BC-2A8E4256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73480"/>
            <a:ext cx="2590800" cy="453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73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Delegated Permissions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D60E-BF61-4446-9758-B072DE56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be helpful to Grant Permissions in Azure portal</a:t>
            </a:r>
          </a:p>
          <a:p>
            <a:pPr lvl="1"/>
            <a:r>
              <a:rPr lang="en-US" sz="2000" dirty="0"/>
              <a:t>Prevents the need for interactive granting of application by user</a:t>
            </a:r>
          </a:p>
          <a:p>
            <a:pPr lvl="1"/>
            <a:r>
              <a:rPr lang="en-US" sz="2000" dirty="0"/>
              <a:t>Might be required when authenticating in non-interactive fashion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76CE3D-C47F-44F4-97AE-5897DC4291AF}"/>
              </a:ext>
            </a:extLst>
          </p:cNvPr>
          <p:cNvGrpSpPr/>
          <p:nvPr/>
        </p:nvGrpSpPr>
        <p:grpSpPr>
          <a:xfrm>
            <a:off x="914400" y="2819400"/>
            <a:ext cx="6771157" cy="2514600"/>
            <a:chOff x="1142999" y="2209800"/>
            <a:chExt cx="6565971" cy="243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795571-8E3D-477B-875C-8DF6E146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209800"/>
              <a:ext cx="6565971" cy="2438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F933554A-96E9-4733-953C-864204732168}"/>
                </a:ext>
              </a:extLst>
            </p:cNvPr>
            <p:cNvSpPr/>
            <p:nvPr/>
          </p:nvSpPr>
          <p:spPr>
            <a:xfrm>
              <a:off x="3479800" y="2799080"/>
              <a:ext cx="838200" cy="30480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58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Applications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D48-9581-4DE6-8CD5-D01BA0B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applications more secure than native applications</a:t>
            </a:r>
          </a:p>
          <a:p>
            <a:pPr lvl="1"/>
            <a:r>
              <a:rPr lang="en-US" sz="2000" dirty="0"/>
              <a:t>Requires Redirect URI which improves security</a:t>
            </a:r>
          </a:p>
          <a:p>
            <a:pPr lvl="1"/>
            <a:r>
              <a:rPr lang="en-US" sz="2000" dirty="0"/>
              <a:t>Authentication can be used on client secret (application password)</a:t>
            </a:r>
          </a:p>
          <a:p>
            <a:pPr lvl="1"/>
            <a:r>
              <a:rPr lang="en-US" sz="2000" dirty="0"/>
              <a:t>Can use application permissions – Native applications cannot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BCF51-B56E-4825-840B-DC90914AE719}"/>
              </a:ext>
            </a:extLst>
          </p:cNvPr>
          <p:cNvGrpSpPr/>
          <p:nvPr/>
        </p:nvGrpSpPr>
        <p:grpSpPr>
          <a:xfrm>
            <a:off x="308902" y="3276600"/>
            <a:ext cx="8438858" cy="2476188"/>
            <a:chOff x="152400" y="2857188"/>
            <a:chExt cx="8270240" cy="2391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5B6099-91C4-47B4-ABA3-4D0EAA3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57188"/>
              <a:ext cx="2458720" cy="2391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1C402-5160-4680-8045-C93DECFC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040" y="2857188"/>
              <a:ext cx="5562600" cy="204937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95992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Reply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EC5-A764-44A6-9998-BA00392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Reply URLs required for web applications</a:t>
            </a:r>
          </a:p>
          <a:p>
            <a:pPr lvl="1"/>
            <a:r>
              <a:rPr lang="en-US" sz="2000" dirty="0"/>
              <a:t>Your application must be accessible through the reply URL</a:t>
            </a:r>
          </a:p>
          <a:p>
            <a:pPr lvl="1"/>
            <a:r>
              <a:rPr lang="en-US" sz="2000" dirty="0"/>
              <a:t>Provides extra security dimension not available to native apps</a:t>
            </a:r>
          </a:p>
          <a:p>
            <a:pPr lvl="1"/>
            <a:r>
              <a:rPr lang="en-US" sz="2000" dirty="0"/>
              <a:t>Application can be configured with multiple reply URLs for single</a:t>
            </a:r>
          </a:p>
          <a:p>
            <a:pPr lvl="1"/>
            <a:r>
              <a:rPr lang="en-US" sz="2000" dirty="0"/>
              <a:t>Application must pass Reply URL matching registered Reply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7DE-99F0-4355-8116-CA8EDEE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324725" cy="265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22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Keys for Application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C6E-44AB-4735-8003-4D7311FC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authenticate using keys</a:t>
            </a:r>
          </a:p>
          <a:p>
            <a:pPr lvl="1"/>
            <a:r>
              <a:rPr lang="en-US" dirty="0"/>
              <a:t>Key acts as application-level password</a:t>
            </a:r>
          </a:p>
          <a:p>
            <a:pPr lvl="1"/>
            <a:r>
              <a:rPr lang="en-US" dirty="0"/>
              <a:t>Application requires copy of key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43E8-68D0-4EFA-A175-71F06246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32136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73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caching for access tokens and refresh tokens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Package name is </a:t>
            </a:r>
            <a:r>
              <a:rPr lang="en-US" sz="1400" b="1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Microsoft.IdentityModel.Clients.ActiveDirectory</a:t>
            </a:r>
            <a:endParaRPr lang="en-US" sz="2200" b="1" dirty="0">
              <a:solidFill>
                <a:srgbClr val="00206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6D405-145D-4A3D-A863-5300B1E6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7" y="4648200"/>
            <a:ext cx="7356845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Power BI Service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Service API?</a:t>
            </a:r>
          </a:p>
          <a:p>
            <a:pPr lvl="1"/>
            <a:r>
              <a:rPr lang="en-US" sz="2000" dirty="0"/>
              <a:t>API built on OAuth2, OpenID Connect, REST and ODATA</a:t>
            </a:r>
          </a:p>
          <a:p>
            <a:pPr lvl="1"/>
            <a:r>
              <a:rPr lang="en-US" sz="2000" dirty="0"/>
              <a:t>API secured by Azure Active Directory (AAD)</a:t>
            </a:r>
          </a:p>
          <a:p>
            <a:pPr lvl="1"/>
            <a:r>
              <a:rPr lang="en-US" sz="2000" dirty="0"/>
              <a:t>API to program with workspaces, datasets, reports &amp; dashboards</a:t>
            </a:r>
          </a:p>
          <a:p>
            <a:pPr lvl="1"/>
            <a:r>
              <a:rPr lang="en-US" sz="2000" dirty="0"/>
              <a:t>API also often called “Power BI REST API”</a:t>
            </a:r>
          </a:p>
          <a:p>
            <a:endParaRPr lang="en-US" sz="2400" dirty="0"/>
          </a:p>
          <a:p>
            <a:r>
              <a:rPr lang="en-US" sz="2400" dirty="0"/>
              <a:t>What can you do with the Power BI Service API?</a:t>
            </a:r>
          </a:p>
          <a:p>
            <a:pPr lvl="1"/>
            <a:r>
              <a:rPr lang="en-US" sz="2000" dirty="0"/>
              <a:t>Publish PBIX project files</a:t>
            </a:r>
          </a:p>
          <a:p>
            <a:pPr lvl="1"/>
            <a:r>
              <a:rPr lang="en-US" sz="2000" dirty="0"/>
              <a:t>Update connection details and datasource credentials</a:t>
            </a:r>
          </a:p>
          <a:p>
            <a:pPr lvl="1"/>
            <a:r>
              <a:rPr lang="en-US" sz="2000" dirty="0"/>
              <a:t>Create workspaces and clone content across workspaces</a:t>
            </a:r>
          </a:p>
          <a:p>
            <a:pPr lvl="1"/>
            <a:r>
              <a:rPr lang="en-US" sz="2000" dirty="0"/>
              <a:t>Embed Power BI reports and dashboards tiles in web pages</a:t>
            </a:r>
          </a:p>
          <a:p>
            <a:pPr lvl="1"/>
            <a:r>
              <a:rPr lang="en-US" sz="2000" dirty="0"/>
              <a:t>Create streaming datasets in order to build real-time dashboards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 (Native Client)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0EFDE-61E1-439B-BCE3-FC06358D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With interactive login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User Credentials (non-interactive)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864B0-327C-4A19-9931-6695B38D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1828800"/>
            <a:ext cx="7467600" cy="2501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AA57D-FD19-4610-934A-6833C9CB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6" y="4863601"/>
            <a:ext cx="7101254" cy="1494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97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5400-DF32-4BD9-BBB2-DA0D229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7"/>
          <a:stretch/>
        </p:blipFill>
        <p:spPr>
          <a:xfrm>
            <a:off x="152400" y="1219200"/>
            <a:ext cx="8856343" cy="5446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10BF-F571-43AC-BAE0-B437910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 (web app)</a:t>
            </a:r>
          </a:p>
        </p:txBody>
      </p:sp>
    </p:spTree>
    <p:extLst>
      <p:ext uri="{BB962C8B-B14F-4D97-AF65-F5344CB8AC3E}">
        <p14:creationId xmlns:p14="http://schemas.microsoft.com/office/powerpoint/2010/main" val="376955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335914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E5D11-2BC9-4109-B3AD-55966D15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05800" cy="2736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9C5FB-2FB4-4644-9238-33C5DE39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29200"/>
            <a:ext cx="5623560" cy="660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921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Developing with the Power BI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and Managing Workspaces</a:t>
            </a:r>
          </a:p>
          <a:p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1329991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57DF-3689-4557-B61F-3967826B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PBIX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EB5-9D8B-4B9E-9366-3D588CA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371600"/>
            <a:ext cx="8709660" cy="160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16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4379-49D7-4C5C-9653-85662750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Datasource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19C84-43EB-4C95-BC07-971ADF24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6" y="1371600"/>
            <a:ext cx="8314128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4899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A68-1C63-4531-A263-CA48B05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2DADF-33E6-4E38-915D-524A0FFE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6819900" cy="2009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81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Visual Studio 2017 or Visual Studio 2015</a:t>
            </a:r>
          </a:p>
          <a:p>
            <a:pPr lvl="1"/>
            <a:r>
              <a:rPr lang="en-US" dirty="0"/>
              <a:t>Organizational account in an Azure AD tenancy</a:t>
            </a:r>
          </a:p>
          <a:p>
            <a:pPr lvl="1"/>
            <a:r>
              <a:rPr lang="en-US" dirty="0"/>
              <a:t>License for Power BI Pro</a:t>
            </a:r>
          </a:p>
          <a:p>
            <a:pPr lvl="1"/>
            <a:r>
              <a:rPr lang="en-US" dirty="0"/>
              <a:t>Access to Azure portal to create Azure AD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subscription not required!</a:t>
            </a:r>
          </a:p>
          <a:p>
            <a:pPr lvl="1"/>
            <a:r>
              <a:rPr lang="en-US" dirty="0"/>
              <a:t>Azure portal used to create Azure AD application</a:t>
            </a:r>
          </a:p>
          <a:p>
            <a:pPr lvl="1"/>
            <a:r>
              <a:rPr lang="en-US" dirty="0"/>
              <a:t>Azure subscription helpful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7745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Developing with the Power BI SDK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and Managing Workspaces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1972648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Datasets </a:t>
            </a:r>
            <a:r>
              <a:rPr lang="en-US"/>
              <a:t>versus Real-time </a:t>
            </a:r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39" y="1447800"/>
            <a:ext cx="8382000" cy="5181600"/>
          </a:xfrm>
        </p:spPr>
        <p:txBody>
          <a:bodyPr/>
          <a:lstStyle/>
          <a:p>
            <a:r>
              <a:rPr lang="en-US" dirty="0"/>
              <a:t>Pull Datasets</a:t>
            </a:r>
          </a:p>
          <a:p>
            <a:pPr lvl="1"/>
            <a:r>
              <a:rPr lang="en-US" dirty="0"/>
              <a:t>Imported Datasets</a:t>
            </a:r>
          </a:p>
          <a:p>
            <a:pPr lvl="1"/>
            <a:r>
              <a:rPr lang="en-US" dirty="0" err="1"/>
              <a:t>DirectQuery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Live Connect Datasets</a:t>
            </a:r>
          </a:p>
          <a:p>
            <a:pPr lvl="1"/>
            <a:endParaRPr lang="en-US" dirty="0"/>
          </a:p>
          <a:p>
            <a:r>
              <a:rPr lang="en-US" dirty="0"/>
              <a:t>Real-time Datasets</a:t>
            </a:r>
          </a:p>
          <a:p>
            <a:pPr lvl="1"/>
            <a:r>
              <a:rPr lang="en-US" dirty="0"/>
              <a:t>Streaming Datasets</a:t>
            </a:r>
          </a:p>
          <a:p>
            <a:pPr lvl="1"/>
            <a:r>
              <a:rPr lang="en-US" dirty="0"/>
              <a:t>Push Datasets</a:t>
            </a:r>
          </a:p>
          <a:p>
            <a:pPr lvl="1"/>
            <a:r>
              <a:rPr lang="en-US" dirty="0"/>
              <a:t>Hybrid Datasets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834F9-3DA4-40E1-887B-5A1581608C02}"/>
              </a:ext>
            </a:extLst>
          </p:cNvPr>
          <p:cNvGrpSpPr/>
          <p:nvPr/>
        </p:nvGrpSpPr>
        <p:grpSpPr>
          <a:xfrm>
            <a:off x="4521041" y="1524000"/>
            <a:ext cx="4394359" cy="1600200"/>
            <a:chOff x="4521041" y="1524000"/>
            <a:chExt cx="4394359" cy="16002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2524E1-7F17-41D8-BD3C-2810E1A88BAF}"/>
                </a:ext>
              </a:extLst>
            </p:cNvPr>
            <p:cNvSpPr/>
            <p:nvPr/>
          </p:nvSpPr>
          <p:spPr>
            <a:xfrm>
              <a:off x="4521041" y="1524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CDAE7-3457-4374-B776-1BB8FB86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093" y="1711883"/>
              <a:ext cx="1193250" cy="11834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4130167-D31B-4DDF-935A-A9A5B04CFD4C}"/>
                </a:ext>
              </a:extLst>
            </p:cNvPr>
            <p:cNvSpPr/>
            <p:nvPr/>
          </p:nvSpPr>
          <p:spPr>
            <a:xfrm>
              <a:off x="5872630" y="2047415"/>
              <a:ext cx="965059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13594C-4DDC-4B1A-9C16-3D0C55A1A2AA}"/>
                </a:ext>
              </a:extLst>
            </p:cNvPr>
            <p:cNvGrpSpPr/>
            <p:nvPr/>
          </p:nvGrpSpPr>
          <p:grpSpPr>
            <a:xfrm>
              <a:off x="6950126" y="1731548"/>
              <a:ext cx="1811076" cy="1176240"/>
              <a:chOff x="7038900" y="1795244"/>
              <a:chExt cx="1689900" cy="102139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19EC6F2-607B-4594-93D4-FEA63AB75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D1EA2-213B-46F6-A0A1-E899E0F43E07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5B337-7C9D-463E-B44E-431F0445B02A}"/>
              </a:ext>
            </a:extLst>
          </p:cNvPr>
          <p:cNvGrpSpPr/>
          <p:nvPr/>
        </p:nvGrpSpPr>
        <p:grpSpPr>
          <a:xfrm>
            <a:off x="4521041" y="3810000"/>
            <a:ext cx="4394359" cy="1600200"/>
            <a:chOff x="4521041" y="3810000"/>
            <a:chExt cx="4394359" cy="1600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462ECA-6440-4C4B-967D-104BE46F852D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C5BD15-2321-411B-AD8C-9E405B4FB0C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31E300-02E6-45AD-8F92-D46ADB37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F30EC-D6BE-4A5C-B92D-3C48B1BF6734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857676-55C9-4D6C-B197-6512E2DA6D24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790EEB6-D9AA-4DDB-9B58-57AF525B93B5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stored in cloud-based cache – not persisted in DB</a:t>
            </a:r>
          </a:p>
          <a:p>
            <a:r>
              <a:rPr lang="en-US" sz="2400" dirty="0"/>
              <a:t>Restricted to single table - no rich data modeling</a:t>
            </a:r>
          </a:p>
          <a:p>
            <a:r>
              <a:rPr lang="en-US" sz="2400" dirty="0"/>
              <a:t>Not supported by standard Power BI report designer</a:t>
            </a:r>
          </a:p>
          <a:p>
            <a:r>
              <a:rPr lang="en-US" sz="2400" dirty="0"/>
              <a:t>Dashboard created using specialized streaming data tiles</a:t>
            </a:r>
          </a:p>
          <a:p>
            <a:r>
              <a:rPr lang="en-US" sz="2400" dirty="0"/>
              <a:t>No support for DAX, aggregation or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8E5E-56B1-464D-A580-8C955D7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3754649" cy="21536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603A-1806-46DC-A422-C0CFC7D85106}"/>
              </a:ext>
            </a:extLst>
          </p:cNvPr>
          <p:cNvGrpSpPr/>
          <p:nvPr/>
        </p:nvGrpSpPr>
        <p:grpSpPr>
          <a:xfrm>
            <a:off x="3791580" y="4320104"/>
            <a:ext cx="3488972" cy="1468625"/>
            <a:chOff x="3791580" y="4320104"/>
            <a:chExt cx="3488972" cy="146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0BAF56-E429-4A98-8570-87236387BB1E}"/>
                </a:ext>
              </a:extLst>
            </p:cNvPr>
            <p:cNvGrpSpPr/>
            <p:nvPr/>
          </p:nvGrpSpPr>
          <p:grpSpPr>
            <a:xfrm>
              <a:off x="5292451" y="4320104"/>
              <a:ext cx="1988101" cy="1468625"/>
              <a:chOff x="5562599" y="3562350"/>
              <a:chExt cx="1295402" cy="13829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001458-9217-49BC-A6DD-C8E0E727E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3886200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EC0E3-A1F8-45A2-A8D2-FCED75DA1B68}"/>
                  </a:ext>
                </a:extLst>
              </p:cNvPr>
              <p:cNvSpPr/>
              <p:nvPr/>
            </p:nvSpPr>
            <p:spPr>
              <a:xfrm>
                <a:off x="5562599" y="3562350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Streaming Data Tiles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6A9CB9-4DC5-4CE2-AC34-83D38343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580" y="5054417"/>
              <a:ext cx="1371600" cy="1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5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SQL DB – not in cache</a:t>
            </a:r>
          </a:p>
          <a:p>
            <a:r>
              <a:rPr lang="en-US" dirty="0"/>
              <a:t>Supports multiple tables and table relationships</a:t>
            </a:r>
          </a:p>
          <a:p>
            <a:r>
              <a:rPr lang="en-US" dirty="0"/>
              <a:t>Supported by standard Power BI report designer</a:t>
            </a:r>
          </a:p>
          <a:p>
            <a:r>
              <a:rPr lang="en-US" dirty="0"/>
              <a:t>Supports DAX, measures, aggregation &amp;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9D4-20D1-4F87-ABDA-741295C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3488740" cy="20011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BDE2-F454-4858-B176-83314036DF0A}"/>
              </a:ext>
            </a:extLst>
          </p:cNvPr>
          <p:cNvGrpSpPr/>
          <p:nvPr/>
        </p:nvGrpSpPr>
        <p:grpSpPr>
          <a:xfrm>
            <a:off x="3561055" y="4096918"/>
            <a:ext cx="3903921" cy="1914995"/>
            <a:chOff x="3561055" y="4096918"/>
            <a:chExt cx="3903921" cy="1914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03D623-C771-4C01-865C-F1CE1658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4096918"/>
              <a:ext cx="2054776" cy="191499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2D153-DB3A-4B6C-9E70-7EB10F60A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055" y="5054416"/>
              <a:ext cx="1701959" cy="2381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8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Hybrid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295400"/>
            <a:ext cx="8382000" cy="5181600"/>
          </a:xfrm>
        </p:spPr>
        <p:txBody>
          <a:bodyPr>
            <a:noAutofit/>
          </a:bodyPr>
          <a:lstStyle/>
          <a:p>
            <a:r>
              <a:rPr lang="en-US" sz="2400" dirty="0"/>
              <a:t>Data stored in cloud-based cache </a:t>
            </a:r>
            <a:r>
              <a:rPr lang="en-US" sz="2400" b="1" dirty="0">
                <a:solidFill>
                  <a:schemeClr val="accent1"/>
                </a:solidFill>
              </a:rPr>
              <a:t>AND</a:t>
            </a:r>
            <a:r>
              <a:rPr lang="en-US" sz="2400" dirty="0"/>
              <a:t> in Azure SQL DB</a:t>
            </a:r>
          </a:p>
          <a:p>
            <a:r>
              <a:rPr lang="en-US" sz="2400" dirty="0"/>
              <a:t>Restricted to single table and no rich data modeling</a:t>
            </a:r>
          </a:p>
          <a:p>
            <a:r>
              <a:rPr lang="en-US" sz="2400" dirty="0"/>
              <a:t>Supported by streaming data tiles</a:t>
            </a:r>
          </a:p>
          <a:p>
            <a:r>
              <a:rPr lang="en-US" sz="2400" dirty="0"/>
              <a:t>Supported by Power BI report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339A-1E21-4A4E-B17E-6DE0BDD4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97746"/>
            <a:ext cx="3798846" cy="21777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9D40D-1E8B-483A-94FE-522D971F7D0A}"/>
              </a:ext>
            </a:extLst>
          </p:cNvPr>
          <p:cNvGrpSpPr/>
          <p:nvPr/>
        </p:nvGrpSpPr>
        <p:grpSpPr>
          <a:xfrm>
            <a:off x="3352800" y="3409910"/>
            <a:ext cx="2895600" cy="1115894"/>
            <a:chOff x="3352800" y="3409910"/>
            <a:chExt cx="2895600" cy="11158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87FAAD-D0D5-423C-A617-FDD762287CF0}"/>
                </a:ext>
              </a:extLst>
            </p:cNvPr>
            <p:cNvGrpSpPr/>
            <p:nvPr/>
          </p:nvGrpSpPr>
          <p:grpSpPr>
            <a:xfrm>
              <a:off x="5179935" y="3409910"/>
              <a:ext cx="1068465" cy="1115894"/>
              <a:chOff x="5179935" y="3306131"/>
              <a:chExt cx="1295402" cy="13529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9C7D54-5D59-4136-B872-EE75BD2B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936" y="3599965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203A2-DEFC-4AE9-8522-1219029C0EF0}"/>
                  </a:ext>
                </a:extLst>
              </p:cNvPr>
              <p:cNvSpPr/>
              <p:nvPr/>
            </p:nvSpPr>
            <p:spPr>
              <a:xfrm>
                <a:off x="5179935" y="3306131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Real-time Tiles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A5E678-167C-4708-8F03-33EADB8F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4103084"/>
              <a:ext cx="1752600" cy="25785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8354F-D644-4DE0-AA55-FC935EC0C5CF}"/>
              </a:ext>
            </a:extLst>
          </p:cNvPr>
          <p:cNvGrpSpPr/>
          <p:nvPr/>
        </p:nvGrpSpPr>
        <p:grpSpPr>
          <a:xfrm>
            <a:off x="3467098" y="4988249"/>
            <a:ext cx="3947858" cy="1087199"/>
            <a:chOff x="3467098" y="4988249"/>
            <a:chExt cx="3947858" cy="108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F59B29-F6CC-4023-97C6-BF5A1090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99" y="4988249"/>
              <a:ext cx="1166557" cy="10871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05E22-6D37-4E47-8FC6-118261AF0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98" y="5461352"/>
              <a:ext cx="2628902" cy="87234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2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application project in Visual Studio 2017</a:t>
            </a:r>
          </a:p>
          <a:p>
            <a:pPr lvl="1"/>
            <a:r>
              <a:rPr lang="en-US" sz="2000" dirty="0"/>
              <a:t>Installed package for Azure AD Authentication library</a:t>
            </a:r>
          </a:p>
          <a:p>
            <a:pPr lvl="1"/>
            <a:r>
              <a:rPr lang="en-US" sz="2000" dirty="0"/>
              <a:t>Installed package to serialize .NET objects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18" y="4914900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158080" y="2933700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1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Streaming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Streaming dataset created using JSON schema definition</a:t>
            </a:r>
          </a:p>
          <a:p>
            <a:pPr lvl="1"/>
            <a:r>
              <a:rPr lang="en-US" altLang="en-US" sz="2000" dirty="0"/>
              <a:t>Streaming dataset limited to a single table</a:t>
            </a:r>
          </a:p>
          <a:p>
            <a:pPr lvl="1"/>
            <a:r>
              <a:rPr lang="en-US" altLang="en-US" sz="2000" dirty="0"/>
              <a:t>Columns defined using name and datatype</a:t>
            </a:r>
          </a:p>
          <a:p>
            <a:pPr lvl="1"/>
            <a:r>
              <a:rPr lang="en-US" altLang="en-US" sz="2000" dirty="0"/>
              <a:t>No support for any other column properties (e.g. formatting)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343E3-FE6F-44D8-89A7-11E784A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8108"/>
            <a:ext cx="4876800" cy="35012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3064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F98D-F367-4AC3-892F-A4C61A712D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09526" y="5526101"/>
            <a:ext cx="1587749" cy="243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566106"/>
            <a:ext cx="2707091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5E612-75C1-44E8-8EDA-6AAB5037CB6A}"/>
              </a:ext>
            </a:extLst>
          </p:cNvPr>
          <p:cNvGrpSpPr/>
          <p:nvPr/>
        </p:nvGrpSpPr>
        <p:grpSpPr>
          <a:xfrm>
            <a:off x="3579361" y="4933928"/>
            <a:ext cx="1534462" cy="830005"/>
            <a:chOff x="3579361" y="4933928"/>
            <a:chExt cx="1534462" cy="83000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579361" y="5359522"/>
              <a:ext cx="1534462" cy="963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AE2DD-5206-4B94-B918-348028AAAC14}"/>
                </a:ext>
              </a:extLst>
            </p:cNvPr>
            <p:cNvGrpSpPr/>
            <p:nvPr/>
          </p:nvGrpSpPr>
          <p:grpSpPr>
            <a:xfrm>
              <a:off x="3908814" y="4933928"/>
              <a:ext cx="773498" cy="830005"/>
              <a:chOff x="3908814" y="4933928"/>
              <a:chExt cx="773498" cy="83000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908814" y="4933928"/>
                <a:ext cx="773498" cy="830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750" b="1" dirty="0">
                    <a:solidFill>
                      <a:schemeClr val="tx1"/>
                    </a:solidFill>
                  </a:rPr>
                  <a:t>HTTP POST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976853" y="5357597"/>
                <a:ext cx="641001" cy="3370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67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JSON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976853" y="5136133"/>
                <a:ext cx="641001" cy="1713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Access Token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5421790" y="4949334"/>
            <a:ext cx="2223415" cy="128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My Streaming Dataset</a:t>
            </a:r>
          </a:p>
        </p:txBody>
      </p:sp>
      <p:grpSp>
        <p:nvGrpSpPr>
          <p:cNvPr id="27664" name="Group 10"/>
          <p:cNvGrpSpPr>
            <a:grpSpLocks/>
          </p:cNvGrpSpPr>
          <p:nvPr/>
        </p:nvGrpSpPr>
        <p:grpSpPr bwMode="auto">
          <a:xfrm>
            <a:off x="5550755" y="5322915"/>
            <a:ext cx="1880736" cy="763615"/>
            <a:chOff x="7924800" y="5355406"/>
            <a:chExt cx="1295400" cy="839384"/>
          </a:xfrm>
        </p:grpSpPr>
        <p:sp>
          <p:nvSpPr>
            <p:cNvPr id="13" name="Rectangle 12"/>
            <p:cNvSpPr/>
            <p:nvPr/>
          </p:nvSpPr>
          <p:spPr>
            <a:xfrm>
              <a:off x="7924741" y="5355426"/>
              <a:ext cx="1295424" cy="840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TemperatureReadings</a:t>
              </a:r>
              <a:r>
                <a:rPr lang="en-US" sz="900" dirty="0">
                  <a:solidFill>
                    <a:schemeClr val="tx1"/>
                  </a:solidFill>
                </a:rPr>
                <a:t> table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924741" y="5639084"/>
              <a:ext cx="1295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0943" y="571529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0943" y="5791497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0943" y="586770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0943" y="594391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00943" y="6020116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00943" y="609632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5B0A3D-B9CB-4FE8-83E5-723F4DF2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6" y="4427566"/>
            <a:ext cx="2590800" cy="186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4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Rows by Converting C# to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5798-5104-4AF9-9905-21686350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86382"/>
            <a:ext cx="3605071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7783-6F79-46A5-98B1-32A387AA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1160169"/>
            <a:ext cx="8224982" cy="28584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4B90C63-1EAF-46A7-8A7A-F38640A6F2BF}"/>
              </a:ext>
            </a:extLst>
          </p:cNvPr>
          <p:cNvGrpSpPr/>
          <p:nvPr/>
        </p:nvGrpSpPr>
        <p:grpSpPr>
          <a:xfrm>
            <a:off x="3810000" y="4186381"/>
            <a:ext cx="3988461" cy="2436345"/>
            <a:chOff x="3810000" y="4186381"/>
            <a:chExt cx="3988461" cy="24363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35A315-2A01-4703-9F4C-A96DFCC9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6173" y="4186381"/>
              <a:ext cx="3322288" cy="2436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5F05A59-B346-4B19-AD02-459250E5857A}"/>
                </a:ext>
              </a:extLst>
            </p:cNvPr>
            <p:cNvSpPr/>
            <p:nvPr/>
          </p:nvSpPr>
          <p:spPr>
            <a:xfrm>
              <a:off x="3810000" y="5105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B5C-A612-40DC-B572-18EAE13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Dataset Matrix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8C977DF3-FC1F-416F-B2C3-24DDA2FCF166}"/>
              </a:ext>
            </a:extLst>
          </p:cNvPr>
          <p:cNvGraphicFramePr>
            <a:graphicFrameLocks noGrp="1"/>
          </p:cNvGraphicFramePr>
          <p:nvPr>
            <p:ph type="tbl" sz="quarter" idx="11"/>
            <p:extLst/>
          </p:nvPr>
        </p:nvGraphicFramePr>
        <p:xfrm>
          <a:off x="179439" y="15240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197391826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404066684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3580405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86478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Updates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Smooth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Backed by 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Report Designer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Allow Rich 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Ingestion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request/sec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15KB/request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request/second</a:t>
                      </a:r>
                    </a:p>
                    <a:p>
                      <a:r>
                        <a:rPr lang="en-US" sz="1600" dirty="0"/>
                        <a:t>16MB/request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562633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Developing with the Power BI SDK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and Managing Workspaces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20370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Power BI Service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7051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OAuth2 and OpenID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C8B-9A33-4570-AB73-11AB4E7D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requires OAuth2-style authentication</a:t>
            </a:r>
          </a:p>
          <a:p>
            <a:pPr lvl="1"/>
            <a:r>
              <a:rPr lang="en-US" sz="2000" dirty="0"/>
              <a:t>Your application must implement an authentication flow</a:t>
            </a:r>
          </a:p>
          <a:p>
            <a:pPr lvl="1"/>
            <a:r>
              <a:rPr lang="en-US" sz="2000" dirty="0"/>
              <a:t>Authentication flow used to acquire an access token</a:t>
            </a:r>
          </a:p>
          <a:p>
            <a:pPr lvl="1"/>
            <a:r>
              <a:rPr lang="en-US" sz="2000" dirty="0"/>
              <a:t>Access token required whenever calling Power BI Service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6B22A-BD1C-4C5F-A565-6D185FAF436F}"/>
              </a:ext>
            </a:extLst>
          </p:cNvPr>
          <p:cNvGrpSpPr/>
          <p:nvPr/>
        </p:nvGrpSpPr>
        <p:grpSpPr>
          <a:xfrm>
            <a:off x="396240" y="3266440"/>
            <a:ext cx="8545440" cy="3352800"/>
            <a:chOff x="439810" y="3048001"/>
            <a:chExt cx="8545440" cy="3352800"/>
          </a:xfrm>
        </p:grpSpPr>
        <p:sp>
          <p:nvSpPr>
            <p:cNvPr id="19" name="Rectangle 18"/>
            <p:cNvSpPr/>
            <p:nvPr/>
          </p:nvSpPr>
          <p:spPr>
            <a:xfrm>
              <a:off x="439810" y="3048001"/>
              <a:ext cx="854544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402" y="4230562"/>
              <a:ext cx="2290055" cy="111582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Authentication Flow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635" y="3711073"/>
              <a:ext cx="1950389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User agent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CCECFF"/>
                  </a:solidFill>
                </a:rPr>
                <a:t>End user working in browser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6351" y="3711073"/>
              <a:ext cx="1950390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Client (Relying Party)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CC99"/>
                  </a:solidFill>
                </a:rPr>
                <a:t>Your Custom 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9668" y="3214638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5038" y="3830955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556" y="4430366"/>
              <a:ext cx="1951926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3</a:t>
              </a:r>
            </a:p>
          </p:txBody>
        </p: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 flipV="1">
              <a:off x="5906740" y="3480531"/>
              <a:ext cx="932928" cy="616316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11" idx="1"/>
            </p:cNvCxnSpPr>
            <p:nvPr/>
          </p:nvCxnSpPr>
          <p:spPr>
            <a:xfrm>
              <a:off x="5906741" y="4096846"/>
              <a:ext cx="948297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5906740" y="4096847"/>
              <a:ext cx="969815" cy="59941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8" idx="1"/>
            </p:cNvCxnSpPr>
            <p:nvPr/>
          </p:nvCxnSpPr>
          <p:spPr>
            <a:xfrm>
              <a:off x="2570023" y="4096846"/>
              <a:ext cx="138632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4397457" y="4482622"/>
              <a:ext cx="585577" cy="1317165"/>
            </a:xfrm>
            <a:custGeom>
              <a:avLst/>
              <a:gdLst>
                <a:gd name="connsiteX0" fmla="*/ 0 w 680132"/>
                <a:gd name="connsiteY0" fmla="*/ 1186453 h 1289099"/>
                <a:gd name="connsiteX1" fmla="*/ 483650 w 680132"/>
                <a:gd name="connsiteY1" fmla="*/ 1171339 h 1289099"/>
                <a:gd name="connsiteX2" fmla="*/ 680132 w 680132"/>
                <a:gd name="connsiteY2" fmla="*/ 0 h 128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1289099">
                  <a:moveTo>
                    <a:pt x="0" y="1186453"/>
                  </a:moveTo>
                  <a:cubicBezTo>
                    <a:pt x="185147" y="1277767"/>
                    <a:pt x="370295" y="1369081"/>
                    <a:pt x="483650" y="1171339"/>
                  </a:cubicBezTo>
                  <a:cubicBezTo>
                    <a:pt x="597005" y="973597"/>
                    <a:pt x="638568" y="486798"/>
                    <a:pt x="6801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97775" y="4691339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Access tokens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529" y="5141972"/>
              <a:ext cx="2279297" cy="109584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OpenID Connect</a:t>
              </a:r>
            </a:p>
            <a:p>
              <a:pPr algn="ctr">
                <a:defRPr/>
              </a:pPr>
              <a:r>
                <a:rPr lang="en-US" sz="1400" dirty="0"/>
                <a:t>Provider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Azure Active Directory (AAD)</a:t>
              </a: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75306728-78B9-48A0-89CB-919B5E2D9F6A}"/>
                </a:ext>
              </a:extLst>
            </p:cNvPr>
            <p:cNvSpPr/>
            <p:nvPr/>
          </p:nvSpPr>
          <p:spPr>
            <a:xfrm>
              <a:off x="4663351" y="5141204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Id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25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Application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Application must be registered with Azure AD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14291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Authorization Code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1800" dirty="0"/>
              <a:t>Server-side application code never sees user’s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Implicit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Used in SPAs built with JavaScript and AngularJS</a:t>
            </a:r>
          </a:p>
          <a:p>
            <a:pPr lvl="1">
              <a:defRPr/>
            </a:pPr>
            <a:r>
              <a:rPr lang="en-US" sz="1800" dirty="0"/>
              <a:t>Application obtains access token w/o acquiring authorization code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User Credentials Flow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1800" dirty="0"/>
              <a:t>Used in Native clients to obtain access code </a:t>
            </a:r>
          </a:p>
          <a:p>
            <a:pPr lvl="1">
              <a:defRPr/>
            </a:pPr>
            <a:r>
              <a:rPr lang="en-US" sz="1800" dirty="0"/>
              <a:t>Requires passing user name and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Client Credentials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1800" dirty="0"/>
              <a:t>Used to obtain access token when using app-only permissions </a:t>
            </a:r>
            <a:endParaRPr lang="en-US" sz="2000" dirty="0"/>
          </a:p>
          <a:p>
            <a:pP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8855303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25976</TotalTime>
  <Words>1634</Words>
  <Application>Microsoft Office PowerPoint</Application>
  <PresentationFormat>On-screen Show (4:3)</PresentationFormat>
  <Paragraphs>340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Calibri</vt:lpstr>
      <vt:lpstr>Lucida Console</vt:lpstr>
      <vt:lpstr>Wingdings</vt:lpstr>
      <vt:lpstr>CPT_Wave15</vt:lpstr>
      <vt:lpstr>PowerPoint Presentation</vt:lpstr>
      <vt:lpstr>Agenda</vt:lpstr>
      <vt:lpstr>What Is the Power BI Service API?</vt:lpstr>
      <vt:lpstr>Getting Started</vt:lpstr>
      <vt:lpstr>Agenda</vt:lpstr>
      <vt:lpstr>Authenticating with Azure AD</vt:lpstr>
      <vt:lpstr>OAuth2 and OpenID Connect</vt:lpstr>
      <vt:lpstr>Client Application Registration</vt:lpstr>
      <vt:lpstr>Authentication Flows</vt:lpstr>
      <vt:lpstr>Azure Active Directory (AAD)</vt:lpstr>
      <vt:lpstr>The Azure Portal</vt:lpstr>
      <vt:lpstr>Azure Active Directory</vt:lpstr>
      <vt:lpstr>Managing Users and Groups</vt:lpstr>
      <vt:lpstr>Power BI Administrator</vt:lpstr>
      <vt:lpstr>Azure AD Applications</vt:lpstr>
      <vt:lpstr>Creating a Native Application</vt:lpstr>
      <vt:lpstr>Copying the Application ID</vt:lpstr>
      <vt:lpstr>Native Application Settings</vt:lpstr>
      <vt:lpstr>Configuring Required Permissions</vt:lpstr>
      <vt:lpstr>Choosing APIs</vt:lpstr>
      <vt:lpstr>Delegated Permissions vs Application Permissions</vt:lpstr>
      <vt:lpstr>Power BI Service API Permissions</vt:lpstr>
      <vt:lpstr>Power BI Service API Permissions</vt:lpstr>
      <vt:lpstr>Interactive Consent for Delegated Permissions</vt:lpstr>
      <vt:lpstr>Granting Delegated Permissions</vt:lpstr>
      <vt:lpstr>Creating Applications for Web Applications</vt:lpstr>
      <vt:lpstr>Reply URLs</vt:lpstr>
      <vt:lpstr>Creating Keys for Application Passwords</vt:lpstr>
      <vt:lpstr>ADAL for .NET</vt:lpstr>
      <vt:lpstr>Access Token Acquisition (Native Client)</vt:lpstr>
      <vt:lpstr>Access Token Acquisition (web app)</vt:lpstr>
      <vt:lpstr>Agenda</vt:lpstr>
      <vt:lpstr>Initializing an Instance of PowerBIClient</vt:lpstr>
      <vt:lpstr>The Power BI Service API</vt:lpstr>
      <vt:lpstr>PowerPoint Presentation</vt:lpstr>
      <vt:lpstr>Agenda</vt:lpstr>
      <vt:lpstr>Importing a PBIX File</vt:lpstr>
      <vt:lpstr>Patching Datasource Credentials</vt:lpstr>
      <vt:lpstr>Creating Workspaces</vt:lpstr>
      <vt:lpstr>Agenda</vt:lpstr>
      <vt:lpstr>Pull Datasets versus Real-time Datasets</vt:lpstr>
      <vt:lpstr>Streaming Datasets</vt:lpstr>
      <vt:lpstr>Push Datasets</vt:lpstr>
      <vt:lpstr>Hybrid Datasets</vt:lpstr>
      <vt:lpstr>The StreamingDatasetsDemo Project</vt:lpstr>
      <vt:lpstr>Creating a Streaming Dataset</vt:lpstr>
      <vt:lpstr>Creating a Custom Dataset</vt:lpstr>
      <vt:lpstr>Adding Rows by Converting C# to JSON</vt:lpstr>
      <vt:lpstr>Real-time Dataset Matrix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 Pattison</cp:lastModifiedBy>
  <cp:revision>441</cp:revision>
  <dcterms:created xsi:type="dcterms:W3CDTF">2012-04-13T19:17:02Z</dcterms:created>
  <dcterms:modified xsi:type="dcterms:W3CDTF">2018-04-25T13:05:03Z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