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7"/>
  </p:notesMasterIdLst>
  <p:handoutMasterIdLst>
    <p:handoutMasterId r:id="rId58"/>
  </p:handoutMasterIdLst>
  <p:sldIdLst>
    <p:sldId id="279" r:id="rId6"/>
    <p:sldId id="316" r:id="rId7"/>
    <p:sldId id="357" r:id="rId8"/>
    <p:sldId id="282" r:id="rId9"/>
    <p:sldId id="295" r:id="rId10"/>
    <p:sldId id="296" r:id="rId11"/>
    <p:sldId id="297" r:id="rId12"/>
    <p:sldId id="317" r:id="rId13"/>
    <p:sldId id="298" r:id="rId14"/>
    <p:sldId id="339" r:id="rId15"/>
    <p:sldId id="33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53" r:id="rId31"/>
    <p:sldId id="332" r:id="rId32"/>
    <p:sldId id="311" r:id="rId33"/>
    <p:sldId id="333" r:id="rId34"/>
    <p:sldId id="328" r:id="rId35"/>
    <p:sldId id="334" r:id="rId36"/>
    <p:sldId id="319" r:id="rId37"/>
    <p:sldId id="304" r:id="rId38"/>
    <p:sldId id="324" r:id="rId39"/>
    <p:sldId id="342" r:id="rId40"/>
    <p:sldId id="345" r:id="rId41"/>
    <p:sldId id="323" r:id="rId42"/>
    <p:sldId id="302" r:id="rId43"/>
    <p:sldId id="351" r:id="rId44"/>
    <p:sldId id="305" r:id="rId45"/>
    <p:sldId id="299" r:id="rId46"/>
    <p:sldId id="300" r:id="rId47"/>
    <p:sldId id="301" r:id="rId48"/>
    <p:sldId id="354" r:id="rId49"/>
    <p:sldId id="355" r:id="rId50"/>
    <p:sldId id="306" r:id="rId51"/>
    <p:sldId id="337" r:id="rId52"/>
    <p:sldId id="313" r:id="rId53"/>
    <p:sldId id="314" r:id="rId54"/>
    <p:sldId id="358" r:id="rId55"/>
    <p:sldId id="307"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0000FF"/>
    <a:srgbClr val="3E6DFF"/>
    <a:srgbClr val="9F002D"/>
    <a:srgbClr val="583930"/>
    <a:srgbClr val="9D0204"/>
    <a:srgbClr val="4C2710"/>
    <a:srgbClr val="1950A1"/>
    <a:srgbClr val="D3A202"/>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7" d="100"/>
          <a:sy n="87" d="100"/>
        </p:scale>
        <p:origin x="1795" y="6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0152"/>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28/02/2018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28/02/2018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28/02/2018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quest.com/2017/10/05/m-query-extension-for-visual-studio-code/" TargetMode="External"/><Relationship Id="rId2" Type="http://schemas.openxmlformats.org/officeDocument/2006/relationships/hyperlink" Target="https://ssbi-blog.de/technical-topics-english/power-query-editor-using-notepad/"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https://marketplace.visualstudio.com/items?itemName=Dakahn.PowerQuerySD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crossjoin.co.uk/" TargetMode="External"/><Relationship Id="rId7" Type="http://schemas.openxmlformats.org/officeDocument/2006/relationships/image" Target="../media/image11.png"/><Relationship Id="rId2" Type="http://schemas.openxmlformats.org/officeDocument/2006/relationships/hyperlink" Target="https://www.mattmasson.com/tag/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radacad.com/blog" TargetMode="Externa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 Programming</a:t>
            </a:r>
            <a:br>
              <a:rPr lang="en-US"/>
            </a:br>
            <a:r>
              <a:rPr lang="en-US"/>
              <a:t>for the Power BI Warrior</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7D16-6D3D-4FB2-81BB-4A6435A4D064}"/>
              </a:ext>
            </a:extLst>
          </p:cNvPr>
          <p:cNvSpPr>
            <a:spLocks noGrp="1"/>
          </p:cNvSpPr>
          <p:nvPr>
            <p:ph type="title"/>
          </p:nvPr>
        </p:nvSpPr>
        <p:spPr/>
        <p:txBody>
          <a:bodyPr/>
          <a:lstStyle/>
          <a:p>
            <a:r>
              <a:rPr lang="en-US" dirty="0"/>
              <a:t>"More" Advanced Editors</a:t>
            </a:r>
          </a:p>
        </p:txBody>
      </p:sp>
      <p:sp>
        <p:nvSpPr>
          <p:cNvPr id="3" name="Content Placeholder 2">
            <a:extLst>
              <a:ext uri="{FF2B5EF4-FFF2-40B4-BE49-F238E27FC236}">
                <a16:creationId xmlns:a16="http://schemas.microsoft.com/office/drawing/2014/main" id="{31914C8E-E86B-4F35-AAB3-1429B2F5FE92}"/>
              </a:ext>
            </a:extLst>
          </p:cNvPr>
          <p:cNvSpPr>
            <a:spLocks noGrp="1"/>
          </p:cNvSpPr>
          <p:nvPr>
            <p:ph idx="1"/>
          </p:nvPr>
        </p:nvSpPr>
        <p:spPr/>
        <p:txBody>
          <a:bodyPr>
            <a:normAutofit/>
          </a:bodyPr>
          <a:lstStyle/>
          <a:p>
            <a:r>
              <a:rPr lang="en-US" sz="2400" dirty="0"/>
              <a:t>Lars Schreiber’s M extension for Notepad++</a:t>
            </a:r>
          </a:p>
          <a:p>
            <a:pPr lvl="1"/>
            <a:r>
              <a:rPr lang="en-US" sz="1600" dirty="0">
                <a:hlinkClick r:id="rId2"/>
              </a:rPr>
              <a:t>https://ssbi-blog.de/technical-topics-english/power-query-editor-using-notepad/</a:t>
            </a:r>
            <a:r>
              <a:rPr lang="en-US" sz="1600" dirty="0"/>
              <a:t> </a:t>
            </a:r>
          </a:p>
          <a:p>
            <a:pPr lvl="1"/>
            <a:endParaRPr lang="en-US" sz="1600" dirty="0"/>
          </a:p>
          <a:p>
            <a:r>
              <a:rPr lang="en-US" sz="2400" dirty="0"/>
              <a:t>Visual Studio Code with M Query Extensions</a:t>
            </a:r>
          </a:p>
          <a:p>
            <a:pPr lvl="1"/>
            <a:r>
              <a:rPr lang="en-US" sz="1600" dirty="0">
                <a:hlinkClick r:id="rId3"/>
              </a:rPr>
              <a:t>https://insightsquest.com/2017/10/05/m-query-extension-for-visual-studio-code/</a:t>
            </a:r>
            <a:r>
              <a:rPr lang="en-US" sz="1600" dirty="0"/>
              <a:t> </a:t>
            </a:r>
          </a:p>
          <a:p>
            <a:pPr lvl="1"/>
            <a:endParaRPr lang="en-US" sz="1600" dirty="0"/>
          </a:p>
          <a:p>
            <a:r>
              <a:rPr lang="en-US" sz="2400" dirty="0"/>
              <a:t>Visual Studio 2017 (or 2015) with the Power Query SDK</a:t>
            </a:r>
          </a:p>
          <a:p>
            <a:pPr lvl="1"/>
            <a:r>
              <a:rPr lang="en-US" sz="1600" dirty="0">
                <a:hlinkClick r:id="rId4"/>
              </a:rPr>
              <a:t>https://marketplace.visualstudio.com/items?itemName=Dakahn.PowerQuerySDK</a:t>
            </a:r>
            <a:r>
              <a:rPr lang="en-US" sz="1600" dirty="0"/>
              <a:t> </a:t>
            </a:r>
          </a:p>
        </p:txBody>
      </p:sp>
      <p:pic>
        <p:nvPicPr>
          <p:cNvPr id="4" name="Picture 2" descr="Image result for warrior with shield">
            <a:extLst>
              <a:ext uri="{FF2B5EF4-FFF2-40B4-BE49-F238E27FC236}">
                <a16:creationId xmlns:a16="http://schemas.microsoft.com/office/drawing/2014/main" id="{63E2B93D-25DA-423E-B829-E159573CE7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4800600"/>
            <a:ext cx="33866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arrior">
            <a:extLst>
              <a:ext uri="{FF2B5EF4-FFF2-40B4-BE49-F238E27FC236}">
                <a16:creationId xmlns:a16="http://schemas.microsoft.com/office/drawing/2014/main" id="{057FCB52-77A3-4502-8539-4FB30A3C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4864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Learn M</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idx="1"/>
          </p:nvPr>
        </p:nvSpPr>
        <p:spPr/>
        <p:txBody>
          <a:bodyPr>
            <a:normAutofit/>
          </a:bodyPr>
          <a:lstStyle/>
          <a:p>
            <a:r>
              <a:rPr lang="en-US" sz="2400" dirty="0"/>
              <a:t>Accomplish things that cannot be done in query editor</a:t>
            </a:r>
          </a:p>
          <a:p>
            <a:pPr lvl="1"/>
            <a:r>
              <a:rPr lang="en-US" sz="2000" dirty="0"/>
              <a:t>Working with query functions</a:t>
            </a:r>
          </a:p>
          <a:p>
            <a:pPr lvl="1"/>
            <a:r>
              <a:rPr lang="en-US" sz="2000" dirty="0"/>
              <a:t>Performing calculations across rows</a:t>
            </a:r>
          </a:p>
          <a:p>
            <a:pPr lvl="1"/>
            <a:r>
              <a:rPr lang="en-US" sz="2000" dirty="0"/>
              <a:t>Navigate to SharePoint list by list title instead of GUID with the ID</a:t>
            </a:r>
          </a:p>
          <a:p>
            <a:endParaRPr lang="en-US" sz="2400" dirty="0"/>
          </a:p>
          <a:p>
            <a:r>
              <a:rPr lang="en-US" sz="2400" dirty="0"/>
              <a:t>Author queries and check them into source control system</a:t>
            </a:r>
          </a:p>
          <a:p>
            <a:pPr lvl="1"/>
            <a:r>
              <a:rPr lang="en-US" sz="2000" dirty="0"/>
              <a:t>Add query logic in .m files and store them in GitHub, TFS, etc.</a:t>
            </a:r>
          </a:p>
          <a:p>
            <a:pPr lvl="1"/>
            <a:r>
              <a:rPr lang="en-US" sz="2000" dirty="0"/>
              <a:t>Ensure query logic is the same across PBIX projects</a:t>
            </a:r>
          </a:p>
          <a:p>
            <a:endParaRPr lang="en-US" sz="2400" dirty="0"/>
          </a:p>
          <a:p>
            <a:r>
              <a:rPr lang="en-US" sz="2400" dirty="0"/>
              <a:t>Stay Ahead of the Pack and Win Admiration of Your Peers</a:t>
            </a:r>
          </a:p>
          <a:p>
            <a:pPr lvl="1"/>
            <a:r>
              <a:rPr lang="en-US" sz="200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4A57-0B9F-4739-8610-C58A3AB74324}"/>
              </a:ext>
            </a:extLst>
          </p:cNvPr>
          <p:cNvSpPr>
            <a:spLocks noGrp="1"/>
          </p:cNvSpPr>
          <p:nvPr>
            <p:ph type="title"/>
          </p:nvPr>
        </p:nvSpPr>
        <p:spPr/>
        <p:txBody>
          <a:bodyPr/>
          <a:lstStyle/>
          <a:p>
            <a:r>
              <a:rPr lang="en-US" dirty="0"/>
              <a:t>Thanks to the Forefathers of M Education</a:t>
            </a:r>
          </a:p>
        </p:txBody>
      </p:sp>
      <p:sp>
        <p:nvSpPr>
          <p:cNvPr id="3" name="Content Placeholder 2">
            <a:extLst>
              <a:ext uri="{FF2B5EF4-FFF2-40B4-BE49-F238E27FC236}">
                <a16:creationId xmlns:a16="http://schemas.microsoft.com/office/drawing/2014/main" id="{B3E75162-F217-470C-AE5C-FED8F768EB85}"/>
              </a:ext>
            </a:extLst>
          </p:cNvPr>
          <p:cNvSpPr>
            <a:spLocks noGrp="1"/>
          </p:cNvSpPr>
          <p:nvPr>
            <p:ph idx="1"/>
          </p:nvPr>
        </p:nvSpPr>
        <p:spPr/>
        <p:txBody>
          <a:bodyPr>
            <a:normAutofit/>
          </a:bodyPr>
          <a:lstStyle/>
          <a:p>
            <a:r>
              <a:rPr lang="en-US" sz="2400" dirty="0"/>
              <a:t>Matt Masson</a:t>
            </a:r>
          </a:p>
          <a:p>
            <a:pPr lvl="1"/>
            <a:r>
              <a:rPr lang="en-US" sz="2000" dirty="0">
                <a:hlinkClick r:id="rId2"/>
              </a:rPr>
              <a:t>https://www.mattmasson.com/tag/m/</a:t>
            </a:r>
            <a:endParaRPr lang="en-US" sz="2000" dirty="0"/>
          </a:p>
          <a:p>
            <a:r>
              <a:rPr lang="en-US" sz="2400" dirty="0"/>
              <a:t>Chris Webb</a:t>
            </a:r>
          </a:p>
          <a:p>
            <a:pPr lvl="1"/>
            <a:r>
              <a:rPr lang="en-US" sz="2000" dirty="0">
                <a:hlinkClick r:id="rId3"/>
              </a:rPr>
              <a:t>https://blog.crossjoin.co.uk</a:t>
            </a:r>
            <a:endParaRPr lang="en-US" sz="2000" dirty="0"/>
          </a:p>
          <a:p>
            <a:r>
              <a:rPr lang="en-US" sz="2400" dirty="0"/>
              <a:t>Reza Rad</a:t>
            </a:r>
          </a:p>
          <a:p>
            <a:pPr lvl="1"/>
            <a:r>
              <a:rPr lang="en-US" sz="2000" dirty="0">
                <a:hlinkClick r:id="rId4"/>
              </a:rPr>
              <a:t>http://radacad.com/blog</a:t>
            </a:r>
            <a:r>
              <a:rPr lang="en-US" sz="2000" dirty="0"/>
              <a:t> </a:t>
            </a:r>
          </a:p>
          <a:p>
            <a:pPr lvl="1"/>
            <a:endParaRPr lang="en-US" sz="2000" dirty="0"/>
          </a:p>
        </p:txBody>
      </p:sp>
      <p:grpSp>
        <p:nvGrpSpPr>
          <p:cNvPr id="15" name="Group 14">
            <a:extLst>
              <a:ext uri="{FF2B5EF4-FFF2-40B4-BE49-F238E27FC236}">
                <a16:creationId xmlns:a16="http://schemas.microsoft.com/office/drawing/2014/main" id="{4113068A-0D10-4A3A-B6DB-A19F08EB3856}"/>
              </a:ext>
            </a:extLst>
          </p:cNvPr>
          <p:cNvGrpSpPr/>
          <p:nvPr/>
        </p:nvGrpSpPr>
        <p:grpSpPr>
          <a:xfrm>
            <a:off x="1755612" y="4230859"/>
            <a:ext cx="1514527" cy="2337803"/>
            <a:chOff x="838200" y="4097612"/>
            <a:chExt cx="1638300" cy="2528857"/>
          </a:xfrm>
        </p:grpSpPr>
        <p:pic>
          <p:nvPicPr>
            <p:cNvPr id="9" name="Picture 8">
              <a:extLst>
                <a:ext uri="{FF2B5EF4-FFF2-40B4-BE49-F238E27FC236}">
                  <a16:creationId xmlns:a16="http://schemas.microsoft.com/office/drawing/2014/main" id="{E528F811-E6BB-43E0-9ED2-48D96B52DE8C}"/>
                </a:ext>
              </a:extLst>
            </p:cNvPr>
            <p:cNvPicPr>
              <a:picLocks noChangeAspect="1"/>
            </p:cNvPicPr>
            <p:nvPr/>
          </p:nvPicPr>
          <p:blipFill>
            <a:blip r:embed="rId5"/>
            <a:stretch>
              <a:fillRect/>
            </a:stretch>
          </p:blipFill>
          <p:spPr>
            <a:xfrm>
              <a:off x="838200" y="4340469"/>
              <a:ext cx="1638300" cy="2286000"/>
            </a:xfrm>
            <a:prstGeom prst="rect">
              <a:avLst/>
            </a:prstGeom>
          </p:spPr>
        </p:pic>
        <p:pic>
          <p:nvPicPr>
            <p:cNvPr id="7" name="Picture 6">
              <a:extLst>
                <a:ext uri="{FF2B5EF4-FFF2-40B4-BE49-F238E27FC236}">
                  <a16:creationId xmlns:a16="http://schemas.microsoft.com/office/drawing/2014/main" id="{C1779186-E483-4315-BAB1-5DE7D4897370}"/>
                </a:ext>
              </a:extLst>
            </p:cNvPr>
            <p:cNvPicPr>
              <a:picLocks noChangeAspect="1"/>
            </p:cNvPicPr>
            <p:nvPr/>
          </p:nvPicPr>
          <p:blipFill>
            <a:blip r:embed="rId6"/>
            <a:stretch>
              <a:fillRect/>
            </a:stretch>
          </p:blipFill>
          <p:spPr>
            <a:xfrm>
              <a:off x="1217001" y="4097612"/>
              <a:ext cx="854686" cy="1205718"/>
            </a:xfrm>
            <a:prstGeom prst="rect">
              <a:avLst/>
            </a:prstGeom>
          </p:spPr>
        </p:pic>
        <p:sp>
          <p:nvSpPr>
            <p:cNvPr id="14" name="Freeform: Shape 13">
              <a:extLst>
                <a:ext uri="{FF2B5EF4-FFF2-40B4-BE49-F238E27FC236}">
                  <a16:creationId xmlns:a16="http://schemas.microsoft.com/office/drawing/2014/main" id="{99618607-BC2C-4CA0-A532-B287AE0D6E58}"/>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DEF7E3-EDCB-4C45-8C3D-6BFF74878F79}"/>
              </a:ext>
            </a:extLst>
          </p:cNvPr>
          <p:cNvGrpSpPr/>
          <p:nvPr/>
        </p:nvGrpSpPr>
        <p:grpSpPr>
          <a:xfrm>
            <a:off x="5669636" y="4197187"/>
            <a:ext cx="1718751" cy="2371475"/>
            <a:chOff x="4992217" y="3940816"/>
            <a:chExt cx="1914525" cy="2641596"/>
          </a:xfrm>
        </p:grpSpPr>
        <p:pic>
          <p:nvPicPr>
            <p:cNvPr id="10" name="Picture 9">
              <a:extLst>
                <a:ext uri="{FF2B5EF4-FFF2-40B4-BE49-F238E27FC236}">
                  <a16:creationId xmlns:a16="http://schemas.microsoft.com/office/drawing/2014/main" id="{5DB68B21-347C-4AA8-AD7F-9C80E80C1F3E}"/>
                </a:ext>
              </a:extLst>
            </p:cNvPr>
            <p:cNvPicPr>
              <a:picLocks noChangeAspect="1"/>
            </p:cNvPicPr>
            <p:nvPr/>
          </p:nvPicPr>
          <p:blipFill rotWithShape="1">
            <a:blip r:embed="rId7"/>
            <a:srcRect b="5764"/>
            <a:stretch/>
          </p:blipFill>
          <p:spPr>
            <a:xfrm>
              <a:off x="4992217" y="4024247"/>
              <a:ext cx="1914525" cy="2558165"/>
            </a:xfrm>
            <a:prstGeom prst="rect">
              <a:avLst/>
            </a:prstGeom>
          </p:spPr>
        </p:pic>
        <p:pic>
          <p:nvPicPr>
            <p:cNvPr id="5" name="Picture 4">
              <a:extLst>
                <a:ext uri="{FF2B5EF4-FFF2-40B4-BE49-F238E27FC236}">
                  <a16:creationId xmlns:a16="http://schemas.microsoft.com/office/drawing/2014/main" id="{CCD26A8A-CB1C-4F65-AC8A-B5EDF08EBA05}"/>
                </a:ext>
              </a:extLst>
            </p:cNvPr>
            <p:cNvPicPr>
              <a:picLocks noChangeAspect="1"/>
            </p:cNvPicPr>
            <p:nvPr/>
          </p:nvPicPr>
          <p:blipFill>
            <a:blip r:embed="rId8"/>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B57B0F18-4D5F-4520-A554-B5500123C571}"/>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CFBA632-2ECE-4AE5-AF66-FADE426E5CC6}"/>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CC0529-E6AB-445D-A3D3-31C1EFC904A1}"/>
              </a:ext>
            </a:extLst>
          </p:cNvPr>
          <p:cNvGrpSpPr/>
          <p:nvPr/>
        </p:nvGrpSpPr>
        <p:grpSpPr>
          <a:xfrm>
            <a:off x="3728926" y="4147038"/>
            <a:ext cx="1572795" cy="2514600"/>
            <a:chOff x="3148571" y="3886200"/>
            <a:chExt cx="1724025" cy="2756389"/>
          </a:xfrm>
        </p:grpSpPr>
        <p:pic>
          <p:nvPicPr>
            <p:cNvPr id="8" name="Picture 7">
              <a:extLst>
                <a:ext uri="{FF2B5EF4-FFF2-40B4-BE49-F238E27FC236}">
                  <a16:creationId xmlns:a16="http://schemas.microsoft.com/office/drawing/2014/main" id="{1CAD94D2-FDE6-43F2-8548-BD587B8F4167}"/>
                </a:ext>
              </a:extLst>
            </p:cNvPr>
            <p:cNvPicPr>
              <a:picLocks noChangeAspect="1"/>
            </p:cNvPicPr>
            <p:nvPr/>
          </p:nvPicPr>
          <p:blipFill>
            <a:blip r:embed="rId9"/>
            <a:stretch>
              <a:fillRect/>
            </a:stretch>
          </p:blipFill>
          <p:spPr>
            <a:xfrm>
              <a:off x="3148571" y="4108939"/>
              <a:ext cx="1724025" cy="2533650"/>
            </a:xfrm>
            <a:prstGeom prst="rect">
              <a:avLst/>
            </a:prstGeom>
          </p:spPr>
        </p:pic>
        <p:pic>
          <p:nvPicPr>
            <p:cNvPr id="6" name="Picture 5">
              <a:extLst>
                <a:ext uri="{FF2B5EF4-FFF2-40B4-BE49-F238E27FC236}">
                  <a16:creationId xmlns:a16="http://schemas.microsoft.com/office/drawing/2014/main" id="{27994FE4-7A51-4C5B-95B9-D9BD0A722225}"/>
                </a:ext>
              </a:extLst>
            </p:cNvPr>
            <p:cNvPicPr>
              <a:picLocks noChangeAspect="1"/>
            </p:cNvPicPr>
            <p:nvPr/>
          </p:nvPicPr>
          <p:blipFill>
            <a:blip r:embed="rId10"/>
            <a:stretch>
              <a:fillRect/>
            </a:stretch>
          </p:blipFill>
          <p:spPr>
            <a:xfrm>
              <a:off x="3549155" y="3886200"/>
              <a:ext cx="1001368" cy="1181100"/>
            </a:xfrm>
            <a:prstGeom prst="rect">
              <a:avLst/>
            </a:prstGeom>
            <a:effectLst/>
          </p:spPr>
        </p:pic>
        <p:sp>
          <p:nvSpPr>
            <p:cNvPr id="13" name="Freeform: Shape 12">
              <a:extLst>
                <a:ext uri="{FF2B5EF4-FFF2-40B4-BE49-F238E27FC236}">
                  <a16:creationId xmlns:a16="http://schemas.microsoft.com/office/drawing/2014/main" id="{7FBC8B55-D636-4540-9281-CA0E3CC0A9D6}"/>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F7F6C6-0F6C-488C-B1D6-E0AD831DC7C0}"/>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8BB0FDD-CFD0-4D2B-877D-760C7D0A1DB7}"/>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6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428590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9847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Ø"/>
            </a:pPr>
            <a:r>
              <a:rPr lang="en-US" dirty="0"/>
              <a:t>Custom Data Connectors</a:t>
            </a:r>
          </a:p>
        </p:txBody>
      </p:sp>
    </p:spTree>
    <p:extLst>
      <p:ext uri="{BB962C8B-B14F-4D97-AF65-F5344CB8AC3E}">
        <p14:creationId xmlns:p14="http://schemas.microsoft.com/office/powerpoint/2010/main" val="303935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dirty="0"/>
              <a:t>Motivation for Custom Data Connectors</a:t>
            </a:r>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1800" dirty="0"/>
              <a:t>Creating a business analyst friendly view for a REST API</a:t>
            </a:r>
          </a:p>
          <a:p>
            <a:r>
              <a:rPr lang="en-US" sz="1800" dirty="0"/>
              <a:t>Providing branding on top of existing connector (e.g. OData or ODBC driver)</a:t>
            </a:r>
          </a:p>
          <a:p>
            <a:r>
              <a:rPr lang="en-US" sz="1800" dirty="0"/>
              <a:t>Exposing a limited/filtered view over your data source to improve usability</a:t>
            </a:r>
          </a:p>
          <a:p>
            <a:r>
              <a:rPr lang="en-US" sz="1800" dirty="0"/>
              <a:t>Control how mashup engine authenticates against </a:t>
            </a:r>
            <a:r>
              <a:rPr lang="en-US" sz="1800" dirty="0" err="1"/>
              <a:t>datasource</a:t>
            </a:r>
            <a:endParaRPr lang="en-US" sz="1800" dirty="0"/>
          </a:p>
          <a:p>
            <a:r>
              <a:rPr lang="en-US" sz="1800" dirty="0"/>
              <a:t>Implementing OAuth v2 authentication flow for a SaaS offering</a:t>
            </a:r>
          </a:p>
          <a:p>
            <a:r>
              <a:rPr lang="en-US" sz="1800" dirty="0"/>
              <a:t>Enabling Direct Query for a data source via an ODBC driver</a:t>
            </a:r>
          </a:p>
        </p:txBody>
      </p:sp>
    </p:spTree>
    <p:extLst>
      <p:ext uri="{BB962C8B-B14F-4D97-AF65-F5344CB8AC3E}">
        <p14:creationId xmlns:p14="http://schemas.microsoft.com/office/powerpoint/2010/main" val="24013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Power Query SDK</a:t>
            </a:r>
          </a:p>
        </p:txBody>
      </p:sp>
      <p:pic>
        <p:nvPicPr>
          <p:cNvPr id="3" name="Picture 2">
            <a:extLst>
              <a:ext uri="{FF2B5EF4-FFF2-40B4-BE49-F238E27FC236}">
                <a16:creationId xmlns:a16="http://schemas.microsoft.com/office/drawing/2014/main" id="{C8B613CB-5EDD-47EB-BD06-1E2DF81205B6}"/>
              </a:ext>
            </a:extLst>
          </p:cNvPr>
          <p:cNvPicPr>
            <a:picLocks noChangeAspect="1"/>
          </p:cNvPicPr>
          <p:nvPr/>
        </p:nvPicPr>
        <p:blipFill>
          <a:blip r:embed="rId2"/>
          <a:stretch>
            <a:fillRect/>
          </a:stretch>
        </p:blipFill>
        <p:spPr>
          <a:xfrm>
            <a:off x="533400" y="1371600"/>
            <a:ext cx="7416621" cy="3576096"/>
          </a:xfrm>
          <a:prstGeom prst="rect">
            <a:avLst/>
          </a:prstGeom>
        </p:spPr>
      </p:pic>
    </p:spTree>
    <p:extLst>
      <p:ext uri="{BB962C8B-B14F-4D97-AF65-F5344CB8AC3E}">
        <p14:creationId xmlns:p14="http://schemas.microsoft.com/office/powerpoint/2010/main" val="371003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Creating a New Data Connector Project</a:t>
            </a:r>
          </a:p>
        </p:txBody>
      </p:sp>
      <p:pic>
        <p:nvPicPr>
          <p:cNvPr id="3" name="Picture 2">
            <a:extLst>
              <a:ext uri="{FF2B5EF4-FFF2-40B4-BE49-F238E27FC236}">
                <a16:creationId xmlns:a16="http://schemas.microsoft.com/office/drawing/2014/main" id="{E1AFC78A-E672-49C1-80D6-35CA22733AA2}"/>
              </a:ext>
            </a:extLst>
          </p:cNvPr>
          <p:cNvPicPr>
            <a:picLocks noChangeAspect="1"/>
          </p:cNvPicPr>
          <p:nvPr/>
        </p:nvPicPr>
        <p:blipFill>
          <a:blip r:embed="rId2"/>
          <a:stretch>
            <a:fillRect/>
          </a:stretch>
        </p:blipFill>
        <p:spPr>
          <a:xfrm>
            <a:off x="609600" y="1295400"/>
            <a:ext cx="7620000" cy="4143055"/>
          </a:xfrm>
          <a:prstGeom prst="rect">
            <a:avLst/>
          </a:prstGeom>
        </p:spPr>
      </p:pic>
    </p:spTree>
    <p:extLst>
      <p:ext uri="{BB962C8B-B14F-4D97-AF65-F5344CB8AC3E}">
        <p14:creationId xmlns:p14="http://schemas.microsoft.com/office/powerpoint/2010/main" val="29020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DDPBI: Deep Dive into Power BI </a:t>
            </a:r>
            <a:r>
              <a:rPr lang="en-US" sz="2100" dirty="0">
                <a:solidFill>
                  <a:schemeClr val="tx2"/>
                </a:solidFill>
              </a:rPr>
              <a:t>– 2 Days</a:t>
            </a:r>
          </a:p>
          <a:p>
            <a:pPr lvl="1">
              <a:lnSpc>
                <a:spcPct val="110000"/>
              </a:lnSpc>
            </a:pPr>
            <a:r>
              <a:rPr lang="en-US" dirty="0"/>
              <a:t>For people just getting started with Power BI</a:t>
            </a:r>
          </a:p>
          <a:p>
            <a:pPr lvl="1">
              <a:lnSpc>
                <a:spcPct val="110000"/>
              </a:lnSpc>
            </a:pPr>
            <a:endParaRPr lang="en-US" dirty="0"/>
          </a:p>
          <a:p>
            <a:pPr>
              <a:lnSpc>
                <a:spcPct val="110000"/>
              </a:lnSpc>
            </a:pPr>
            <a:r>
              <a:rPr lang="en-US" b="1" dirty="0">
                <a:solidFill>
                  <a:srgbClr val="002060"/>
                </a:solidFill>
              </a:rPr>
              <a:t>DDPAF: Deep Dive into Power Apps and Flow </a:t>
            </a:r>
            <a:r>
              <a:rPr lang="en-US" sz="2100" dirty="0">
                <a:solidFill>
                  <a:schemeClr val="tx2"/>
                </a:solidFill>
              </a:rPr>
              <a:t>– 2 Days</a:t>
            </a:r>
          </a:p>
          <a:p>
            <a:pPr lvl="1">
              <a:lnSpc>
                <a:spcPct val="110000"/>
              </a:lnSpc>
            </a:pPr>
            <a:r>
              <a:rPr lang="en-US" dirty="0"/>
              <a:t>For people just getting started with Power Apps and Flow</a:t>
            </a:r>
          </a:p>
          <a:p>
            <a:pPr>
              <a:lnSpc>
                <a:spcPct val="110000"/>
              </a:lnSpc>
            </a:pPr>
            <a:endParaRPr lang="en-US" b="1" dirty="0">
              <a:solidFill>
                <a:srgbClr val="002060"/>
              </a:solidFill>
            </a:endParaRPr>
          </a:p>
          <a:p>
            <a:pPr>
              <a:lnSpc>
                <a:spcPct val="110000"/>
              </a:lnSpc>
            </a:pPr>
            <a:r>
              <a:rPr lang="en-US" b="1" dirty="0">
                <a:solidFill>
                  <a:srgbClr val="002060"/>
                </a:solidFill>
              </a:rPr>
              <a:t>PBI365: Power BI Certification Bootcamp </a:t>
            </a:r>
            <a:r>
              <a:rPr lang="en-US" sz="2100" dirty="0">
                <a:solidFill>
                  <a:schemeClr val="tx2"/>
                </a:solidFill>
              </a:rPr>
              <a:t>– 3 Days</a:t>
            </a:r>
            <a:endParaRPr lang="en-US" dirty="0">
              <a:solidFill>
                <a:schemeClr val="tx2"/>
              </a:solidFill>
            </a:endParaRPr>
          </a:p>
          <a:p>
            <a:pPr lvl="1">
              <a:lnSpc>
                <a:spcPct val="110000"/>
              </a:lnSpc>
            </a:pPr>
            <a:r>
              <a:rPr lang="en-US" dirty="0"/>
              <a:t>For people who have used Power BI Desktop for 6 months or more</a:t>
            </a:r>
          </a:p>
          <a:p>
            <a:pPr lvl="1">
              <a:lnSpc>
                <a:spcPct val="110000"/>
              </a:lnSpc>
            </a:pPr>
            <a:endParaRPr lang="en-US" dirty="0"/>
          </a:p>
          <a:p>
            <a:pPr>
              <a:lnSpc>
                <a:spcPct val="110000"/>
              </a:lnSpc>
            </a:pPr>
            <a:r>
              <a:rPr lang="en-US" b="1" dirty="0">
                <a:solidFill>
                  <a:srgbClr val="002060"/>
                </a:solidFill>
              </a:rPr>
              <a:t>PBD365: Power BI Developer Bootcamp </a:t>
            </a:r>
            <a:r>
              <a:rPr lang="en-US" sz="2100" dirty="0">
                <a:solidFill>
                  <a:schemeClr val="tx2"/>
                </a:solidFill>
              </a:rPr>
              <a:t>– 4 Days</a:t>
            </a:r>
            <a:endParaRPr lang="en-US" dirty="0">
              <a:solidFill>
                <a:schemeClr val="tx2"/>
              </a:solidFill>
            </a:endParaRPr>
          </a:p>
          <a:p>
            <a:pPr lvl="1">
              <a:lnSpc>
                <a:spcPct val="110000"/>
              </a:lnSpc>
            </a:pPr>
            <a:r>
              <a:rPr lang="en-US" dirty="0"/>
              <a:t>For professional developers working with the Power BI platform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ü"/>
            </a:pPr>
            <a:r>
              <a:rPr lang="en-US" dirty="0"/>
              <a:t>Custom Data Connectors</a:t>
            </a:r>
          </a:p>
        </p:txBody>
      </p:sp>
    </p:spTree>
    <p:extLst>
      <p:ext uri="{BB962C8B-B14F-4D97-AF65-F5344CB8AC3E}">
        <p14:creationId xmlns:p14="http://schemas.microsoft.com/office/powerpoint/2010/main" val="329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14654</TotalTime>
  <Words>1974</Words>
  <Application>Microsoft Office PowerPoint</Application>
  <PresentationFormat>On-screen Show (4:3)</PresentationFormat>
  <Paragraphs>340</Paragraphs>
  <Slides>51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Black</vt:lpstr>
      <vt:lpstr>Calibri</vt:lpstr>
      <vt:lpstr>Lucida Console</vt:lpstr>
      <vt:lpstr>Segoe UI</vt:lpstr>
      <vt:lpstr>Segoe UI Light</vt:lpstr>
      <vt:lpstr>Wingdings</vt:lpstr>
      <vt:lpstr>CPT_Wave15</vt:lpstr>
      <vt:lpstr>Introduction to M Programming for the Power BI Warrior</vt:lpstr>
      <vt:lpstr>Thanks to the Forefathers of M Education</vt:lpstr>
      <vt:lpstr>Download the Code and Slides</vt:lpstr>
      <vt:lpstr>Agenda</vt:lpstr>
      <vt:lpstr>Power BI Desktop is an ETL Tool</vt:lpstr>
      <vt:lpstr>Query Editor Window</vt:lpstr>
      <vt:lpstr>Query Steps</vt:lpstr>
      <vt:lpstr>Custom Column Dialog</vt:lpstr>
      <vt:lpstr>Advanced Editor or more correctly - The Simple Editor for Advanced Users</vt:lpstr>
      <vt:lpstr>"More" Advanced Editors</vt:lpstr>
      <vt:lpstr>Why Learn M</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Agenda</vt:lpstr>
      <vt:lpstr>Motivation for Custom Data Connectors</vt:lpstr>
      <vt:lpstr>Power Query SDK</vt:lpstr>
      <vt:lpstr>Creating a New Data Connector Project</vt:lpstr>
      <vt:lpstr>Critical Path Training https://www.CriticalPathTrainig.com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426</cp:revision>
  <dcterms:created xsi:type="dcterms:W3CDTF">2012-04-13T19:17:02Z</dcterms:created>
  <dcterms:modified xsi:type="dcterms:W3CDTF">2018-02-28T17:45:58Z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