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notesMasterIdLst>
    <p:notesMasterId r:id="rId56"/>
  </p:notesMasterIdLst>
  <p:handoutMasterIdLst>
    <p:handoutMasterId r:id="rId57"/>
  </p:handoutMasterIdLst>
  <p:sldIdLst>
    <p:sldId id="279" r:id="rId6"/>
    <p:sldId id="316" r:id="rId7"/>
    <p:sldId id="357" r:id="rId8"/>
    <p:sldId id="282" r:id="rId9"/>
    <p:sldId id="295" r:id="rId10"/>
    <p:sldId id="296" r:id="rId11"/>
    <p:sldId id="297" r:id="rId12"/>
    <p:sldId id="317" r:id="rId13"/>
    <p:sldId id="298" r:id="rId14"/>
    <p:sldId id="339" r:id="rId15"/>
    <p:sldId id="336" r:id="rId16"/>
    <p:sldId id="303" r:id="rId17"/>
    <p:sldId id="315" r:id="rId18"/>
    <p:sldId id="346" r:id="rId19"/>
    <p:sldId id="308" r:id="rId20"/>
    <p:sldId id="347" r:id="rId21"/>
    <p:sldId id="325" r:id="rId22"/>
    <p:sldId id="326" r:id="rId23"/>
    <p:sldId id="349" r:id="rId24"/>
    <p:sldId id="350" r:id="rId25"/>
    <p:sldId id="356" r:id="rId26"/>
    <p:sldId id="327" r:id="rId27"/>
    <p:sldId id="309" r:id="rId28"/>
    <p:sldId id="310" r:id="rId29"/>
    <p:sldId id="340" r:id="rId30"/>
    <p:sldId id="353" r:id="rId31"/>
    <p:sldId id="332" r:id="rId32"/>
    <p:sldId id="311" r:id="rId33"/>
    <p:sldId id="333" r:id="rId34"/>
    <p:sldId id="328" r:id="rId35"/>
    <p:sldId id="334" r:id="rId36"/>
    <p:sldId id="319" r:id="rId37"/>
    <p:sldId id="304" r:id="rId38"/>
    <p:sldId id="324" r:id="rId39"/>
    <p:sldId id="342" r:id="rId40"/>
    <p:sldId id="345" r:id="rId41"/>
    <p:sldId id="323" r:id="rId42"/>
    <p:sldId id="302" r:id="rId43"/>
    <p:sldId id="351" r:id="rId44"/>
    <p:sldId id="305" r:id="rId45"/>
    <p:sldId id="299" r:id="rId46"/>
    <p:sldId id="300" r:id="rId47"/>
    <p:sldId id="301" r:id="rId48"/>
    <p:sldId id="354" r:id="rId49"/>
    <p:sldId id="355" r:id="rId50"/>
    <p:sldId id="306" r:id="rId51"/>
    <p:sldId id="337" r:id="rId52"/>
    <p:sldId id="313" r:id="rId53"/>
    <p:sldId id="314" r:id="rId54"/>
    <p:sldId id="307" r:id="rId55"/>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clrMode="bw" frameSlides="1"/>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4001E"/>
    <a:srgbClr val="0000FF"/>
    <a:srgbClr val="3E6DFF"/>
    <a:srgbClr val="9F002D"/>
    <a:srgbClr val="583930"/>
    <a:srgbClr val="9D0204"/>
    <a:srgbClr val="4C2710"/>
    <a:srgbClr val="1950A1"/>
    <a:srgbClr val="D3A202"/>
    <a:srgbClr val="1B55A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4807" autoAdjust="0"/>
    <p:restoredTop sz="95280" autoAdjust="0"/>
  </p:normalViewPr>
  <p:slideViewPr>
    <p:cSldViewPr>
      <p:cViewPr varScale="1">
        <p:scale>
          <a:sx n="87" d="100"/>
          <a:sy n="87" d="100"/>
        </p:scale>
        <p:origin x="1795" y="62"/>
      </p:cViewPr>
      <p:guideLst>
        <p:guide orient="horz" pos="2160"/>
        <p:guide pos="2880"/>
      </p:guideLst>
    </p:cSldViewPr>
  </p:slideViewPr>
  <p:outlineViewPr>
    <p:cViewPr>
      <p:scale>
        <a:sx n="33" d="100"/>
        <a:sy n="33" d="100"/>
      </p:scale>
      <p:origin x="0" y="-5607"/>
    </p:cViewPr>
  </p:outlineViewPr>
  <p:notesTextViewPr>
    <p:cViewPr>
      <p:scale>
        <a:sx n="125" d="100"/>
        <a:sy n="125" d="100"/>
      </p:scale>
      <p:origin x="0" y="0"/>
    </p:cViewPr>
  </p:notesTextViewPr>
  <p:sorterViewPr>
    <p:cViewPr varScale="1">
      <p:scale>
        <a:sx n="1" d="1"/>
        <a:sy n="1" d="1"/>
      </p:scale>
      <p:origin x="0" y="-14328"/>
    </p:cViewPr>
  </p:sorterViewPr>
  <p:notesViewPr>
    <p:cSldViewPr>
      <p:cViewPr>
        <p:scale>
          <a:sx n="90" d="100"/>
          <a:sy n="90" d="100"/>
        </p:scale>
        <p:origin x="2486" y="53"/>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slide" Target="slides/slide50.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presProps" Target="presProps.xml"/><Relationship Id="rId5" Type="http://schemas.openxmlformats.org/officeDocument/2006/relationships/slideMaster" Target="slideMasters/slideMaster1.xml"/><Relationship Id="rId61" Type="http://schemas.openxmlformats.org/officeDocument/2006/relationships/tableStyles" Target="tableStyles.xml"/><Relationship Id="rId19" Type="http://schemas.openxmlformats.org/officeDocument/2006/relationships/slide" Target="slides/slide1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notesMaster" Target="notesMasters/notesMaster1.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viewProps" Target="viewProps.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handoutMaster" Target="handoutMasters/handoutMaster1.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theme" Target="theme/theme1.xml"/><Relationship Id="rId4" Type="http://schemas.openxmlformats.org/officeDocument/2006/relationships/customXml" Target="../customXml/item4.xml"/><Relationship Id="rId9"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632960" cy="320040"/>
          </a:xfrm>
          <a:prstGeom prst="rect">
            <a:avLst/>
          </a:prstGeom>
        </p:spPr>
        <p:txBody>
          <a:bodyPr vert="horz" lIns="96661" tIns="48331" rIns="96661" bIns="48331" rtlCol="0"/>
          <a:lstStyle>
            <a:lvl1pPr algn="l">
              <a:defRPr sz="1300"/>
            </a:lvl1pPr>
          </a:lstStyle>
          <a:p>
            <a:r>
              <a:rPr lang="en-US" dirty="0"/>
              <a:t>0x - Lecture Title</a:t>
            </a:r>
          </a:p>
        </p:txBody>
      </p:sp>
      <p:sp>
        <p:nvSpPr>
          <p:cNvPr id="3" name="Date Placeholder 2"/>
          <p:cNvSpPr>
            <a:spLocks noGrp="1"/>
          </p:cNvSpPr>
          <p:nvPr>
            <p:ph type="dt" sz="quarter" idx="1"/>
          </p:nvPr>
        </p:nvSpPr>
        <p:spPr>
          <a:xfrm>
            <a:off x="4714240" y="0"/>
            <a:ext cx="2599267" cy="320040"/>
          </a:xfrm>
          <a:prstGeom prst="rect">
            <a:avLst/>
          </a:prstGeom>
        </p:spPr>
        <p:txBody>
          <a:bodyPr vert="horz" lIns="96661" tIns="48331" rIns="96661" bIns="48331" rtlCol="0"/>
          <a:lstStyle>
            <a:lvl1pPr algn="r">
              <a:defRPr sz="1300"/>
            </a:lvl1pPr>
          </a:lstStyle>
          <a:p>
            <a:r>
              <a:rPr lang="en-US" dirty="0"/>
              <a:t>v1.0</a:t>
            </a:r>
          </a:p>
        </p:txBody>
      </p:sp>
      <p:sp>
        <p:nvSpPr>
          <p:cNvPr id="4" name="Footer Placeholder 3"/>
          <p:cNvSpPr>
            <a:spLocks noGrp="1"/>
          </p:cNvSpPr>
          <p:nvPr>
            <p:ph type="ftr" sz="quarter" idx="2"/>
          </p:nvPr>
        </p:nvSpPr>
        <p:spPr>
          <a:xfrm>
            <a:off x="0" y="9281160"/>
            <a:ext cx="3901440" cy="318374"/>
          </a:xfrm>
          <a:prstGeom prst="rect">
            <a:avLst/>
          </a:prstGeom>
        </p:spPr>
        <p:txBody>
          <a:bodyPr vert="horz" lIns="96661" tIns="48331" rIns="96661" bIns="48331" rtlCol="0" anchor="b"/>
          <a:lstStyle>
            <a:lvl1pPr algn="l">
              <a:defRPr sz="1300"/>
            </a:lvl1pPr>
          </a:lstStyle>
          <a:p>
            <a:r>
              <a:rPr lang="en-US" dirty="0"/>
              <a:t>© 2018 Critical Path Training, LLC - All Rights Reserved</a:t>
            </a:r>
          </a:p>
        </p:txBody>
      </p:sp>
      <p:sp>
        <p:nvSpPr>
          <p:cNvPr id="5" name="Slide Number Placeholder 4"/>
          <p:cNvSpPr>
            <a:spLocks noGrp="1"/>
          </p:cNvSpPr>
          <p:nvPr>
            <p:ph type="sldNum" sz="quarter" idx="3"/>
          </p:nvPr>
        </p:nvSpPr>
        <p:spPr>
          <a:xfrm>
            <a:off x="4143587" y="9281160"/>
            <a:ext cx="3169920" cy="318374"/>
          </a:xfrm>
          <a:prstGeom prst="rect">
            <a:avLst/>
          </a:prstGeom>
        </p:spPr>
        <p:txBody>
          <a:bodyPr vert="horz" lIns="96661" tIns="48331" rIns="96661" bIns="48331" rtlCol="0" anchor="b"/>
          <a:lstStyle>
            <a:lvl1pPr algn="r">
              <a:defRPr sz="1300"/>
            </a:lvl1pPr>
          </a:lstStyle>
          <a:p>
            <a:r>
              <a:rPr lang="en-US" dirty="0"/>
              <a:t>0x-</a:t>
            </a:r>
            <a:fld id="{E8376170-4F0A-4BF6-8C2A-9A4A0182561F}" type="slidenum">
              <a:rPr lang="en-US" smtClean="0"/>
              <a:pPr/>
              <a:t>‹#›</a:t>
            </a:fld>
            <a:endParaRPr lang="en-US" dirty="0"/>
          </a:p>
        </p:txBody>
      </p:sp>
    </p:spTree>
    <p:extLst>
      <p:ext uri="{BB962C8B-B14F-4D97-AF65-F5344CB8AC3E}">
        <p14:creationId xmlns:p14="http://schemas.microsoft.com/office/powerpoint/2010/main" val="1799029146"/>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096963" y="479425"/>
            <a:ext cx="5121275" cy="3841750"/>
          </a:xfrm>
          <a:prstGeom prst="rect">
            <a:avLst/>
          </a:prstGeom>
          <a:noFill/>
          <a:ln w="12700">
            <a:solidFill>
              <a:prstClr val="black"/>
            </a:solidFill>
          </a:ln>
        </p:spPr>
        <p:txBody>
          <a:bodyPr vert="horz" lIns="96661" tIns="48331" rIns="96661" bIns="48331" rtlCol="0" anchor="ctr"/>
          <a:lstStyle/>
          <a:p>
            <a:endParaRPr lang="en-US" dirty="0"/>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94516423"/>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3573418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0304099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endParaRPr lang="en-US" sz="2000" dirty="0"/>
          </a:p>
        </p:txBody>
      </p:sp>
    </p:spTree>
    <p:extLst>
      <p:ext uri="{BB962C8B-B14F-4D97-AF65-F5344CB8AC3E}">
        <p14:creationId xmlns:p14="http://schemas.microsoft.com/office/powerpoint/2010/main" val="39687267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400" baseline="0" dirty="0"/>
          </a:p>
        </p:txBody>
      </p:sp>
    </p:spTree>
    <p:extLst>
      <p:ext uri="{BB962C8B-B14F-4D97-AF65-F5344CB8AC3E}">
        <p14:creationId xmlns:p14="http://schemas.microsoft.com/office/powerpoint/2010/main" val="449267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endParaRPr lang="en-US" dirty="0"/>
          </a:p>
        </p:txBody>
      </p:sp>
    </p:spTree>
    <p:extLst>
      <p:ext uri="{BB962C8B-B14F-4D97-AF65-F5344CB8AC3E}">
        <p14:creationId xmlns:p14="http://schemas.microsoft.com/office/powerpoint/2010/main" val="8008767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summer of 2016, the Power BI team added new support to Power BI Desktop so that you can create configurable parameters</a:t>
            </a:r>
            <a:r>
              <a:rPr lang="en-US" baseline="0" dirty="0"/>
              <a:t> within the scope of a Power BI Desktop project. The two primary scenarios for creating project parameters is to parameterize data source settings and to parameterize filter criteria used in queries.</a:t>
            </a:r>
            <a:endParaRPr lang="en-US" dirty="0"/>
          </a:p>
        </p:txBody>
      </p:sp>
    </p:spTree>
    <p:extLst>
      <p:ext uri="{BB962C8B-B14F-4D97-AF65-F5344CB8AC3E}">
        <p14:creationId xmlns:p14="http://schemas.microsoft.com/office/powerpoint/2010/main" val="38010978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When you create a new parameter, you must give it a name and then you must configure its other p</a:t>
            </a:r>
            <a:r>
              <a:rPr lang="en-US" baseline="0" dirty="0"/>
              <a:t>roperties. The </a:t>
            </a:r>
            <a:r>
              <a:rPr lang="en-US" b="1" dirty="0"/>
              <a:t>Name</a:t>
            </a:r>
            <a:r>
              <a:rPr lang="en-US" dirty="0"/>
              <a:t> property</a:t>
            </a:r>
            <a:r>
              <a:rPr lang="en-US" baseline="0" dirty="0"/>
              <a:t> of a parameter is what you use </a:t>
            </a:r>
            <a:r>
              <a:rPr lang="en-US" dirty="0"/>
              <a:t>when you need to reference</a:t>
            </a:r>
            <a:r>
              <a:rPr lang="en-US" baseline="0" dirty="0"/>
              <a:t> the parameter</a:t>
            </a:r>
            <a:r>
              <a:rPr lang="en-US" dirty="0"/>
              <a:t>. Each parameter has a </a:t>
            </a:r>
            <a:r>
              <a:rPr lang="en-US" b="1" dirty="0"/>
              <a:t>Description</a:t>
            </a:r>
            <a:r>
              <a:rPr lang="en-US" b="0" baseline="0" dirty="0"/>
              <a:t> </a:t>
            </a:r>
            <a:r>
              <a:rPr lang="en-US" dirty="0"/>
              <a:t>property as well as a </a:t>
            </a:r>
            <a:r>
              <a:rPr lang="en-US" b="1" dirty="0"/>
              <a:t>Required</a:t>
            </a:r>
            <a:r>
              <a:rPr lang="en-US" dirty="0"/>
              <a:t> property and a </a:t>
            </a:r>
            <a:r>
              <a:rPr lang="en-US" b="1" dirty="0"/>
              <a:t>Type</a:t>
            </a:r>
            <a:r>
              <a:rPr lang="en-US" b="0" baseline="0" dirty="0"/>
              <a:t> which can be used to </a:t>
            </a:r>
            <a:r>
              <a:rPr lang="en-US" dirty="0"/>
              <a:t>restrict the values which can be assigned to the parameter.</a:t>
            </a:r>
          </a:p>
          <a:p>
            <a:endParaRPr lang="en-US" dirty="0"/>
          </a:p>
          <a:p>
            <a:r>
              <a:rPr lang="en-US" dirty="0"/>
              <a:t>The</a:t>
            </a:r>
            <a:r>
              <a:rPr lang="en-US" baseline="0" dirty="0"/>
              <a:t> </a:t>
            </a:r>
            <a:r>
              <a:rPr lang="en-US" b="1" baseline="0" dirty="0"/>
              <a:t>A</a:t>
            </a:r>
            <a:r>
              <a:rPr lang="en-US" b="1" dirty="0"/>
              <a:t>llowed Values</a:t>
            </a:r>
            <a:r>
              <a:rPr lang="en-US" b="0" baseline="0" dirty="0"/>
              <a:t> </a:t>
            </a:r>
            <a:r>
              <a:rPr lang="en-US" dirty="0"/>
              <a:t>property</a:t>
            </a:r>
            <a:r>
              <a:rPr lang="en-US" baseline="0" dirty="0"/>
              <a:t> for a parameter provides even more control in configuring </a:t>
            </a:r>
            <a:r>
              <a:rPr lang="en-US" dirty="0"/>
              <a:t>the allowed set of values for a given parameter. For instance, you can restrict the allowed values using a static list of values. The example show in the screenshot in the slides shows configuring</a:t>
            </a:r>
            <a:r>
              <a:rPr lang="en-US" baseline="0" dirty="0"/>
              <a:t> a parameter to only accept values from a static </a:t>
            </a:r>
            <a:r>
              <a:rPr lang="en-US" dirty="0"/>
              <a:t>list of states.</a:t>
            </a:r>
            <a:r>
              <a:rPr lang="en-US" baseline="0" dirty="0"/>
              <a:t> </a:t>
            </a:r>
            <a:r>
              <a:rPr lang="en-US" dirty="0"/>
              <a:t>. Users will then be able to pick one of these states when specifying the parameter value to use.</a:t>
            </a:r>
          </a:p>
          <a:p>
            <a:endParaRPr lang="en-US" dirty="0"/>
          </a:p>
          <a:p>
            <a:r>
              <a:rPr lang="en-US" dirty="0"/>
              <a:t>The </a:t>
            </a:r>
            <a:r>
              <a:rPr lang="en-US" b="1" dirty="0"/>
              <a:t>Default Value</a:t>
            </a:r>
            <a:r>
              <a:rPr lang="en-US" dirty="0"/>
              <a:t> property</a:t>
            </a:r>
            <a:r>
              <a:rPr lang="en-US" baseline="0" dirty="0"/>
              <a:t> allows you to </a:t>
            </a:r>
            <a:r>
              <a:rPr lang="en-US" dirty="0"/>
              <a:t>specify what the default value or selection should be used by default. The </a:t>
            </a:r>
            <a:r>
              <a:rPr lang="en-US" b="1" dirty="0"/>
              <a:t>Current Value</a:t>
            </a:r>
            <a:r>
              <a:rPr lang="en-US" b="0" baseline="0" dirty="0"/>
              <a:t> </a:t>
            </a:r>
            <a:r>
              <a:rPr lang="en-US" dirty="0"/>
              <a:t>property allows you to specify the value that should be used for the parameter in the current report.</a:t>
            </a:r>
          </a:p>
        </p:txBody>
      </p:sp>
    </p:spTree>
    <p:extLst>
      <p:ext uri="{BB962C8B-B14F-4D97-AF65-F5344CB8AC3E}">
        <p14:creationId xmlns:p14="http://schemas.microsoft.com/office/powerpoint/2010/main" val="7586137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use a parameter, you can reference</a:t>
            </a:r>
            <a:r>
              <a:rPr lang="en-US" baseline="0" dirty="0"/>
              <a:t> it from one of the Power BI Desktop dialog boxes that allow you to configure data source settings or filter criteria in a query. However, you will find that many of the dialog boxes used by Power BI Desktop do not yet support configuring values using parameters. Over the next few months, the team that is updating Power BI desktop will continue to add support for using parameters to more of the application’s dialog boxes.</a:t>
            </a:r>
            <a:endParaRPr lang="en-US" dirty="0"/>
          </a:p>
        </p:txBody>
      </p:sp>
    </p:spTree>
    <p:extLst>
      <p:ext uri="{BB962C8B-B14F-4D97-AF65-F5344CB8AC3E}">
        <p14:creationId xmlns:p14="http://schemas.microsoft.com/office/powerpoint/2010/main" val="83765937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cxnSp>
        <p:nvCxnSpPr>
          <p:cNvPr id="13" name="Straight Arrow Connector 12">
            <a:extLst>
              <a:ext uri="{FF2B5EF4-FFF2-40B4-BE49-F238E27FC236}">
                <a16:creationId xmlns:a16="http://schemas.microsoft.com/office/drawing/2014/main" id="{4767FEF2-88CF-40B9-A4D3-9AF31B2F378F}"/>
              </a:ext>
            </a:extLst>
          </p:cNvPr>
          <p:cNvCxnSpPr>
            <a:cxnSpLocks/>
          </p:cNvCxnSpPr>
          <p:nvPr userDrawn="1"/>
        </p:nvCxnSpPr>
        <p:spPr>
          <a:xfrm flipV="1">
            <a:off x="594947" y="369276"/>
            <a:ext cx="2590800" cy="5791200"/>
          </a:xfrm>
          <a:prstGeom prst="straightConnector1">
            <a:avLst/>
          </a:prstGeom>
          <a:ln w="76200">
            <a:solidFill>
              <a:srgbClr val="583930">
                <a:alpha val="32157"/>
              </a:srgbClr>
            </a:solidFill>
            <a:tailEnd type="triangle"/>
          </a:ln>
        </p:spPr>
        <p:style>
          <a:lnRef idx="1">
            <a:schemeClr val="accent1"/>
          </a:lnRef>
          <a:fillRef idx="0">
            <a:schemeClr val="accent1"/>
          </a:fillRef>
          <a:effectRef idx="0">
            <a:schemeClr val="accent1"/>
          </a:effectRef>
          <a:fontRef idx="minor">
            <a:schemeClr val="tx1"/>
          </a:fontRef>
        </p:style>
      </p:cxnSp>
      <p:sp>
        <p:nvSpPr>
          <p:cNvPr id="5" name="Title 1"/>
          <p:cNvSpPr>
            <a:spLocks noGrp="1"/>
          </p:cNvSpPr>
          <p:nvPr>
            <p:ph type="ctrTitle" hasCustomPrompt="1"/>
          </p:nvPr>
        </p:nvSpPr>
        <p:spPr bwMode="gray">
          <a:xfrm>
            <a:off x="228600" y="457200"/>
            <a:ext cx="8763000" cy="1371600"/>
          </a:xfrm>
        </p:spPr>
        <p:txBody>
          <a:bodyPr anchor="ctr" anchorCtr="0"/>
          <a:lstStyle>
            <a:lvl1pPr algn="ctr">
              <a:defRPr sz="3600" baseline="0">
                <a:solidFill>
                  <a:srgbClr val="1F100B"/>
                </a:solidFill>
              </a:defRPr>
            </a:lvl1pPr>
          </a:lstStyle>
          <a:p>
            <a:r>
              <a:rPr lang="en-US" dirty="0"/>
              <a:t>Slide Deck Title</a:t>
            </a:r>
          </a:p>
        </p:txBody>
      </p:sp>
      <p:sp>
        <p:nvSpPr>
          <p:cNvPr id="4" name="Rectangle 3"/>
          <p:cNvSpPr/>
          <p:nvPr userDrawn="1"/>
        </p:nvSpPr>
        <p:spPr>
          <a:xfrm>
            <a:off x="0" y="0"/>
            <a:ext cx="9144000" cy="304800"/>
          </a:xfrm>
          <a:prstGeom prst="rect">
            <a:avLst/>
          </a:prstGeom>
          <a:solidFill>
            <a:schemeClr val="tx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p:cNvSpPr/>
          <p:nvPr userDrawn="1"/>
        </p:nvSpPr>
        <p:spPr>
          <a:xfrm>
            <a:off x="0" y="1905000"/>
            <a:ext cx="9144000" cy="152400"/>
          </a:xfrm>
          <a:prstGeom prst="rect">
            <a:avLst/>
          </a:prstGeom>
          <a:ln>
            <a:noFill/>
          </a:ln>
          <a:effectLst>
            <a:innerShdw blurRad="63500" dist="50800" dir="16200000">
              <a:prstClr val="black">
                <a:alpha val="50000"/>
              </a:prstClr>
            </a:inn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3" name="Rectangle 2"/>
          <p:cNvSpPr/>
          <p:nvPr userDrawn="1"/>
        </p:nvSpPr>
        <p:spPr>
          <a:xfrm>
            <a:off x="0" y="6400800"/>
            <a:ext cx="9144000" cy="152400"/>
          </a:xfrm>
          <a:prstGeom prst="rect">
            <a:avLst/>
          </a:prstGeom>
          <a:ln>
            <a:noFill/>
          </a:ln>
          <a:effectLst>
            <a:innerShdw blurRad="63500" dist="50800" dir="5400000">
              <a:prstClr val="black">
                <a:alpha val="50000"/>
              </a:prstClr>
            </a:inn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15" name="Rectangle 14"/>
          <p:cNvSpPr/>
          <p:nvPr userDrawn="1"/>
        </p:nvSpPr>
        <p:spPr>
          <a:xfrm>
            <a:off x="0" y="6553200"/>
            <a:ext cx="9144000" cy="304800"/>
          </a:xfrm>
          <a:prstGeom prst="rect">
            <a:avLst/>
          </a:prstGeom>
          <a:solidFill>
            <a:schemeClr val="tx2"/>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2" descr="https://scientistsforjesus.files.wordpress.com/2013/11/c7d87-davidandgoliathhhhhh.jpeg?w=640&amp;h=574">
            <a:extLst>
              <a:ext uri="{FF2B5EF4-FFF2-40B4-BE49-F238E27FC236}">
                <a16:creationId xmlns:a16="http://schemas.microsoft.com/office/drawing/2014/main" id="{9C0B0044-B3DA-4C64-8304-5F16E9AAE525}"/>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t="32993" b="12187"/>
          <a:stretch/>
        </p:blipFill>
        <p:spPr bwMode="auto">
          <a:xfrm>
            <a:off x="0" y="2057400"/>
            <a:ext cx="9144000" cy="44958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257800" y="5562600"/>
            <a:ext cx="639232" cy="457200"/>
          </a:xfrm>
          <a:prstGeom prst="rect">
            <a:avLst/>
          </a:prstGeom>
        </p:spPr>
      </p:pic>
      <p:pic>
        <p:nvPicPr>
          <p:cNvPr id="6" name="Picture 5">
            <a:extLst>
              <a:ext uri="{FF2B5EF4-FFF2-40B4-BE49-F238E27FC236}">
                <a16:creationId xmlns:a16="http://schemas.microsoft.com/office/drawing/2014/main" id="{4CBF12BB-F995-46D9-80E2-14C07FE7EA1E}"/>
              </a:ext>
            </a:extLst>
          </p:cNvPr>
          <p:cNvPicPr>
            <a:picLocks noChangeAspect="1"/>
          </p:cNvPicPr>
          <p:nvPr userDrawn="1"/>
        </p:nvPicPr>
        <p:blipFill>
          <a:blip r:embed="rId4"/>
          <a:stretch>
            <a:fillRect/>
          </a:stretch>
        </p:blipFill>
        <p:spPr>
          <a:xfrm>
            <a:off x="6877892" y="2883877"/>
            <a:ext cx="787023" cy="545124"/>
          </a:xfrm>
          <a:prstGeom prst="rect">
            <a:avLst/>
          </a:prstGeom>
          <a:ln>
            <a:solidFill>
              <a:schemeClr val="tx1"/>
            </a:solid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76200"/>
            <a:ext cx="8610600" cy="838200"/>
          </a:xfrm>
        </p:spPr>
        <p:txBody>
          <a:bodyPr/>
          <a:lstStyle>
            <a:lvl1pPr>
              <a:defRPr/>
            </a:lvl1pPr>
          </a:lstStyle>
          <a:p>
            <a:r>
              <a:rPr lang="en-US" dirty="0"/>
              <a:t>Slide Title</a:t>
            </a:r>
          </a:p>
        </p:txBody>
      </p:sp>
      <p:sp>
        <p:nvSpPr>
          <p:cNvPr id="3" name="Content Placeholder 2"/>
          <p:cNvSpPr>
            <a:spLocks noGrp="1"/>
          </p:cNvSpPr>
          <p:nvPr>
            <p:ph idx="1" hasCustomPrompt="1"/>
          </p:nvPr>
        </p:nvSpPr>
        <p:spPr>
          <a:xfrm>
            <a:off x="381000" y="1447800"/>
            <a:ext cx="8382000" cy="5181600"/>
          </a:xfrm>
        </p:spPr>
        <p:txBody>
          <a:bodyPr/>
          <a:lstStyle>
            <a:lvl1pPr marL="347663" indent="-347663">
              <a:spcBef>
                <a:spcPts val="600"/>
              </a:spcBef>
              <a:spcAft>
                <a:spcPts val="200"/>
              </a:spcAft>
              <a:buFont typeface="Arial" pitchFamily="34" charset="0"/>
              <a:buChar char="•"/>
              <a:defRPr>
                <a:latin typeface="+mn-lt"/>
              </a:defRPr>
            </a:lvl1pPr>
            <a:lvl2pPr>
              <a:spcBef>
                <a:spcPts val="300"/>
              </a:spcBef>
              <a:spcAft>
                <a:spcPts val="300"/>
              </a:spcAft>
              <a:defRPr>
                <a:latin typeface="+mn-lt"/>
              </a:defRPr>
            </a:lvl2pPr>
            <a:lvl3pPr marL="1022350" indent="-342900">
              <a:buFont typeface="Arial" pitchFamily="34" charset="0"/>
              <a:buChar char="•"/>
              <a:defRPr b="0">
                <a:latin typeface="+mn-lt"/>
              </a:defRPr>
            </a:lvl3pPr>
            <a:lvl4pPr marL="968375" indent="-285750">
              <a:buFont typeface="Arial" pitchFamily="34" charset="0"/>
              <a:buChar char="•"/>
              <a:defRPr/>
            </a:lvl4pPr>
            <a:lvl5pPr marL="965200" indent="-285750">
              <a:buFont typeface="Arial" pitchFamily="34" charset="0"/>
              <a:buChar char="•"/>
              <a:defRPr/>
            </a:lvl5pPr>
          </a:lstStyle>
          <a:p>
            <a:pPr lvl="0"/>
            <a:r>
              <a:rPr lang="en-US" dirty="0"/>
              <a:t>First level</a:t>
            </a:r>
          </a:p>
          <a:p>
            <a:pPr lvl="1"/>
            <a:r>
              <a:rPr lang="en-US" dirty="0"/>
              <a:t>Second level</a:t>
            </a:r>
          </a:p>
          <a:p>
            <a:pPr lvl="2"/>
            <a:r>
              <a:rPr lang="en-US" dirty="0"/>
              <a:t>Third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Slide Title</a:t>
            </a:r>
          </a:p>
        </p:txBody>
      </p:sp>
      <p:sp>
        <p:nvSpPr>
          <p:cNvPr id="6" name="Table Placeholder 5"/>
          <p:cNvSpPr>
            <a:spLocks noGrp="1"/>
          </p:cNvSpPr>
          <p:nvPr>
            <p:ph type="tbl" sz="quarter" idx="11"/>
          </p:nvPr>
        </p:nvSpPr>
        <p:spPr>
          <a:xfrm>
            <a:off x="457200" y="1600200"/>
            <a:ext cx="8229600" cy="4953000"/>
          </a:xfrm>
        </p:spPr>
        <p:txBody>
          <a:bodyPr/>
          <a:lstStyle/>
          <a:p>
            <a:r>
              <a:rPr lang="en-US" dirty="0"/>
              <a:t>Click icon to add table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Slide Title</a:t>
            </a:r>
          </a:p>
        </p:txBody>
      </p:sp>
    </p:spTree>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emo Layout">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3">
            <a:extLst>
              <a:ext uri="{28A0092B-C50C-407E-A947-70E740481C1C}">
                <a14:useLocalDpi xmlns:a14="http://schemas.microsoft.com/office/drawing/2010/main" val="0"/>
              </a:ext>
            </a:extLst>
          </a:blip>
          <a:srcRect b="9180"/>
          <a:stretch/>
        </p:blipFill>
        <p:spPr>
          <a:xfrm>
            <a:off x="0" y="-1"/>
            <a:ext cx="9144000" cy="6858001"/>
          </a:xfrm>
          <a:prstGeom prst="rect">
            <a:avLst/>
          </a:prstGeom>
        </p:spPr>
      </p:pic>
      <p:grpSp>
        <p:nvGrpSpPr>
          <p:cNvPr id="12" name="Group 11"/>
          <p:cNvGrpSpPr/>
          <p:nvPr userDrawn="1"/>
        </p:nvGrpSpPr>
        <p:grpSpPr bwMode="invGray">
          <a:xfrm>
            <a:off x="7162800" y="457200"/>
            <a:ext cx="2133600" cy="685800"/>
            <a:chOff x="7162800" y="1600200"/>
            <a:chExt cx="2133600" cy="685800"/>
          </a:xfrm>
        </p:grpSpPr>
        <p:sp>
          <p:nvSpPr>
            <p:cNvPr id="8" name="Rounded Rectangle 7"/>
            <p:cNvSpPr/>
            <p:nvPr userDrawn="1"/>
          </p:nvSpPr>
          <p:spPr bwMode="invGray">
            <a:xfrm>
              <a:off x="7162800" y="1600200"/>
              <a:ext cx="21336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p:cNvSpPr txBox="1"/>
            <p:nvPr userDrawn="1"/>
          </p:nvSpPr>
          <p:spPr bwMode="invGray">
            <a:xfrm>
              <a:off x="7467600" y="1676400"/>
              <a:ext cx="1447800" cy="584775"/>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sz="32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DEMO</a:t>
              </a:r>
            </a:p>
          </p:txBody>
        </p:sp>
      </p:grpSp>
      <p:sp>
        <p:nvSpPr>
          <p:cNvPr id="10" name="Rounded Rectangle 9"/>
          <p:cNvSpPr/>
          <p:nvPr userDrawn="1"/>
        </p:nvSpPr>
        <p:spPr bwMode="invGray">
          <a:xfrm>
            <a:off x="-152400" y="4495800"/>
            <a:ext cx="6781800" cy="1143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itle 1"/>
          <p:cNvSpPr>
            <a:spLocks noGrp="1"/>
          </p:cNvSpPr>
          <p:nvPr>
            <p:ph type="title" hasCustomPrompt="1"/>
          </p:nvPr>
        </p:nvSpPr>
        <p:spPr bwMode="invGray">
          <a:xfrm>
            <a:off x="152400" y="4572000"/>
            <a:ext cx="6324600" cy="990600"/>
          </a:xfrm>
        </p:spPr>
        <p:txBody>
          <a:bodyPr/>
          <a:lstStyle>
            <a:lvl1pPr>
              <a:defRPr b="1">
                <a:latin typeface="+mn-lt"/>
              </a:defRPr>
            </a:lvl1pPr>
          </a:lstStyle>
          <a:p>
            <a:r>
              <a:rPr lang="en-US" dirty="0"/>
              <a:t>Demo Title</a:t>
            </a:r>
          </a:p>
        </p:txBody>
      </p:sp>
    </p:spTree>
    <p:extLst>
      <p:ext uri="{BB962C8B-B14F-4D97-AF65-F5344CB8AC3E}">
        <p14:creationId xmlns:p14="http://schemas.microsoft.com/office/powerpoint/2010/main" val="2389887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100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1000" fill="hold"/>
                                        <p:tgtEl>
                                          <p:spTgt spid="10"/>
                                        </p:tgtEl>
                                        <p:attrNameLst>
                                          <p:attrName>ppt_x</p:attrName>
                                        </p:attrNameLst>
                                      </p:cBhvr>
                                      <p:tavLst>
                                        <p:tav tm="0">
                                          <p:val>
                                            <p:strVal val="0-#ppt_w/2"/>
                                          </p:val>
                                        </p:tav>
                                        <p:tav tm="100000">
                                          <p:val>
                                            <p:strVal val="#ppt_x"/>
                                          </p:val>
                                        </p:tav>
                                      </p:tavLst>
                                    </p:anim>
                                    <p:anim calcmode="lin" valueType="num">
                                      <p:cBhvr additive="base">
                                        <p:cTn id="8" dur="1000" fill="hold"/>
                                        <p:tgtEl>
                                          <p:spTgt spid="10"/>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100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1000" fill="hold"/>
                                        <p:tgtEl>
                                          <p:spTgt spid="11"/>
                                        </p:tgtEl>
                                        <p:attrNameLst>
                                          <p:attrName>ppt_x</p:attrName>
                                        </p:attrNameLst>
                                      </p:cBhvr>
                                      <p:tavLst>
                                        <p:tav tm="0">
                                          <p:val>
                                            <p:strVal val="0-#ppt_w/2"/>
                                          </p:val>
                                        </p:tav>
                                        <p:tav tm="100000">
                                          <p:val>
                                            <p:strVal val="#ppt_x"/>
                                          </p:val>
                                        </p:tav>
                                      </p:tavLst>
                                    </p:anim>
                                    <p:anim calcmode="lin" valueType="num">
                                      <p:cBhvr additive="base">
                                        <p:cTn id="12" dur="10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Titel und Inhalt">
    <p:spTree>
      <p:nvGrpSpPr>
        <p:cNvPr id="1" name=""/>
        <p:cNvGrpSpPr/>
        <p:nvPr/>
      </p:nvGrpSpPr>
      <p:grpSpPr>
        <a:xfrm>
          <a:off x="0" y="0"/>
          <a:ext cx="0" cy="0"/>
          <a:chOff x="0" y="0"/>
          <a:chExt cx="0" cy="0"/>
        </a:xfrm>
      </p:grpSpPr>
      <p:sp>
        <p:nvSpPr>
          <p:cNvPr id="17" name="Inhaltsplatzhalter 2"/>
          <p:cNvSpPr>
            <a:spLocks noGrp="1"/>
          </p:cNvSpPr>
          <p:nvPr>
            <p:ph idx="1"/>
          </p:nvPr>
        </p:nvSpPr>
        <p:spPr>
          <a:xfrm>
            <a:off x="241300" y="1484787"/>
            <a:ext cx="8229601" cy="4281339"/>
          </a:xfrm>
          <a:prstGeom prst="rect">
            <a:avLst/>
          </a:prstGeom>
        </p:spPr>
        <p:txBody>
          <a:bodyPr/>
          <a:lstStyle>
            <a:lvl1pPr marL="257111" indent="-257111">
              <a:buFont typeface="Wingdings" pitchFamily="2" charset="2"/>
              <a:buChar char="§"/>
              <a:defRPr>
                <a:solidFill>
                  <a:schemeClr val="tx1"/>
                </a:solidFill>
                <a:latin typeface="Segoe UI" pitchFamily="34" charset="0"/>
                <a:ea typeface="Segoe UI" pitchFamily="34" charset="0"/>
                <a:cs typeface="Segoe UI" pitchFamily="34" charset="0"/>
              </a:defRPr>
            </a:lvl1pPr>
            <a:lvl2pPr marL="557074" indent="-214259">
              <a:buFont typeface="Wingdings" pitchFamily="2" charset="2"/>
              <a:buChar char="§"/>
              <a:defRPr>
                <a:solidFill>
                  <a:schemeClr val="tx1"/>
                </a:solidFill>
                <a:latin typeface="Segoe UI" pitchFamily="34" charset="0"/>
                <a:ea typeface="Segoe UI" pitchFamily="34" charset="0"/>
                <a:cs typeface="Segoe UI" pitchFamily="34" charset="0"/>
              </a:defRPr>
            </a:lvl2pPr>
            <a:lvl3pPr marL="857036" indent="-171407">
              <a:buFont typeface="Wingdings" pitchFamily="2" charset="2"/>
              <a:buChar char="§"/>
              <a:defRPr>
                <a:solidFill>
                  <a:schemeClr val="tx1"/>
                </a:solidFill>
                <a:latin typeface="Segoe UI" pitchFamily="34" charset="0"/>
                <a:ea typeface="Segoe UI" pitchFamily="34" charset="0"/>
                <a:cs typeface="Segoe UI" pitchFamily="34" charset="0"/>
              </a:defRPr>
            </a:lvl3pPr>
            <a:lvl4pPr marL="1199850" indent="-171407">
              <a:buFont typeface="Wingdings" pitchFamily="2" charset="2"/>
              <a:buChar char="§"/>
              <a:defRPr>
                <a:solidFill>
                  <a:schemeClr val="tx1"/>
                </a:solidFill>
                <a:latin typeface="Segoe UI" pitchFamily="34" charset="0"/>
                <a:ea typeface="Segoe UI" pitchFamily="34" charset="0"/>
                <a:cs typeface="Segoe UI" pitchFamily="34" charset="0"/>
              </a:defRPr>
            </a:lvl4pPr>
            <a:lvl5pPr marL="1542665" indent="-171407">
              <a:buFont typeface="Wingdings" pitchFamily="2" charset="2"/>
              <a:buChar char="§"/>
              <a:defRPr>
                <a:solidFill>
                  <a:schemeClr val="tx1"/>
                </a:solidFill>
                <a:latin typeface="Segoe UI" pitchFamily="34" charset="0"/>
                <a:ea typeface="Segoe UI" pitchFamily="34" charset="0"/>
                <a:cs typeface="Segoe UI" pitchFamily="34" charset="0"/>
              </a:defRPr>
            </a:lvl5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Tree>
    <p:extLst>
      <p:ext uri="{BB962C8B-B14F-4D97-AF65-F5344CB8AC3E}">
        <p14:creationId xmlns:p14="http://schemas.microsoft.com/office/powerpoint/2010/main" val="14209960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Title Only">
    <p:bg>
      <p:bgPr>
        <a:solidFill>
          <a:schemeClr val="bg1"/>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02C8A5E5-FAB3-45FE-B422-E8A8593917C7}" type="datetimeFigureOut">
              <a:rPr lang="en-GB" smtClean="0"/>
              <a:t>28/02/2018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61F17F2C-43F9-4360-B608-305BB96131D3}" type="slidenum">
              <a:rPr lang="en-GB" smtClean="0"/>
              <a:t>‹#›</a:t>
            </a:fld>
            <a:endParaRPr lang="en-GB"/>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 y="6411516"/>
            <a:ext cx="9143992" cy="446484"/>
          </a:xfrm>
          <a:prstGeom prst="rect">
            <a:avLst/>
          </a:prstGeom>
        </p:spPr>
      </p:pic>
      <p:pic>
        <p:nvPicPr>
          <p:cNvPr id="7" name="Picture 3"/>
          <p:cNvPicPr>
            <a:picLocks noChangeAspect="1" noChangeArrowheads="1"/>
          </p:cNvPicPr>
          <p:nvPr userDrawn="1"/>
        </p:nvPicPr>
        <p:blipFill>
          <a:blip r:embed="rId3" cstate="print">
            <a:extLst>
              <a:ext uri="{28A0092B-C50C-407E-A947-70E740481C1C}">
                <a14:useLocalDpi xmlns:a14="http://schemas.microsoft.com/office/drawing/2010/main" val="0"/>
              </a:ext>
            </a:extLst>
          </a:blip>
          <a:stretch>
            <a:fillRect/>
          </a:stretch>
        </p:blipFill>
        <p:spPr bwMode="auto">
          <a:xfrm>
            <a:off x="107504" y="6485437"/>
            <a:ext cx="1059901" cy="311611"/>
          </a:xfrm>
          <a:prstGeom prst="rect">
            <a:avLst/>
          </a:prstGeom>
          <a:noFill/>
          <a:extLst>
            <a:ext uri="{909E8E84-426E-40DD-AFC4-6F175D3DCCD1}">
              <a14:hiddenFill xmlns:a14="http://schemas.microsoft.com/office/drawing/2010/main">
                <a:solidFill>
                  <a:srgbClr val="FFFFFF"/>
                </a:solidFill>
              </a14:hiddenFill>
            </a:ext>
          </a:extLst>
        </p:spPr>
      </p:pic>
      <p:sp>
        <p:nvSpPr>
          <p:cNvPr id="8" name="Title 1"/>
          <p:cNvSpPr>
            <a:spLocks noGrp="1"/>
          </p:cNvSpPr>
          <p:nvPr>
            <p:ph type="title"/>
          </p:nvPr>
        </p:nvSpPr>
        <p:spPr>
          <a:xfrm>
            <a:off x="457200" y="44624"/>
            <a:ext cx="8229600" cy="998984"/>
          </a:xfrm>
        </p:spPr>
        <p:txBody>
          <a:bodyPr/>
          <a:lstStyle>
            <a:lvl1pPr>
              <a:defRPr>
                <a:solidFill>
                  <a:srgbClr val="0092C7"/>
                </a:solidFill>
                <a:latin typeface="Segoe UI Light" panose="020B0502040204020203" pitchFamily="34" charset="0"/>
              </a:defRPr>
            </a:lvl1pPr>
          </a:lstStyle>
          <a:p>
            <a:r>
              <a:rPr kumimoji="0" lang="en-US" dirty="0"/>
              <a:t>Click to edit Master title style</a:t>
            </a:r>
          </a:p>
        </p:txBody>
      </p:sp>
    </p:spTree>
    <p:extLst>
      <p:ext uri="{BB962C8B-B14F-4D97-AF65-F5344CB8AC3E}">
        <p14:creationId xmlns:p14="http://schemas.microsoft.com/office/powerpoint/2010/main" val="35909316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cSld name="Blank">
    <p:bg>
      <p:bgPr>
        <a:solidFill>
          <a:schemeClr val="bg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C8A5E5-FAB3-45FE-B422-E8A8593917C7}" type="datetimeFigureOut">
              <a:rPr lang="en-GB" smtClean="0"/>
              <a:t>28/02/2018</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61F17F2C-43F9-4360-B608-305BB96131D3}" type="slidenum">
              <a:rPr lang="en-GB" smtClean="0"/>
              <a:t>‹#›</a:t>
            </a:fld>
            <a:endParaRPr lang="en-GB"/>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 y="6411516"/>
            <a:ext cx="9143992" cy="446484"/>
          </a:xfrm>
          <a:prstGeom prst="rect">
            <a:avLst/>
          </a:prstGeom>
        </p:spPr>
      </p:pic>
      <p:pic>
        <p:nvPicPr>
          <p:cNvPr id="6" name="Picture 3"/>
          <p:cNvPicPr>
            <a:picLocks noChangeAspect="1" noChangeArrowheads="1"/>
          </p:cNvPicPr>
          <p:nvPr userDrawn="1"/>
        </p:nvPicPr>
        <p:blipFill>
          <a:blip r:embed="rId3" cstate="print">
            <a:extLst>
              <a:ext uri="{28A0092B-C50C-407E-A947-70E740481C1C}">
                <a14:useLocalDpi xmlns:a14="http://schemas.microsoft.com/office/drawing/2010/main" val="0"/>
              </a:ext>
            </a:extLst>
          </a:blip>
          <a:stretch>
            <a:fillRect/>
          </a:stretch>
        </p:blipFill>
        <p:spPr bwMode="auto">
          <a:xfrm>
            <a:off x="107504" y="6485437"/>
            <a:ext cx="1059901" cy="3116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77907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Title for Graphic">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92C7"/>
                </a:solidFill>
                <a:latin typeface="Segoe UI Light" panose="020B0502040204020203" pitchFamily="34" charset="0"/>
              </a:defRPr>
            </a:lvl1pPr>
          </a:lstStyle>
          <a:p>
            <a:r>
              <a:rPr kumimoji="0" lang="en-US" dirty="0"/>
              <a:t>Click to edit Master title style</a:t>
            </a:r>
          </a:p>
        </p:txBody>
      </p:sp>
      <p:sp>
        <p:nvSpPr>
          <p:cNvPr id="4" name="Date Placeholder 3"/>
          <p:cNvSpPr>
            <a:spLocks noGrp="1"/>
          </p:cNvSpPr>
          <p:nvPr>
            <p:ph type="dt" sz="half" idx="10"/>
          </p:nvPr>
        </p:nvSpPr>
        <p:spPr/>
        <p:txBody>
          <a:bodyPr/>
          <a:lstStyle>
            <a:lvl1pPr>
              <a:defRPr>
                <a:latin typeface="Segoe UI Light" panose="020B0502040204020203" pitchFamily="34" charset="0"/>
              </a:defRPr>
            </a:lvl1pPr>
          </a:lstStyle>
          <a:p>
            <a:fld id="{02C8A5E5-FAB3-45FE-B422-E8A8593917C7}" type="datetimeFigureOut">
              <a:rPr lang="en-GB" smtClean="0"/>
              <a:pPr/>
              <a:t>28/02/2018</a:t>
            </a:fld>
            <a:endParaRPr lang="en-GB"/>
          </a:p>
        </p:txBody>
      </p:sp>
      <p:sp>
        <p:nvSpPr>
          <p:cNvPr id="5" name="Footer Placeholder 4"/>
          <p:cNvSpPr>
            <a:spLocks noGrp="1"/>
          </p:cNvSpPr>
          <p:nvPr>
            <p:ph type="ftr" sz="quarter" idx="11"/>
          </p:nvPr>
        </p:nvSpPr>
        <p:spPr/>
        <p:txBody>
          <a:bodyPr/>
          <a:lstStyle>
            <a:lvl1pPr>
              <a:defRPr>
                <a:latin typeface="Segoe UI Light" panose="020B0502040204020203" pitchFamily="34" charset="0"/>
              </a:defRPr>
            </a:lvl1pPr>
          </a:lstStyle>
          <a:p>
            <a:endParaRPr lang="en-GB"/>
          </a:p>
        </p:txBody>
      </p:sp>
      <p:sp>
        <p:nvSpPr>
          <p:cNvPr id="6" name="Slide Number Placeholder 5"/>
          <p:cNvSpPr>
            <a:spLocks noGrp="1"/>
          </p:cNvSpPr>
          <p:nvPr>
            <p:ph type="sldNum" sz="quarter" idx="12"/>
          </p:nvPr>
        </p:nvSpPr>
        <p:spPr/>
        <p:txBody>
          <a:bodyPr/>
          <a:lstStyle>
            <a:lvl1pPr>
              <a:defRPr>
                <a:latin typeface="Segoe UI Light" panose="020B0502040204020203" pitchFamily="34" charset="0"/>
              </a:defRPr>
            </a:lvl1pPr>
          </a:lstStyle>
          <a:p>
            <a:fld id="{61F17F2C-43F9-4360-B608-305BB96131D3}" type="slidenum">
              <a:rPr lang="en-GB" smtClean="0"/>
              <a:pPr/>
              <a:t>‹#›</a:t>
            </a:fld>
            <a:endParaRPr lang="en-GB"/>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 y="6411516"/>
            <a:ext cx="9143992" cy="446484"/>
          </a:xfrm>
          <a:prstGeom prst="rect">
            <a:avLst/>
          </a:prstGeom>
        </p:spPr>
      </p:pic>
      <p:pic>
        <p:nvPicPr>
          <p:cNvPr id="8" name="Picture 3"/>
          <p:cNvPicPr>
            <a:picLocks noChangeAspect="1" noChangeArrowheads="1"/>
          </p:cNvPicPr>
          <p:nvPr userDrawn="1"/>
        </p:nvPicPr>
        <p:blipFill>
          <a:blip r:embed="rId3" cstate="print">
            <a:extLst>
              <a:ext uri="{28A0092B-C50C-407E-A947-70E740481C1C}">
                <a14:useLocalDpi xmlns:a14="http://schemas.microsoft.com/office/drawing/2010/main" val="0"/>
              </a:ext>
            </a:extLst>
          </a:blip>
          <a:stretch>
            <a:fillRect/>
          </a:stretch>
        </p:blipFill>
        <p:spPr bwMode="auto">
          <a:xfrm>
            <a:off x="107504" y="6485437"/>
            <a:ext cx="1059901" cy="3116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19081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gif"/><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bwMode="black">
          <a:xfrm>
            <a:off x="0" y="0"/>
            <a:ext cx="9144000" cy="990600"/>
          </a:xfrm>
          <a:prstGeom prst="rect">
            <a:avLst/>
          </a:prstGeom>
          <a:solidFill>
            <a:schemeClr val="tx1"/>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bwMode="white">
          <a:xfrm>
            <a:off x="152400" y="76200"/>
            <a:ext cx="8610600" cy="838200"/>
          </a:xfrm>
          <a:prstGeom prst="rect">
            <a:avLst/>
          </a:prstGeom>
        </p:spPr>
        <p:txBody>
          <a:bodyPr vert="horz" lIns="91440" tIns="45720" rIns="91440" bIns="45720" rtlCol="0" anchor="ctr">
            <a:noAutofit/>
          </a:bodyPr>
          <a:lstStyle/>
          <a:p>
            <a:r>
              <a:rPr lang="en-US" dirty="0"/>
              <a:t>Slide Title</a:t>
            </a:r>
          </a:p>
        </p:txBody>
      </p:sp>
      <p:sp>
        <p:nvSpPr>
          <p:cNvPr id="3" name="Text Placeholder 2"/>
          <p:cNvSpPr>
            <a:spLocks noGrp="1"/>
          </p:cNvSpPr>
          <p:nvPr>
            <p:ph type="body" idx="1"/>
          </p:nvPr>
        </p:nvSpPr>
        <p:spPr>
          <a:xfrm>
            <a:off x="381000" y="1447800"/>
            <a:ext cx="8382000" cy="5181600"/>
          </a:xfrm>
          <a:prstGeom prst="rect">
            <a:avLst/>
          </a:prstGeom>
        </p:spPr>
        <p:txBody>
          <a:bodyPr vert="horz" lIns="91440" tIns="45720" rIns="91440" bIns="45720" rtlCol="0">
            <a:normAutofit/>
          </a:bodyPr>
          <a:lstStyle/>
          <a:p>
            <a:pPr lvl="0"/>
            <a:r>
              <a:rPr lang="en-US" dirty="0"/>
              <a:t>First level</a:t>
            </a:r>
          </a:p>
          <a:p>
            <a:pPr lvl="1"/>
            <a:r>
              <a:rPr lang="en-US" dirty="0"/>
              <a:t>Second level</a:t>
            </a:r>
          </a:p>
          <a:p>
            <a:pPr lvl="2"/>
            <a:r>
              <a:rPr lang="en-US" dirty="0"/>
              <a:t>Third level</a:t>
            </a:r>
          </a:p>
        </p:txBody>
      </p:sp>
      <p:sp>
        <p:nvSpPr>
          <p:cNvPr id="13" name="Rectangle 12"/>
          <p:cNvSpPr/>
          <p:nvPr/>
        </p:nvSpPr>
        <p:spPr bwMode="hidden">
          <a:xfrm>
            <a:off x="0" y="990600"/>
            <a:ext cx="9144000" cy="45719"/>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Rectangle 13"/>
          <p:cNvSpPr/>
          <p:nvPr/>
        </p:nvSpPr>
        <p:spPr bwMode="hidden">
          <a:xfrm>
            <a:off x="0" y="6812280"/>
            <a:ext cx="9144000" cy="4572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 name="Rectangle 14"/>
          <p:cNvSpPr/>
          <p:nvPr/>
        </p:nvSpPr>
        <p:spPr bwMode="hidden">
          <a:xfrm>
            <a:off x="9098281"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 name="Rectangle 15"/>
          <p:cNvSpPr/>
          <p:nvPr/>
        </p:nvSpPr>
        <p:spPr bwMode="hidden">
          <a:xfrm>
            <a:off x="0"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12" name="Group 11"/>
          <p:cNvGrpSpPr/>
          <p:nvPr/>
        </p:nvGrpSpPr>
        <p:grpSpPr>
          <a:xfrm>
            <a:off x="8615362" y="6379369"/>
            <a:ext cx="353784" cy="328514"/>
            <a:chOff x="8615362" y="6379369"/>
            <a:chExt cx="353784" cy="328514"/>
          </a:xfrm>
        </p:grpSpPr>
        <p:pic>
          <p:nvPicPr>
            <p:cNvPr id="17" name="Picture 16" descr="CPT_Arrows_Trans.gif"/>
            <p:cNvPicPr>
              <a:picLocks noChangeAspect="1"/>
            </p:cNvPicPr>
            <p:nvPr/>
          </p:nvPicPr>
          <p:blipFill>
            <a:blip r:embed="rId11" cstate="print"/>
            <a:stretch>
              <a:fillRect/>
            </a:stretch>
          </p:blipFill>
          <p:spPr>
            <a:xfrm>
              <a:off x="8658627" y="6397618"/>
              <a:ext cx="291352" cy="287450"/>
            </a:xfrm>
            <a:prstGeom prst="rect">
              <a:avLst/>
            </a:prstGeom>
            <a:ln w="38100" cap="sq">
              <a:noFill/>
              <a:prstDash val="solid"/>
              <a:miter lim="800000"/>
            </a:ln>
            <a:effectLst/>
            <a:scene3d>
              <a:camera prst="perspectiveFront"/>
              <a:lightRig rig="threePt" dir="t"/>
            </a:scene3d>
          </p:spPr>
        </p:pic>
        <p:sp>
          <p:nvSpPr>
            <p:cNvPr id="19" name="Rectangle 18"/>
            <p:cNvSpPr/>
            <p:nvPr userDrawn="1"/>
          </p:nvSpPr>
          <p:spPr bwMode="hidden">
            <a:xfrm>
              <a:off x="8615362" y="6379369"/>
              <a:ext cx="353784" cy="328514"/>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8" r:id="rId4"/>
    <p:sldLayoutId id="2147483659" r:id="rId5"/>
    <p:sldLayoutId id="2147483660" r:id="rId6"/>
    <p:sldLayoutId id="2147483661" r:id="rId7"/>
    <p:sldLayoutId id="2147483662" r:id="rId8"/>
    <p:sldLayoutId id="2147483663" r:id="rId9"/>
  </p:sldLayoutIdLst>
  <p:hf sldNum="0" hdr="0" ftr="0" dt="0"/>
  <p:txStyles>
    <p:titleStyle>
      <a:lvl1pPr algn="l" defTabSz="914400" rtl="0" eaLnBrk="1" latinLnBrk="0" hangingPunct="1">
        <a:spcBef>
          <a:spcPct val="0"/>
        </a:spcBef>
        <a:buNone/>
        <a:defRPr sz="2800" kern="1200">
          <a:solidFill>
            <a:schemeClr val="bg1"/>
          </a:solidFill>
          <a:latin typeface="+mj-lt"/>
          <a:ea typeface="+mj-ea"/>
          <a:cs typeface="+mj-cs"/>
        </a:defRPr>
      </a:lvl1pPr>
    </p:titleStyle>
    <p:bodyStyle>
      <a:lvl1pPr marL="347663" indent="-347663" algn="l" defTabSz="914400" rtl="0" eaLnBrk="1" latinLnBrk="0" hangingPunct="1">
        <a:spcBef>
          <a:spcPct val="20000"/>
        </a:spcBef>
        <a:buClr>
          <a:schemeClr val="tx2"/>
        </a:buClr>
        <a:buSzPct val="100000"/>
        <a:buFont typeface="Wingdings" pitchFamily="2" charset="2"/>
        <a:buChar char="§"/>
        <a:defRPr sz="2800" kern="1200">
          <a:solidFill>
            <a:schemeClr val="tx1"/>
          </a:solidFill>
          <a:latin typeface="Arial" pitchFamily="34" charset="0"/>
          <a:ea typeface="+mn-ea"/>
          <a:cs typeface="Arial" pitchFamily="34" charset="0"/>
        </a:defRPr>
      </a:lvl1pPr>
      <a:lvl2pPr marL="682625" indent="-334963" algn="l" defTabSz="914400" rtl="0" eaLnBrk="1" latinLnBrk="0" hangingPunct="1">
        <a:spcBef>
          <a:spcPct val="20000"/>
        </a:spcBef>
        <a:buClr>
          <a:schemeClr val="accent6"/>
        </a:buClr>
        <a:buFont typeface="Arial" pitchFamily="34" charset="0"/>
        <a:buChar char="•"/>
        <a:defRPr sz="2400" kern="1200">
          <a:solidFill>
            <a:schemeClr val="tx1"/>
          </a:solidFill>
          <a:latin typeface="Arial" pitchFamily="34" charset="0"/>
          <a:ea typeface="+mn-ea"/>
          <a:cs typeface="Arial" pitchFamily="34" charset="0"/>
        </a:defRPr>
      </a:lvl2pPr>
      <a:lvl3pPr marL="1022350" indent="-342900" algn="l" defTabSz="914400" rtl="0" eaLnBrk="1" latinLnBrk="0" hangingPunct="1">
        <a:spcBef>
          <a:spcPct val="20000"/>
        </a:spcBef>
        <a:buFont typeface="Arial" pitchFamily="34" charset="0"/>
        <a:buChar char="•"/>
        <a:defRPr sz="2000" b="1" kern="1200">
          <a:solidFill>
            <a:schemeClr val="tx1"/>
          </a:solidFill>
          <a:latin typeface="Lucida Console" pitchFamily="49" charset="0"/>
          <a:ea typeface="+mn-ea"/>
          <a:cs typeface="+mn-cs"/>
        </a:defRPr>
      </a:lvl3pPr>
      <a:lvl4pPr marL="682625" indent="0" algn="l" defTabSz="914400" rtl="0" eaLnBrk="1" latinLnBrk="0" hangingPunct="1">
        <a:spcBef>
          <a:spcPct val="20000"/>
        </a:spcBef>
        <a:buFontTx/>
        <a:buNone/>
        <a:defRPr sz="1800" b="1" kern="1200">
          <a:solidFill>
            <a:schemeClr val="accent1">
              <a:lumMod val="75000"/>
            </a:schemeClr>
          </a:solidFill>
          <a:latin typeface="Lucida Console" pitchFamily="49" charset="0"/>
          <a:ea typeface="+mn-ea"/>
          <a:cs typeface="+mn-cs"/>
        </a:defRPr>
      </a:lvl4pPr>
      <a:lvl5pPr marL="679450" indent="3175" algn="l" defTabSz="914400" rtl="0" eaLnBrk="1" latinLnBrk="0" hangingPunct="1">
        <a:spcBef>
          <a:spcPct val="20000"/>
        </a:spcBef>
        <a:buFontTx/>
        <a:buNone/>
        <a:defRPr sz="1600" b="1" i="0" kern="1200">
          <a:solidFill>
            <a:schemeClr val="tx1"/>
          </a:solidFill>
          <a:latin typeface="Lucida Console" pitchFamily="49"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insightsquest.com/2017/10/05/m-query-extension-for-visual-studio-code/" TargetMode="External"/><Relationship Id="rId2" Type="http://schemas.openxmlformats.org/officeDocument/2006/relationships/hyperlink" Target="https://ssbi-blog.de/technical-topics-english/power-query-editor-using-notepad/" TargetMode="External"/><Relationship Id="rId1" Type="http://schemas.openxmlformats.org/officeDocument/2006/relationships/slideLayout" Target="../slideLayouts/slideLayout2.xml"/><Relationship Id="rId5" Type="http://schemas.openxmlformats.org/officeDocument/2006/relationships/image" Target="../media/image22.jpeg"/><Relationship Id="rId4" Type="http://schemas.openxmlformats.org/officeDocument/2006/relationships/hyperlink" Target="https://marketplace.visualstudio.com/items?itemName=Dakahn.PowerQuerySDK" TargetMode="External"/></Relationships>
</file>

<file path=ppt/slides/_rels/slide11.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1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hyperlink" Target="https://blog.crossjoin.co.uk/" TargetMode="External"/><Relationship Id="rId7" Type="http://schemas.openxmlformats.org/officeDocument/2006/relationships/image" Target="../media/image11.png"/><Relationship Id="rId2" Type="http://schemas.openxmlformats.org/officeDocument/2006/relationships/hyperlink" Target="https://www.mattmasson.com/tag/m/" TargetMode="Externa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hyperlink" Target="http://radacad.com/blog" TargetMode="External"/><Relationship Id="rId9" Type="http://schemas.openxmlformats.org/officeDocument/2006/relationships/image" Target="../media/image13.png"/></Relationships>
</file>

<file path=ppt/slides/_rels/slide2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s://github.com/CriticalPathTraining/Intro2M"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 Id="rId6" Type="http://schemas.openxmlformats.org/officeDocument/2006/relationships/image" Target="../media/image52.png"/><Relationship Id="rId5" Type="http://schemas.openxmlformats.org/officeDocument/2006/relationships/image" Target="../media/image51.png"/><Relationship Id="rId4" Type="http://schemas.openxmlformats.org/officeDocument/2006/relationships/image" Target="../media/image50.png"/></Relationships>
</file>

<file path=ppt/slides/_rels/slide32.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hyperlink" Target="https://msdn.microsoft.com/en-us/library/mt779182.aspx"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2.xml"/><Relationship Id="rId5" Type="http://schemas.openxmlformats.org/officeDocument/2006/relationships/image" Target="../media/image61.png"/><Relationship Id="rId4" Type="http://schemas.openxmlformats.org/officeDocument/2006/relationships/image" Target="../media/image6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63.png"/></Relationships>
</file>

<file path=ppt/slides/_rels/slide43.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65.png"/></Relationships>
</file>

<file path=ppt/slides/_rels/slide44.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4.xml"/><Relationship Id="rId4" Type="http://schemas.openxmlformats.org/officeDocument/2006/relationships/image" Target="../media/image68.png"/></Relationships>
</file>

<file path=ppt/slides/_rels/slide45.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Introduction to M Programming</a:t>
            </a:r>
            <a:br>
              <a:rPr lang="en-US"/>
            </a:br>
            <a:r>
              <a:rPr lang="en-US"/>
              <a:t>for the Power BI Warrior</a:t>
            </a:r>
            <a:endParaRPr lang="en-US" dirty="0"/>
          </a:p>
        </p:txBody>
      </p:sp>
    </p:spTree>
    <p:extLst>
      <p:ext uri="{BB962C8B-B14F-4D97-AF65-F5344CB8AC3E}">
        <p14:creationId xmlns:p14="http://schemas.microsoft.com/office/powerpoint/2010/main" val="5308274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97D16-6D3D-4FB2-81BB-4A6435A4D064}"/>
              </a:ext>
            </a:extLst>
          </p:cNvPr>
          <p:cNvSpPr>
            <a:spLocks noGrp="1"/>
          </p:cNvSpPr>
          <p:nvPr>
            <p:ph type="title"/>
          </p:nvPr>
        </p:nvSpPr>
        <p:spPr/>
        <p:txBody>
          <a:bodyPr/>
          <a:lstStyle/>
          <a:p>
            <a:r>
              <a:rPr lang="en-US" dirty="0"/>
              <a:t>"More" Advanced Editors</a:t>
            </a:r>
          </a:p>
        </p:txBody>
      </p:sp>
      <p:sp>
        <p:nvSpPr>
          <p:cNvPr id="3" name="Content Placeholder 2">
            <a:extLst>
              <a:ext uri="{FF2B5EF4-FFF2-40B4-BE49-F238E27FC236}">
                <a16:creationId xmlns:a16="http://schemas.microsoft.com/office/drawing/2014/main" id="{31914C8E-E86B-4F35-AAB3-1429B2F5FE92}"/>
              </a:ext>
            </a:extLst>
          </p:cNvPr>
          <p:cNvSpPr>
            <a:spLocks noGrp="1"/>
          </p:cNvSpPr>
          <p:nvPr>
            <p:ph idx="1"/>
          </p:nvPr>
        </p:nvSpPr>
        <p:spPr/>
        <p:txBody>
          <a:bodyPr>
            <a:normAutofit/>
          </a:bodyPr>
          <a:lstStyle/>
          <a:p>
            <a:r>
              <a:rPr lang="en-US" sz="2400" dirty="0"/>
              <a:t>Lars Schreiber’s M extension for Notepad++</a:t>
            </a:r>
          </a:p>
          <a:p>
            <a:pPr lvl="1"/>
            <a:r>
              <a:rPr lang="en-US" sz="1600" dirty="0">
                <a:hlinkClick r:id="rId2"/>
              </a:rPr>
              <a:t>https://ssbi-blog.de/technical-topics-english/power-query-editor-using-notepad/</a:t>
            </a:r>
            <a:r>
              <a:rPr lang="en-US" sz="1600" dirty="0"/>
              <a:t> </a:t>
            </a:r>
          </a:p>
          <a:p>
            <a:pPr lvl="1"/>
            <a:endParaRPr lang="en-US" sz="1600" dirty="0"/>
          </a:p>
          <a:p>
            <a:r>
              <a:rPr lang="en-US" sz="2400" dirty="0"/>
              <a:t>Visual Studio Code with M Query Extensions</a:t>
            </a:r>
          </a:p>
          <a:p>
            <a:pPr lvl="1"/>
            <a:r>
              <a:rPr lang="en-US" sz="1600" dirty="0">
                <a:hlinkClick r:id="rId3"/>
              </a:rPr>
              <a:t>https://insightsquest.com/2017/10/05/m-query-extension-for-visual-studio-code/</a:t>
            </a:r>
            <a:r>
              <a:rPr lang="en-US" sz="1600" dirty="0"/>
              <a:t> </a:t>
            </a:r>
          </a:p>
          <a:p>
            <a:pPr lvl="1"/>
            <a:endParaRPr lang="en-US" sz="1600" dirty="0"/>
          </a:p>
          <a:p>
            <a:r>
              <a:rPr lang="en-US" sz="2400" dirty="0"/>
              <a:t>Visual Studio 2017 (or 2015) with the Power Query SDK</a:t>
            </a:r>
          </a:p>
          <a:p>
            <a:pPr lvl="1"/>
            <a:r>
              <a:rPr lang="en-US" sz="1600" dirty="0">
                <a:hlinkClick r:id="rId4"/>
              </a:rPr>
              <a:t>https://marketplace.visualstudio.com/items?itemName=Dakahn.PowerQuerySDK</a:t>
            </a:r>
            <a:r>
              <a:rPr lang="en-US" sz="1600" dirty="0"/>
              <a:t> </a:t>
            </a:r>
          </a:p>
        </p:txBody>
      </p:sp>
      <p:pic>
        <p:nvPicPr>
          <p:cNvPr id="4" name="Picture 2" descr="Image result for warrior with shield">
            <a:extLst>
              <a:ext uri="{FF2B5EF4-FFF2-40B4-BE49-F238E27FC236}">
                <a16:creationId xmlns:a16="http://schemas.microsoft.com/office/drawing/2014/main" id="{63E2B93D-25DA-423E-B829-E159573CE78B}"/>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638800" y="4800600"/>
            <a:ext cx="3386667"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33452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Image result for warrior">
            <a:extLst>
              <a:ext uri="{FF2B5EF4-FFF2-40B4-BE49-F238E27FC236}">
                <a16:creationId xmlns:a16="http://schemas.microsoft.com/office/drawing/2014/main" id="{057FCB52-77A3-4502-8539-4FB30A3C33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62800" y="5486400"/>
            <a:ext cx="1295400" cy="12954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E85C08A8-7512-466C-ABDB-557E53C20A80}"/>
              </a:ext>
            </a:extLst>
          </p:cNvPr>
          <p:cNvSpPr>
            <a:spLocks noGrp="1"/>
          </p:cNvSpPr>
          <p:nvPr>
            <p:ph type="title"/>
          </p:nvPr>
        </p:nvSpPr>
        <p:spPr/>
        <p:txBody>
          <a:bodyPr/>
          <a:lstStyle/>
          <a:p>
            <a:r>
              <a:rPr lang="en-US" dirty="0"/>
              <a:t>Why Learn M</a:t>
            </a:r>
          </a:p>
        </p:txBody>
      </p:sp>
      <p:sp>
        <p:nvSpPr>
          <p:cNvPr id="3" name="Content Placeholder 2">
            <a:extLst>
              <a:ext uri="{FF2B5EF4-FFF2-40B4-BE49-F238E27FC236}">
                <a16:creationId xmlns:a16="http://schemas.microsoft.com/office/drawing/2014/main" id="{B458F6F7-8DFD-4974-AF8E-DAE4D0F2DF98}"/>
              </a:ext>
            </a:extLst>
          </p:cNvPr>
          <p:cNvSpPr>
            <a:spLocks noGrp="1"/>
          </p:cNvSpPr>
          <p:nvPr>
            <p:ph idx="1"/>
          </p:nvPr>
        </p:nvSpPr>
        <p:spPr/>
        <p:txBody>
          <a:bodyPr>
            <a:normAutofit/>
          </a:bodyPr>
          <a:lstStyle/>
          <a:p>
            <a:r>
              <a:rPr lang="en-US" sz="2400" dirty="0"/>
              <a:t>Accomplish things that cannot be done in query editor</a:t>
            </a:r>
          </a:p>
          <a:p>
            <a:pPr lvl="1"/>
            <a:r>
              <a:rPr lang="en-US" sz="2000" dirty="0"/>
              <a:t>Working with query functions</a:t>
            </a:r>
          </a:p>
          <a:p>
            <a:pPr lvl="1"/>
            <a:r>
              <a:rPr lang="en-US" sz="2000" dirty="0"/>
              <a:t>Performing calculations across rows</a:t>
            </a:r>
          </a:p>
          <a:p>
            <a:pPr lvl="1"/>
            <a:r>
              <a:rPr lang="en-US" sz="2000" dirty="0"/>
              <a:t>Navigate to SharePoint list by list title instead of GUID with the ID</a:t>
            </a:r>
          </a:p>
          <a:p>
            <a:endParaRPr lang="en-US" sz="2400" dirty="0"/>
          </a:p>
          <a:p>
            <a:r>
              <a:rPr lang="en-US" sz="2400" dirty="0"/>
              <a:t>Author queries and check them into source control system</a:t>
            </a:r>
          </a:p>
          <a:p>
            <a:pPr lvl="1"/>
            <a:r>
              <a:rPr lang="en-US" sz="2000" dirty="0"/>
              <a:t>Add query logic in .m files and store them in GitHub, TFS, etc.</a:t>
            </a:r>
          </a:p>
          <a:p>
            <a:pPr lvl="1"/>
            <a:r>
              <a:rPr lang="en-US" sz="2000" dirty="0"/>
              <a:t>Ensure query logic is the same across PBIX projects</a:t>
            </a:r>
          </a:p>
          <a:p>
            <a:endParaRPr lang="en-US" sz="2400" dirty="0"/>
          </a:p>
          <a:p>
            <a:r>
              <a:rPr lang="en-US" sz="2400" dirty="0"/>
              <a:t>Stay Ahead of the Pack and Win Admiration of Your Peers</a:t>
            </a:r>
          </a:p>
          <a:p>
            <a:pPr lvl="1"/>
            <a:r>
              <a:rPr lang="en-US" sz="2000" dirty="0"/>
              <a:t>People will think you are buddies with Chris Webb!</a:t>
            </a:r>
          </a:p>
        </p:txBody>
      </p:sp>
    </p:spTree>
    <p:extLst>
      <p:ext uri="{BB962C8B-B14F-4D97-AF65-F5344CB8AC3E}">
        <p14:creationId xmlns:p14="http://schemas.microsoft.com/office/powerpoint/2010/main" val="2763895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9" end="9"/>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10" end="1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4F4CD-9880-45D9-99BA-0D792C88B9A2}"/>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F8FD7ADC-9293-4196-9E30-994BBD372879}"/>
              </a:ext>
            </a:extLst>
          </p:cNvPr>
          <p:cNvSpPr>
            <a:spLocks noGrp="1"/>
          </p:cNvSpPr>
          <p:nvPr>
            <p:ph idx="1"/>
          </p:nvPr>
        </p:nvSpPr>
        <p:spPr/>
        <p:txBody>
          <a:bodyPr/>
          <a:lstStyle/>
          <a:p>
            <a:pPr>
              <a:buFont typeface="Wingdings" panose="05000000000000000000" pitchFamily="2" charset="2"/>
              <a:buChar char="ü"/>
            </a:pPr>
            <a:r>
              <a:rPr lang="en-US" dirty="0"/>
              <a:t>Power Query Mashup Engine</a:t>
            </a:r>
          </a:p>
          <a:p>
            <a:pPr>
              <a:buFont typeface="Wingdings" panose="05000000000000000000" pitchFamily="2" charset="2"/>
              <a:buChar char="Ø"/>
            </a:pPr>
            <a:r>
              <a:rPr lang="en-US" dirty="0"/>
              <a:t>M Programming Fundamentals</a:t>
            </a:r>
          </a:p>
          <a:p>
            <a:r>
              <a:rPr lang="en-US" dirty="0"/>
              <a:t>M Function Library</a:t>
            </a:r>
          </a:p>
          <a:p>
            <a:r>
              <a:rPr lang="en-US" dirty="0"/>
              <a:t>Query Functions</a:t>
            </a:r>
          </a:p>
          <a:p>
            <a:r>
              <a:rPr lang="en-US" dirty="0"/>
              <a:t>Query Parameters</a:t>
            </a:r>
          </a:p>
          <a:p>
            <a:r>
              <a:rPr lang="en-US" dirty="0"/>
              <a:t>Custom Data Connectors</a:t>
            </a:r>
          </a:p>
        </p:txBody>
      </p:sp>
    </p:spTree>
    <p:extLst>
      <p:ext uri="{BB962C8B-B14F-4D97-AF65-F5344CB8AC3E}">
        <p14:creationId xmlns:p14="http://schemas.microsoft.com/office/powerpoint/2010/main" val="2646444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A24BA6-3AD9-496E-869D-A9A6B3F2805F}"/>
              </a:ext>
            </a:extLst>
          </p:cNvPr>
          <p:cNvSpPr>
            <a:spLocks noGrp="1"/>
          </p:cNvSpPr>
          <p:nvPr>
            <p:ph type="title"/>
          </p:nvPr>
        </p:nvSpPr>
        <p:spPr/>
        <p:txBody>
          <a:bodyPr/>
          <a:lstStyle/>
          <a:p>
            <a:r>
              <a:rPr lang="en-US" dirty="0"/>
              <a:t>The M Programming Language</a:t>
            </a:r>
          </a:p>
        </p:txBody>
      </p:sp>
      <p:sp>
        <p:nvSpPr>
          <p:cNvPr id="3" name="Content Placeholder 2">
            <a:extLst>
              <a:ext uri="{FF2B5EF4-FFF2-40B4-BE49-F238E27FC236}">
                <a16:creationId xmlns:a16="http://schemas.microsoft.com/office/drawing/2014/main" id="{D0AEAAFD-0BD8-44E7-BEAC-519A3DB5D2CA}"/>
              </a:ext>
            </a:extLst>
          </p:cNvPr>
          <p:cNvSpPr>
            <a:spLocks noGrp="1"/>
          </p:cNvSpPr>
          <p:nvPr>
            <p:ph idx="1"/>
          </p:nvPr>
        </p:nvSpPr>
        <p:spPr/>
        <p:txBody>
          <a:bodyPr>
            <a:normAutofit/>
          </a:bodyPr>
          <a:lstStyle/>
          <a:p>
            <a:r>
              <a:rPr lang="en-US" sz="2400" dirty="0"/>
              <a:t>M is a </a:t>
            </a:r>
            <a:r>
              <a:rPr lang="en-US" sz="2400" b="1" i="1" dirty="0">
                <a:solidFill>
                  <a:srgbClr val="002060"/>
                </a:solidFill>
              </a:rPr>
              <a:t>functional</a:t>
            </a:r>
            <a:r>
              <a:rPr lang="en-US" sz="2400" dirty="0"/>
              <a:t> programming language</a:t>
            </a:r>
          </a:p>
          <a:p>
            <a:pPr lvl="1"/>
            <a:r>
              <a:rPr lang="en-US" sz="2000" dirty="0"/>
              <a:t>computation through evaluation of mathematical functions</a:t>
            </a:r>
          </a:p>
          <a:p>
            <a:pPr lvl="1"/>
            <a:r>
              <a:rPr lang="en-US" sz="2000" dirty="0"/>
              <a:t>Programming involves writing expressions instead of statements</a:t>
            </a:r>
          </a:p>
          <a:p>
            <a:pPr lvl="1"/>
            <a:r>
              <a:rPr lang="en-US" sz="2000" dirty="0"/>
              <a:t>M does not support changing-state or mutable data</a:t>
            </a:r>
          </a:p>
          <a:p>
            <a:pPr lvl="1"/>
            <a:r>
              <a:rPr lang="en-US" sz="2000" dirty="0"/>
              <a:t>Every query is a single expression that returns a single value</a:t>
            </a:r>
          </a:p>
          <a:p>
            <a:pPr lvl="1"/>
            <a:r>
              <a:rPr lang="en-US" sz="2000" dirty="0"/>
              <a:t>Every query has a return type</a:t>
            </a:r>
          </a:p>
          <a:p>
            <a:endParaRPr lang="en-US" sz="2400" dirty="0"/>
          </a:p>
          <a:p>
            <a:r>
              <a:rPr lang="en-US" sz="2400" dirty="0"/>
              <a:t>Get Started with M</a:t>
            </a:r>
          </a:p>
          <a:p>
            <a:pPr lvl="1"/>
            <a:r>
              <a:rPr lang="en-US" sz="2000" dirty="0"/>
              <a:t>Language is case-sensitive</a:t>
            </a:r>
          </a:p>
          <a:p>
            <a:pPr lvl="1"/>
            <a:r>
              <a:rPr lang="en-US" sz="2000" dirty="0"/>
              <a:t>It's all about writing expressions</a:t>
            </a:r>
          </a:p>
          <a:p>
            <a:pPr lvl="1"/>
            <a:r>
              <a:rPr lang="en-US" sz="2000" dirty="0"/>
              <a:t>Query expressions can reference other queries by name</a:t>
            </a:r>
          </a:p>
          <a:p>
            <a:endParaRPr lang="en-US" sz="2400" dirty="0"/>
          </a:p>
          <a:p>
            <a:pPr lvl="1"/>
            <a:endParaRPr lang="en-US" sz="2000" dirty="0"/>
          </a:p>
        </p:txBody>
      </p:sp>
    </p:spTree>
    <p:extLst>
      <p:ext uri="{BB962C8B-B14F-4D97-AF65-F5344CB8AC3E}">
        <p14:creationId xmlns:p14="http://schemas.microsoft.com/office/powerpoint/2010/main" val="21300656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C44FE-12C8-45A4-ADCF-FC2B622F8794}"/>
              </a:ext>
            </a:extLst>
          </p:cNvPr>
          <p:cNvSpPr>
            <a:spLocks noGrp="1"/>
          </p:cNvSpPr>
          <p:nvPr>
            <p:ph type="title"/>
          </p:nvPr>
        </p:nvSpPr>
        <p:spPr/>
        <p:txBody>
          <a:bodyPr/>
          <a:lstStyle/>
          <a:p>
            <a:r>
              <a:rPr lang="en-US" dirty="0"/>
              <a:t>Referencing Other Queries</a:t>
            </a:r>
          </a:p>
        </p:txBody>
      </p:sp>
      <p:sp>
        <p:nvSpPr>
          <p:cNvPr id="3" name="Content Placeholder 2">
            <a:extLst>
              <a:ext uri="{FF2B5EF4-FFF2-40B4-BE49-F238E27FC236}">
                <a16:creationId xmlns:a16="http://schemas.microsoft.com/office/drawing/2014/main" id="{F9AE3F58-E199-4804-89B9-A6740E6F48AE}"/>
              </a:ext>
            </a:extLst>
          </p:cNvPr>
          <p:cNvSpPr>
            <a:spLocks noGrp="1"/>
          </p:cNvSpPr>
          <p:nvPr>
            <p:ph idx="1"/>
          </p:nvPr>
        </p:nvSpPr>
        <p:spPr/>
        <p:txBody>
          <a:bodyPr/>
          <a:lstStyle/>
          <a:p>
            <a:r>
              <a:rPr lang="en-US" dirty="0"/>
              <a:t>Query can reference other queries by name</a:t>
            </a:r>
          </a:p>
          <a:p>
            <a:pPr lvl="1"/>
            <a:r>
              <a:rPr lang="en-US" dirty="0"/>
              <a:t>Every query is defined with a return type</a:t>
            </a:r>
          </a:p>
        </p:txBody>
      </p:sp>
      <p:pic>
        <p:nvPicPr>
          <p:cNvPr id="4" name="Picture 3">
            <a:extLst>
              <a:ext uri="{FF2B5EF4-FFF2-40B4-BE49-F238E27FC236}">
                <a16:creationId xmlns:a16="http://schemas.microsoft.com/office/drawing/2014/main" id="{A48A32A6-2B24-48AB-8FBE-4992CDBC726A}"/>
              </a:ext>
            </a:extLst>
          </p:cNvPr>
          <p:cNvPicPr>
            <a:picLocks noChangeAspect="1"/>
          </p:cNvPicPr>
          <p:nvPr/>
        </p:nvPicPr>
        <p:blipFill>
          <a:blip r:embed="rId2"/>
          <a:stretch>
            <a:fillRect/>
          </a:stretch>
        </p:blipFill>
        <p:spPr>
          <a:xfrm>
            <a:off x="1143000" y="2590800"/>
            <a:ext cx="5334000" cy="3331943"/>
          </a:xfrm>
          <a:prstGeom prst="rect">
            <a:avLst/>
          </a:prstGeom>
          <a:ln>
            <a:solidFill>
              <a:schemeClr val="tx1">
                <a:lumMod val="50000"/>
                <a:lumOff val="50000"/>
              </a:schemeClr>
            </a:solidFill>
          </a:ln>
        </p:spPr>
      </p:pic>
    </p:spTree>
    <p:extLst>
      <p:ext uri="{BB962C8B-B14F-4D97-AF65-F5344CB8AC3E}">
        <p14:creationId xmlns:p14="http://schemas.microsoft.com/office/powerpoint/2010/main" val="3829431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36EE2081-51C6-4949-8EE5-5E847FFC8C6E}"/>
              </a:ext>
            </a:extLst>
          </p:cNvPr>
          <p:cNvPicPr>
            <a:picLocks noChangeAspect="1"/>
          </p:cNvPicPr>
          <p:nvPr/>
        </p:nvPicPr>
        <p:blipFill rotWithShape="1">
          <a:blip r:embed="rId2"/>
          <a:srcRect b="17429"/>
          <a:stretch/>
        </p:blipFill>
        <p:spPr>
          <a:xfrm>
            <a:off x="1219201" y="3708826"/>
            <a:ext cx="5334000" cy="2952223"/>
          </a:xfrm>
          <a:prstGeom prst="rect">
            <a:avLst/>
          </a:prstGeom>
          <a:ln>
            <a:solidFill>
              <a:schemeClr val="tx1">
                <a:lumMod val="50000"/>
                <a:lumOff val="50000"/>
              </a:schemeClr>
            </a:solidFill>
          </a:ln>
        </p:spPr>
      </p:pic>
      <p:sp>
        <p:nvSpPr>
          <p:cNvPr id="2" name="Title 1">
            <a:extLst>
              <a:ext uri="{FF2B5EF4-FFF2-40B4-BE49-F238E27FC236}">
                <a16:creationId xmlns:a16="http://schemas.microsoft.com/office/drawing/2014/main" id="{2C374A05-F56E-48DA-86EA-4A6D6CA3700E}"/>
              </a:ext>
            </a:extLst>
          </p:cNvPr>
          <p:cNvSpPr>
            <a:spLocks noGrp="1"/>
          </p:cNvSpPr>
          <p:nvPr>
            <p:ph type="title"/>
          </p:nvPr>
        </p:nvSpPr>
        <p:spPr/>
        <p:txBody>
          <a:bodyPr/>
          <a:lstStyle/>
          <a:p>
            <a:r>
              <a:rPr lang="en-US" dirty="0"/>
              <a:t>Let Statement</a:t>
            </a:r>
          </a:p>
        </p:txBody>
      </p:sp>
      <p:sp>
        <p:nvSpPr>
          <p:cNvPr id="3" name="Content Placeholder 2">
            <a:extLst>
              <a:ext uri="{FF2B5EF4-FFF2-40B4-BE49-F238E27FC236}">
                <a16:creationId xmlns:a16="http://schemas.microsoft.com/office/drawing/2014/main" id="{5AC4A7AA-04A5-4321-B8AB-930447A21468}"/>
              </a:ext>
            </a:extLst>
          </p:cNvPr>
          <p:cNvSpPr>
            <a:spLocks noGrp="1"/>
          </p:cNvSpPr>
          <p:nvPr>
            <p:ph idx="1"/>
          </p:nvPr>
        </p:nvSpPr>
        <p:spPr>
          <a:xfrm>
            <a:off x="381000" y="1143000"/>
            <a:ext cx="8610600" cy="5181600"/>
          </a:xfrm>
        </p:spPr>
        <p:txBody>
          <a:bodyPr>
            <a:normAutofit/>
          </a:bodyPr>
          <a:lstStyle/>
          <a:p>
            <a:r>
              <a:rPr lang="en-US" sz="2400" dirty="0"/>
              <a:t>Queries usually created using </a:t>
            </a:r>
            <a:r>
              <a:rPr lang="en-US" sz="2400" b="1" dirty="0">
                <a:solidFill>
                  <a:srgbClr val="002060"/>
                </a:solidFill>
                <a:latin typeface="Lucida Console" panose="020B0609040504020204" pitchFamily="49" charset="0"/>
              </a:rPr>
              <a:t>let</a:t>
            </a:r>
            <a:r>
              <a:rPr lang="en-US" sz="2400" dirty="0"/>
              <a:t> statement</a:t>
            </a:r>
          </a:p>
          <a:p>
            <a:pPr lvl="1"/>
            <a:r>
              <a:rPr lang="en-US" sz="2000" dirty="0"/>
              <a:t>Allows a single expressions to contain inner expressions</a:t>
            </a:r>
          </a:p>
          <a:p>
            <a:pPr lvl="1"/>
            <a:r>
              <a:rPr lang="en-US" sz="2000" dirty="0"/>
              <a:t>Each line in </a:t>
            </a:r>
            <a:r>
              <a:rPr lang="en-US" sz="2000" b="1" dirty="0">
                <a:solidFill>
                  <a:srgbClr val="002060"/>
                </a:solidFill>
                <a:latin typeface="Lucida Console" panose="020B0609040504020204" pitchFamily="49" charset="0"/>
              </a:rPr>
              <a:t>let</a:t>
            </a:r>
            <a:r>
              <a:rPr lang="en-US" sz="2000" dirty="0"/>
              <a:t> block represents a separate expression</a:t>
            </a:r>
          </a:p>
          <a:p>
            <a:pPr lvl="1"/>
            <a:r>
              <a:rPr lang="en-US" sz="2000" dirty="0"/>
              <a:t>Each line in </a:t>
            </a:r>
            <a:r>
              <a:rPr lang="en-US" sz="2000" b="1" dirty="0">
                <a:solidFill>
                  <a:srgbClr val="002060"/>
                </a:solidFill>
                <a:latin typeface="Lucida Console" panose="020B0609040504020204" pitchFamily="49" charset="0"/>
              </a:rPr>
              <a:t>let</a:t>
            </a:r>
            <a:r>
              <a:rPr lang="en-US" sz="2000" dirty="0"/>
              <a:t> block has variable which is named step</a:t>
            </a:r>
          </a:p>
          <a:p>
            <a:pPr lvl="1"/>
            <a:r>
              <a:rPr lang="en-US" sz="2000" dirty="0"/>
              <a:t>Each line in </a:t>
            </a:r>
            <a:r>
              <a:rPr lang="en-US" sz="2000" b="1" dirty="0">
                <a:solidFill>
                  <a:srgbClr val="002060"/>
                </a:solidFill>
                <a:latin typeface="Lucida Console" panose="020B0609040504020204" pitchFamily="49" charset="0"/>
              </a:rPr>
              <a:t>let</a:t>
            </a:r>
            <a:r>
              <a:rPr lang="en-US" sz="2000" dirty="0"/>
              <a:t> block requires comma at end except for last line</a:t>
            </a:r>
          </a:p>
          <a:p>
            <a:pPr lvl="1"/>
            <a:r>
              <a:rPr lang="en-US" sz="2000" dirty="0"/>
              <a:t>Expression inside </a:t>
            </a:r>
            <a:r>
              <a:rPr lang="en-US" sz="2000" b="1" dirty="0">
                <a:solidFill>
                  <a:srgbClr val="002060"/>
                </a:solidFill>
                <a:latin typeface="Lucida Console" panose="020B0609040504020204" pitchFamily="49" charset="0"/>
              </a:rPr>
              <a:t>in</a:t>
            </a:r>
            <a:r>
              <a:rPr lang="en-US" sz="2000" dirty="0"/>
              <a:t> block is returned as </a:t>
            </a:r>
            <a:r>
              <a:rPr lang="en-US" sz="2000" b="1" dirty="0">
                <a:solidFill>
                  <a:srgbClr val="002060"/>
                </a:solidFill>
                <a:latin typeface="Lucida Console" panose="020B0609040504020204" pitchFamily="49" charset="0"/>
              </a:rPr>
              <a:t>let</a:t>
            </a:r>
            <a:r>
              <a:rPr lang="en-US" sz="2000" dirty="0"/>
              <a:t> statement value</a:t>
            </a:r>
          </a:p>
        </p:txBody>
      </p:sp>
      <p:grpSp>
        <p:nvGrpSpPr>
          <p:cNvPr id="28" name="Group 27">
            <a:extLst>
              <a:ext uri="{FF2B5EF4-FFF2-40B4-BE49-F238E27FC236}">
                <a16:creationId xmlns:a16="http://schemas.microsoft.com/office/drawing/2014/main" id="{BEDF7448-E760-45B3-9E99-0CF34004B66F}"/>
              </a:ext>
            </a:extLst>
          </p:cNvPr>
          <p:cNvGrpSpPr/>
          <p:nvPr/>
        </p:nvGrpSpPr>
        <p:grpSpPr>
          <a:xfrm>
            <a:off x="1575298" y="3562638"/>
            <a:ext cx="5091766" cy="2424226"/>
            <a:chOff x="1575298" y="3562638"/>
            <a:chExt cx="5091766" cy="2424226"/>
          </a:xfrm>
        </p:grpSpPr>
        <p:pic>
          <p:nvPicPr>
            <p:cNvPr id="10" name="Picture 9">
              <a:extLst>
                <a:ext uri="{FF2B5EF4-FFF2-40B4-BE49-F238E27FC236}">
                  <a16:creationId xmlns:a16="http://schemas.microsoft.com/office/drawing/2014/main" id="{0BBE9774-D30F-4B1C-8E6F-1AEEBE40364D}"/>
                </a:ext>
              </a:extLst>
            </p:cNvPr>
            <p:cNvPicPr>
              <a:picLocks noChangeAspect="1"/>
            </p:cNvPicPr>
            <p:nvPr/>
          </p:nvPicPr>
          <p:blipFill rotWithShape="1">
            <a:blip r:embed="rId3"/>
            <a:srcRect t="19826"/>
            <a:stretch/>
          </p:blipFill>
          <p:spPr>
            <a:xfrm>
              <a:off x="4405964" y="3562638"/>
              <a:ext cx="2261100" cy="2424226"/>
            </a:xfrm>
            <a:prstGeom prst="rect">
              <a:avLst/>
            </a:prstGeom>
          </p:spPr>
        </p:pic>
        <p:grpSp>
          <p:nvGrpSpPr>
            <p:cNvPr id="27" name="Group 26">
              <a:extLst>
                <a:ext uri="{FF2B5EF4-FFF2-40B4-BE49-F238E27FC236}">
                  <a16:creationId xmlns:a16="http://schemas.microsoft.com/office/drawing/2014/main" id="{42E85317-94A2-4FD4-9133-953349AD26CE}"/>
                </a:ext>
              </a:extLst>
            </p:cNvPr>
            <p:cNvGrpSpPr/>
            <p:nvPr/>
          </p:nvGrpSpPr>
          <p:grpSpPr>
            <a:xfrm>
              <a:off x="1575298" y="4972294"/>
              <a:ext cx="2785439" cy="961491"/>
              <a:chOff x="1575298" y="4972294"/>
              <a:chExt cx="2785439" cy="961491"/>
            </a:xfrm>
          </p:grpSpPr>
          <p:sp>
            <p:nvSpPr>
              <p:cNvPr id="11" name="Rectangle: Rounded Corners 10">
                <a:extLst>
                  <a:ext uri="{FF2B5EF4-FFF2-40B4-BE49-F238E27FC236}">
                    <a16:creationId xmlns:a16="http://schemas.microsoft.com/office/drawing/2014/main" id="{DEFED768-00DA-4F2E-8B4B-4761A4649909}"/>
                  </a:ext>
                </a:extLst>
              </p:cNvPr>
              <p:cNvSpPr/>
              <p:nvPr/>
            </p:nvSpPr>
            <p:spPr>
              <a:xfrm>
                <a:off x="1575299" y="4972294"/>
                <a:ext cx="1015501" cy="162802"/>
              </a:xfrm>
              <a:prstGeom prst="round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a:extLst>
                  <a:ext uri="{FF2B5EF4-FFF2-40B4-BE49-F238E27FC236}">
                    <a16:creationId xmlns:a16="http://schemas.microsoft.com/office/drawing/2014/main" id="{D06C37E4-5A3C-47B4-9E55-0612A38309D9}"/>
                  </a:ext>
                </a:extLst>
              </p:cNvPr>
              <p:cNvCxnSpPr>
                <a:cxnSpLocks/>
                <a:stCxn id="11" idx="3"/>
              </p:cNvCxnSpPr>
              <p:nvPr/>
            </p:nvCxnSpPr>
            <p:spPr>
              <a:xfrm>
                <a:off x="2590800" y="5053695"/>
                <a:ext cx="1752600" cy="0"/>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Rounded Corners 16">
                <a:extLst>
                  <a:ext uri="{FF2B5EF4-FFF2-40B4-BE49-F238E27FC236}">
                    <a16:creationId xmlns:a16="http://schemas.microsoft.com/office/drawing/2014/main" id="{57747C70-781B-4A34-9359-B9B68F490052}"/>
                  </a:ext>
                </a:extLst>
              </p:cNvPr>
              <p:cNvSpPr/>
              <p:nvPr/>
            </p:nvSpPr>
            <p:spPr>
              <a:xfrm>
                <a:off x="1575299" y="5214215"/>
                <a:ext cx="1015501" cy="162802"/>
              </a:xfrm>
              <a:prstGeom prst="round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Arrow Connector 17">
                <a:extLst>
                  <a:ext uri="{FF2B5EF4-FFF2-40B4-BE49-F238E27FC236}">
                    <a16:creationId xmlns:a16="http://schemas.microsoft.com/office/drawing/2014/main" id="{96857E39-2A51-4E97-B727-5F3E0A13C7C6}"/>
                  </a:ext>
                </a:extLst>
              </p:cNvPr>
              <p:cNvCxnSpPr>
                <a:cxnSpLocks/>
                <a:stCxn id="17" idx="3"/>
              </p:cNvCxnSpPr>
              <p:nvPr/>
            </p:nvCxnSpPr>
            <p:spPr>
              <a:xfrm>
                <a:off x="2590800" y="5295616"/>
                <a:ext cx="1769937" cy="0"/>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9" name="Rectangle: Rounded Corners 18">
                <a:extLst>
                  <a:ext uri="{FF2B5EF4-FFF2-40B4-BE49-F238E27FC236}">
                    <a16:creationId xmlns:a16="http://schemas.microsoft.com/office/drawing/2014/main" id="{FE2CF0CD-C685-49C6-BDF2-58DFDEDFA481}"/>
                  </a:ext>
                </a:extLst>
              </p:cNvPr>
              <p:cNvSpPr/>
              <p:nvPr/>
            </p:nvSpPr>
            <p:spPr>
              <a:xfrm>
                <a:off x="1575298" y="5480412"/>
                <a:ext cx="1625101" cy="192023"/>
              </a:xfrm>
              <a:prstGeom prst="round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Arrow Connector 19">
                <a:extLst>
                  <a:ext uri="{FF2B5EF4-FFF2-40B4-BE49-F238E27FC236}">
                    <a16:creationId xmlns:a16="http://schemas.microsoft.com/office/drawing/2014/main" id="{CC05F47B-6FF7-4FFB-8D1F-622A89A44FED}"/>
                  </a:ext>
                </a:extLst>
              </p:cNvPr>
              <p:cNvCxnSpPr>
                <a:cxnSpLocks/>
                <a:stCxn id="19" idx="3"/>
              </p:cNvCxnSpPr>
              <p:nvPr/>
            </p:nvCxnSpPr>
            <p:spPr>
              <a:xfrm>
                <a:off x="3200399" y="5576424"/>
                <a:ext cx="1160338" cy="0"/>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1" name="Rectangle: Rounded Corners 20">
                <a:extLst>
                  <a:ext uri="{FF2B5EF4-FFF2-40B4-BE49-F238E27FC236}">
                    <a16:creationId xmlns:a16="http://schemas.microsoft.com/office/drawing/2014/main" id="{611CEA22-2A24-4876-891B-95730F289BB8}"/>
                  </a:ext>
                </a:extLst>
              </p:cNvPr>
              <p:cNvSpPr/>
              <p:nvPr/>
            </p:nvSpPr>
            <p:spPr>
              <a:xfrm>
                <a:off x="1575298" y="5741762"/>
                <a:ext cx="1548901" cy="192023"/>
              </a:xfrm>
              <a:prstGeom prst="round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Arrow Connector 21">
                <a:extLst>
                  <a:ext uri="{FF2B5EF4-FFF2-40B4-BE49-F238E27FC236}">
                    <a16:creationId xmlns:a16="http://schemas.microsoft.com/office/drawing/2014/main" id="{F3586AAC-52B5-4857-B6B6-6E5C7D61F23A}"/>
                  </a:ext>
                </a:extLst>
              </p:cNvPr>
              <p:cNvCxnSpPr>
                <a:cxnSpLocks/>
              </p:cNvCxnSpPr>
              <p:nvPr/>
            </p:nvCxnSpPr>
            <p:spPr>
              <a:xfrm flipV="1">
                <a:off x="3124199" y="5830930"/>
                <a:ext cx="1236082" cy="6843"/>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2404805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88BD6-99A5-44B0-B98F-946CDF4DD79E}"/>
              </a:ext>
            </a:extLst>
          </p:cNvPr>
          <p:cNvSpPr>
            <a:spLocks noGrp="1"/>
          </p:cNvSpPr>
          <p:nvPr>
            <p:ph type="title"/>
          </p:nvPr>
        </p:nvSpPr>
        <p:spPr/>
        <p:txBody>
          <a:bodyPr/>
          <a:lstStyle/>
          <a:p>
            <a:r>
              <a:rPr lang="en-US" dirty="0"/>
              <a:t>Comments and Variable Names</a:t>
            </a:r>
          </a:p>
        </p:txBody>
      </p:sp>
      <p:sp>
        <p:nvSpPr>
          <p:cNvPr id="3" name="Content Placeholder 2">
            <a:extLst>
              <a:ext uri="{FF2B5EF4-FFF2-40B4-BE49-F238E27FC236}">
                <a16:creationId xmlns:a16="http://schemas.microsoft.com/office/drawing/2014/main" id="{79411442-E558-4805-A4B7-9262C88E1096}"/>
              </a:ext>
            </a:extLst>
          </p:cNvPr>
          <p:cNvSpPr>
            <a:spLocks noGrp="1"/>
          </p:cNvSpPr>
          <p:nvPr>
            <p:ph idx="1"/>
          </p:nvPr>
        </p:nvSpPr>
        <p:spPr/>
        <p:txBody>
          <a:bodyPr>
            <a:normAutofit/>
          </a:bodyPr>
          <a:lstStyle/>
          <a:p>
            <a:r>
              <a:rPr lang="en-US" sz="2000" dirty="0"/>
              <a:t>M supports using C-style comments</a:t>
            </a:r>
          </a:p>
          <a:p>
            <a:pPr lvl="1"/>
            <a:r>
              <a:rPr lang="en-US" sz="1800" dirty="0"/>
              <a:t>Multiline comments created using </a:t>
            </a:r>
            <a:r>
              <a:rPr lang="en-US" sz="1800" b="1" dirty="0">
                <a:solidFill>
                  <a:schemeClr val="accent5">
                    <a:lumMod val="50000"/>
                  </a:schemeClr>
                </a:solidFill>
                <a:latin typeface="Lucida Console" panose="020B0609040504020204" pitchFamily="49" charset="0"/>
              </a:rPr>
              <a:t>/* */</a:t>
            </a:r>
          </a:p>
          <a:p>
            <a:pPr lvl="1"/>
            <a:r>
              <a:rPr lang="en-US" sz="1800" dirty="0"/>
              <a:t>Single line comments created using </a:t>
            </a:r>
            <a:r>
              <a:rPr lang="en-US" sz="1800" b="1" dirty="0">
                <a:solidFill>
                  <a:schemeClr val="accent5">
                    <a:lumMod val="50000"/>
                  </a:schemeClr>
                </a:solidFill>
                <a:latin typeface="Lucida Console" panose="020B0609040504020204" pitchFamily="49" charset="0"/>
              </a:rPr>
              <a:t>//</a:t>
            </a:r>
          </a:p>
          <a:p>
            <a:pPr lvl="1"/>
            <a:endParaRPr lang="en-US" sz="1800" b="1" dirty="0">
              <a:latin typeface="Lucida Console" panose="020B0609040504020204" pitchFamily="49" charset="0"/>
            </a:endParaRPr>
          </a:p>
          <a:p>
            <a:pPr lvl="1"/>
            <a:endParaRPr lang="en-US" sz="1800" b="1" dirty="0">
              <a:latin typeface="Lucida Console" panose="020B0609040504020204" pitchFamily="49" charset="0"/>
            </a:endParaRPr>
          </a:p>
          <a:p>
            <a:pPr lvl="1"/>
            <a:endParaRPr lang="en-US" sz="1800" b="1" dirty="0">
              <a:latin typeface="Lucida Console" panose="020B0609040504020204" pitchFamily="49" charset="0"/>
            </a:endParaRPr>
          </a:p>
          <a:p>
            <a:pPr lvl="1"/>
            <a:endParaRPr lang="en-US" sz="1800" b="1" dirty="0">
              <a:latin typeface="Lucida Console" panose="020B0609040504020204" pitchFamily="49" charset="0"/>
            </a:endParaRPr>
          </a:p>
          <a:p>
            <a:r>
              <a:rPr lang="en-US" sz="2000" dirty="0"/>
              <a:t>Variable names with spaces must be enclosed in </a:t>
            </a:r>
            <a:r>
              <a:rPr lang="en-US" sz="2000" b="1" dirty="0">
                <a:solidFill>
                  <a:schemeClr val="accent5">
                    <a:lumMod val="50000"/>
                  </a:schemeClr>
                </a:solidFill>
              </a:rPr>
              <a:t>#" "</a:t>
            </a:r>
          </a:p>
          <a:p>
            <a:pPr lvl="1"/>
            <a:r>
              <a:rPr lang="en-US" sz="1800" dirty="0"/>
              <a:t>Variable names with spaces created automatically by query designer</a:t>
            </a:r>
            <a:endParaRPr lang="en-US" sz="1800" b="1" dirty="0">
              <a:latin typeface="Lucida Console" panose="020B0609040504020204" pitchFamily="49" charset="0"/>
            </a:endParaRPr>
          </a:p>
        </p:txBody>
      </p:sp>
      <p:pic>
        <p:nvPicPr>
          <p:cNvPr id="4" name="Picture 3">
            <a:extLst>
              <a:ext uri="{FF2B5EF4-FFF2-40B4-BE49-F238E27FC236}">
                <a16:creationId xmlns:a16="http://schemas.microsoft.com/office/drawing/2014/main" id="{F3262ED0-BF66-4C8C-972A-D914F7D8CC65}"/>
              </a:ext>
            </a:extLst>
          </p:cNvPr>
          <p:cNvPicPr>
            <a:picLocks noChangeAspect="1"/>
          </p:cNvPicPr>
          <p:nvPr/>
        </p:nvPicPr>
        <p:blipFill>
          <a:blip r:embed="rId2"/>
          <a:stretch>
            <a:fillRect/>
          </a:stretch>
        </p:blipFill>
        <p:spPr>
          <a:xfrm>
            <a:off x="1199147" y="2590800"/>
            <a:ext cx="3352800" cy="1160584"/>
          </a:xfrm>
          <a:prstGeom prst="rect">
            <a:avLst/>
          </a:prstGeom>
          <a:ln>
            <a:solidFill>
              <a:schemeClr val="tx1">
                <a:lumMod val="50000"/>
                <a:lumOff val="50000"/>
              </a:schemeClr>
            </a:solidFill>
          </a:ln>
        </p:spPr>
      </p:pic>
      <p:pic>
        <p:nvPicPr>
          <p:cNvPr id="5" name="Picture 4">
            <a:extLst>
              <a:ext uri="{FF2B5EF4-FFF2-40B4-BE49-F238E27FC236}">
                <a16:creationId xmlns:a16="http://schemas.microsoft.com/office/drawing/2014/main" id="{E90124BE-A16A-437D-9F6B-77E41622681D}"/>
              </a:ext>
            </a:extLst>
          </p:cNvPr>
          <p:cNvPicPr>
            <a:picLocks noChangeAspect="1"/>
          </p:cNvPicPr>
          <p:nvPr/>
        </p:nvPicPr>
        <p:blipFill>
          <a:blip r:embed="rId3"/>
          <a:stretch>
            <a:fillRect/>
          </a:stretch>
        </p:blipFill>
        <p:spPr>
          <a:xfrm>
            <a:off x="1199147" y="4800600"/>
            <a:ext cx="4495799" cy="1755397"/>
          </a:xfrm>
          <a:prstGeom prst="rect">
            <a:avLst/>
          </a:prstGeom>
          <a:ln>
            <a:solidFill>
              <a:schemeClr val="tx1">
                <a:lumMod val="50000"/>
                <a:lumOff val="50000"/>
              </a:schemeClr>
            </a:solidFill>
          </a:ln>
        </p:spPr>
      </p:pic>
      <p:pic>
        <p:nvPicPr>
          <p:cNvPr id="6" name="Picture 5">
            <a:extLst>
              <a:ext uri="{FF2B5EF4-FFF2-40B4-BE49-F238E27FC236}">
                <a16:creationId xmlns:a16="http://schemas.microsoft.com/office/drawing/2014/main" id="{FB52C686-ED90-44C5-AD43-2AD2D1880E13}"/>
              </a:ext>
            </a:extLst>
          </p:cNvPr>
          <p:cNvPicPr>
            <a:picLocks noChangeAspect="1"/>
          </p:cNvPicPr>
          <p:nvPr/>
        </p:nvPicPr>
        <p:blipFill>
          <a:blip r:embed="rId4"/>
          <a:stretch>
            <a:fillRect/>
          </a:stretch>
        </p:blipFill>
        <p:spPr>
          <a:xfrm>
            <a:off x="5791199" y="4800600"/>
            <a:ext cx="2692399" cy="1755397"/>
          </a:xfrm>
          <a:prstGeom prst="rect">
            <a:avLst/>
          </a:prstGeom>
        </p:spPr>
      </p:pic>
    </p:spTree>
    <p:extLst>
      <p:ext uri="{BB962C8B-B14F-4D97-AF65-F5344CB8AC3E}">
        <p14:creationId xmlns:p14="http://schemas.microsoft.com/office/powerpoint/2010/main" val="2462853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0FB9B-317F-4B5D-AE70-6977EBCD0396}"/>
              </a:ext>
            </a:extLst>
          </p:cNvPr>
          <p:cNvSpPr>
            <a:spLocks noGrp="1"/>
          </p:cNvSpPr>
          <p:nvPr>
            <p:ph type="title"/>
          </p:nvPr>
        </p:nvSpPr>
        <p:spPr/>
        <p:txBody>
          <a:bodyPr/>
          <a:lstStyle/>
          <a:p>
            <a:r>
              <a:rPr lang="en-US" dirty="0"/>
              <a:t>Flow of Statement Evaluation</a:t>
            </a:r>
          </a:p>
        </p:txBody>
      </p:sp>
      <p:sp>
        <p:nvSpPr>
          <p:cNvPr id="3" name="Content Placeholder 2">
            <a:extLst>
              <a:ext uri="{FF2B5EF4-FFF2-40B4-BE49-F238E27FC236}">
                <a16:creationId xmlns:a16="http://schemas.microsoft.com/office/drawing/2014/main" id="{8EABC2C9-DF07-485F-99F4-E3703C15E660}"/>
              </a:ext>
            </a:extLst>
          </p:cNvPr>
          <p:cNvSpPr>
            <a:spLocks noGrp="1"/>
          </p:cNvSpPr>
          <p:nvPr>
            <p:ph idx="1"/>
          </p:nvPr>
        </p:nvSpPr>
        <p:spPr/>
        <p:txBody>
          <a:bodyPr>
            <a:normAutofit/>
          </a:bodyPr>
          <a:lstStyle/>
          <a:p>
            <a:r>
              <a:rPr lang="en-US" sz="2400" dirty="0"/>
              <a:t>Evaluation starts with expression inside </a:t>
            </a:r>
            <a:r>
              <a:rPr lang="en-US" sz="2400" dirty="0">
                <a:solidFill>
                  <a:srgbClr val="002060"/>
                </a:solidFill>
                <a:latin typeface="Lucida Console" panose="020B0609040504020204" pitchFamily="49" charset="0"/>
              </a:rPr>
              <a:t>in</a:t>
            </a:r>
            <a:r>
              <a:rPr lang="en-US" sz="2400" dirty="0"/>
              <a:t> block</a:t>
            </a:r>
          </a:p>
          <a:p>
            <a:pPr lvl="1"/>
            <a:r>
              <a:rPr lang="en-US" sz="2000" dirty="0"/>
              <a:t>Expression evaluation triggers other expression evaluation</a:t>
            </a:r>
          </a:p>
        </p:txBody>
      </p:sp>
      <p:pic>
        <p:nvPicPr>
          <p:cNvPr id="4" name="Picture 3">
            <a:extLst>
              <a:ext uri="{FF2B5EF4-FFF2-40B4-BE49-F238E27FC236}">
                <a16:creationId xmlns:a16="http://schemas.microsoft.com/office/drawing/2014/main" id="{EB77C752-6F31-4160-B35B-B5902DC2F81B}"/>
              </a:ext>
            </a:extLst>
          </p:cNvPr>
          <p:cNvPicPr>
            <a:picLocks noChangeAspect="1"/>
          </p:cNvPicPr>
          <p:nvPr/>
        </p:nvPicPr>
        <p:blipFill>
          <a:blip r:embed="rId2"/>
          <a:stretch>
            <a:fillRect/>
          </a:stretch>
        </p:blipFill>
        <p:spPr>
          <a:xfrm>
            <a:off x="1143000" y="2438400"/>
            <a:ext cx="4029075" cy="2962275"/>
          </a:xfrm>
          <a:prstGeom prst="rect">
            <a:avLst/>
          </a:prstGeom>
          <a:ln>
            <a:solidFill>
              <a:schemeClr val="tx1">
                <a:lumMod val="50000"/>
                <a:lumOff val="50000"/>
              </a:schemeClr>
            </a:solidFill>
          </a:ln>
        </p:spPr>
      </p:pic>
      <p:sp>
        <p:nvSpPr>
          <p:cNvPr id="5" name="Oval 4">
            <a:extLst>
              <a:ext uri="{FF2B5EF4-FFF2-40B4-BE49-F238E27FC236}">
                <a16:creationId xmlns:a16="http://schemas.microsoft.com/office/drawing/2014/main" id="{6BC6592D-273A-4DD2-BAC4-5B2C8692E7DA}"/>
              </a:ext>
            </a:extLst>
          </p:cNvPr>
          <p:cNvSpPr/>
          <p:nvPr/>
        </p:nvSpPr>
        <p:spPr>
          <a:xfrm>
            <a:off x="1371600" y="5029200"/>
            <a:ext cx="1066800" cy="381000"/>
          </a:xfrm>
          <a:prstGeom prst="ellipse">
            <a:avLst/>
          </a:prstGeom>
          <a:noFill/>
          <a:ln>
            <a:solidFill>
              <a:srgbClr val="C0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a:extLst>
              <a:ext uri="{FF2B5EF4-FFF2-40B4-BE49-F238E27FC236}">
                <a16:creationId xmlns:a16="http://schemas.microsoft.com/office/drawing/2014/main" id="{82847F2B-2312-4298-AC31-3B8703AB55D3}"/>
              </a:ext>
            </a:extLst>
          </p:cNvPr>
          <p:cNvGrpSpPr/>
          <p:nvPr/>
        </p:nvGrpSpPr>
        <p:grpSpPr>
          <a:xfrm>
            <a:off x="959944" y="4341091"/>
            <a:ext cx="1427656" cy="864754"/>
            <a:chOff x="731344" y="4417291"/>
            <a:chExt cx="1427656" cy="864754"/>
          </a:xfrm>
        </p:grpSpPr>
        <p:sp>
          <p:nvSpPr>
            <p:cNvPr id="6" name="Freeform: Shape 5">
              <a:extLst>
                <a:ext uri="{FF2B5EF4-FFF2-40B4-BE49-F238E27FC236}">
                  <a16:creationId xmlns:a16="http://schemas.microsoft.com/office/drawing/2014/main" id="{CF3EA560-6BC7-4C4B-B1E1-B3F294E99119}"/>
                </a:ext>
              </a:extLst>
            </p:cNvPr>
            <p:cNvSpPr/>
            <p:nvPr/>
          </p:nvSpPr>
          <p:spPr>
            <a:xfrm>
              <a:off x="731344" y="4661052"/>
              <a:ext cx="411656" cy="620993"/>
            </a:xfrm>
            <a:custGeom>
              <a:avLst/>
              <a:gdLst>
                <a:gd name="connsiteX0" fmla="*/ 351021 w 411656"/>
                <a:gd name="connsiteY0" fmla="*/ 620993 h 620993"/>
                <a:gd name="connsiteX1" fmla="*/ 39 w 411656"/>
                <a:gd name="connsiteY1" fmla="*/ 306957 h 620993"/>
                <a:gd name="connsiteX2" fmla="*/ 369493 w 411656"/>
                <a:gd name="connsiteY2" fmla="*/ 29866 h 620993"/>
                <a:gd name="connsiteX3" fmla="*/ 387966 w 411656"/>
                <a:gd name="connsiteY3" fmla="*/ 20629 h 620993"/>
              </a:gdLst>
              <a:ahLst/>
              <a:cxnLst>
                <a:cxn ang="0">
                  <a:pos x="connsiteX0" y="connsiteY0"/>
                </a:cxn>
                <a:cxn ang="0">
                  <a:pos x="connsiteX1" y="connsiteY1"/>
                </a:cxn>
                <a:cxn ang="0">
                  <a:pos x="connsiteX2" y="connsiteY2"/>
                </a:cxn>
                <a:cxn ang="0">
                  <a:pos x="connsiteX3" y="connsiteY3"/>
                </a:cxn>
              </a:cxnLst>
              <a:rect l="l" t="t" r="r" b="b"/>
              <a:pathLst>
                <a:path w="411656" h="620993">
                  <a:moveTo>
                    <a:pt x="351021" y="620993"/>
                  </a:moveTo>
                  <a:cubicBezTo>
                    <a:pt x="173990" y="513235"/>
                    <a:pt x="-3040" y="405478"/>
                    <a:pt x="39" y="306957"/>
                  </a:cubicBezTo>
                  <a:cubicBezTo>
                    <a:pt x="3118" y="208436"/>
                    <a:pt x="369493" y="29866"/>
                    <a:pt x="369493" y="29866"/>
                  </a:cubicBezTo>
                  <a:cubicBezTo>
                    <a:pt x="434147" y="-17855"/>
                    <a:pt x="411056" y="1387"/>
                    <a:pt x="387966" y="20629"/>
                  </a:cubicBezTo>
                </a:path>
              </a:pathLst>
            </a:custGeom>
            <a:noFill/>
            <a:ln w="28575">
              <a:solidFill>
                <a:srgbClr val="C00000"/>
              </a:solidFill>
              <a:prstDash val="sysDot"/>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9F1F20B5-1691-4EB5-8652-B431F0E821DC}"/>
                </a:ext>
              </a:extLst>
            </p:cNvPr>
            <p:cNvSpPr/>
            <p:nvPr/>
          </p:nvSpPr>
          <p:spPr>
            <a:xfrm>
              <a:off x="1092200" y="4417291"/>
              <a:ext cx="1066800" cy="381000"/>
            </a:xfrm>
            <a:prstGeom prst="ellipse">
              <a:avLst/>
            </a:prstGeom>
            <a:noFill/>
            <a:ln>
              <a:solidFill>
                <a:srgbClr val="C0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 name="Group 10">
            <a:extLst>
              <a:ext uri="{FF2B5EF4-FFF2-40B4-BE49-F238E27FC236}">
                <a16:creationId xmlns:a16="http://schemas.microsoft.com/office/drawing/2014/main" id="{AA24CA6B-0371-4D7D-A3D2-E23F8FD79C50}"/>
              </a:ext>
            </a:extLst>
          </p:cNvPr>
          <p:cNvGrpSpPr/>
          <p:nvPr/>
        </p:nvGrpSpPr>
        <p:grpSpPr>
          <a:xfrm>
            <a:off x="937172" y="3889719"/>
            <a:ext cx="1184116" cy="551697"/>
            <a:chOff x="708572" y="4575519"/>
            <a:chExt cx="1184116" cy="551697"/>
          </a:xfrm>
        </p:grpSpPr>
        <p:sp>
          <p:nvSpPr>
            <p:cNvPr id="8" name="Oval 7">
              <a:extLst>
                <a:ext uri="{FF2B5EF4-FFF2-40B4-BE49-F238E27FC236}">
                  <a16:creationId xmlns:a16="http://schemas.microsoft.com/office/drawing/2014/main" id="{97984C58-21E6-4444-9D11-0F7D45890B51}"/>
                </a:ext>
              </a:extLst>
            </p:cNvPr>
            <p:cNvSpPr/>
            <p:nvPr/>
          </p:nvSpPr>
          <p:spPr>
            <a:xfrm>
              <a:off x="1092200" y="4575519"/>
              <a:ext cx="800488" cy="307936"/>
            </a:xfrm>
            <a:prstGeom prst="ellipse">
              <a:avLst/>
            </a:prstGeom>
            <a:noFill/>
            <a:ln>
              <a:solidFill>
                <a:srgbClr val="C0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94E64CB3-7F78-4C41-9C74-DD3D77E0DEDE}"/>
                </a:ext>
              </a:extLst>
            </p:cNvPr>
            <p:cNvSpPr/>
            <p:nvPr/>
          </p:nvSpPr>
          <p:spPr>
            <a:xfrm>
              <a:off x="708572" y="4719782"/>
              <a:ext cx="383628" cy="407434"/>
            </a:xfrm>
            <a:custGeom>
              <a:avLst/>
              <a:gdLst>
                <a:gd name="connsiteX0" fmla="*/ 351021 w 411656"/>
                <a:gd name="connsiteY0" fmla="*/ 620993 h 620993"/>
                <a:gd name="connsiteX1" fmla="*/ 39 w 411656"/>
                <a:gd name="connsiteY1" fmla="*/ 306957 h 620993"/>
                <a:gd name="connsiteX2" fmla="*/ 369493 w 411656"/>
                <a:gd name="connsiteY2" fmla="*/ 29866 h 620993"/>
                <a:gd name="connsiteX3" fmla="*/ 387966 w 411656"/>
                <a:gd name="connsiteY3" fmla="*/ 20629 h 620993"/>
              </a:gdLst>
              <a:ahLst/>
              <a:cxnLst>
                <a:cxn ang="0">
                  <a:pos x="connsiteX0" y="connsiteY0"/>
                </a:cxn>
                <a:cxn ang="0">
                  <a:pos x="connsiteX1" y="connsiteY1"/>
                </a:cxn>
                <a:cxn ang="0">
                  <a:pos x="connsiteX2" y="connsiteY2"/>
                </a:cxn>
                <a:cxn ang="0">
                  <a:pos x="connsiteX3" y="connsiteY3"/>
                </a:cxn>
              </a:cxnLst>
              <a:rect l="l" t="t" r="r" b="b"/>
              <a:pathLst>
                <a:path w="411656" h="620993">
                  <a:moveTo>
                    <a:pt x="351021" y="620993"/>
                  </a:moveTo>
                  <a:cubicBezTo>
                    <a:pt x="173990" y="513235"/>
                    <a:pt x="-3040" y="405478"/>
                    <a:pt x="39" y="306957"/>
                  </a:cubicBezTo>
                  <a:cubicBezTo>
                    <a:pt x="3118" y="208436"/>
                    <a:pt x="369493" y="29866"/>
                    <a:pt x="369493" y="29866"/>
                  </a:cubicBezTo>
                  <a:cubicBezTo>
                    <a:pt x="434147" y="-17855"/>
                    <a:pt x="411056" y="1387"/>
                    <a:pt x="387966" y="20629"/>
                  </a:cubicBezTo>
                </a:path>
              </a:pathLst>
            </a:custGeom>
            <a:noFill/>
            <a:ln w="28575">
              <a:solidFill>
                <a:srgbClr val="C00000"/>
              </a:solidFill>
              <a:prstDash val="sysDot"/>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 name="Group 11">
            <a:extLst>
              <a:ext uri="{FF2B5EF4-FFF2-40B4-BE49-F238E27FC236}">
                <a16:creationId xmlns:a16="http://schemas.microsoft.com/office/drawing/2014/main" id="{B9FBA196-2954-4CB0-BCCC-7175DAB768E5}"/>
              </a:ext>
            </a:extLst>
          </p:cNvPr>
          <p:cNvGrpSpPr/>
          <p:nvPr/>
        </p:nvGrpSpPr>
        <p:grpSpPr>
          <a:xfrm>
            <a:off x="937172" y="3451024"/>
            <a:ext cx="1184116" cy="551697"/>
            <a:chOff x="708572" y="4575519"/>
            <a:chExt cx="1184116" cy="551697"/>
          </a:xfrm>
        </p:grpSpPr>
        <p:sp>
          <p:nvSpPr>
            <p:cNvPr id="13" name="Oval 12">
              <a:extLst>
                <a:ext uri="{FF2B5EF4-FFF2-40B4-BE49-F238E27FC236}">
                  <a16:creationId xmlns:a16="http://schemas.microsoft.com/office/drawing/2014/main" id="{D9C4E45B-BC94-417A-BD8A-FAFB80053245}"/>
                </a:ext>
              </a:extLst>
            </p:cNvPr>
            <p:cNvSpPr/>
            <p:nvPr/>
          </p:nvSpPr>
          <p:spPr>
            <a:xfrm>
              <a:off x="1092200" y="4575519"/>
              <a:ext cx="800488" cy="307936"/>
            </a:xfrm>
            <a:prstGeom prst="ellipse">
              <a:avLst/>
            </a:prstGeom>
            <a:noFill/>
            <a:ln>
              <a:solidFill>
                <a:srgbClr val="C0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B4A9F2B0-8B26-41A0-B6A7-A963919F8078}"/>
                </a:ext>
              </a:extLst>
            </p:cNvPr>
            <p:cNvSpPr/>
            <p:nvPr/>
          </p:nvSpPr>
          <p:spPr>
            <a:xfrm>
              <a:off x="708572" y="4719782"/>
              <a:ext cx="383628" cy="407434"/>
            </a:xfrm>
            <a:custGeom>
              <a:avLst/>
              <a:gdLst>
                <a:gd name="connsiteX0" fmla="*/ 351021 w 411656"/>
                <a:gd name="connsiteY0" fmla="*/ 620993 h 620993"/>
                <a:gd name="connsiteX1" fmla="*/ 39 w 411656"/>
                <a:gd name="connsiteY1" fmla="*/ 306957 h 620993"/>
                <a:gd name="connsiteX2" fmla="*/ 369493 w 411656"/>
                <a:gd name="connsiteY2" fmla="*/ 29866 h 620993"/>
                <a:gd name="connsiteX3" fmla="*/ 387966 w 411656"/>
                <a:gd name="connsiteY3" fmla="*/ 20629 h 620993"/>
              </a:gdLst>
              <a:ahLst/>
              <a:cxnLst>
                <a:cxn ang="0">
                  <a:pos x="connsiteX0" y="connsiteY0"/>
                </a:cxn>
                <a:cxn ang="0">
                  <a:pos x="connsiteX1" y="connsiteY1"/>
                </a:cxn>
                <a:cxn ang="0">
                  <a:pos x="connsiteX2" y="connsiteY2"/>
                </a:cxn>
                <a:cxn ang="0">
                  <a:pos x="connsiteX3" y="connsiteY3"/>
                </a:cxn>
              </a:cxnLst>
              <a:rect l="l" t="t" r="r" b="b"/>
              <a:pathLst>
                <a:path w="411656" h="620993">
                  <a:moveTo>
                    <a:pt x="351021" y="620993"/>
                  </a:moveTo>
                  <a:cubicBezTo>
                    <a:pt x="173990" y="513235"/>
                    <a:pt x="-3040" y="405478"/>
                    <a:pt x="39" y="306957"/>
                  </a:cubicBezTo>
                  <a:cubicBezTo>
                    <a:pt x="3118" y="208436"/>
                    <a:pt x="369493" y="29866"/>
                    <a:pt x="369493" y="29866"/>
                  </a:cubicBezTo>
                  <a:cubicBezTo>
                    <a:pt x="434147" y="-17855"/>
                    <a:pt x="411056" y="1387"/>
                    <a:pt x="387966" y="20629"/>
                  </a:cubicBezTo>
                </a:path>
              </a:pathLst>
            </a:custGeom>
            <a:noFill/>
            <a:ln w="28575">
              <a:solidFill>
                <a:srgbClr val="C00000"/>
              </a:solidFill>
              <a:prstDash val="sysDot"/>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 name="Group 18">
            <a:extLst>
              <a:ext uri="{FF2B5EF4-FFF2-40B4-BE49-F238E27FC236}">
                <a16:creationId xmlns:a16="http://schemas.microsoft.com/office/drawing/2014/main" id="{9706CFDC-23C6-4522-B604-BB8B6E5C9FDB}"/>
              </a:ext>
            </a:extLst>
          </p:cNvPr>
          <p:cNvGrpSpPr/>
          <p:nvPr/>
        </p:nvGrpSpPr>
        <p:grpSpPr>
          <a:xfrm>
            <a:off x="990599" y="2983730"/>
            <a:ext cx="1124810" cy="1018991"/>
            <a:chOff x="761999" y="3059930"/>
            <a:chExt cx="1124810" cy="1018991"/>
          </a:xfrm>
        </p:grpSpPr>
        <p:sp>
          <p:nvSpPr>
            <p:cNvPr id="16" name="Oval 15">
              <a:extLst>
                <a:ext uri="{FF2B5EF4-FFF2-40B4-BE49-F238E27FC236}">
                  <a16:creationId xmlns:a16="http://schemas.microsoft.com/office/drawing/2014/main" id="{69D81E8B-4B62-4307-83A4-C212678FEDEA}"/>
                </a:ext>
              </a:extLst>
            </p:cNvPr>
            <p:cNvSpPr/>
            <p:nvPr/>
          </p:nvSpPr>
          <p:spPr>
            <a:xfrm>
              <a:off x="1086321" y="3059930"/>
              <a:ext cx="800488" cy="304448"/>
            </a:xfrm>
            <a:prstGeom prst="ellipse">
              <a:avLst/>
            </a:prstGeom>
            <a:noFill/>
            <a:ln>
              <a:solidFill>
                <a:srgbClr val="C0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E10F35C3-EC94-4AC9-A71B-73021FC334CB}"/>
                </a:ext>
              </a:extLst>
            </p:cNvPr>
            <p:cNvSpPr/>
            <p:nvPr/>
          </p:nvSpPr>
          <p:spPr>
            <a:xfrm>
              <a:off x="761999" y="3204193"/>
              <a:ext cx="324321" cy="874728"/>
            </a:xfrm>
            <a:custGeom>
              <a:avLst/>
              <a:gdLst>
                <a:gd name="connsiteX0" fmla="*/ 351021 w 411656"/>
                <a:gd name="connsiteY0" fmla="*/ 620993 h 620993"/>
                <a:gd name="connsiteX1" fmla="*/ 39 w 411656"/>
                <a:gd name="connsiteY1" fmla="*/ 306957 h 620993"/>
                <a:gd name="connsiteX2" fmla="*/ 369493 w 411656"/>
                <a:gd name="connsiteY2" fmla="*/ 29866 h 620993"/>
                <a:gd name="connsiteX3" fmla="*/ 387966 w 411656"/>
                <a:gd name="connsiteY3" fmla="*/ 20629 h 620993"/>
              </a:gdLst>
              <a:ahLst/>
              <a:cxnLst>
                <a:cxn ang="0">
                  <a:pos x="connsiteX0" y="connsiteY0"/>
                </a:cxn>
                <a:cxn ang="0">
                  <a:pos x="connsiteX1" y="connsiteY1"/>
                </a:cxn>
                <a:cxn ang="0">
                  <a:pos x="connsiteX2" y="connsiteY2"/>
                </a:cxn>
                <a:cxn ang="0">
                  <a:pos x="connsiteX3" y="connsiteY3"/>
                </a:cxn>
              </a:cxnLst>
              <a:rect l="l" t="t" r="r" b="b"/>
              <a:pathLst>
                <a:path w="411656" h="620993">
                  <a:moveTo>
                    <a:pt x="351021" y="620993"/>
                  </a:moveTo>
                  <a:cubicBezTo>
                    <a:pt x="173990" y="513235"/>
                    <a:pt x="-3040" y="405478"/>
                    <a:pt x="39" y="306957"/>
                  </a:cubicBezTo>
                  <a:cubicBezTo>
                    <a:pt x="3118" y="208436"/>
                    <a:pt x="369493" y="29866"/>
                    <a:pt x="369493" y="29866"/>
                  </a:cubicBezTo>
                  <a:cubicBezTo>
                    <a:pt x="434147" y="-17855"/>
                    <a:pt x="411056" y="1387"/>
                    <a:pt x="387966" y="20629"/>
                  </a:cubicBezTo>
                </a:path>
              </a:pathLst>
            </a:custGeom>
            <a:noFill/>
            <a:ln w="28575">
              <a:solidFill>
                <a:srgbClr val="C00000"/>
              </a:solidFill>
              <a:prstDash val="sysDot"/>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002237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nodeType="click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wipe(down)">
                                      <p:cBhvr>
                                        <p:cTn id="11" dur="1000"/>
                                        <p:tgtEl>
                                          <p:spTgt spid="18"/>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nodeType="click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wipe(down)">
                                      <p:cBhvr>
                                        <p:cTn id="16" dur="1000"/>
                                        <p:tgtEl>
                                          <p:spTgt spid="11"/>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nodeType="click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wipe(down)">
                                      <p:cBhvr>
                                        <p:cTn id="21" dur="1000"/>
                                        <p:tgtEl>
                                          <p:spTgt spid="12"/>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nodeType="clickEffect">
                                  <p:stCondLst>
                                    <p:cond delay="0"/>
                                  </p:stCondLst>
                                  <p:childTnLst>
                                    <p:set>
                                      <p:cBhvr>
                                        <p:cTn id="25" dur="1" fill="hold">
                                          <p:stCondLst>
                                            <p:cond delay="0"/>
                                          </p:stCondLst>
                                        </p:cTn>
                                        <p:tgtEl>
                                          <p:spTgt spid="19"/>
                                        </p:tgtEl>
                                        <p:attrNameLst>
                                          <p:attrName>style.visibility</p:attrName>
                                        </p:attrNameLst>
                                      </p:cBhvr>
                                      <p:to>
                                        <p:strVal val="visible"/>
                                      </p:to>
                                    </p:set>
                                    <p:animEffect transition="in" filter="wipe(down)">
                                      <p:cBhvr>
                                        <p:cTn id="26" dur="10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CCA27-03E4-4091-B175-8D46DC4DF4D0}"/>
              </a:ext>
            </a:extLst>
          </p:cNvPr>
          <p:cNvSpPr>
            <a:spLocks noGrp="1"/>
          </p:cNvSpPr>
          <p:nvPr>
            <p:ph type="title"/>
          </p:nvPr>
        </p:nvSpPr>
        <p:spPr/>
        <p:txBody>
          <a:bodyPr/>
          <a:lstStyle/>
          <a:p>
            <a:r>
              <a:rPr lang="en-US"/>
              <a:t>Will This M Code Work?</a:t>
            </a:r>
            <a:endParaRPr lang="en-US" dirty="0"/>
          </a:p>
        </p:txBody>
      </p:sp>
      <p:sp>
        <p:nvSpPr>
          <p:cNvPr id="3" name="Content Placeholder 2">
            <a:extLst>
              <a:ext uri="{FF2B5EF4-FFF2-40B4-BE49-F238E27FC236}">
                <a16:creationId xmlns:a16="http://schemas.microsoft.com/office/drawing/2014/main" id="{8B03D840-0FEC-438A-BDE2-5897EB38EF29}"/>
              </a:ext>
            </a:extLst>
          </p:cNvPr>
          <p:cNvSpPr>
            <a:spLocks noGrp="1"/>
          </p:cNvSpPr>
          <p:nvPr>
            <p:ph idx="1"/>
          </p:nvPr>
        </p:nvSpPr>
        <p:spPr/>
        <p:txBody>
          <a:bodyPr/>
          <a:lstStyle/>
          <a:p>
            <a:r>
              <a:rPr lang="en-US" dirty="0"/>
              <a:t>Yes, the Mashup Engine has no problem with this</a:t>
            </a:r>
          </a:p>
          <a:p>
            <a:pPr lvl="1"/>
            <a:r>
              <a:rPr lang="en-US" dirty="0"/>
              <a:t>The order of expressions in </a:t>
            </a:r>
            <a:r>
              <a:rPr lang="en-US" b="1" dirty="0">
                <a:solidFill>
                  <a:srgbClr val="002060"/>
                </a:solidFill>
                <a:latin typeface="Lucida Console" panose="020B0609040504020204" pitchFamily="49" charset="0"/>
              </a:rPr>
              <a:t>let</a:t>
            </a:r>
            <a:r>
              <a:rPr lang="en-US" dirty="0"/>
              <a:t> block doesn't matter</a:t>
            </a:r>
          </a:p>
          <a:p>
            <a:pPr lvl="1"/>
            <a:r>
              <a:rPr lang="en-US" dirty="0"/>
              <a:t>However, the visual designer might get confused</a:t>
            </a:r>
          </a:p>
        </p:txBody>
      </p:sp>
      <p:pic>
        <p:nvPicPr>
          <p:cNvPr id="4" name="Picture 3">
            <a:extLst>
              <a:ext uri="{FF2B5EF4-FFF2-40B4-BE49-F238E27FC236}">
                <a16:creationId xmlns:a16="http://schemas.microsoft.com/office/drawing/2014/main" id="{161D992A-B95E-4268-9B1B-F2A301AD989A}"/>
              </a:ext>
            </a:extLst>
          </p:cNvPr>
          <p:cNvPicPr>
            <a:picLocks noChangeAspect="1"/>
          </p:cNvPicPr>
          <p:nvPr/>
        </p:nvPicPr>
        <p:blipFill>
          <a:blip r:embed="rId2"/>
          <a:stretch>
            <a:fillRect/>
          </a:stretch>
        </p:blipFill>
        <p:spPr>
          <a:xfrm>
            <a:off x="990600" y="3200400"/>
            <a:ext cx="3505200" cy="2737637"/>
          </a:xfrm>
          <a:prstGeom prst="rect">
            <a:avLst/>
          </a:prstGeom>
          <a:ln>
            <a:solidFill>
              <a:schemeClr val="tx1">
                <a:lumMod val="50000"/>
                <a:lumOff val="50000"/>
              </a:schemeClr>
            </a:solidFill>
          </a:ln>
        </p:spPr>
      </p:pic>
      <p:pic>
        <p:nvPicPr>
          <p:cNvPr id="7" name="Picture 6">
            <a:extLst>
              <a:ext uri="{FF2B5EF4-FFF2-40B4-BE49-F238E27FC236}">
                <a16:creationId xmlns:a16="http://schemas.microsoft.com/office/drawing/2014/main" id="{7D522783-45DC-4C58-8815-1F3424D15DB7}"/>
              </a:ext>
            </a:extLst>
          </p:cNvPr>
          <p:cNvPicPr>
            <a:picLocks noChangeAspect="1"/>
          </p:cNvPicPr>
          <p:nvPr/>
        </p:nvPicPr>
        <p:blipFill>
          <a:blip r:embed="rId3"/>
          <a:stretch>
            <a:fillRect/>
          </a:stretch>
        </p:blipFill>
        <p:spPr>
          <a:xfrm>
            <a:off x="4876801" y="3200401"/>
            <a:ext cx="2743200" cy="2706986"/>
          </a:xfrm>
          <a:prstGeom prst="rect">
            <a:avLst/>
          </a:prstGeom>
        </p:spPr>
      </p:pic>
    </p:spTree>
    <p:extLst>
      <p:ext uri="{BB962C8B-B14F-4D97-AF65-F5344CB8AC3E}">
        <p14:creationId xmlns:p14="http://schemas.microsoft.com/office/powerpoint/2010/main" val="20372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nodeType="afterEffect">
                                  <p:stCondLst>
                                    <p:cond delay="0"/>
                                  </p:stCondLst>
                                  <p:childTnLst>
                                    <p:set>
                                      <p:cBhvr>
                                        <p:cTn id="15"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890F87-DC01-476A-B52D-369CEAD41532}"/>
              </a:ext>
            </a:extLst>
          </p:cNvPr>
          <p:cNvSpPr>
            <a:spLocks noGrp="1"/>
          </p:cNvSpPr>
          <p:nvPr>
            <p:ph type="title"/>
          </p:nvPr>
        </p:nvSpPr>
        <p:spPr/>
        <p:txBody>
          <a:bodyPr/>
          <a:lstStyle/>
          <a:p>
            <a:r>
              <a:rPr lang="en-US" dirty="0"/>
              <a:t>Query Folding</a:t>
            </a:r>
          </a:p>
        </p:txBody>
      </p:sp>
      <p:sp>
        <p:nvSpPr>
          <p:cNvPr id="3" name="Content Placeholder 2">
            <a:extLst>
              <a:ext uri="{FF2B5EF4-FFF2-40B4-BE49-F238E27FC236}">
                <a16:creationId xmlns:a16="http://schemas.microsoft.com/office/drawing/2014/main" id="{64FE729F-E44E-48B6-A3E2-6A2A68F4528D}"/>
              </a:ext>
            </a:extLst>
          </p:cNvPr>
          <p:cNvSpPr>
            <a:spLocks noGrp="1"/>
          </p:cNvSpPr>
          <p:nvPr>
            <p:ph idx="1"/>
          </p:nvPr>
        </p:nvSpPr>
        <p:spPr/>
        <p:txBody>
          <a:bodyPr>
            <a:normAutofit/>
          </a:bodyPr>
          <a:lstStyle/>
          <a:p>
            <a:r>
              <a:rPr lang="en-US" sz="2000" dirty="0"/>
              <a:t>Mashup engine pushes work back to </a:t>
            </a:r>
            <a:r>
              <a:rPr lang="en-US" sz="2000" dirty="0" err="1"/>
              <a:t>datasource</a:t>
            </a:r>
            <a:r>
              <a:rPr lang="en-US" sz="2000" dirty="0"/>
              <a:t> when possible</a:t>
            </a:r>
          </a:p>
          <a:p>
            <a:pPr lvl="1"/>
            <a:r>
              <a:rPr lang="en-US" sz="1800" dirty="0"/>
              <a:t>Column selection and row filtering</a:t>
            </a:r>
          </a:p>
          <a:p>
            <a:pPr lvl="1"/>
            <a:r>
              <a:rPr lang="en-US" sz="1800" dirty="0"/>
              <a:t>Joins, Group By, Aggregate Operations</a:t>
            </a:r>
          </a:p>
          <a:p>
            <a:r>
              <a:rPr lang="en-US" sz="2000" dirty="0" err="1"/>
              <a:t>Datasource</a:t>
            </a:r>
            <a:r>
              <a:rPr lang="en-US" sz="2000" dirty="0"/>
              <a:t> that support folding</a:t>
            </a:r>
          </a:p>
          <a:p>
            <a:pPr lvl="1"/>
            <a:r>
              <a:rPr lang="en-US" sz="1800" dirty="0"/>
              <a:t>Relational database</a:t>
            </a:r>
          </a:p>
          <a:p>
            <a:pPr lvl="1"/>
            <a:r>
              <a:rPr lang="en-US" sz="1800" dirty="0"/>
              <a:t>Tabular and multidimensional databases</a:t>
            </a:r>
          </a:p>
          <a:p>
            <a:pPr lvl="1"/>
            <a:r>
              <a:rPr lang="en-US" sz="1800" dirty="0"/>
              <a:t>OData Web services</a:t>
            </a:r>
          </a:p>
          <a:p>
            <a:r>
              <a:rPr lang="en-US" sz="2000" dirty="0"/>
              <a:t>What happens when </a:t>
            </a:r>
            <a:r>
              <a:rPr lang="en-US" sz="2000" dirty="0" err="1"/>
              <a:t>datasource</a:t>
            </a:r>
            <a:r>
              <a:rPr lang="en-US" sz="2000" dirty="0"/>
              <a:t> doesn't support query folding?</a:t>
            </a:r>
          </a:p>
          <a:p>
            <a:pPr lvl="1"/>
            <a:r>
              <a:rPr lang="en-US" sz="1600" dirty="0"/>
              <a:t>All work is done locally by the mashup engine</a:t>
            </a:r>
          </a:p>
          <a:p>
            <a:r>
              <a:rPr lang="en-US" sz="2000" dirty="0"/>
              <a:t>Things that affect whether query folding occurs</a:t>
            </a:r>
          </a:p>
          <a:p>
            <a:pPr lvl="1"/>
            <a:r>
              <a:rPr lang="en-US" sz="1600" dirty="0"/>
              <a:t>The way you structure your M code</a:t>
            </a:r>
          </a:p>
          <a:p>
            <a:pPr lvl="1"/>
            <a:r>
              <a:rPr lang="en-US" sz="1600" dirty="0"/>
              <a:t>Privacy level of </a:t>
            </a:r>
            <a:r>
              <a:rPr lang="en-US" sz="1600" dirty="0" err="1"/>
              <a:t>datasources</a:t>
            </a:r>
            <a:endParaRPr lang="en-US" sz="1600" dirty="0"/>
          </a:p>
          <a:p>
            <a:pPr lvl="1"/>
            <a:r>
              <a:rPr lang="en-US" sz="1600" dirty="0"/>
              <a:t>Native query execution</a:t>
            </a:r>
          </a:p>
        </p:txBody>
      </p:sp>
    </p:spTree>
    <p:extLst>
      <p:ext uri="{BB962C8B-B14F-4D97-AF65-F5344CB8AC3E}">
        <p14:creationId xmlns:p14="http://schemas.microsoft.com/office/powerpoint/2010/main" val="3992345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0" end="1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1" end="11"/>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C4A57-0B9F-4739-8610-C58A3AB74324}"/>
              </a:ext>
            </a:extLst>
          </p:cNvPr>
          <p:cNvSpPr>
            <a:spLocks noGrp="1"/>
          </p:cNvSpPr>
          <p:nvPr>
            <p:ph type="title"/>
          </p:nvPr>
        </p:nvSpPr>
        <p:spPr/>
        <p:txBody>
          <a:bodyPr/>
          <a:lstStyle/>
          <a:p>
            <a:r>
              <a:rPr lang="en-US" dirty="0"/>
              <a:t>Thanks to the Forefathers of M Education</a:t>
            </a:r>
          </a:p>
        </p:txBody>
      </p:sp>
      <p:sp>
        <p:nvSpPr>
          <p:cNvPr id="3" name="Content Placeholder 2">
            <a:extLst>
              <a:ext uri="{FF2B5EF4-FFF2-40B4-BE49-F238E27FC236}">
                <a16:creationId xmlns:a16="http://schemas.microsoft.com/office/drawing/2014/main" id="{B3E75162-F217-470C-AE5C-FED8F768EB85}"/>
              </a:ext>
            </a:extLst>
          </p:cNvPr>
          <p:cNvSpPr>
            <a:spLocks noGrp="1"/>
          </p:cNvSpPr>
          <p:nvPr>
            <p:ph idx="1"/>
          </p:nvPr>
        </p:nvSpPr>
        <p:spPr/>
        <p:txBody>
          <a:bodyPr>
            <a:normAutofit/>
          </a:bodyPr>
          <a:lstStyle/>
          <a:p>
            <a:r>
              <a:rPr lang="en-US" sz="2400" dirty="0"/>
              <a:t>Matt Masson</a:t>
            </a:r>
          </a:p>
          <a:p>
            <a:pPr lvl="1"/>
            <a:r>
              <a:rPr lang="en-US" sz="2000" dirty="0">
                <a:hlinkClick r:id="rId2"/>
              </a:rPr>
              <a:t>https://www.mattmasson.com/tag/m/</a:t>
            </a:r>
            <a:endParaRPr lang="en-US" sz="2000" dirty="0"/>
          </a:p>
          <a:p>
            <a:r>
              <a:rPr lang="en-US" sz="2400" dirty="0"/>
              <a:t>Chris Webb</a:t>
            </a:r>
          </a:p>
          <a:p>
            <a:pPr lvl="1"/>
            <a:r>
              <a:rPr lang="en-US" sz="2000" dirty="0">
                <a:hlinkClick r:id="rId3"/>
              </a:rPr>
              <a:t>https://blog.crossjoin.co.uk</a:t>
            </a:r>
            <a:endParaRPr lang="en-US" sz="2000" dirty="0"/>
          </a:p>
          <a:p>
            <a:r>
              <a:rPr lang="en-US" sz="2400" dirty="0"/>
              <a:t>Reza Rad</a:t>
            </a:r>
          </a:p>
          <a:p>
            <a:pPr lvl="1"/>
            <a:r>
              <a:rPr lang="en-US" sz="2000" dirty="0">
                <a:hlinkClick r:id="rId4"/>
              </a:rPr>
              <a:t>http://radacad.com/blog</a:t>
            </a:r>
            <a:r>
              <a:rPr lang="en-US" sz="2000" dirty="0"/>
              <a:t> </a:t>
            </a:r>
          </a:p>
          <a:p>
            <a:pPr lvl="1"/>
            <a:endParaRPr lang="en-US" sz="2000" dirty="0"/>
          </a:p>
        </p:txBody>
      </p:sp>
      <p:grpSp>
        <p:nvGrpSpPr>
          <p:cNvPr id="15" name="Group 14">
            <a:extLst>
              <a:ext uri="{FF2B5EF4-FFF2-40B4-BE49-F238E27FC236}">
                <a16:creationId xmlns:a16="http://schemas.microsoft.com/office/drawing/2014/main" id="{4113068A-0D10-4A3A-B6DB-A19F08EB3856}"/>
              </a:ext>
            </a:extLst>
          </p:cNvPr>
          <p:cNvGrpSpPr/>
          <p:nvPr/>
        </p:nvGrpSpPr>
        <p:grpSpPr>
          <a:xfrm>
            <a:off x="1755612" y="4230859"/>
            <a:ext cx="1514527" cy="2337803"/>
            <a:chOff x="838200" y="4097612"/>
            <a:chExt cx="1638300" cy="2528857"/>
          </a:xfrm>
        </p:grpSpPr>
        <p:pic>
          <p:nvPicPr>
            <p:cNvPr id="9" name="Picture 8">
              <a:extLst>
                <a:ext uri="{FF2B5EF4-FFF2-40B4-BE49-F238E27FC236}">
                  <a16:creationId xmlns:a16="http://schemas.microsoft.com/office/drawing/2014/main" id="{E528F811-E6BB-43E0-9ED2-48D96B52DE8C}"/>
                </a:ext>
              </a:extLst>
            </p:cNvPr>
            <p:cNvPicPr>
              <a:picLocks noChangeAspect="1"/>
            </p:cNvPicPr>
            <p:nvPr/>
          </p:nvPicPr>
          <p:blipFill>
            <a:blip r:embed="rId5"/>
            <a:stretch>
              <a:fillRect/>
            </a:stretch>
          </p:blipFill>
          <p:spPr>
            <a:xfrm>
              <a:off x="838200" y="4340469"/>
              <a:ext cx="1638300" cy="2286000"/>
            </a:xfrm>
            <a:prstGeom prst="rect">
              <a:avLst/>
            </a:prstGeom>
          </p:spPr>
        </p:pic>
        <p:pic>
          <p:nvPicPr>
            <p:cNvPr id="7" name="Picture 6">
              <a:extLst>
                <a:ext uri="{FF2B5EF4-FFF2-40B4-BE49-F238E27FC236}">
                  <a16:creationId xmlns:a16="http://schemas.microsoft.com/office/drawing/2014/main" id="{C1779186-E483-4315-BAB1-5DE7D4897370}"/>
                </a:ext>
              </a:extLst>
            </p:cNvPr>
            <p:cNvPicPr>
              <a:picLocks noChangeAspect="1"/>
            </p:cNvPicPr>
            <p:nvPr/>
          </p:nvPicPr>
          <p:blipFill>
            <a:blip r:embed="rId6"/>
            <a:stretch>
              <a:fillRect/>
            </a:stretch>
          </p:blipFill>
          <p:spPr>
            <a:xfrm>
              <a:off x="1217001" y="4097612"/>
              <a:ext cx="854686" cy="1205718"/>
            </a:xfrm>
            <a:prstGeom prst="rect">
              <a:avLst/>
            </a:prstGeom>
          </p:spPr>
        </p:pic>
        <p:sp>
          <p:nvSpPr>
            <p:cNvPr id="14" name="Freeform: Shape 13">
              <a:extLst>
                <a:ext uri="{FF2B5EF4-FFF2-40B4-BE49-F238E27FC236}">
                  <a16:creationId xmlns:a16="http://schemas.microsoft.com/office/drawing/2014/main" id="{99618607-BC2C-4CA0-A532-B287AE0D6E58}"/>
                </a:ext>
              </a:extLst>
            </p:cNvPr>
            <p:cNvSpPr/>
            <p:nvPr/>
          </p:nvSpPr>
          <p:spPr>
            <a:xfrm>
              <a:off x="1196109" y="4844473"/>
              <a:ext cx="895927" cy="466436"/>
            </a:xfrm>
            <a:custGeom>
              <a:avLst/>
              <a:gdLst>
                <a:gd name="connsiteX0" fmla="*/ 133927 w 895927"/>
                <a:gd name="connsiteY0" fmla="*/ 73891 h 466436"/>
                <a:gd name="connsiteX1" fmla="*/ 161636 w 895927"/>
                <a:gd name="connsiteY1" fmla="*/ 198582 h 466436"/>
                <a:gd name="connsiteX2" fmla="*/ 240146 w 895927"/>
                <a:gd name="connsiteY2" fmla="*/ 415636 h 466436"/>
                <a:gd name="connsiteX3" fmla="*/ 401782 w 895927"/>
                <a:gd name="connsiteY3" fmla="*/ 415636 h 466436"/>
                <a:gd name="connsiteX4" fmla="*/ 517236 w 895927"/>
                <a:gd name="connsiteY4" fmla="*/ 447963 h 466436"/>
                <a:gd name="connsiteX5" fmla="*/ 701964 w 895927"/>
                <a:gd name="connsiteY5" fmla="*/ 364836 h 466436"/>
                <a:gd name="connsiteX6" fmla="*/ 771236 w 895927"/>
                <a:gd name="connsiteY6" fmla="*/ 295563 h 466436"/>
                <a:gd name="connsiteX7" fmla="*/ 794327 w 895927"/>
                <a:gd name="connsiteY7" fmla="*/ 129309 h 466436"/>
                <a:gd name="connsiteX8" fmla="*/ 808182 w 895927"/>
                <a:gd name="connsiteY8" fmla="*/ 55418 h 466436"/>
                <a:gd name="connsiteX9" fmla="*/ 803564 w 895927"/>
                <a:gd name="connsiteY9" fmla="*/ 0 h 466436"/>
                <a:gd name="connsiteX10" fmla="*/ 882073 w 895927"/>
                <a:gd name="connsiteY10" fmla="*/ 23091 h 466436"/>
                <a:gd name="connsiteX11" fmla="*/ 895927 w 895927"/>
                <a:gd name="connsiteY11" fmla="*/ 466436 h 466436"/>
                <a:gd name="connsiteX12" fmla="*/ 0 w 895927"/>
                <a:gd name="connsiteY12" fmla="*/ 466436 h 466436"/>
                <a:gd name="connsiteX13" fmla="*/ 23091 w 895927"/>
                <a:gd name="connsiteY13" fmla="*/ 18472 h 466436"/>
                <a:gd name="connsiteX14" fmla="*/ 32327 w 895927"/>
                <a:gd name="connsiteY14" fmla="*/ 13854 h 466436"/>
                <a:gd name="connsiteX15" fmla="*/ 87746 w 895927"/>
                <a:gd name="connsiteY15" fmla="*/ 46182 h 466436"/>
                <a:gd name="connsiteX16" fmla="*/ 46182 w 895927"/>
                <a:gd name="connsiteY16" fmla="*/ 106218 h 466436"/>
                <a:gd name="connsiteX17" fmla="*/ 133927 w 895927"/>
                <a:gd name="connsiteY17" fmla="*/ 73891 h 466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895927" h="466436">
                  <a:moveTo>
                    <a:pt x="133927" y="73891"/>
                  </a:moveTo>
                  <a:lnTo>
                    <a:pt x="161636" y="198582"/>
                  </a:lnTo>
                  <a:lnTo>
                    <a:pt x="240146" y="415636"/>
                  </a:lnTo>
                  <a:lnTo>
                    <a:pt x="401782" y="415636"/>
                  </a:lnTo>
                  <a:lnTo>
                    <a:pt x="517236" y="447963"/>
                  </a:lnTo>
                  <a:lnTo>
                    <a:pt x="701964" y="364836"/>
                  </a:lnTo>
                  <a:lnTo>
                    <a:pt x="771236" y="295563"/>
                  </a:lnTo>
                  <a:lnTo>
                    <a:pt x="794327" y="129309"/>
                  </a:lnTo>
                  <a:lnTo>
                    <a:pt x="808182" y="55418"/>
                  </a:lnTo>
                  <a:lnTo>
                    <a:pt x="803564" y="0"/>
                  </a:lnTo>
                  <a:lnTo>
                    <a:pt x="882073" y="23091"/>
                  </a:lnTo>
                  <a:lnTo>
                    <a:pt x="895927" y="466436"/>
                  </a:lnTo>
                  <a:lnTo>
                    <a:pt x="0" y="466436"/>
                  </a:lnTo>
                  <a:lnTo>
                    <a:pt x="23091" y="18472"/>
                  </a:lnTo>
                  <a:lnTo>
                    <a:pt x="32327" y="13854"/>
                  </a:lnTo>
                  <a:lnTo>
                    <a:pt x="87746" y="46182"/>
                  </a:lnTo>
                  <a:lnTo>
                    <a:pt x="46182" y="106218"/>
                  </a:lnTo>
                  <a:lnTo>
                    <a:pt x="133927" y="73891"/>
                  </a:lnTo>
                  <a:close/>
                </a:path>
              </a:pathLst>
            </a:custGeom>
            <a:solidFill>
              <a:srgbClr val="9D02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 name="Group 18">
            <a:extLst>
              <a:ext uri="{FF2B5EF4-FFF2-40B4-BE49-F238E27FC236}">
                <a16:creationId xmlns:a16="http://schemas.microsoft.com/office/drawing/2014/main" id="{A9DEF7E3-EDCB-4C45-8C3D-6BFF74878F79}"/>
              </a:ext>
            </a:extLst>
          </p:cNvPr>
          <p:cNvGrpSpPr/>
          <p:nvPr/>
        </p:nvGrpSpPr>
        <p:grpSpPr>
          <a:xfrm>
            <a:off x="5669636" y="4197187"/>
            <a:ext cx="1718751" cy="2371475"/>
            <a:chOff x="4992217" y="3940816"/>
            <a:chExt cx="1914525" cy="2641596"/>
          </a:xfrm>
        </p:grpSpPr>
        <p:pic>
          <p:nvPicPr>
            <p:cNvPr id="10" name="Picture 9">
              <a:extLst>
                <a:ext uri="{FF2B5EF4-FFF2-40B4-BE49-F238E27FC236}">
                  <a16:creationId xmlns:a16="http://schemas.microsoft.com/office/drawing/2014/main" id="{5DB68B21-347C-4AA8-AD7F-9C80E80C1F3E}"/>
                </a:ext>
              </a:extLst>
            </p:cNvPr>
            <p:cNvPicPr>
              <a:picLocks noChangeAspect="1"/>
            </p:cNvPicPr>
            <p:nvPr/>
          </p:nvPicPr>
          <p:blipFill rotWithShape="1">
            <a:blip r:embed="rId7"/>
            <a:srcRect b="5764"/>
            <a:stretch/>
          </p:blipFill>
          <p:spPr>
            <a:xfrm>
              <a:off x="4992217" y="4024247"/>
              <a:ext cx="1914525" cy="2558165"/>
            </a:xfrm>
            <a:prstGeom prst="rect">
              <a:avLst/>
            </a:prstGeom>
          </p:spPr>
        </p:pic>
        <p:pic>
          <p:nvPicPr>
            <p:cNvPr id="5" name="Picture 4">
              <a:extLst>
                <a:ext uri="{FF2B5EF4-FFF2-40B4-BE49-F238E27FC236}">
                  <a16:creationId xmlns:a16="http://schemas.microsoft.com/office/drawing/2014/main" id="{CCD26A8A-CB1C-4F65-AC8A-B5EDF08EBA05}"/>
                </a:ext>
              </a:extLst>
            </p:cNvPr>
            <p:cNvPicPr>
              <a:picLocks noChangeAspect="1"/>
            </p:cNvPicPr>
            <p:nvPr/>
          </p:nvPicPr>
          <p:blipFill>
            <a:blip r:embed="rId8"/>
            <a:stretch>
              <a:fillRect/>
            </a:stretch>
          </p:blipFill>
          <p:spPr>
            <a:xfrm>
              <a:off x="5573355" y="3940816"/>
              <a:ext cx="909271" cy="1164584"/>
            </a:xfrm>
            <a:prstGeom prst="rect">
              <a:avLst/>
            </a:prstGeom>
          </p:spPr>
        </p:pic>
        <p:sp>
          <p:nvSpPr>
            <p:cNvPr id="11" name="Freeform: Shape 10">
              <a:extLst>
                <a:ext uri="{FF2B5EF4-FFF2-40B4-BE49-F238E27FC236}">
                  <a16:creationId xmlns:a16="http://schemas.microsoft.com/office/drawing/2014/main" id="{B57B0F18-4D5F-4520-A554-B5500123C571}"/>
                </a:ext>
              </a:extLst>
            </p:cNvPr>
            <p:cNvSpPr/>
            <p:nvPr/>
          </p:nvSpPr>
          <p:spPr>
            <a:xfrm>
              <a:off x="5592523" y="4676012"/>
              <a:ext cx="838200" cy="429388"/>
            </a:xfrm>
            <a:custGeom>
              <a:avLst/>
              <a:gdLst>
                <a:gd name="connsiteX0" fmla="*/ 0 w 937491"/>
                <a:gd name="connsiteY0" fmla="*/ 13855 h 526473"/>
                <a:gd name="connsiteX1" fmla="*/ 4618 w 937491"/>
                <a:gd name="connsiteY1" fmla="*/ 526473 h 526473"/>
                <a:gd name="connsiteX2" fmla="*/ 937491 w 937491"/>
                <a:gd name="connsiteY2" fmla="*/ 512618 h 526473"/>
                <a:gd name="connsiteX3" fmla="*/ 914400 w 937491"/>
                <a:gd name="connsiteY3" fmla="*/ 0 h 526473"/>
                <a:gd name="connsiteX4" fmla="*/ 886691 w 937491"/>
                <a:gd name="connsiteY4" fmla="*/ 60037 h 526473"/>
                <a:gd name="connsiteX5" fmla="*/ 858982 w 937491"/>
                <a:gd name="connsiteY5" fmla="*/ 157018 h 526473"/>
                <a:gd name="connsiteX6" fmla="*/ 863600 w 937491"/>
                <a:gd name="connsiteY6" fmla="*/ 240146 h 526473"/>
                <a:gd name="connsiteX7" fmla="*/ 849745 w 937491"/>
                <a:gd name="connsiteY7" fmla="*/ 304800 h 526473"/>
                <a:gd name="connsiteX8" fmla="*/ 812800 w 937491"/>
                <a:gd name="connsiteY8" fmla="*/ 392546 h 526473"/>
                <a:gd name="connsiteX9" fmla="*/ 725054 w 937491"/>
                <a:gd name="connsiteY9" fmla="*/ 397164 h 526473"/>
                <a:gd name="connsiteX10" fmla="*/ 651164 w 937491"/>
                <a:gd name="connsiteY10" fmla="*/ 415637 h 526473"/>
                <a:gd name="connsiteX11" fmla="*/ 568036 w 937491"/>
                <a:gd name="connsiteY11" fmla="*/ 457200 h 526473"/>
                <a:gd name="connsiteX12" fmla="*/ 457200 w 937491"/>
                <a:gd name="connsiteY12" fmla="*/ 447964 h 526473"/>
                <a:gd name="connsiteX13" fmla="*/ 249382 w 937491"/>
                <a:gd name="connsiteY13" fmla="*/ 411018 h 526473"/>
                <a:gd name="connsiteX14" fmla="*/ 193964 w 937491"/>
                <a:gd name="connsiteY14" fmla="*/ 360218 h 526473"/>
                <a:gd name="connsiteX15" fmla="*/ 110836 w 937491"/>
                <a:gd name="connsiteY15" fmla="*/ 272473 h 526473"/>
                <a:gd name="connsiteX16" fmla="*/ 69273 w 937491"/>
                <a:gd name="connsiteY16" fmla="*/ 129309 h 526473"/>
                <a:gd name="connsiteX17" fmla="*/ 50800 w 937491"/>
                <a:gd name="connsiteY17" fmla="*/ 101600 h 526473"/>
                <a:gd name="connsiteX18" fmla="*/ 0 w 937491"/>
                <a:gd name="connsiteY18" fmla="*/ 13855 h 5264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37491" h="526473">
                  <a:moveTo>
                    <a:pt x="0" y="13855"/>
                  </a:moveTo>
                  <a:cubicBezTo>
                    <a:pt x="1539" y="184728"/>
                    <a:pt x="3079" y="355600"/>
                    <a:pt x="4618" y="526473"/>
                  </a:cubicBezTo>
                  <a:lnTo>
                    <a:pt x="937491" y="512618"/>
                  </a:lnTo>
                  <a:lnTo>
                    <a:pt x="914400" y="0"/>
                  </a:lnTo>
                  <a:lnTo>
                    <a:pt x="886691" y="60037"/>
                  </a:lnTo>
                  <a:lnTo>
                    <a:pt x="858982" y="157018"/>
                  </a:lnTo>
                  <a:lnTo>
                    <a:pt x="863600" y="240146"/>
                  </a:lnTo>
                  <a:lnTo>
                    <a:pt x="849745" y="304800"/>
                  </a:lnTo>
                  <a:lnTo>
                    <a:pt x="812800" y="392546"/>
                  </a:lnTo>
                  <a:lnTo>
                    <a:pt x="725054" y="397164"/>
                  </a:lnTo>
                  <a:lnTo>
                    <a:pt x="651164" y="415637"/>
                  </a:lnTo>
                  <a:lnTo>
                    <a:pt x="568036" y="457200"/>
                  </a:lnTo>
                  <a:lnTo>
                    <a:pt x="457200" y="447964"/>
                  </a:lnTo>
                  <a:lnTo>
                    <a:pt x="249382" y="411018"/>
                  </a:lnTo>
                  <a:lnTo>
                    <a:pt x="193964" y="360218"/>
                  </a:lnTo>
                  <a:lnTo>
                    <a:pt x="110836" y="272473"/>
                  </a:lnTo>
                  <a:lnTo>
                    <a:pt x="69273" y="129309"/>
                  </a:lnTo>
                  <a:lnTo>
                    <a:pt x="50800" y="101600"/>
                  </a:lnTo>
                  <a:lnTo>
                    <a:pt x="0" y="13855"/>
                  </a:lnTo>
                  <a:close/>
                </a:path>
              </a:pathLst>
            </a:custGeom>
            <a:solidFill>
              <a:srgbClr val="E4B1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a:extLst>
                <a:ext uri="{FF2B5EF4-FFF2-40B4-BE49-F238E27FC236}">
                  <a16:creationId xmlns:a16="http://schemas.microsoft.com/office/drawing/2014/main" id="{FCFBA632-2ECE-4AE5-AF66-FADE426E5CC6}"/>
                </a:ext>
              </a:extLst>
            </p:cNvPr>
            <p:cNvSpPr/>
            <p:nvPr/>
          </p:nvSpPr>
          <p:spPr>
            <a:xfrm>
              <a:off x="5528789" y="4568639"/>
              <a:ext cx="965668" cy="543356"/>
            </a:xfrm>
            <a:custGeom>
              <a:avLst/>
              <a:gdLst>
                <a:gd name="connsiteX0" fmla="*/ 46182 w 969819"/>
                <a:gd name="connsiteY0" fmla="*/ 9236 h 549563"/>
                <a:gd name="connsiteX1" fmla="*/ 92364 w 969819"/>
                <a:gd name="connsiteY1" fmla="*/ 110836 h 549563"/>
                <a:gd name="connsiteX2" fmla="*/ 129309 w 969819"/>
                <a:gd name="connsiteY2" fmla="*/ 235527 h 549563"/>
                <a:gd name="connsiteX3" fmla="*/ 193964 w 969819"/>
                <a:gd name="connsiteY3" fmla="*/ 290945 h 549563"/>
                <a:gd name="connsiteX4" fmla="*/ 193964 w 969819"/>
                <a:gd name="connsiteY4" fmla="*/ 323272 h 549563"/>
                <a:gd name="connsiteX5" fmla="*/ 226291 w 969819"/>
                <a:gd name="connsiteY5" fmla="*/ 374072 h 549563"/>
                <a:gd name="connsiteX6" fmla="*/ 286328 w 969819"/>
                <a:gd name="connsiteY6" fmla="*/ 452581 h 549563"/>
                <a:gd name="connsiteX7" fmla="*/ 429491 w 969819"/>
                <a:gd name="connsiteY7" fmla="*/ 489527 h 549563"/>
                <a:gd name="connsiteX8" fmla="*/ 544946 w 969819"/>
                <a:gd name="connsiteY8" fmla="*/ 471054 h 549563"/>
                <a:gd name="connsiteX9" fmla="*/ 651164 w 969819"/>
                <a:gd name="connsiteY9" fmla="*/ 397163 h 549563"/>
                <a:gd name="connsiteX10" fmla="*/ 762000 w 969819"/>
                <a:gd name="connsiteY10" fmla="*/ 290945 h 549563"/>
                <a:gd name="connsiteX11" fmla="*/ 808182 w 969819"/>
                <a:gd name="connsiteY11" fmla="*/ 193963 h 549563"/>
                <a:gd name="connsiteX12" fmla="*/ 812800 w 969819"/>
                <a:gd name="connsiteY12" fmla="*/ 129309 h 549563"/>
                <a:gd name="connsiteX13" fmla="*/ 863600 w 969819"/>
                <a:gd name="connsiteY13" fmla="*/ 92363 h 549563"/>
                <a:gd name="connsiteX14" fmla="*/ 909782 w 969819"/>
                <a:gd name="connsiteY14" fmla="*/ 41563 h 549563"/>
                <a:gd name="connsiteX15" fmla="*/ 909782 w 969819"/>
                <a:gd name="connsiteY15" fmla="*/ 0 h 549563"/>
                <a:gd name="connsiteX16" fmla="*/ 955964 w 969819"/>
                <a:gd name="connsiteY16" fmla="*/ 36945 h 549563"/>
                <a:gd name="connsiteX17" fmla="*/ 969819 w 969819"/>
                <a:gd name="connsiteY17" fmla="*/ 549563 h 549563"/>
                <a:gd name="connsiteX18" fmla="*/ 0 w 969819"/>
                <a:gd name="connsiteY18" fmla="*/ 549563 h 549563"/>
                <a:gd name="connsiteX19" fmla="*/ 46182 w 969819"/>
                <a:gd name="connsiteY19" fmla="*/ 9236 h 5495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69819" h="549563">
                  <a:moveTo>
                    <a:pt x="46182" y="9236"/>
                  </a:moveTo>
                  <a:lnTo>
                    <a:pt x="92364" y="110836"/>
                  </a:lnTo>
                  <a:lnTo>
                    <a:pt x="129309" y="235527"/>
                  </a:lnTo>
                  <a:lnTo>
                    <a:pt x="193964" y="290945"/>
                  </a:lnTo>
                  <a:lnTo>
                    <a:pt x="193964" y="323272"/>
                  </a:lnTo>
                  <a:lnTo>
                    <a:pt x="226291" y="374072"/>
                  </a:lnTo>
                  <a:lnTo>
                    <a:pt x="286328" y="452581"/>
                  </a:lnTo>
                  <a:lnTo>
                    <a:pt x="429491" y="489527"/>
                  </a:lnTo>
                  <a:lnTo>
                    <a:pt x="544946" y="471054"/>
                  </a:lnTo>
                  <a:lnTo>
                    <a:pt x="651164" y="397163"/>
                  </a:lnTo>
                  <a:lnTo>
                    <a:pt x="762000" y="290945"/>
                  </a:lnTo>
                  <a:lnTo>
                    <a:pt x="808182" y="193963"/>
                  </a:lnTo>
                  <a:lnTo>
                    <a:pt x="812800" y="129309"/>
                  </a:lnTo>
                  <a:lnTo>
                    <a:pt x="863600" y="92363"/>
                  </a:lnTo>
                  <a:lnTo>
                    <a:pt x="909782" y="41563"/>
                  </a:lnTo>
                  <a:lnTo>
                    <a:pt x="909782" y="0"/>
                  </a:lnTo>
                  <a:lnTo>
                    <a:pt x="955964" y="36945"/>
                  </a:lnTo>
                  <a:lnTo>
                    <a:pt x="969819" y="549563"/>
                  </a:lnTo>
                  <a:lnTo>
                    <a:pt x="0" y="549563"/>
                  </a:lnTo>
                  <a:lnTo>
                    <a:pt x="46182" y="9236"/>
                  </a:lnTo>
                  <a:close/>
                </a:path>
              </a:pathLst>
            </a:custGeom>
            <a:solidFill>
              <a:srgbClr val="D3A2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 name="Group 19">
            <a:extLst>
              <a:ext uri="{FF2B5EF4-FFF2-40B4-BE49-F238E27FC236}">
                <a16:creationId xmlns:a16="http://schemas.microsoft.com/office/drawing/2014/main" id="{94CC0529-E6AB-445D-A3D3-31C1EFC904A1}"/>
              </a:ext>
            </a:extLst>
          </p:cNvPr>
          <p:cNvGrpSpPr/>
          <p:nvPr/>
        </p:nvGrpSpPr>
        <p:grpSpPr>
          <a:xfrm>
            <a:off x="3728926" y="4147038"/>
            <a:ext cx="1572795" cy="2514600"/>
            <a:chOff x="3148571" y="3886200"/>
            <a:chExt cx="1724025" cy="2756389"/>
          </a:xfrm>
        </p:grpSpPr>
        <p:pic>
          <p:nvPicPr>
            <p:cNvPr id="8" name="Picture 7">
              <a:extLst>
                <a:ext uri="{FF2B5EF4-FFF2-40B4-BE49-F238E27FC236}">
                  <a16:creationId xmlns:a16="http://schemas.microsoft.com/office/drawing/2014/main" id="{1CAD94D2-FDE6-43F2-8548-BD587B8F4167}"/>
                </a:ext>
              </a:extLst>
            </p:cNvPr>
            <p:cNvPicPr>
              <a:picLocks noChangeAspect="1"/>
            </p:cNvPicPr>
            <p:nvPr/>
          </p:nvPicPr>
          <p:blipFill>
            <a:blip r:embed="rId9"/>
            <a:stretch>
              <a:fillRect/>
            </a:stretch>
          </p:blipFill>
          <p:spPr>
            <a:xfrm>
              <a:off x="3148571" y="4108939"/>
              <a:ext cx="1724025" cy="2533650"/>
            </a:xfrm>
            <a:prstGeom prst="rect">
              <a:avLst/>
            </a:prstGeom>
          </p:spPr>
        </p:pic>
        <p:pic>
          <p:nvPicPr>
            <p:cNvPr id="6" name="Picture 5">
              <a:extLst>
                <a:ext uri="{FF2B5EF4-FFF2-40B4-BE49-F238E27FC236}">
                  <a16:creationId xmlns:a16="http://schemas.microsoft.com/office/drawing/2014/main" id="{27994FE4-7A51-4C5B-95B9-D9BD0A722225}"/>
                </a:ext>
              </a:extLst>
            </p:cNvPr>
            <p:cNvPicPr>
              <a:picLocks noChangeAspect="1"/>
            </p:cNvPicPr>
            <p:nvPr/>
          </p:nvPicPr>
          <p:blipFill>
            <a:blip r:embed="rId10"/>
            <a:stretch>
              <a:fillRect/>
            </a:stretch>
          </p:blipFill>
          <p:spPr>
            <a:xfrm>
              <a:off x="3549155" y="3886200"/>
              <a:ext cx="1001368" cy="1181100"/>
            </a:xfrm>
            <a:prstGeom prst="rect">
              <a:avLst/>
            </a:prstGeom>
            <a:effectLst/>
          </p:spPr>
        </p:pic>
        <p:sp>
          <p:nvSpPr>
            <p:cNvPr id="13" name="Freeform: Shape 12">
              <a:extLst>
                <a:ext uri="{FF2B5EF4-FFF2-40B4-BE49-F238E27FC236}">
                  <a16:creationId xmlns:a16="http://schemas.microsoft.com/office/drawing/2014/main" id="{7FBC8B55-D636-4540-9281-CA0E3CC0A9D6}"/>
                </a:ext>
              </a:extLst>
            </p:cNvPr>
            <p:cNvSpPr/>
            <p:nvPr/>
          </p:nvSpPr>
          <p:spPr>
            <a:xfrm>
              <a:off x="3523673" y="4735945"/>
              <a:ext cx="1043709" cy="369455"/>
            </a:xfrm>
            <a:custGeom>
              <a:avLst/>
              <a:gdLst>
                <a:gd name="connsiteX0" fmla="*/ 166254 w 1043709"/>
                <a:gd name="connsiteY0" fmla="*/ 32327 h 369455"/>
                <a:gd name="connsiteX1" fmla="*/ 263236 w 1043709"/>
                <a:gd name="connsiteY1" fmla="*/ 277091 h 369455"/>
                <a:gd name="connsiteX2" fmla="*/ 461818 w 1043709"/>
                <a:gd name="connsiteY2" fmla="*/ 318655 h 369455"/>
                <a:gd name="connsiteX3" fmla="*/ 826654 w 1043709"/>
                <a:gd name="connsiteY3" fmla="*/ 323273 h 369455"/>
                <a:gd name="connsiteX4" fmla="*/ 914400 w 1043709"/>
                <a:gd name="connsiteY4" fmla="*/ 78509 h 369455"/>
                <a:gd name="connsiteX5" fmla="*/ 974436 w 1043709"/>
                <a:gd name="connsiteY5" fmla="*/ 41564 h 369455"/>
                <a:gd name="connsiteX6" fmla="*/ 1020618 w 1043709"/>
                <a:gd name="connsiteY6" fmla="*/ 0 h 369455"/>
                <a:gd name="connsiteX7" fmla="*/ 1043709 w 1043709"/>
                <a:gd name="connsiteY7" fmla="*/ 369455 h 369455"/>
                <a:gd name="connsiteX8" fmla="*/ 0 w 1043709"/>
                <a:gd name="connsiteY8" fmla="*/ 360218 h 369455"/>
                <a:gd name="connsiteX9" fmla="*/ 32327 w 1043709"/>
                <a:gd name="connsiteY9" fmla="*/ 41564 h 369455"/>
                <a:gd name="connsiteX10" fmla="*/ 50800 w 1043709"/>
                <a:gd name="connsiteY10" fmla="*/ 18473 h 369455"/>
                <a:gd name="connsiteX11" fmla="*/ 78509 w 1043709"/>
                <a:gd name="connsiteY11" fmla="*/ 18473 h 369455"/>
                <a:gd name="connsiteX12" fmla="*/ 166254 w 1043709"/>
                <a:gd name="connsiteY12" fmla="*/ 32327 h 369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43709" h="369455">
                  <a:moveTo>
                    <a:pt x="166254" y="32327"/>
                  </a:moveTo>
                  <a:lnTo>
                    <a:pt x="263236" y="277091"/>
                  </a:lnTo>
                  <a:lnTo>
                    <a:pt x="461818" y="318655"/>
                  </a:lnTo>
                  <a:lnTo>
                    <a:pt x="826654" y="323273"/>
                  </a:lnTo>
                  <a:lnTo>
                    <a:pt x="914400" y="78509"/>
                  </a:lnTo>
                  <a:lnTo>
                    <a:pt x="974436" y="41564"/>
                  </a:lnTo>
                  <a:lnTo>
                    <a:pt x="1020618" y="0"/>
                  </a:lnTo>
                  <a:lnTo>
                    <a:pt x="1043709" y="369455"/>
                  </a:lnTo>
                  <a:lnTo>
                    <a:pt x="0" y="360218"/>
                  </a:lnTo>
                  <a:lnTo>
                    <a:pt x="32327" y="41564"/>
                  </a:lnTo>
                  <a:lnTo>
                    <a:pt x="50800" y="18473"/>
                  </a:lnTo>
                  <a:lnTo>
                    <a:pt x="78509" y="18473"/>
                  </a:lnTo>
                  <a:lnTo>
                    <a:pt x="166254" y="32327"/>
                  </a:lnTo>
                  <a:close/>
                </a:path>
              </a:pathLst>
            </a:custGeom>
            <a:solidFill>
              <a:srgbClr val="1B55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89F7F6C6-0F6C-488C-B1D6-E0AD831DC7C0}"/>
                </a:ext>
              </a:extLst>
            </p:cNvPr>
            <p:cNvSpPr/>
            <p:nvPr/>
          </p:nvSpPr>
          <p:spPr>
            <a:xfrm>
              <a:off x="3495962" y="4645891"/>
              <a:ext cx="1058453" cy="521854"/>
            </a:xfrm>
            <a:custGeom>
              <a:avLst/>
              <a:gdLst>
                <a:gd name="connsiteX0" fmla="*/ 50800 w 1020618"/>
                <a:gd name="connsiteY0" fmla="*/ 41564 h 489527"/>
                <a:gd name="connsiteX1" fmla="*/ 106218 w 1020618"/>
                <a:gd name="connsiteY1" fmla="*/ 0 h 489527"/>
                <a:gd name="connsiteX2" fmla="*/ 124691 w 1020618"/>
                <a:gd name="connsiteY2" fmla="*/ 36945 h 489527"/>
                <a:gd name="connsiteX3" fmla="*/ 157018 w 1020618"/>
                <a:gd name="connsiteY3" fmla="*/ 78509 h 489527"/>
                <a:gd name="connsiteX4" fmla="*/ 180109 w 1020618"/>
                <a:gd name="connsiteY4" fmla="*/ 110836 h 489527"/>
                <a:gd name="connsiteX5" fmla="*/ 207818 w 1020618"/>
                <a:gd name="connsiteY5" fmla="*/ 180109 h 489527"/>
                <a:gd name="connsiteX6" fmla="*/ 304800 w 1020618"/>
                <a:gd name="connsiteY6" fmla="*/ 341745 h 489527"/>
                <a:gd name="connsiteX7" fmla="*/ 780473 w 1020618"/>
                <a:gd name="connsiteY7" fmla="*/ 369455 h 489527"/>
                <a:gd name="connsiteX8" fmla="*/ 845127 w 1020618"/>
                <a:gd name="connsiteY8" fmla="*/ 290945 h 489527"/>
                <a:gd name="connsiteX9" fmla="*/ 886691 w 1020618"/>
                <a:gd name="connsiteY9" fmla="*/ 189345 h 489527"/>
                <a:gd name="connsiteX10" fmla="*/ 886691 w 1020618"/>
                <a:gd name="connsiteY10" fmla="*/ 115455 h 489527"/>
                <a:gd name="connsiteX11" fmla="*/ 928255 w 1020618"/>
                <a:gd name="connsiteY11" fmla="*/ 69273 h 489527"/>
                <a:gd name="connsiteX12" fmla="*/ 1020618 w 1020618"/>
                <a:gd name="connsiteY12" fmla="*/ 32327 h 489527"/>
                <a:gd name="connsiteX13" fmla="*/ 1020618 w 1020618"/>
                <a:gd name="connsiteY13" fmla="*/ 489527 h 489527"/>
                <a:gd name="connsiteX14" fmla="*/ 0 w 1020618"/>
                <a:gd name="connsiteY14" fmla="*/ 461818 h 489527"/>
                <a:gd name="connsiteX15" fmla="*/ 13855 w 1020618"/>
                <a:gd name="connsiteY15" fmla="*/ 106218 h 489527"/>
                <a:gd name="connsiteX16" fmla="*/ 23091 w 1020618"/>
                <a:gd name="connsiteY16" fmla="*/ 87745 h 489527"/>
                <a:gd name="connsiteX17" fmla="*/ 50800 w 1020618"/>
                <a:gd name="connsiteY17" fmla="*/ 41564 h 489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020618" h="489527">
                  <a:moveTo>
                    <a:pt x="50800" y="41564"/>
                  </a:moveTo>
                  <a:lnTo>
                    <a:pt x="106218" y="0"/>
                  </a:lnTo>
                  <a:lnTo>
                    <a:pt x="124691" y="36945"/>
                  </a:lnTo>
                  <a:lnTo>
                    <a:pt x="157018" y="78509"/>
                  </a:lnTo>
                  <a:lnTo>
                    <a:pt x="180109" y="110836"/>
                  </a:lnTo>
                  <a:lnTo>
                    <a:pt x="207818" y="180109"/>
                  </a:lnTo>
                  <a:lnTo>
                    <a:pt x="304800" y="341745"/>
                  </a:lnTo>
                  <a:lnTo>
                    <a:pt x="780473" y="369455"/>
                  </a:lnTo>
                  <a:lnTo>
                    <a:pt x="845127" y="290945"/>
                  </a:lnTo>
                  <a:lnTo>
                    <a:pt x="886691" y="189345"/>
                  </a:lnTo>
                  <a:lnTo>
                    <a:pt x="886691" y="115455"/>
                  </a:lnTo>
                  <a:lnTo>
                    <a:pt x="928255" y="69273"/>
                  </a:lnTo>
                  <a:lnTo>
                    <a:pt x="1020618" y="32327"/>
                  </a:lnTo>
                  <a:lnTo>
                    <a:pt x="1020618" y="489527"/>
                  </a:lnTo>
                  <a:lnTo>
                    <a:pt x="0" y="461818"/>
                  </a:lnTo>
                  <a:lnTo>
                    <a:pt x="13855" y="106218"/>
                  </a:lnTo>
                  <a:lnTo>
                    <a:pt x="23091" y="87745"/>
                  </a:lnTo>
                  <a:lnTo>
                    <a:pt x="50800" y="41564"/>
                  </a:lnTo>
                  <a:close/>
                </a:path>
              </a:pathLst>
            </a:custGeom>
            <a:solidFill>
              <a:srgbClr val="1950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28BB0FDD-CFD0-4D2B-877D-760C7D0A1DB7}"/>
                </a:ext>
              </a:extLst>
            </p:cNvPr>
            <p:cNvSpPr/>
            <p:nvPr/>
          </p:nvSpPr>
          <p:spPr>
            <a:xfrm>
              <a:off x="4461164" y="4682836"/>
              <a:ext cx="106218" cy="87746"/>
            </a:xfrm>
            <a:custGeom>
              <a:avLst/>
              <a:gdLst>
                <a:gd name="connsiteX0" fmla="*/ 106218 w 106218"/>
                <a:gd name="connsiteY0" fmla="*/ 0 h 87746"/>
                <a:gd name="connsiteX1" fmla="*/ 0 w 106218"/>
                <a:gd name="connsiteY1" fmla="*/ 32328 h 87746"/>
                <a:gd name="connsiteX2" fmla="*/ 106218 w 106218"/>
                <a:gd name="connsiteY2" fmla="*/ 87746 h 87746"/>
                <a:gd name="connsiteX3" fmla="*/ 106218 w 106218"/>
                <a:gd name="connsiteY3" fmla="*/ 0 h 87746"/>
              </a:gdLst>
              <a:ahLst/>
              <a:cxnLst>
                <a:cxn ang="0">
                  <a:pos x="connsiteX0" y="connsiteY0"/>
                </a:cxn>
                <a:cxn ang="0">
                  <a:pos x="connsiteX1" y="connsiteY1"/>
                </a:cxn>
                <a:cxn ang="0">
                  <a:pos x="connsiteX2" y="connsiteY2"/>
                </a:cxn>
                <a:cxn ang="0">
                  <a:pos x="connsiteX3" y="connsiteY3"/>
                </a:cxn>
              </a:cxnLst>
              <a:rect l="l" t="t" r="r" b="b"/>
              <a:pathLst>
                <a:path w="106218" h="87746">
                  <a:moveTo>
                    <a:pt x="106218" y="0"/>
                  </a:moveTo>
                  <a:lnTo>
                    <a:pt x="0" y="32328"/>
                  </a:lnTo>
                  <a:lnTo>
                    <a:pt x="106218" y="87746"/>
                  </a:lnTo>
                  <a:lnTo>
                    <a:pt x="106218" y="0"/>
                  </a:lnTo>
                  <a:close/>
                </a:path>
              </a:pathLst>
            </a:custGeom>
            <a:solidFill>
              <a:srgbClr val="1950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243687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par>
                          <p:cTn id="17" fill="hold">
                            <p:stCondLst>
                              <p:cond delay="0"/>
                            </p:stCondLst>
                            <p:childTnLst>
                              <p:par>
                                <p:cTn id="18" presetID="1" presetClass="entr" presetSubtype="0" fill="hold" nodeType="afterEffect">
                                  <p:stCondLst>
                                    <p:cond delay="0"/>
                                  </p:stCondLst>
                                  <p:childTnLst>
                                    <p:set>
                                      <p:cBhvr>
                                        <p:cTn id="19" dur="1" fill="hold">
                                          <p:stCondLst>
                                            <p:cond delay="0"/>
                                          </p:stCondLst>
                                        </p:cTn>
                                        <p:tgtEl>
                                          <p:spTgt spid="20"/>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childTnLst>
                                </p:cTn>
                              </p:par>
                              <p:par>
                                <p:cTn id="26" presetID="1" presetClass="entr" presetSubtype="0" fill="hold" nodeType="withEffect">
                                  <p:stCondLst>
                                    <p:cond delay="0"/>
                                  </p:stCondLst>
                                  <p:childTnLst>
                                    <p:set>
                                      <p:cBhvr>
                                        <p:cTn id="27"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D6C49-3EEF-403A-BE83-C395D441D2D3}"/>
              </a:ext>
            </a:extLst>
          </p:cNvPr>
          <p:cNvSpPr>
            <a:spLocks noGrp="1"/>
          </p:cNvSpPr>
          <p:nvPr>
            <p:ph type="title"/>
          </p:nvPr>
        </p:nvSpPr>
        <p:spPr/>
        <p:txBody>
          <a:bodyPr/>
          <a:lstStyle/>
          <a:p>
            <a:r>
              <a:rPr lang="en-US" dirty="0"/>
              <a:t>Query Folding Example</a:t>
            </a:r>
          </a:p>
        </p:txBody>
      </p:sp>
      <p:sp>
        <p:nvSpPr>
          <p:cNvPr id="4" name="Content Placeholder 3">
            <a:extLst>
              <a:ext uri="{FF2B5EF4-FFF2-40B4-BE49-F238E27FC236}">
                <a16:creationId xmlns:a16="http://schemas.microsoft.com/office/drawing/2014/main" id="{03C4DF20-62D3-4C5B-B85B-F79100C684A5}"/>
              </a:ext>
            </a:extLst>
          </p:cNvPr>
          <p:cNvSpPr>
            <a:spLocks noGrp="1"/>
          </p:cNvSpPr>
          <p:nvPr>
            <p:ph idx="1"/>
          </p:nvPr>
        </p:nvSpPr>
        <p:spPr/>
        <p:txBody>
          <a:bodyPr>
            <a:normAutofit/>
          </a:bodyPr>
          <a:lstStyle/>
          <a:p>
            <a:r>
              <a:rPr lang="en-US" sz="2000" dirty="0"/>
              <a:t>When you execute this query in Power BI Desktop…</a:t>
            </a:r>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r>
              <a:rPr lang="en-US" sz="2000" dirty="0"/>
              <a:t>Mashup Engine executes the following SQL query</a:t>
            </a:r>
          </a:p>
        </p:txBody>
      </p:sp>
      <p:pic>
        <p:nvPicPr>
          <p:cNvPr id="3" name="Picture 2">
            <a:extLst>
              <a:ext uri="{FF2B5EF4-FFF2-40B4-BE49-F238E27FC236}">
                <a16:creationId xmlns:a16="http://schemas.microsoft.com/office/drawing/2014/main" id="{E99B990B-B15F-4D8F-8221-A39CFA14E5E7}"/>
              </a:ext>
            </a:extLst>
          </p:cNvPr>
          <p:cNvPicPr>
            <a:picLocks noChangeAspect="1"/>
          </p:cNvPicPr>
          <p:nvPr/>
        </p:nvPicPr>
        <p:blipFill>
          <a:blip r:embed="rId2"/>
          <a:stretch>
            <a:fillRect/>
          </a:stretch>
        </p:blipFill>
        <p:spPr>
          <a:xfrm>
            <a:off x="838200" y="5105400"/>
            <a:ext cx="4972050" cy="1314450"/>
          </a:xfrm>
          <a:prstGeom prst="rect">
            <a:avLst/>
          </a:prstGeom>
          <a:solidFill>
            <a:schemeClr val="tx1">
              <a:lumMod val="50000"/>
              <a:lumOff val="50000"/>
            </a:schemeClr>
          </a:solidFill>
          <a:ln>
            <a:solidFill>
              <a:schemeClr val="tx1">
                <a:lumMod val="50000"/>
                <a:lumOff val="50000"/>
              </a:schemeClr>
            </a:solidFill>
          </a:ln>
        </p:spPr>
      </p:pic>
      <p:pic>
        <p:nvPicPr>
          <p:cNvPr id="5" name="Picture 4">
            <a:extLst>
              <a:ext uri="{FF2B5EF4-FFF2-40B4-BE49-F238E27FC236}">
                <a16:creationId xmlns:a16="http://schemas.microsoft.com/office/drawing/2014/main" id="{FA4BD60E-988D-4300-BB9A-58E8F0C44FE7}"/>
              </a:ext>
            </a:extLst>
          </p:cNvPr>
          <p:cNvPicPr>
            <a:picLocks noChangeAspect="1"/>
          </p:cNvPicPr>
          <p:nvPr/>
        </p:nvPicPr>
        <p:blipFill>
          <a:blip r:embed="rId3"/>
          <a:stretch>
            <a:fillRect/>
          </a:stretch>
        </p:blipFill>
        <p:spPr>
          <a:xfrm>
            <a:off x="838200" y="1908032"/>
            <a:ext cx="6972300" cy="2663968"/>
          </a:xfrm>
          <a:prstGeom prst="rect">
            <a:avLst/>
          </a:prstGeom>
          <a:ln>
            <a:solidFill>
              <a:schemeClr val="tx1">
                <a:lumMod val="50000"/>
                <a:lumOff val="50000"/>
              </a:schemeClr>
            </a:solidFill>
          </a:ln>
        </p:spPr>
      </p:pic>
    </p:spTree>
    <p:extLst>
      <p:ext uri="{BB962C8B-B14F-4D97-AF65-F5344CB8AC3E}">
        <p14:creationId xmlns:p14="http://schemas.microsoft.com/office/powerpoint/2010/main" val="14192898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8" end="8"/>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ECA0DC-7CB2-4A35-A98B-5E1566C95E4C}"/>
              </a:ext>
            </a:extLst>
          </p:cNvPr>
          <p:cNvSpPr>
            <a:spLocks noGrp="1"/>
          </p:cNvSpPr>
          <p:nvPr>
            <p:ph type="title"/>
          </p:nvPr>
        </p:nvSpPr>
        <p:spPr/>
        <p:txBody>
          <a:bodyPr/>
          <a:lstStyle/>
          <a:p>
            <a:r>
              <a:rPr lang="en-US" dirty="0"/>
              <a:t>Native Queries</a:t>
            </a:r>
          </a:p>
        </p:txBody>
      </p:sp>
      <p:sp>
        <p:nvSpPr>
          <p:cNvPr id="4" name="Content Placeholder 3">
            <a:extLst>
              <a:ext uri="{FF2B5EF4-FFF2-40B4-BE49-F238E27FC236}">
                <a16:creationId xmlns:a16="http://schemas.microsoft.com/office/drawing/2014/main" id="{41716046-FD56-4B47-9C2B-CCDC7A746630}"/>
              </a:ext>
            </a:extLst>
          </p:cNvPr>
          <p:cNvSpPr>
            <a:spLocks noGrp="1"/>
          </p:cNvSpPr>
          <p:nvPr>
            <p:ph idx="1"/>
          </p:nvPr>
        </p:nvSpPr>
        <p:spPr/>
        <p:txBody>
          <a:bodyPr>
            <a:normAutofit/>
          </a:bodyPr>
          <a:lstStyle/>
          <a:p>
            <a:r>
              <a:rPr lang="en-US" sz="2400" dirty="0"/>
              <a:t>No query folding occurs after native query</a:t>
            </a:r>
          </a:p>
        </p:txBody>
      </p:sp>
      <p:pic>
        <p:nvPicPr>
          <p:cNvPr id="3" name="Picture 2">
            <a:extLst>
              <a:ext uri="{FF2B5EF4-FFF2-40B4-BE49-F238E27FC236}">
                <a16:creationId xmlns:a16="http://schemas.microsoft.com/office/drawing/2014/main" id="{EAE4C3FC-8EA8-41E1-AA8B-B234BFA934BD}"/>
              </a:ext>
            </a:extLst>
          </p:cNvPr>
          <p:cNvPicPr>
            <a:picLocks noChangeAspect="1"/>
          </p:cNvPicPr>
          <p:nvPr/>
        </p:nvPicPr>
        <p:blipFill>
          <a:blip r:embed="rId2"/>
          <a:stretch>
            <a:fillRect/>
          </a:stretch>
        </p:blipFill>
        <p:spPr>
          <a:xfrm>
            <a:off x="866891" y="2057400"/>
            <a:ext cx="7181618" cy="3173274"/>
          </a:xfrm>
          <a:prstGeom prst="rect">
            <a:avLst/>
          </a:prstGeom>
          <a:ln>
            <a:solidFill>
              <a:schemeClr val="tx1">
                <a:lumMod val="50000"/>
                <a:lumOff val="50000"/>
              </a:schemeClr>
            </a:solidFill>
          </a:ln>
        </p:spPr>
      </p:pic>
    </p:spTree>
    <p:extLst>
      <p:ext uri="{BB962C8B-B14F-4D97-AF65-F5344CB8AC3E}">
        <p14:creationId xmlns:p14="http://schemas.microsoft.com/office/powerpoint/2010/main" val="5265852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D5EC8-3443-4EA7-9267-F8794E6FF131}"/>
              </a:ext>
            </a:extLst>
          </p:cNvPr>
          <p:cNvSpPr>
            <a:spLocks noGrp="1"/>
          </p:cNvSpPr>
          <p:nvPr>
            <p:ph type="title"/>
          </p:nvPr>
        </p:nvSpPr>
        <p:spPr/>
        <p:txBody>
          <a:bodyPr/>
          <a:lstStyle/>
          <a:p>
            <a:r>
              <a:rPr lang="en-US" dirty="0"/>
              <a:t>M Type System</a:t>
            </a:r>
          </a:p>
        </p:txBody>
      </p:sp>
      <p:sp>
        <p:nvSpPr>
          <p:cNvPr id="4" name="Content Placeholder 3">
            <a:extLst>
              <a:ext uri="{FF2B5EF4-FFF2-40B4-BE49-F238E27FC236}">
                <a16:creationId xmlns:a16="http://schemas.microsoft.com/office/drawing/2014/main" id="{DCD77A81-4D19-4163-A37D-26D460921551}"/>
              </a:ext>
            </a:extLst>
          </p:cNvPr>
          <p:cNvSpPr>
            <a:spLocks noGrp="1"/>
          </p:cNvSpPr>
          <p:nvPr>
            <p:ph idx="1"/>
          </p:nvPr>
        </p:nvSpPr>
        <p:spPr/>
        <p:txBody>
          <a:bodyPr>
            <a:normAutofit/>
          </a:bodyPr>
          <a:lstStyle/>
          <a:p>
            <a:r>
              <a:rPr lang="en-US" sz="3200" dirty="0"/>
              <a:t>Built-in types</a:t>
            </a:r>
          </a:p>
          <a:p>
            <a:pPr marL="347662" lvl="1" indent="0">
              <a:buNone/>
            </a:pPr>
            <a:r>
              <a:rPr lang="en-US" sz="2000" b="1" dirty="0">
                <a:solidFill>
                  <a:schemeClr val="accent3">
                    <a:lumMod val="50000"/>
                  </a:schemeClr>
                </a:solidFill>
                <a:latin typeface="Lucida Console" panose="020B0609040504020204" pitchFamily="49" charset="0"/>
              </a:rPr>
              <a:t>any, none</a:t>
            </a:r>
          </a:p>
          <a:p>
            <a:pPr marL="347662" lvl="1" indent="0">
              <a:buNone/>
            </a:pPr>
            <a:r>
              <a:rPr lang="en-US" sz="2000" b="1" dirty="0">
                <a:solidFill>
                  <a:schemeClr val="accent3">
                    <a:lumMod val="50000"/>
                  </a:schemeClr>
                </a:solidFill>
                <a:latin typeface="Lucida Console" panose="020B0609040504020204" pitchFamily="49" charset="0"/>
              </a:rPr>
              <a:t>null, logical, number, text, binary</a:t>
            </a:r>
          </a:p>
          <a:p>
            <a:pPr marL="347662" lvl="1" indent="0">
              <a:buNone/>
            </a:pPr>
            <a:r>
              <a:rPr lang="en-US" sz="2000" b="1" dirty="0">
                <a:solidFill>
                  <a:schemeClr val="accent3">
                    <a:lumMod val="50000"/>
                  </a:schemeClr>
                </a:solidFill>
                <a:latin typeface="Lucida Console" panose="020B0609040504020204" pitchFamily="49" charset="0"/>
              </a:rPr>
              <a:t>time, data, datetime, </a:t>
            </a:r>
            <a:r>
              <a:rPr lang="en-US" sz="2000" b="1" dirty="0" err="1">
                <a:solidFill>
                  <a:schemeClr val="accent3">
                    <a:lumMod val="50000"/>
                  </a:schemeClr>
                </a:solidFill>
                <a:latin typeface="Lucida Console" panose="020B0609040504020204" pitchFamily="49" charset="0"/>
              </a:rPr>
              <a:t>datetimezone</a:t>
            </a:r>
            <a:r>
              <a:rPr lang="en-US" sz="2000" b="1" dirty="0">
                <a:solidFill>
                  <a:schemeClr val="accent3">
                    <a:lumMod val="50000"/>
                  </a:schemeClr>
                </a:solidFill>
                <a:latin typeface="Lucida Console" panose="020B0609040504020204" pitchFamily="49" charset="0"/>
              </a:rPr>
              <a:t>, duration</a:t>
            </a:r>
          </a:p>
          <a:p>
            <a:pPr lvl="1"/>
            <a:endParaRPr lang="en-US" sz="2800" dirty="0"/>
          </a:p>
          <a:p>
            <a:r>
              <a:rPr lang="en-US" sz="3200" dirty="0"/>
              <a:t>Complex types</a:t>
            </a:r>
          </a:p>
          <a:p>
            <a:pPr marL="347662" lvl="1" indent="0">
              <a:buNone/>
            </a:pPr>
            <a:r>
              <a:rPr lang="en-US" sz="2000" b="1" dirty="0">
                <a:solidFill>
                  <a:schemeClr val="accent3">
                    <a:lumMod val="50000"/>
                  </a:schemeClr>
                </a:solidFill>
                <a:latin typeface="Lucida Console" panose="020B0609040504020204" pitchFamily="49" charset="0"/>
              </a:rPr>
              <a:t>list, record, table, function</a:t>
            </a:r>
          </a:p>
          <a:p>
            <a:pPr lvl="1"/>
            <a:endParaRPr lang="en-US" sz="2000" dirty="0"/>
          </a:p>
          <a:p>
            <a:r>
              <a:rPr lang="en-US" sz="3200" dirty="0"/>
              <a:t>User-defined types</a:t>
            </a:r>
          </a:p>
          <a:p>
            <a:pPr lvl="1"/>
            <a:r>
              <a:rPr lang="en-US" dirty="0"/>
              <a:t>You can create custom types for records and tables</a:t>
            </a:r>
          </a:p>
        </p:txBody>
      </p:sp>
    </p:spTree>
    <p:extLst>
      <p:ext uri="{BB962C8B-B14F-4D97-AF65-F5344CB8AC3E}">
        <p14:creationId xmlns:p14="http://schemas.microsoft.com/office/powerpoint/2010/main" val="731917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E9863-4C0D-440B-AC48-82F84D514E02}"/>
              </a:ext>
            </a:extLst>
          </p:cNvPr>
          <p:cNvSpPr>
            <a:spLocks noGrp="1"/>
          </p:cNvSpPr>
          <p:nvPr>
            <p:ph type="title"/>
          </p:nvPr>
        </p:nvSpPr>
        <p:spPr/>
        <p:txBody>
          <a:bodyPr/>
          <a:lstStyle/>
          <a:p>
            <a:r>
              <a:rPr lang="en-US" dirty="0"/>
              <a:t>M Datatypes</a:t>
            </a:r>
          </a:p>
        </p:txBody>
      </p:sp>
      <p:pic>
        <p:nvPicPr>
          <p:cNvPr id="3" name="Picture 2">
            <a:extLst>
              <a:ext uri="{FF2B5EF4-FFF2-40B4-BE49-F238E27FC236}">
                <a16:creationId xmlns:a16="http://schemas.microsoft.com/office/drawing/2014/main" id="{2D6F07AF-85D2-4CBE-8B55-D114A5573EAF}"/>
              </a:ext>
            </a:extLst>
          </p:cNvPr>
          <p:cNvPicPr>
            <a:picLocks noChangeAspect="1"/>
          </p:cNvPicPr>
          <p:nvPr/>
        </p:nvPicPr>
        <p:blipFill>
          <a:blip r:embed="rId2"/>
          <a:stretch>
            <a:fillRect/>
          </a:stretch>
        </p:blipFill>
        <p:spPr>
          <a:xfrm>
            <a:off x="304800" y="1219200"/>
            <a:ext cx="6600825" cy="5378450"/>
          </a:xfrm>
          <a:prstGeom prst="rect">
            <a:avLst/>
          </a:prstGeom>
          <a:ln>
            <a:solidFill>
              <a:schemeClr val="tx1">
                <a:lumMod val="50000"/>
                <a:lumOff val="50000"/>
              </a:schemeClr>
            </a:solidFill>
          </a:ln>
        </p:spPr>
      </p:pic>
    </p:spTree>
    <p:extLst>
      <p:ext uri="{BB962C8B-B14F-4D97-AF65-F5344CB8AC3E}">
        <p14:creationId xmlns:p14="http://schemas.microsoft.com/office/powerpoint/2010/main" val="41536050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866E5-31DB-4BB1-A1DD-EEA081CC8570}"/>
              </a:ext>
            </a:extLst>
          </p:cNvPr>
          <p:cNvSpPr>
            <a:spLocks noGrp="1"/>
          </p:cNvSpPr>
          <p:nvPr>
            <p:ph type="title"/>
          </p:nvPr>
        </p:nvSpPr>
        <p:spPr/>
        <p:txBody>
          <a:bodyPr/>
          <a:lstStyle/>
          <a:p>
            <a:r>
              <a:rPr lang="en-US" dirty="0"/>
              <a:t>Initializing Dates and Times</a:t>
            </a:r>
          </a:p>
        </p:txBody>
      </p:sp>
      <p:pic>
        <p:nvPicPr>
          <p:cNvPr id="4" name="Picture 3">
            <a:extLst>
              <a:ext uri="{FF2B5EF4-FFF2-40B4-BE49-F238E27FC236}">
                <a16:creationId xmlns:a16="http://schemas.microsoft.com/office/drawing/2014/main" id="{4C57C4B6-5F42-4E4B-850A-31778BDDEF53}"/>
              </a:ext>
            </a:extLst>
          </p:cNvPr>
          <p:cNvPicPr>
            <a:picLocks noChangeAspect="1"/>
          </p:cNvPicPr>
          <p:nvPr/>
        </p:nvPicPr>
        <p:blipFill>
          <a:blip r:embed="rId2"/>
          <a:stretch>
            <a:fillRect/>
          </a:stretch>
        </p:blipFill>
        <p:spPr>
          <a:xfrm>
            <a:off x="457200" y="1371600"/>
            <a:ext cx="6248400" cy="3000375"/>
          </a:xfrm>
          <a:prstGeom prst="rect">
            <a:avLst/>
          </a:prstGeom>
          <a:ln>
            <a:solidFill>
              <a:schemeClr val="tx1">
                <a:lumMod val="50000"/>
                <a:lumOff val="50000"/>
              </a:schemeClr>
            </a:solidFill>
          </a:ln>
        </p:spPr>
      </p:pic>
    </p:spTree>
    <p:extLst>
      <p:ext uri="{BB962C8B-B14F-4D97-AF65-F5344CB8AC3E}">
        <p14:creationId xmlns:p14="http://schemas.microsoft.com/office/powerpoint/2010/main" val="21842181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EB6C4-C05D-4FCB-8B0A-DA9720898DBA}"/>
              </a:ext>
            </a:extLst>
          </p:cNvPr>
          <p:cNvSpPr>
            <a:spLocks noGrp="1"/>
          </p:cNvSpPr>
          <p:nvPr>
            <p:ph type="title"/>
          </p:nvPr>
        </p:nvSpPr>
        <p:spPr/>
        <p:txBody>
          <a:bodyPr/>
          <a:lstStyle/>
          <a:p>
            <a:r>
              <a:rPr lang="en-US" dirty="0"/>
              <a:t>Lists</a:t>
            </a:r>
          </a:p>
        </p:txBody>
      </p:sp>
      <p:sp>
        <p:nvSpPr>
          <p:cNvPr id="3" name="Content Placeholder 2">
            <a:extLst>
              <a:ext uri="{FF2B5EF4-FFF2-40B4-BE49-F238E27FC236}">
                <a16:creationId xmlns:a16="http://schemas.microsoft.com/office/drawing/2014/main" id="{14C97890-DCDC-4B46-AF83-6EA4CB8A61CB}"/>
              </a:ext>
            </a:extLst>
          </p:cNvPr>
          <p:cNvSpPr>
            <a:spLocks noGrp="1"/>
          </p:cNvSpPr>
          <p:nvPr>
            <p:ph idx="1"/>
          </p:nvPr>
        </p:nvSpPr>
        <p:spPr/>
        <p:txBody>
          <a:bodyPr>
            <a:normAutofit/>
          </a:bodyPr>
          <a:lstStyle/>
          <a:p>
            <a:r>
              <a:rPr lang="en-US" sz="2400" dirty="0"/>
              <a:t>List is a single dimension array</a:t>
            </a:r>
          </a:p>
          <a:p>
            <a:pPr lvl="1"/>
            <a:r>
              <a:rPr lang="en-US" sz="2000" dirty="0"/>
              <a:t>Literal list can be created using </a:t>
            </a:r>
            <a:r>
              <a:rPr lang="en-US" sz="2000" b="1" dirty="0">
                <a:solidFill>
                  <a:schemeClr val="accent3">
                    <a:lumMod val="50000"/>
                  </a:schemeClr>
                </a:solidFill>
                <a:latin typeface="Lucida Console" panose="020B0609040504020204" pitchFamily="49" charset="0"/>
              </a:rPr>
              <a:t>{ }</a:t>
            </a:r>
            <a:r>
              <a:rPr lang="en-US" sz="2000" dirty="0"/>
              <a:t> operators</a:t>
            </a:r>
          </a:p>
          <a:p>
            <a:pPr lvl="1"/>
            <a:r>
              <a:rPr lang="en-US" sz="2000" dirty="0"/>
              <a:t>List elements accessed using </a:t>
            </a:r>
            <a:r>
              <a:rPr lang="en-US" sz="2000" b="1" dirty="0">
                <a:solidFill>
                  <a:schemeClr val="accent3">
                    <a:lumMod val="50000"/>
                  </a:schemeClr>
                </a:solidFill>
                <a:latin typeface="Lucida Console" panose="020B0609040504020204" pitchFamily="49" charset="0"/>
              </a:rPr>
              <a:t>{ }</a:t>
            </a:r>
            <a:r>
              <a:rPr lang="en-US" sz="2000" dirty="0"/>
              <a:t> operator and zero-based index</a:t>
            </a:r>
          </a:p>
          <a:p>
            <a:pPr lvl="1"/>
            <a:endParaRPr lang="en-US" sz="2000" dirty="0"/>
          </a:p>
          <a:p>
            <a:pPr lvl="1"/>
            <a:endParaRPr lang="en-US" sz="2000" dirty="0"/>
          </a:p>
          <a:p>
            <a:pPr lvl="1"/>
            <a:endParaRPr lang="en-US" sz="2000" dirty="0"/>
          </a:p>
          <a:p>
            <a:pPr lvl="1"/>
            <a:endParaRPr lang="en-US" sz="2000" dirty="0"/>
          </a:p>
          <a:p>
            <a:pPr lvl="1"/>
            <a:endParaRPr lang="en-US" sz="2000" dirty="0"/>
          </a:p>
          <a:p>
            <a:pPr lvl="1"/>
            <a:endParaRPr lang="en-US" sz="2000" dirty="0"/>
          </a:p>
          <a:p>
            <a:pPr marL="347662" lvl="1" indent="0">
              <a:buNone/>
            </a:pPr>
            <a:endParaRPr lang="en-US" sz="2000" dirty="0"/>
          </a:p>
          <a:p>
            <a:pPr lvl="1"/>
            <a:r>
              <a:rPr lang="en-US" sz="2000" dirty="0"/>
              <a:t>Use </a:t>
            </a:r>
            <a:r>
              <a:rPr lang="en-US" sz="2000" b="1" dirty="0">
                <a:solidFill>
                  <a:schemeClr val="accent3">
                    <a:lumMod val="50000"/>
                  </a:schemeClr>
                </a:solidFill>
                <a:latin typeface="Lucida Console" panose="020B0609040504020204" pitchFamily="49" charset="0"/>
              </a:rPr>
              <a:t>{ }?</a:t>
            </a:r>
            <a:r>
              <a:rPr lang="en-US" sz="2000" dirty="0"/>
              <a:t> to avoid error when index range is out-of-bounds</a:t>
            </a:r>
          </a:p>
        </p:txBody>
      </p:sp>
      <p:pic>
        <p:nvPicPr>
          <p:cNvPr id="5" name="Picture 4">
            <a:extLst>
              <a:ext uri="{FF2B5EF4-FFF2-40B4-BE49-F238E27FC236}">
                <a16:creationId xmlns:a16="http://schemas.microsoft.com/office/drawing/2014/main" id="{31F4C8B5-8308-4E7A-B233-671F1F8D9B3E}"/>
              </a:ext>
            </a:extLst>
          </p:cNvPr>
          <p:cNvPicPr>
            <a:picLocks noChangeAspect="1"/>
          </p:cNvPicPr>
          <p:nvPr/>
        </p:nvPicPr>
        <p:blipFill>
          <a:blip r:embed="rId2"/>
          <a:stretch>
            <a:fillRect/>
          </a:stretch>
        </p:blipFill>
        <p:spPr>
          <a:xfrm>
            <a:off x="1143000" y="2743200"/>
            <a:ext cx="5867400" cy="2216187"/>
          </a:xfrm>
          <a:prstGeom prst="rect">
            <a:avLst/>
          </a:prstGeom>
          <a:ln>
            <a:solidFill>
              <a:schemeClr val="tx1">
                <a:lumMod val="50000"/>
                <a:lumOff val="50000"/>
              </a:schemeClr>
            </a:solidFill>
          </a:ln>
        </p:spPr>
      </p:pic>
      <p:pic>
        <p:nvPicPr>
          <p:cNvPr id="4" name="Picture 3">
            <a:extLst>
              <a:ext uri="{FF2B5EF4-FFF2-40B4-BE49-F238E27FC236}">
                <a16:creationId xmlns:a16="http://schemas.microsoft.com/office/drawing/2014/main" id="{3491045C-F5EA-4D7A-81DF-F4AF91CD0BDD}"/>
              </a:ext>
            </a:extLst>
          </p:cNvPr>
          <p:cNvPicPr>
            <a:picLocks noChangeAspect="1"/>
          </p:cNvPicPr>
          <p:nvPr/>
        </p:nvPicPr>
        <p:blipFill>
          <a:blip r:embed="rId3"/>
          <a:stretch>
            <a:fillRect/>
          </a:stretch>
        </p:blipFill>
        <p:spPr>
          <a:xfrm>
            <a:off x="1091866" y="5867400"/>
            <a:ext cx="5918534" cy="492023"/>
          </a:xfrm>
          <a:prstGeom prst="rect">
            <a:avLst/>
          </a:prstGeom>
          <a:ln>
            <a:solidFill>
              <a:schemeClr val="tx1">
                <a:lumMod val="50000"/>
                <a:lumOff val="50000"/>
              </a:schemeClr>
            </a:solidFill>
          </a:ln>
        </p:spPr>
      </p:pic>
    </p:spTree>
    <p:extLst>
      <p:ext uri="{BB962C8B-B14F-4D97-AF65-F5344CB8AC3E}">
        <p14:creationId xmlns:p14="http://schemas.microsoft.com/office/powerpoint/2010/main" val="2188722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0" end="1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A33321-2B4F-43B9-B96D-1F28C3BB70D2}"/>
              </a:ext>
            </a:extLst>
          </p:cNvPr>
          <p:cNvSpPr>
            <a:spLocks noGrp="1"/>
          </p:cNvSpPr>
          <p:nvPr>
            <p:ph type="title"/>
          </p:nvPr>
        </p:nvSpPr>
        <p:spPr/>
        <p:txBody>
          <a:bodyPr/>
          <a:lstStyle/>
          <a:p>
            <a:r>
              <a:rPr lang="en-US" dirty="0" err="1"/>
              <a:t>Text.Select</a:t>
            </a:r>
            <a:endParaRPr lang="en-US" dirty="0"/>
          </a:p>
        </p:txBody>
      </p:sp>
      <p:sp>
        <p:nvSpPr>
          <p:cNvPr id="3" name="Content Placeholder 2">
            <a:extLst>
              <a:ext uri="{FF2B5EF4-FFF2-40B4-BE49-F238E27FC236}">
                <a16:creationId xmlns:a16="http://schemas.microsoft.com/office/drawing/2014/main" id="{34FDD73B-6A9E-4711-9470-3E9BB55141BF}"/>
              </a:ext>
            </a:extLst>
          </p:cNvPr>
          <p:cNvSpPr>
            <a:spLocks noGrp="1"/>
          </p:cNvSpPr>
          <p:nvPr>
            <p:ph idx="1"/>
          </p:nvPr>
        </p:nvSpPr>
        <p:spPr/>
        <p:txBody>
          <a:bodyPr/>
          <a:lstStyle/>
          <a:p>
            <a:r>
              <a:rPr lang="en-US" dirty="0" err="1"/>
              <a:t>Text.Select</a:t>
            </a:r>
            <a:r>
              <a:rPr lang="en-US" dirty="0"/>
              <a:t> can be used to clean up text value</a:t>
            </a:r>
          </a:p>
          <a:p>
            <a:pPr lvl="1"/>
            <a:r>
              <a:rPr lang="en-US" dirty="0"/>
              <a:t>You create a list of characters to include</a:t>
            </a:r>
          </a:p>
        </p:txBody>
      </p:sp>
      <p:pic>
        <p:nvPicPr>
          <p:cNvPr id="4" name="Picture 3">
            <a:extLst>
              <a:ext uri="{FF2B5EF4-FFF2-40B4-BE49-F238E27FC236}">
                <a16:creationId xmlns:a16="http://schemas.microsoft.com/office/drawing/2014/main" id="{16AC5334-560D-4104-B909-0EB5EFD1FC74}"/>
              </a:ext>
            </a:extLst>
          </p:cNvPr>
          <p:cNvPicPr>
            <a:picLocks noChangeAspect="1"/>
          </p:cNvPicPr>
          <p:nvPr/>
        </p:nvPicPr>
        <p:blipFill>
          <a:blip r:embed="rId2"/>
          <a:stretch>
            <a:fillRect/>
          </a:stretch>
        </p:blipFill>
        <p:spPr>
          <a:xfrm>
            <a:off x="1219200" y="2514600"/>
            <a:ext cx="6810375" cy="4057550"/>
          </a:xfrm>
          <a:prstGeom prst="rect">
            <a:avLst/>
          </a:prstGeom>
          <a:ln>
            <a:solidFill>
              <a:schemeClr val="tx1"/>
            </a:solidFill>
          </a:ln>
        </p:spPr>
      </p:pic>
    </p:spTree>
    <p:extLst>
      <p:ext uri="{BB962C8B-B14F-4D97-AF65-F5344CB8AC3E}">
        <p14:creationId xmlns:p14="http://schemas.microsoft.com/office/powerpoint/2010/main" val="15437621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E0B64-3A5F-4ED4-84F2-9DD4E258EBDD}"/>
              </a:ext>
            </a:extLst>
          </p:cNvPr>
          <p:cNvSpPr>
            <a:spLocks noGrp="1"/>
          </p:cNvSpPr>
          <p:nvPr>
            <p:ph type="title"/>
          </p:nvPr>
        </p:nvSpPr>
        <p:spPr/>
        <p:txBody>
          <a:bodyPr/>
          <a:lstStyle/>
          <a:p>
            <a:r>
              <a:rPr lang="en-US" dirty="0"/>
              <a:t>Records</a:t>
            </a:r>
          </a:p>
        </p:txBody>
      </p:sp>
      <p:sp>
        <p:nvSpPr>
          <p:cNvPr id="3" name="Content Placeholder 2">
            <a:extLst>
              <a:ext uri="{FF2B5EF4-FFF2-40B4-BE49-F238E27FC236}">
                <a16:creationId xmlns:a16="http://schemas.microsoft.com/office/drawing/2014/main" id="{83CEA76A-2EF1-4149-A94D-D13D0964916D}"/>
              </a:ext>
            </a:extLst>
          </p:cNvPr>
          <p:cNvSpPr>
            <a:spLocks noGrp="1"/>
          </p:cNvSpPr>
          <p:nvPr>
            <p:ph idx="1"/>
          </p:nvPr>
        </p:nvSpPr>
        <p:spPr/>
        <p:txBody>
          <a:bodyPr>
            <a:normAutofit/>
          </a:bodyPr>
          <a:lstStyle/>
          <a:p>
            <a:r>
              <a:rPr lang="en-US" sz="2400" dirty="0"/>
              <a:t>Record contains fields for single instance of entity</a:t>
            </a:r>
          </a:p>
          <a:p>
            <a:endParaRPr lang="en-US" sz="2400" dirty="0"/>
          </a:p>
          <a:p>
            <a:endParaRPr lang="en-US" sz="2400" dirty="0"/>
          </a:p>
          <a:p>
            <a:endParaRPr lang="en-US" sz="2400" dirty="0"/>
          </a:p>
          <a:p>
            <a:pPr lvl="1"/>
            <a:endParaRPr lang="en-US" sz="2000" dirty="0"/>
          </a:p>
          <a:p>
            <a:pPr lvl="1"/>
            <a:endParaRPr lang="en-US" sz="2000" dirty="0"/>
          </a:p>
          <a:p>
            <a:r>
              <a:rPr lang="en-US" sz="2400" dirty="0"/>
              <a:t>You must often create records to call M library functions</a:t>
            </a:r>
          </a:p>
          <a:p>
            <a:endParaRPr lang="en-US" sz="2400" dirty="0"/>
          </a:p>
        </p:txBody>
      </p:sp>
      <p:pic>
        <p:nvPicPr>
          <p:cNvPr id="5" name="Picture 4">
            <a:extLst>
              <a:ext uri="{FF2B5EF4-FFF2-40B4-BE49-F238E27FC236}">
                <a16:creationId xmlns:a16="http://schemas.microsoft.com/office/drawing/2014/main" id="{70DCF0C8-C8B6-444F-A9A0-CF4CAD4629F5}"/>
              </a:ext>
            </a:extLst>
          </p:cNvPr>
          <p:cNvPicPr>
            <a:picLocks noChangeAspect="1"/>
          </p:cNvPicPr>
          <p:nvPr/>
        </p:nvPicPr>
        <p:blipFill>
          <a:blip r:embed="rId2"/>
          <a:stretch>
            <a:fillRect/>
          </a:stretch>
        </p:blipFill>
        <p:spPr>
          <a:xfrm>
            <a:off x="838200" y="1981200"/>
            <a:ext cx="5684147" cy="2018358"/>
          </a:xfrm>
          <a:prstGeom prst="rect">
            <a:avLst/>
          </a:prstGeom>
          <a:ln>
            <a:solidFill>
              <a:schemeClr val="tx1">
                <a:lumMod val="50000"/>
                <a:lumOff val="50000"/>
              </a:schemeClr>
            </a:solidFill>
          </a:ln>
        </p:spPr>
      </p:pic>
      <p:pic>
        <p:nvPicPr>
          <p:cNvPr id="6" name="Picture 5">
            <a:extLst>
              <a:ext uri="{FF2B5EF4-FFF2-40B4-BE49-F238E27FC236}">
                <a16:creationId xmlns:a16="http://schemas.microsoft.com/office/drawing/2014/main" id="{24042F4A-B924-482E-8245-3DE301EB4D7B}"/>
              </a:ext>
            </a:extLst>
          </p:cNvPr>
          <p:cNvPicPr>
            <a:picLocks noChangeAspect="1"/>
          </p:cNvPicPr>
          <p:nvPr/>
        </p:nvPicPr>
        <p:blipFill>
          <a:blip r:embed="rId3"/>
          <a:stretch>
            <a:fillRect/>
          </a:stretch>
        </p:blipFill>
        <p:spPr>
          <a:xfrm>
            <a:off x="870284" y="4692316"/>
            <a:ext cx="6553200" cy="1876926"/>
          </a:xfrm>
          <a:prstGeom prst="rect">
            <a:avLst/>
          </a:prstGeom>
          <a:ln>
            <a:solidFill>
              <a:schemeClr val="tx1">
                <a:lumMod val="50000"/>
                <a:lumOff val="50000"/>
              </a:schemeClr>
            </a:solidFill>
          </a:ln>
        </p:spPr>
      </p:pic>
    </p:spTree>
    <p:extLst>
      <p:ext uri="{BB962C8B-B14F-4D97-AF65-F5344CB8AC3E}">
        <p14:creationId xmlns:p14="http://schemas.microsoft.com/office/powerpoint/2010/main" val="2971447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925FE-A5D0-475D-902C-5C0AF201BC75}"/>
              </a:ext>
            </a:extLst>
          </p:cNvPr>
          <p:cNvSpPr>
            <a:spLocks noGrp="1"/>
          </p:cNvSpPr>
          <p:nvPr>
            <p:ph type="title"/>
          </p:nvPr>
        </p:nvSpPr>
        <p:spPr/>
        <p:txBody>
          <a:bodyPr/>
          <a:lstStyle/>
          <a:p>
            <a:r>
              <a:rPr lang="en-US" dirty="0"/>
              <a:t>Combination Operator (&amp;)</a:t>
            </a:r>
          </a:p>
        </p:txBody>
      </p:sp>
      <p:sp>
        <p:nvSpPr>
          <p:cNvPr id="3" name="Content Placeholder 2">
            <a:extLst>
              <a:ext uri="{FF2B5EF4-FFF2-40B4-BE49-F238E27FC236}">
                <a16:creationId xmlns:a16="http://schemas.microsoft.com/office/drawing/2014/main" id="{EE685A9E-D1DA-4008-BD5A-C58BF2B15FDF}"/>
              </a:ext>
            </a:extLst>
          </p:cNvPr>
          <p:cNvSpPr>
            <a:spLocks noGrp="1"/>
          </p:cNvSpPr>
          <p:nvPr>
            <p:ph idx="1"/>
          </p:nvPr>
        </p:nvSpPr>
        <p:spPr/>
        <p:txBody>
          <a:bodyPr/>
          <a:lstStyle/>
          <a:p>
            <a:r>
              <a:rPr lang="en-US" dirty="0"/>
              <a:t>Used to combine strings, arrays and records</a:t>
            </a:r>
          </a:p>
        </p:txBody>
      </p:sp>
      <p:pic>
        <p:nvPicPr>
          <p:cNvPr id="4" name="Picture 3">
            <a:extLst>
              <a:ext uri="{FF2B5EF4-FFF2-40B4-BE49-F238E27FC236}">
                <a16:creationId xmlns:a16="http://schemas.microsoft.com/office/drawing/2014/main" id="{4598F19F-7D9E-444D-AE76-D7BE3D482F8B}"/>
              </a:ext>
            </a:extLst>
          </p:cNvPr>
          <p:cNvPicPr>
            <a:picLocks noChangeAspect="1"/>
          </p:cNvPicPr>
          <p:nvPr/>
        </p:nvPicPr>
        <p:blipFill>
          <a:blip r:embed="rId2"/>
          <a:stretch>
            <a:fillRect/>
          </a:stretch>
        </p:blipFill>
        <p:spPr>
          <a:xfrm>
            <a:off x="838200" y="2057400"/>
            <a:ext cx="4152900" cy="1819275"/>
          </a:xfrm>
          <a:prstGeom prst="rect">
            <a:avLst/>
          </a:prstGeom>
          <a:ln>
            <a:solidFill>
              <a:schemeClr val="tx1">
                <a:lumMod val="50000"/>
                <a:lumOff val="50000"/>
              </a:schemeClr>
            </a:solidFill>
          </a:ln>
        </p:spPr>
      </p:pic>
    </p:spTree>
    <p:extLst>
      <p:ext uri="{BB962C8B-B14F-4D97-AF65-F5344CB8AC3E}">
        <p14:creationId xmlns:p14="http://schemas.microsoft.com/office/powerpoint/2010/main" val="25612946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407789-327D-49AD-8348-12AF53C342CA}"/>
              </a:ext>
            </a:extLst>
          </p:cNvPr>
          <p:cNvSpPr>
            <a:spLocks noGrp="1"/>
          </p:cNvSpPr>
          <p:nvPr>
            <p:ph type="title"/>
          </p:nvPr>
        </p:nvSpPr>
        <p:spPr/>
        <p:txBody>
          <a:bodyPr/>
          <a:lstStyle/>
          <a:p>
            <a:r>
              <a:rPr lang="en-US" dirty="0" err="1"/>
              <a:t>Table.FromRecords</a:t>
            </a:r>
            <a:endParaRPr lang="en-US" dirty="0"/>
          </a:p>
        </p:txBody>
      </p:sp>
      <p:sp>
        <p:nvSpPr>
          <p:cNvPr id="3" name="Content Placeholder 2">
            <a:extLst>
              <a:ext uri="{FF2B5EF4-FFF2-40B4-BE49-F238E27FC236}">
                <a16:creationId xmlns:a16="http://schemas.microsoft.com/office/drawing/2014/main" id="{47D87C94-640B-46AF-8494-080E69538C48}"/>
              </a:ext>
            </a:extLst>
          </p:cNvPr>
          <p:cNvSpPr>
            <a:spLocks noGrp="1"/>
          </p:cNvSpPr>
          <p:nvPr>
            <p:ph idx="1"/>
          </p:nvPr>
        </p:nvSpPr>
        <p:spPr/>
        <p:txBody>
          <a:bodyPr>
            <a:normAutofit/>
          </a:bodyPr>
          <a:lstStyle/>
          <a:p>
            <a:r>
              <a:rPr lang="en-US" sz="2400" dirty="0" err="1"/>
              <a:t>Table.FromRecords</a:t>
            </a:r>
            <a:r>
              <a:rPr lang="en-US" sz="2400" dirty="0"/>
              <a:t> can be used to create table</a:t>
            </a:r>
          </a:p>
          <a:p>
            <a:pPr lvl="1"/>
            <a:r>
              <a:rPr lang="en-US" sz="2000" dirty="0"/>
              <a:t>Table columns are not strongly typed</a:t>
            </a:r>
          </a:p>
        </p:txBody>
      </p:sp>
      <p:pic>
        <p:nvPicPr>
          <p:cNvPr id="5" name="Picture 4">
            <a:extLst>
              <a:ext uri="{FF2B5EF4-FFF2-40B4-BE49-F238E27FC236}">
                <a16:creationId xmlns:a16="http://schemas.microsoft.com/office/drawing/2014/main" id="{772B0A55-D77B-462E-91C2-3C7B65FB6761}"/>
              </a:ext>
            </a:extLst>
          </p:cNvPr>
          <p:cNvPicPr>
            <a:picLocks noChangeAspect="1"/>
          </p:cNvPicPr>
          <p:nvPr/>
        </p:nvPicPr>
        <p:blipFill>
          <a:blip r:embed="rId2"/>
          <a:stretch>
            <a:fillRect/>
          </a:stretch>
        </p:blipFill>
        <p:spPr>
          <a:xfrm>
            <a:off x="1219200" y="2394678"/>
            <a:ext cx="4114800" cy="1864129"/>
          </a:xfrm>
          <a:prstGeom prst="rect">
            <a:avLst/>
          </a:prstGeom>
          <a:ln>
            <a:solidFill>
              <a:schemeClr val="tx1">
                <a:lumMod val="50000"/>
                <a:lumOff val="50000"/>
              </a:schemeClr>
            </a:solidFill>
          </a:ln>
        </p:spPr>
      </p:pic>
      <p:pic>
        <p:nvPicPr>
          <p:cNvPr id="6" name="Picture 5">
            <a:extLst>
              <a:ext uri="{FF2B5EF4-FFF2-40B4-BE49-F238E27FC236}">
                <a16:creationId xmlns:a16="http://schemas.microsoft.com/office/drawing/2014/main" id="{DFC7EE1D-073D-4BED-A205-6FCCED6A637D}"/>
              </a:ext>
            </a:extLst>
          </p:cNvPr>
          <p:cNvPicPr>
            <a:picLocks noChangeAspect="1"/>
          </p:cNvPicPr>
          <p:nvPr/>
        </p:nvPicPr>
        <p:blipFill>
          <a:blip r:embed="rId3"/>
          <a:stretch>
            <a:fillRect/>
          </a:stretch>
        </p:blipFill>
        <p:spPr>
          <a:xfrm>
            <a:off x="1276350" y="4541723"/>
            <a:ext cx="3295650" cy="1419225"/>
          </a:xfrm>
          <a:prstGeom prst="rect">
            <a:avLst/>
          </a:prstGeom>
        </p:spPr>
      </p:pic>
      <p:grpSp>
        <p:nvGrpSpPr>
          <p:cNvPr id="11" name="Group 10">
            <a:extLst>
              <a:ext uri="{FF2B5EF4-FFF2-40B4-BE49-F238E27FC236}">
                <a16:creationId xmlns:a16="http://schemas.microsoft.com/office/drawing/2014/main" id="{8633F998-91B9-4EDB-AC30-11BECEF7604F}"/>
              </a:ext>
            </a:extLst>
          </p:cNvPr>
          <p:cNvGrpSpPr/>
          <p:nvPr/>
        </p:nvGrpSpPr>
        <p:grpSpPr>
          <a:xfrm>
            <a:off x="3446585" y="4914900"/>
            <a:ext cx="4517670" cy="763984"/>
            <a:chOff x="3446585" y="4914900"/>
            <a:chExt cx="4517670" cy="763984"/>
          </a:xfrm>
        </p:grpSpPr>
        <p:pic>
          <p:nvPicPr>
            <p:cNvPr id="7" name="Picture 6">
              <a:extLst>
                <a:ext uri="{FF2B5EF4-FFF2-40B4-BE49-F238E27FC236}">
                  <a16:creationId xmlns:a16="http://schemas.microsoft.com/office/drawing/2014/main" id="{6B58FCC7-0D16-4A8B-A2B3-11B54BAF4A90}"/>
                </a:ext>
              </a:extLst>
            </p:cNvPr>
            <p:cNvPicPr>
              <a:picLocks noChangeAspect="1"/>
            </p:cNvPicPr>
            <p:nvPr/>
          </p:nvPicPr>
          <p:blipFill rotWithShape="1">
            <a:blip r:embed="rId3"/>
            <a:srcRect l="55491" t="3750" r="35611" b="76949"/>
            <a:stretch/>
          </p:blipFill>
          <p:spPr>
            <a:xfrm>
              <a:off x="5313485" y="5145484"/>
              <a:ext cx="570963" cy="533400"/>
            </a:xfrm>
            <a:prstGeom prst="rect">
              <a:avLst/>
            </a:prstGeom>
          </p:spPr>
        </p:pic>
        <p:sp>
          <p:nvSpPr>
            <p:cNvPr id="8" name="TextBox 7">
              <a:extLst>
                <a:ext uri="{FF2B5EF4-FFF2-40B4-BE49-F238E27FC236}">
                  <a16:creationId xmlns:a16="http://schemas.microsoft.com/office/drawing/2014/main" id="{6E1B8C3C-E20B-4B5D-88C7-0B7377E58C69}"/>
                </a:ext>
              </a:extLst>
            </p:cNvPr>
            <p:cNvSpPr txBox="1"/>
            <p:nvPr/>
          </p:nvSpPr>
          <p:spPr>
            <a:xfrm>
              <a:off x="6033918" y="5244870"/>
              <a:ext cx="1930337" cy="369332"/>
            </a:xfrm>
            <a:prstGeom prst="rect">
              <a:avLst/>
            </a:prstGeom>
            <a:noFill/>
          </p:spPr>
          <p:txBody>
            <a:bodyPr wrap="none" rtlCol="0">
              <a:spAutoFit/>
            </a:bodyPr>
            <a:lstStyle/>
            <a:p>
              <a:r>
                <a:rPr lang="en-US" dirty="0">
                  <a:solidFill>
                    <a:schemeClr val="tx2">
                      <a:lumMod val="90000"/>
                      <a:lumOff val="10000"/>
                    </a:schemeClr>
                  </a:solidFill>
                </a:rPr>
                <a:t>Bad, Bad, Bad </a:t>
              </a:r>
              <a:r>
                <a:rPr lang="en-US" dirty="0">
                  <a:solidFill>
                    <a:schemeClr val="tx2">
                      <a:lumMod val="90000"/>
                      <a:lumOff val="10000"/>
                    </a:schemeClr>
                  </a:solidFill>
                  <a:sym typeface="Wingdings" panose="05000000000000000000" pitchFamily="2" charset="2"/>
                </a:rPr>
                <a:t></a:t>
              </a:r>
              <a:endParaRPr lang="en-US" dirty="0">
                <a:solidFill>
                  <a:schemeClr val="tx2">
                    <a:lumMod val="90000"/>
                    <a:lumOff val="10000"/>
                  </a:schemeClr>
                </a:solidFill>
              </a:endParaRPr>
            </a:p>
          </p:txBody>
        </p:sp>
        <p:cxnSp>
          <p:nvCxnSpPr>
            <p:cNvPr id="10" name="Straight Arrow Connector 9">
              <a:extLst>
                <a:ext uri="{FF2B5EF4-FFF2-40B4-BE49-F238E27FC236}">
                  <a16:creationId xmlns:a16="http://schemas.microsoft.com/office/drawing/2014/main" id="{23EE1E3B-32DF-4E2B-A438-F39F56DF08DE}"/>
                </a:ext>
              </a:extLst>
            </p:cNvPr>
            <p:cNvCxnSpPr>
              <a:stCxn id="7" idx="1"/>
            </p:cNvCxnSpPr>
            <p:nvPr/>
          </p:nvCxnSpPr>
          <p:spPr>
            <a:xfrm flipH="1" flipV="1">
              <a:off x="3446585" y="4914900"/>
              <a:ext cx="1866900" cy="4972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1529576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59EA7-EE8C-41CC-8413-E1BB82A0F1C1}"/>
              </a:ext>
            </a:extLst>
          </p:cNvPr>
          <p:cNvSpPr>
            <a:spLocks noGrp="1"/>
          </p:cNvSpPr>
          <p:nvPr>
            <p:ph type="title"/>
          </p:nvPr>
        </p:nvSpPr>
        <p:spPr/>
        <p:txBody>
          <a:bodyPr/>
          <a:lstStyle/>
          <a:p>
            <a:r>
              <a:rPr lang="en-US" dirty="0"/>
              <a:t>Download the Code and Slides</a:t>
            </a:r>
          </a:p>
        </p:txBody>
      </p:sp>
      <p:sp>
        <p:nvSpPr>
          <p:cNvPr id="3" name="Content Placeholder 2">
            <a:extLst>
              <a:ext uri="{FF2B5EF4-FFF2-40B4-BE49-F238E27FC236}">
                <a16:creationId xmlns:a16="http://schemas.microsoft.com/office/drawing/2014/main" id="{31173C47-7AB0-4CA2-9FFE-1A9E568803EE}"/>
              </a:ext>
            </a:extLst>
          </p:cNvPr>
          <p:cNvSpPr>
            <a:spLocks noGrp="1"/>
          </p:cNvSpPr>
          <p:nvPr>
            <p:ph idx="1"/>
          </p:nvPr>
        </p:nvSpPr>
        <p:spPr/>
        <p:txBody>
          <a:bodyPr/>
          <a:lstStyle/>
          <a:p>
            <a:r>
              <a:rPr lang="en-US" dirty="0">
                <a:hlinkClick r:id="rId2"/>
              </a:rPr>
              <a:t>https://github.com/CriticalPathTraining/Intro2M</a:t>
            </a:r>
            <a:r>
              <a:rPr lang="en-US" dirty="0"/>
              <a:t> </a:t>
            </a:r>
          </a:p>
        </p:txBody>
      </p:sp>
      <p:pic>
        <p:nvPicPr>
          <p:cNvPr id="4" name="Picture 3">
            <a:extLst>
              <a:ext uri="{FF2B5EF4-FFF2-40B4-BE49-F238E27FC236}">
                <a16:creationId xmlns:a16="http://schemas.microsoft.com/office/drawing/2014/main" id="{8D134534-0CB6-44DE-9B38-9B19F03CEF8B}"/>
              </a:ext>
            </a:extLst>
          </p:cNvPr>
          <p:cNvPicPr>
            <a:picLocks noChangeAspect="1"/>
          </p:cNvPicPr>
          <p:nvPr/>
        </p:nvPicPr>
        <p:blipFill>
          <a:blip r:embed="rId3"/>
          <a:stretch>
            <a:fillRect/>
          </a:stretch>
        </p:blipFill>
        <p:spPr>
          <a:xfrm>
            <a:off x="838200" y="2209800"/>
            <a:ext cx="7467600" cy="3819598"/>
          </a:xfrm>
          <a:prstGeom prst="rect">
            <a:avLst/>
          </a:prstGeom>
          <a:ln>
            <a:solidFill>
              <a:schemeClr val="tx1"/>
            </a:solidFill>
          </a:ln>
        </p:spPr>
      </p:pic>
    </p:spTree>
    <p:extLst>
      <p:ext uri="{BB962C8B-B14F-4D97-AF65-F5344CB8AC3E}">
        <p14:creationId xmlns:p14="http://schemas.microsoft.com/office/powerpoint/2010/main" val="31361263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C6321B-ADE1-46B1-875D-BC44F9DD24C4}"/>
              </a:ext>
            </a:extLst>
          </p:cNvPr>
          <p:cNvSpPr>
            <a:spLocks noGrp="1"/>
          </p:cNvSpPr>
          <p:nvPr>
            <p:ph type="title"/>
          </p:nvPr>
        </p:nvSpPr>
        <p:spPr/>
        <p:txBody>
          <a:bodyPr/>
          <a:lstStyle/>
          <a:p>
            <a:r>
              <a:rPr lang="en-US" dirty="0"/>
              <a:t>Creating User-defined Types</a:t>
            </a:r>
          </a:p>
        </p:txBody>
      </p:sp>
      <p:sp>
        <p:nvSpPr>
          <p:cNvPr id="8" name="Content Placeholder 7">
            <a:extLst>
              <a:ext uri="{FF2B5EF4-FFF2-40B4-BE49-F238E27FC236}">
                <a16:creationId xmlns:a16="http://schemas.microsoft.com/office/drawing/2014/main" id="{CDF106E7-9C70-467D-A87C-F9433D0C06CE}"/>
              </a:ext>
            </a:extLst>
          </p:cNvPr>
          <p:cNvSpPr>
            <a:spLocks noGrp="1"/>
          </p:cNvSpPr>
          <p:nvPr>
            <p:ph idx="1"/>
          </p:nvPr>
        </p:nvSpPr>
        <p:spPr/>
        <p:txBody>
          <a:bodyPr>
            <a:normAutofit/>
          </a:bodyPr>
          <a:lstStyle/>
          <a:p>
            <a:r>
              <a:rPr lang="en-US" sz="2000" dirty="0"/>
              <a:t>M allows you to create user-defined types</a:t>
            </a:r>
          </a:p>
          <a:p>
            <a:pPr lvl="1"/>
            <a:r>
              <a:rPr lang="en-US" sz="1800" dirty="0"/>
              <a:t>Here is a user-defined type for a record and a table</a:t>
            </a:r>
          </a:p>
          <a:p>
            <a:pPr lvl="1"/>
            <a:endParaRPr lang="en-US" sz="1800" dirty="0"/>
          </a:p>
          <a:p>
            <a:pPr lvl="1"/>
            <a:endParaRPr lang="en-US" sz="1800" dirty="0"/>
          </a:p>
          <a:p>
            <a:pPr lvl="1"/>
            <a:r>
              <a:rPr lang="en-US" sz="1800" dirty="0"/>
              <a:t>User-defined table used to create table with strongly typed columns</a:t>
            </a:r>
          </a:p>
        </p:txBody>
      </p:sp>
      <p:grpSp>
        <p:nvGrpSpPr>
          <p:cNvPr id="9" name="Group 8">
            <a:extLst>
              <a:ext uri="{FF2B5EF4-FFF2-40B4-BE49-F238E27FC236}">
                <a16:creationId xmlns:a16="http://schemas.microsoft.com/office/drawing/2014/main" id="{B65F24D1-9ED0-4A49-A5C8-FA9CC62E4AFE}"/>
              </a:ext>
            </a:extLst>
          </p:cNvPr>
          <p:cNvGrpSpPr/>
          <p:nvPr/>
        </p:nvGrpSpPr>
        <p:grpSpPr>
          <a:xfrm>
            <a:off x="1163350" y="3375975"/>
            <a:ext cx="6613433" cy="2567625"/>
            <a:chOff x="1163350" y="3261675"/>
            <a:chExt cx="6613433" cy="2567625"/>
          </a:xfrm>
        </p:grpSpPr>
        <p:pic>
          <p:nvPicPr>
            <p:cNvPr id="3" name="Picture 2">
              <a:extLst>
                <a:ext uri="{FF2B5EF4-FFF2-40B4-BE49-F238E27FC236}">
                  <a16:creationId xmlns:a16="http://schemas.microsoft.com/office/drawing/2014/main" id="{93C150B6-DFB2-4BBE-8BDB-BD8D0274CACC}"/>
                </a:ext>
              </a:extLst>
            </p:cNvPr>
            <p:cNvPicPr>
              <a:picLocks noChangeAspect="1"/>
            </p:cNvPicPr>
            <p:nvPr/>
          </p:nvPicPr>
          <p:blipFill>
            <a:blip r:embed="rId2"/>
            <a:stretch>
              <a:fillRect/>
            </a:stretch>
          </p:blipFill>
          <p:spPr>
            <a:xfrm>
              <a:off x="1163350" y="3261675"/>
              <a:ext cx="5140957" cy="2377125"/>
            </a:xfrm>
            <a:prstGeom prst="rect">
              <a:avLst/>
            </a:prstGeom>
            <a:ln>
              <a:solidFill>
                <a:schemeClr val="tx1">
                  <a:lumMod val="50000"/>
                  <a:lumOff val="50000"/>
                </a:schemeClr>
              </a:solidFill>
            </a:ln>
          </p:spPr>
        </p:pic>
        <p:pic>
          <p:nvPicPr>
            <p:cNvPr id="6" name="Picture 5">
              <a:extLst>
                <a:ext uri="{FF2B5EF4-FFF2-40B4-BE49-F238E27FC236}">
                  <a16:creationId xmlns:a16="http://schemas.microsoft.com/office/drawing/2014/main" id="{C79DC00A-F19A-45E9-82ED-E44D8D23400C}"/>
                </a:ext>
              </a:extLst>
            </p:cNvPr>
            <p:cNvPicPr>
              <a:picLocks noChangeAspect="1"/>
            </p:cNvPicPr>
            <p:nvPr/>
          </p:nvPicPr>
          <p:blipFill>
            <a:blip r:embed="rId3"/>
            <a:stretch>
              <a:fillRect/>
            </a:stretch>
          </p:blipFill>
          <p:spPr>
            <a:xfrm>
              <a:off x="4576383" y="4495800"/>
              <a:ext cx="3200400" cy="1333500"/>
            </a:xfrm>
            <a:prstGeom prst="rect">
              <a:avLst/>
            </a:prstGeom>
          </p:spPr>
        </p:pic>
      </p:grpSp>
      <p:pic>
        <p:nvPicPr>
          <p:cNvPr id="7" name="Picture 6">
            <a:extLst>
              <a:ext uri="{FF2B5EF4-FFF2-40B4-BE49-F238E27FC236}">
                <a16:creationId xmlns:a16="http://schemas.microsoft.com/office/drawing/2014/main" id="{4FA291C1-E132-447B-95EE-6DA93FBEA9A2}"/>
              </a:ext>
            </a:extLst>
          </p:cNvPr>
          <p:cNvPicPr>
            <a:picLocks noChangeAspect="1"/>
          </p:cNvPicPr>
          <p:nvPr/>
        </p:nvPicPr>
        <p:blipFill rotWithShape="1">
          <a:blip r:embed="rId2"/>
          <a:srcRect l="2485" t="12089" b="63060"/>
          <a:stretch/>
        </p:blipFill>
        <p:spPr>
          <a:xfrm>
            <a:off x="1163351" y="2230156"/>
            <a:ext cx="5013232" cy="590731"/>
          </a:xfrm>
          <a:prstGeom prst="rect">
            <a:avLst/>
          </a:prstGeom>
          <a:ln>
            <a:solidFill>
              <a:schemeClr val="tx1">
                <a:lumMod val="50000"/>
                <a:lumOff val="50000"/>
              </a:schemeClr>
            </a:solidFill>
          </a:ln>
        </p:spPr>
      </p:pic>
    </p:spTree>
    <p:extLst>
      <p:ext uri="{BB962C8B-B14F-4D97-AF65-F5344CB8AC3E}">
        <p14:creationId xmlns:p14="http://schemas.microsoft.com/office/powerpoint/2010/main" val="2284339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0AA95-14DA-40C6-9171-D5B18E5DF95A}"/>
              </a:ext>
            </a:extLst>
          </p:cNvPr>
          <p:cNvSpPr>
            <a:spLocks noGrp="1"/>
          </p:cNvSpPr>
          <p:nvPr>
            <p:ph type="title"/>
          </p:nvPr>
        </p:nvSpPr>
        <p:spPr/>
        <p:txBody>
          <a:bodyPr/>
          <a:lstStyle/>
          <a:p>
            <a:r>
              <a:rPr lang="en-US" dirty="0"/>
              <a:t>Using Each with Unary Functions</a:t>
            </a:r>
          </a:p>
        </p:txBody>
      </p:sp>
      <p:sp>
        <p:nvSpPr>
          <p:cNvPr id="4" name="Content Placeholder 3">
            <a:extLst>
              <a:ext uri="{FF2B5EF4-FFF2-40B4-BE49-F238E27FC236}">
                <a16:creationId xmlns:a16="http://schemas.microsoft.com/office/drawing/2014/main" id="{E3BAC561-ED60-4681-8F5B-04779ACF4D45}"/>
              </a:ext>
            </a:extLst>
          </p:cNvPr>
          <p:cNvSpPr>
            <a:spLocks noGrp="1"/>
          </p:cNvSpPr>
          <p:nvPr>
            <p:ph idx="1"/>
          </p:nvPr>
        </p:nvSpPr>
        <p:spPr/>
        <p:txBody>
          <a:bodyPr>
            <a:normAutofit/>
          </a:bodyPr>
          <a:lstStyle/>
          <a:p>
            <a:r>
              <a:rPr lang="en-US" sz="2400" dirty="0"/>
              <a:t>Many library functions take function as parameters</a:t>
            </a:r>
          </a:p>
          <a:p>
            <a:pPr lvl="1"/>
            <a:r>
              <a:rPr lang="en-US" sz="2000" dirty="0"/>
              <a:t>Function parameters are often unary </a:t>
            </a:r>
            <a:r>
              <a:rPr lang="en-US" sz="1800" i="1" dirty="0">
                <a:solidFill>
                  <a:schemeClr val="tx1">
                    <a:lumMod val="65000"/>
                    <a:lumOff val="35000"/>
                  </a:schemeClr>
                </a:solidFill>
              </a:rPr>
              <a:t>(e.g. they accept 1 parameter)</a:t>
            </a:r>
            <a:endParaRPr lang="en-US" sz="2000" i="1" dirty="0">
              <a:solidFill>
                <a:schemeClr val="tx1">
                  <a:lumMod val="65000"/>
                  <a:lumOff val="35000"/>
                </a:schemeClr>
              </a:solidFill>
            </a:endParaRPr>
          </a:p>
          <a:p>
            <a:endParaRPr lang="en-US" sz="2400" dirty="0"/>
          </a:p>
          <a:p>
            <a:r>
              <a:rPr lang="en-US" sz="2400" dirty="0"/>
              <a:t>M provides </a:t>
            </a:r>
            <a:r>
              <a:rPr lang="en-US" sz="2000" dirty="0">
                <a:solidFill>
                  <a:srgbClr val="0000FF"/>
                </a:solidFill>
                <a:latin typeface="Lucida Console" panose="020B0609040504020204" pitchFamily="49" charset="0"/>
              </a:rPr>
              <a:t>each</a:t>
            </a:r>
            <a:r>
              <a:rPr lang="en-US" sz="2400" dirty="0"/>
              <a:t> syntax to make code easier to read/write</a:t>
            </a:r>
          </a:p>
          <a:p>
            <a:pPr lvl="1"/>
            <a:r>
              <a:rPr lang="en-US" sz="2000" dirty="0"/>
              <a:t>Unary parameter passed implicitly using </a:t>
            </a:r>
            <a:r>
              <a:rPr lang="en-US" b="1" dirty="0">
                <a:solidFill>
                  <a:srgbClr val="0000FF"/>
                </a:solidFill>
                <a:latin typeface="Lucida Console" panose="020B0609040504020204" pitchFamily="49" charset="0"/>
              </a:rPr>
              <a:t>_</a:t>
            </a:r>
            <a:r>
              <a:rPr lang="en-US" sz="2000" dirty="0"/>
              <a:t> variable</a:t>
            </a:r>
          </a:p>
          <a:p>
            <a:endParaRPr lang="en-US" sz="2400" dirty="0"/>
          </a:p>
          <a:p>
            <a:pPr lvl="1"/>
            <a:r>
              <a:rPr lang="en-US" sz="2000" dirty="0"/>
              <a:t>You can omit </a:t>
            </a:r>
            <a:r>
              <a:rPr lang="en-US" sz="2000" b="1" dirty="0">
                <a:solidFill>
                  <a:srgbClr val="0000FF"/>
                </a:solidFill>
                <a:latin typeface="Lucida Console" panose="020B0609040504020204" pitchFamily="49" charset="0"/>
              </a:rPr>
              <a:t>_</a:t>
            </a:r>
            <a:r>
              <a:rPr lang="en-US" sz="2000" dirty="0"/>
              <a:t> variable when accessing fields inside record</a:t>
            </a:r>
          </a:p>
          <a:p>
            <a:pPr lvl="1"/>
            <a:endParaRPr lang="en-US" sz="2000" dirty="0"/>
          </a:p>
          <a:p>
            <a:pPr lvl="1"/>
            <a:endParaRPr lang="en-US" sz="2000" dirty="0"/>
          </a:p>
          <a:p>
            <a:pPr lvl="1"/>
            <a:r>
              <a:rPr lang="en-US" sz="2000" dirty="0"/>
              <a:t>You must use </a:t>
            </a:r>
            <a:r>
              <a:rPr lang="en-US" sz="2000" b="1" dirty="0">
                <a:solidFill>
                  <a:srgbClr val="0000FF"/>
                </a:solidFill>
                <a:latin typeface="Lucida Console" panose="020B0609040504020204" pitchFamily="49" charset="0"/>
              </a:rPr>
              <a:t>_</a:t>
            </a:r>
            <a:r>
              <a:rPr lang="en-US" sz="2000" dirty="0"/>
              <a:t> variable when using </a:t>
            </a:r>
            <a:r>
              <a:rPr lang="en-US" sz="1800" b="1" dirty="0">
                <a:solidFill>
                  <a:srgbClr val="0000FF"/>
                </a:solidFill>
                <a:latin typeface="Lucida Console" panose="020B0609040504020204" pitchFamily="49" charset="0"/>
              </a:rPr>
              <a:t>each</a:t>
            </a:r>
            <a:r>
              <a:rPr lang="en-US" sz="2000" dirty="0"/>
              <a:t> with a list</a:t>
            </a:r>
          </a:p>
          <a:p>
            <a:pPr lvl="1"/>
            <a:endParaRPr lang="en-US" sz="2000" dirty="0"/>
          </a:p>
          <a:p>
            <a:pPr lvl="1"/>
            <a:endParaRPr lang="en-US" sz="2000" dirty="0"/>
          </a:p>
          <a:p>
            <a:pPr lvl="1"/>
            <a:endParaRPr lang="en-US" sz="2000" dirty="0"/>
          </a:p>
        </p:txBody>
      </p:sp>
      <p:pic>
        <p:nvPicPr>
          <p:cNvPr id="6" name="Picture 5">
            <a:extLst>
              <a:ext uri="{FF2B5EF4-FFF2-40B4-BE49-F238E27FC236}">
                <a16:creationId xmlns:a16="http://schemas.microsoft.com/office/drawing/2014/main" id="{059DCCCE-E4BB-42DC-A55A-F307E88D4B68}"/>
              </a:ext>
            </a:extLst>
          </p:cNvPr>
          <p:cNvPicPr>
            <a:picLocks noChangeAspect="1"/>
          </p:cNvPicPr>
          <p:nvPr/>
        </p:nvPicPr>
        <p:blipFill>
          <a:blip r:embed="rId2"/>
          <a:stretch>
            <a:fillRect/>
          </a:stretch>
        </p:blipFill>
        <p:spPr>
          <a:xfrm>
            <a:off x="1143000" y="2362200"/>
            <a:ext cx="7456482" cy="346689"/>
          </a:xfrm>
          <a:prstGeom prst="rect">
            <a:avLst/>
          </a:prstGeom>
          <a:ln>
            <a:solidFill>
              <a:schemeClr val="tx1">
                <a:lumMod val="50000"/>
                <a:lumOff val="50000"/>
              </a:schemeClr>
            </a:solidFill>
          </a:ln>
        </p:spPr>
      </p:pic>
      <p:grpSp>
        <p:nvGrpSpPr>
          <p:cNvPr id="16" name="Group 15">
            <a:extLst>
              <a:ext uri="{FF2B5EF4-FFF2-40B4-BE49-F238E27FC236}">
                <a16:creationId xmlns:a16="http://schemas.microsoft.com/office/drawing/2014/main" id="{EF7F75D1-09DF-4B8A-B1DB-AC93E784FEED}"/>
              </a:ext>
            </a:extLst>
          </p:cNvPr>
          <p:cNvGrpSpPr/>
          <p:nvPr/>
        </p:nvGrpSpPr>
        <p:grpSpPr>
          <a:xfrm>
            <a:off x="1143000" y="4520813"/>
            <a:ext cx="7452743" cy="736987"/>
            <a:chOff x="914400" y="4520813"/>
            <a:chExt cx="7452743" cy="736987"/>
          </a:xfrm>
        </p:grpSpPr>
        <p:pic>
          <p:nvPicPr>
            <p:cNvPr id="9" name="Picture 8">
              <a:extLst>
                <a:ext uri="{FF2B5EF4-FFF2-40B4-BE49-F238E27FC236}">
                  <a16:creationId xmlns:a16="http://schemas.microsoft.com/office/drawing/2014/main" id="{2E81F4E9-905E-444D-9C9E-461C8D73D5DD}"/>
                </a:ext>
              </a:extLst>
            </p:cNvPr>
            <p:cNvPicPr>
              <a:picLocks noChangeAspect="1"/>
            </p:cNvPicPr>
            <p:nvPr/>
          </p:nvPicPr>
          <p:blipFill>
            <a:blip r:embed="rId3"/>
            <a:stretch>
              <a:fillRect/>
            </a:stretch>
          </p:blipFill>
          <p:spPr>
            <a:xfrm>
              <a:off x="914400" y="4520813"/>
              <a:ext cx="7452743" cy="355987"/>
            </a:xfrm>
            <a:prstGeom prst="rect">
              <a:avLst/>
            </a:prstGeom>
            <a:ln>
              <a:solidFill>
                <a:schemeClr val="tx1">
                  <a:lumMod val="50000"/>
                  <a:lumOff val="50000"/>
                </a:schemeClr>
              </a:solidFill>
            </a:ln>
          </p:spPr>
        </p:pic>
        <p:pic>
          <p:nvPicPr>
            <p:cNvPr id="10" name="Picture 9">
              <a:extLst>
                <a:ext uri="{FF2B5EF4-FFF2-40B4-BE49-F238E27FC236}">
                  <a16:creationId xmlns:a16="http://schemas.microsoft.com/office/drawing/2014/main" id="{257B0769-DFD1-418D-946C-94ECD02AD91E}"/>
                </a:ext>
              </a:extLst>
            </p:cNvPr>
            <p:cNvPicPr>
              <a:picLocks noChangeAspect="1"/>
            </p:cNvPicPr>
            <p:nvPr/>
          </p:nvPicPr>
          <p:blipFill>
            <a:blip r:embed="rId4"/>
            <a:stretch>
              <a:fillRect/>
            </a:stretch>
          </p:blipFill>
          <p:spPr>
            <a:xfrm>
              <a:off x="914400" y="5006942"/>
              <a:ext cx="7452743" cy="250858"/>
            </a:xfrm>
            <a:prstGeom prst="rect">
              <a:avLst/>
            </a:prstGeom>
            <a:ln>
              <a:solidFill>
                <a:schemeClr val="tx1">
                  <a:lumMod val="50000"/>
                  <a:lumOff val="50000"/>
                </a:schemeClr>
              </a:solidFill>
            </a:ln>
          </p:spPr>
        </p:pic>
      </p:grpSp>
      <p:pic>
        <p:nvPicPr>
          <p:cNvPr id="8" name="Picture 7">
            <a:extLst>
              <a:ext uri="{FF2B5EF4-FFF2-40B4-BE49-F238E27FC236}">
                <a16:creationId xmlns:a16="http://schemas.microsoft.com/office/drawing/2014/main" id="{DB005522-7ABB-4C47-A1A6-339CAEA86D0D}"/>
              </a:ext>
            </a:extLst>
          </p:cNvPr>
          <p:cNvPicPr>
            <a:picLocks noChangeAspect="1"/>
          </p:cNvPicPr>
          <p:nvPr/>
        </p:nvPicPr>
        <p:blipFill>
          <a:blip r:embed="rId5"/>
          <a:stretch>
            <a:fillRect/>
          </a:stretch>
        </p:blipFill>
        <p:spPr>
          <a:xfrm>
            <a:off x="1147456" y="3684956"/>
            <a:ext cx="7448288" cy="344032"/>
          </a:xfrm>
          <a:prstGeom prst="rect">
            <a:avLst/>
          </a:prstGeom>
          <a:ln>
            <a:solidFill>
              <a:schemeClr val="tx1">
                <a:lumMod val="50000"/>
                <a:lumOff val="50000"/>
              </a:schemeClr>
            </a:solidFill>
          </a:ln>
        </p:spPr>
      </p:pic>
      <p:sp>
        <p:nvSpPr>
          <p:cNvPr id="7" name="Arrow: Up 6">
            <a:extLst>
              <a:ext uri="{FF2B5EF4-FFF2-40B4-BE49-F238E27FC236}">
                <a16:creationId xmlns:a16="http://schemas.microsoft.com/office/drawing/2014/main" id="{907B4D56-4C42-491C-BA12-7F9EDF435771}"/>
              </a:ext>
            </a:extLst>
          </p:cNvPr>
          <p:cNvSpPr/>
          <p:nvPr/>
        </p:nvSpPr>
        <p:spPr>
          <a:xfrm>
            <a:off x="6355671" y="3962400"/>
            <a:ext cx="178132" cy="145925"/>
          </a:xfrm>
          <a:prstGeom prst="upArrow">
            <a:avLst>
              <a:gd name="adj1" fmla="val 50000"/>
              <a:gd name="adj2" fmla="val 36709"/>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39262DFC-FBD4-478D-AB0A-4C39EC1C5EC6}"/>
              </a:ext>
            </a:extLst>
          </p:cNvPr>
          <p:cNvPicPr>
            <a:picLocks noChangeAspect="1"/>
          </p:cNvPicPr>
          <p:nvPr/>
        </p:nvPicPr>
        <p:blipFill>
          <a:blip r:embed="rId6"/>
          <a:stretch>
            <a:fillRect/>
          </a:stretch>
        </p:blipFill>
        <p:spPr>
          <a:xfrm>
            <a:off x="1143000" y="5734783"/>
            <a:ext cx="7452743" cy="788515"/>
          </a:xfrm>
          <a:prstGeom prst="rect">
            <a:avLst/>
          </a:prstGeom>
          <a:ln>
            <a:solidFill>
              <a:schemeClr val="tx1">
                <a:lumMod val="50000"/>
                <a:lumOff val="50000"/>
              </a:schemeClr>
            </a:solidFill>
          </a:ln>
        </p:spPr>
      </p:pic>
      <p:sp>
        <p:nvSpPr>
          <p:cNvPr id="13" name="Arrow: Up 12">
            <a:extLst>
              <a:ext uri="{FF2B5EF4-FFF2-40B4-BE49-F238E27FC236}">
                <a16:creationId xmlns:a16="http://schemas.microsoft.com/office/drawing/2014/main" id="{BF2F79FA-49C0-4BF8-A626-AF7F45959B42}"/>
              </a:ext>
            </a:extLst>
          </p:cNvPr>
          <p:cNvSpPr/>
          <p:nvPr/>
        </p:nvSpPr>
        <p:spPr>
          <a:xfrm>
            <a:off x="7924800" y="6447982"/>
            <a:ext cx="228600" cy="267119"/>
          </a:xfrm>
          <a:prstGeom prst="upArrow">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96596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3"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ACF7EC-5EFC-4EDF-80BD-3310A126B6A9}"/>
              </a:ext>
            </a:extLst>
          </p:cNvPr>
          <p:cNvSpPr>
            <a:spLocks noGrp="1"/>
          </p:cNvSpPr>
          <p:nvPr>
            <p:ph type="title"/>
          </p:nvPr>
        </p:nvSpPr>
        <p:spPr/>
        <p:txBody>
          <a:bodyPr/>
          <a:lstStyle/>
          <a:p>
            <a:r>
              <a:rPr lang="en-US" dirty="0"/>
              <a:t>Performing Calculations Across Rows</a:t>
            </a:r>
          </a:p>
        </p:txBody>
      </p:sp>
      <p:sp>
        <p:nvSpPr>
          <p:cNvPr id="15" name="Content Placeholder 14">
            <a:extLst>
              <a:ext uri="{FF2B5EF4-FFF2-40B4-BE49-F238E27FC236}">
                <a16:creationId xmlns:a16="http://schemas.microsoft.com/office/drawing/2014/main" id="{BA35273B-E5A0-4F8E-B332-EC41AD94B0AA}"/>
              </a:ext>
            </a:extLst>
          </p:cNvPr>
          <p:cNvSpPr>
            <a:spLocks noGrp="1"/>
          </p:cNvSpPr>
          <p:nvPr>
            <p:ph idx="1"/>
          </p:nvPr>
        </p:nvSpPr>
        <p:spPr>
          <a:xfrm>
            <a:off x="176221" y="1219200"/>
            <a:ext cx="8382000" cy="5181600"/>
          </a:xfrm>
        </p:spPr>
        <p:txBody>
          <a:bodyPr>
            <a:normAutofit/>
          </a:bodyPr>
          <a:lstStyle/>
          <a:p>
            <a:r>
              <a:rPr lang="en-US" sz="2000" dirty="0"/>
              <a:t>Requires adding an index column</a:t>
            </a:r>
          </a:p>
        </p:txBody>
      </p:sp>
      <p:pic>
        <p:nvPicPr>
          <p:cNvPr id="5" name="Picture 4">
            <a:extLst>
              <a:ext uri="{FF2B5EF4-FFF2-40B4-BE49-F238E27FC236}">
                <a16:creationId xmlns:a16="http://schemas.microsoft.com/office/drawing/2014/main" id="{77032573-AA8A-482D-859B-903309FAB48D}"/>
              </a:ext>
            </a:extLst>
          </p:cNvPr>
          <p:cNvPicPr>
            <a:picLocks noChangeAspect="1"/>
          </p:cNvPicPr>
          <p:nvPr/>
        </p:nvPicPr>
        <p:blipFill>
          <a:blip r:embed="rId2"/>
          <a:stretch>
            <a:fillRect/>
          </a:stretch>
        </p:blipFill>
        <p:spPr>
          <a:xfrm>
            <a:off x="369651" y="1828800"/>
            <a:ext cx="8364041" cy="4343400"/>
          </a:xfrm>
          <a:prstGeom prst="rect">
            <a:avLst/>
          </a:prstGeom>
          <a:ln w="28575">
            <a:solidFill>
              <a:schemeClr val="tx1"/>
            </a:solidFill>
          </a:ln>
        </p:spPr>
      </p:pic>
      <p:sp>
        <p:nvSpPr>
          <p:cNvPr id="8" name="Rectangle 7">
            <a:extLst>
              <a:ext uri="{FF2B5EF4-FFF2-40B4-BE49-F238E27FC236}">
                <a16:creationId xmlns:a16="http://schemas.microsoft.com/office/drawing/2014/main" id="{8448C8B4-6A6A-4579-BD4B-44B9A7E93190}"/>
              </a:ext>
            </a:extLst>
          </p:cNvPr>
          <p:cNvSpPr/>
          <p:nvPr/>
        </p:nvSpPr>
        <p:spPr>
          <a:xfrm>
            <a:off x="1969851" y="2133599"/>
            <a:ext cx="1122485" cy="1163515"/>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11" name="Rectangle 10">
            <a:extLst>
              <a:ext uri="{FF2B5EF4-FFF2-40B4-BE49-F238E27FC236}">
                <a16:creationId xmlns:a16="http://schemas.microsoft.com/office/drawing/2014/main" id="{1879A74C-0434-4399-8401-B92762DF589C}"/>
              </a:ext>
            </a:extLst>
          </p:cNvPr>
          <p:cNvSpPr/>
          <p:nvPr/>
        </p:nvSpPr>
        <p:spPr>
          <a:xfrm>
            <a:off x="5017851" y="5791200"/>
            <a:ext cx="3332285" cy="249115"/>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12" name="Rectangle 11">
            <a:extLst>
              <a:ext uri="{FF2B5EF4-FFF2-40B4-BE49-F238E27FC236}">
                <a16:creationId xmlns:a16="http://schemas.microsoft.com/office/drawing/2014/main" id="{3577BBBB-F500-491F-B85F-F7ED8B03436F}"/>
              </a:ext>
            </a:extLst>
          </p:cNvPr>
          <p:cNvSpPr/>
          <p:nvPr/>
        </p:nvSpPr>
        <p:spPr>
          <a:xfrm>
            <a:off x="4255852" y="3074377"/>
            <a:ext cx="1559170" cy="278423"/>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14" name="Rectangle 13">
            <a:extLst>
              <a:ext uri="{FF2B5EF4-FFF2-40B4-BE49-F238E27FC236}">
                <a16:creationId xmlns:a16="http://schemas.microsoft.com/office/drawing/2014/main" id="{17A2A67E-5BF2-4746-BE6B-F6C9AE97BBED}"/>
              </a:ext>
            </a:extLst>
          </p:cNvPr>
          <p:cNvSpPr/>
          <p:nvPr/>
        </p:nvSpPr>
        <p:spPr>
          <a:xfrm>
            <a:off x="4332051" y="5732584"/>
            <a:ext cx="4035670" cy="307731"/>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pic>
        <p:nvPicPr>
          <p:cNvPr id="16" name="Picture 15">
            <a:extLst>
              <a:ext uri="{FF2B5EF4-FFF2-40B4-BE49-F238E27FC236}">
                <a16:creationId xmlns:a16="http://schemas.microsoft.com/office/drawing/2014/main" id="{9DE9640A-75FC-4C8D-A8DA-48FAAE204215}"/>
              </a:ext>
            </a:extLst>
          </p:cNvPr>
          <p:cNvPicPr>
            <a:picLocks noChangeAspect="1"/>
          </p:cNvPicPr>
          <p:nvPr/>
        </p:nvPicPr>
        <p:blipFill>
          <a:blip r:embed="rId2"/>
          <a:stretch>
            <a:fillRect/>
          </a:stretch>
        </p:blipFill>
        <p:spPr>
          <a:xfrm>
            <a:off x="358115" y="1828800"/>
            <a:ext cx="8364041" cy="4343400"/>
          </a:xfrm>
          <a:prstGeom prst="rect">
            <a:avLst/>
          </a:prstGeom>
          <a:ln w="28575">
            <a:solidFill>
              <a:schemeClr val="tx1"/>
            </a:solidFill>
          </a:ln>
        </p:spPr>
      </p:pic>
      <p:sp>
        <p:nvSpPr>
          <p:cNvPr id="6" name="Arrow: Left 5">
            <a:extLst>
              <a:ext uri="{FF2B5EF4-FFF2-40B4-BE49-F238E27FC236}">
                <a16:creationId xmlns:a16="http://schemas.microsoft.com/office/drawing/2014/main" id="{9B02C8D1-3C34-47D5-AA02-72DBD3929FD0}"/>
              </a:ext>
            </a:extLst>
          </p:cNvPr>
          <p:cNvSpPr/>
          <p:nvPr/>
        </p:nvSpPr>
        <p:spPr>
          <a:xfrm>
            <a:off x="5856051" y="3048000"/>
            <a:ext cx="685800" cy="304800"/>
          </a:xfrm>
          <a:prstGeom prst="leftArrow">
            <a:avLst/>
          </a:prstGeom>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27732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6"/>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xit"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animBg="1"/>
      <p:bldP spid="12" grpId="0" animBg="1"/>
      <p:bldP spid="14"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4F4CD-9880-45D9-99BA-0D792C88B9A2}"/>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F8FD7ADC-9293-4196-9E30-994BBD372879}"/>
              </a:ext>
            </a:extLst>
          </p:cNvPr>
          <p:cNvSpPr>
            <a:spLocks noGrp="1"/>
          </p:cNvSpPr>
          <p:nvPr>
            <p:ph idx="1"/>
          </p:nvPr>
        </p:nvSpPr>
        <p:spPr/>
        <p:txBody>
          <a:bodyPr/>
          <a:lstStyle/>
          <a:p>
            <a:pPr>
              <a:buFont typeface="Wingdings" panose="05000000000000000000" pitchFamily="2" charset="2"/>
              <a:buChar char="ü"/>
            </a:pPr>
            <a:r>
              <a:rPr lang="en-US" dirty="0"/>
              <a:t>Power Query Mashup Engine</a:t>
            </a:r>
          </a:p>
          <a:p>
            <a:pPr>
              <a:buFont typeface="Wingdings" panose="05000000000000000000" pitchFamily="2" charset="2"/>
              <a:buChar char="ü"/>
            </a:pPr>
            <a:r>
              <a:rPr lang="en-US" dirty="0"/>
              <a:t>M Programming Fundamentals</a:t>
            </a:r>
          </a:p>
          <a:p>
            <a:pPr>
              <a:buFont typeface="Wingdings" panose="05000000000000000000" pitchFamily="2" charset="2"/>
              <a:buChar char="Ø"/>
            </a:pPr>
            <a:r>
              <a:rPr lang="en-US" dirty="0"/>
              <a:t>M Function Library</a:t>
            </a:r>
          </a:p>
          <a:p>
            <a:r>
              <a:rPr lang="en-US" dirty="0"/>
              <a:t>Query Functions</a:t>
            </a:r>
          </a:p>
          <a:p>
            <a:r>
              <a:rPr lang="en-US" dirty="0"/>
              <a:t>Query Parameters</a:t>
            </a:r>
          </a:p>
          <a:p>
            <a:r>
              <a:rPr lang="en-US" dirty="0"/>
              <a:t>Custom Data Connectors</a:t>
            </a:r>
          </a:p>
        </p:txBody>
      </p:sp>
    </p:spTree>
    <p:extLst>
      <p:ext uri="{BB962C8B-B14F-4D97-AF65-F5344CB8AC3E}">
        <p14:creationId xmlns:p14="http://schemas.microsoft.com/office/powerpoint/2010/main" val="428590962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CC50C-9EF2-4FB3-882B-19157BCD1BB6}"/>
              </a:ext>
            </a:extLst>
          </p:cNvPr>
          <p:cNvSpPr>
            <a:spLocks noGrp="1"/>
          </p:cNvSpPr>
          <p:nvPr>
            <p:ph type="title"/>
          </p:nvPr>
        </p:nvSpPr>
        <p:spPr/>
        <p:txBody>
          <a:bodyPr/>
          <a:lstStyle/>
          <a:p>
            <a:r>
              <a:rPr lang="en-US"/>
              <a:t>M Function Library</a:t>
            </a:r>
            <a:endParaRPr lang="en-US" dirty="0"/>
          </a:p>
        </p:txBody>
      </p:sp>
      <p:sp>
        <p:nvSpPr>
          <p:cNvPr id="3" name="Content Placeholder 2">
            <a:extLst>
              <a:ext uri="{FF2B5EF4-FFF2-40B4-BE49-F238E27FC236}">
                <a16:creationId xmlns:a16="http://schemas.microsoft.com/office/drawing/2014/main" id="{5CA05715-91DC-49FA-BD45-172121EE5986}"/>
              </a:ext>
            </a:extLst>
          </p:cNvPr>
          <p:cNvSpPr>
            <a:spLocks noGrp="1"/>
          </p:cNvSpPr>
          <p:nvPr>
            <p:ph idx="1"/>
          </p:nvPr>
        </p:nvSpPr>
        <p:spPr/>
        <p:txBody>
          <a:bodyPr>
            <a:normAutofit/>
          </a:bodyPr>
          <a:lstStyle/>
          <a:p>
            <a:r>
              <a:rPr lang="en-US" sz="2400" dirty="0"/>
              <a:t>Check out the Power Query M function reference</a:t>
            </a:r>
          </a:p>
          <a:p>
            <a:pPr lvl="1"/>
            <a:r>
              <a:rPr lang="en-US" sz="2000" dirty="0">
                <a:hlinkClick r:id="rId2"/>
              </a:rPr>
              <a:t>https://msdn.microsoft.com/en-us/library/mt779182.aspx</a:t>
            </a:r>
            <a:r>
              <a:rPr lang="en-US" sz="2000" dirty="0"/>
              <a:t> </a:t>
            </a:r>
          </a:p>
        </p:txBody>
      </p:sp>
      <p:pic>
        <p:nvPicPr>
          <p:cNvPr id="6" name="Picture 5">
            <a:extLst>
              <a:ext uri="{FF2B5EF4-FFF2-40B4-BE49-F238E27FC236}">
                <a16:creationId xmlns:a16="http://schemas.microsoft.com/office/drawing/2014/main" id="{D4F75A52-B58C-4CC8-969A-77678432363E}"/>
              </a:ext>
            </a:extLst>
          </p:cNvPr>
          <p:cNvPicPr>
            <a:picLocks noChangeAspect="1"/>
          </p:cNvPicPr>
          <p:nvPr/>
        </p:nvPicPr>
        <p:blipFill>
          <a:blip r:embed="rId3"/>
          <a:stretch>
            <a:fillRect/>
          </a:stretch>
        </p:blipFill>
        <p:spPr>
          <a:xfrm>
            <a:off x="876300" y="2514600"/>
            <a:ext cx="7391400" cy="3822907"/>
          </a:xfrm>
          <a:prstGeom prst="rect">
            <a:avLst/>
          </a:prstGeom>
          <a:ln>
            <a:solidFill>
              <a:schemeClr val="tx1"/>
            </a:solidFill>
          </a:ln>
        </p:spPr>
      </p:pic>
    </p:spTree>
    <p:extLst>
      <p:ext uri="{BB962C8B-B14F-4D97-AF65-F5344CB8AC3E}">
        <p14:creationId xmlns:p14="http://schemas.microsoft.com/office/powerpoint/2010/main" val="385248328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C00E53-2010-41B9-BE4D-E4C11CC8C560}"/>
              </a:ext>
            </a:extLst>
          </p:cNvPr>
          <p:cNvSpPr>
            <a:spLocks noGrp="1"/>
          </p:cNvSpPr>
          <p:nvPr>
            <p:ph type="title"/>
          </p:nvPr>
        </p:nvSpPr>
        <p:spPr/>
        <p:txBody>
          <a:bodyPr/>
          <a:lstStyle/>
          <a:p>
            <a:r>
              <a:rPr lang="en-US" dirty="0"/>
              <a:t>Accessing Data using </a:t>
            </a:r>
            <a:r>
              <a:rPr lang="en-US" dirty="0" err="1"/>
              <a:t>OData.Feed</a:t>
            </a:r>
            <a:endParaRPr lang="en-US" dirty="0"/>
          </a:p>
        </p:txBody>
      </p:sp>
      <p:sp>
        <p:nvSpPr>
          <p:cNvPr id="3" name="Content Placeholder 2">
            <a:extLst>
              <a:ext uri="{FF2B5EF4-FFF2-40B4-BE49-F238E27FC236}">
                <a16:creationId xmlns:a16="http://schemas.microsoft.com/office/drawing/2014/main" id="{6B565EF0-4D86-4B57-8D8A-293FD76525C7}"/>
              </a:ext>
            </a:extLst>
          </p:cNvPr>
          <p:cNvSpPr>
            <a:spLocks noGrp="1"/>
          </p:cNvSpPr>
          <p:nvPr>
            <p:ph idx="1"/>
          </p:nvPr>
        </p:nvSpPr>
        <p:spPr/>
        <p:txBody>
          <a:bodyPr>
            <a:normAutofit/>
          </a:bodyPr>
          <a:lstStyle/>
          <a:p>
            <a:r>
              <a:rPr lang="en-US" sz="2400" dirty="0" err="1"/>
              <a:t>OData.Feed</a:t>
            </a:r>
            <a:r>
              <a:rPr lang="en-US" sz="2400" dirty="0"/>
              <a:t> can pull data from OData web service</a:t>
            </a:r>
          </a:p>
          <a:p>
            <a:pPr lvl="1"/>
            <a:r>
              <a:rPr lang="en-US" sz="2000" dirty="0"/>
              <a:t>OData connector assists with navigation through entities</a:t>
            </a:r>
          </a:p>
          <a:p>
            <a:pPr lvl="1"/>
            <a:r>
              <a:rPr lang="en-US" sz="2000" dirty="0"/>
              <a:t>OData connector support query folding </a:t>
            </a:r>
          </a:p>
          <a:p>
            <a:pPr lvl="1"/>
            <a:endParaRPr lang="en-US" sz="2000" dirty="0"/>
          </a:p>
          <a:p>
            <a:pPr lvl="1"/>
            <a:endParaRPr lang="en-US" sz="2000" dirty="0"/>
          </a:p>
          <a:p>
            <a:pPr lvl="1"/>
            <a:endParaRPr lang="en-US" sz="2000" dirty="0"/>
          </a:p>
          <a:p>
            <a:pPr lvl="1"/>
            <a:endParaRPr lang="en-US" sz="2000" dirty="0"/>
          </a:p>
          <a:p>
            <a:pPr lvl="1"/>
            <a:endParaRPr lang="en-US" sz="2000" dirty="0"/>
          </a:p>
          <a:p>
            <a:endParaRPr lang="en-US" sz="2400" dirty="0"/>
          </a:p>
          <a:p>
            <a:endParaRPr lang="en-US" sz="2400" dirty="0"/>
          </a:p>
          <a:p>
            <a:r>
              <a:rPr lang="en-US" sz="2400" dirty="0"/>
              <a:t>OData makes extra calls to acquire metadata</a:t>
            </a:r>
          </a:p>
          <a:p>
            <a:pPr lvl="1"/>
            <a:r>
              <a:rPr lang="en-US" sz="2000" dirty="0"/>
              <a:t>Let's look at the execution of this query using Fiddler</a:t>
            </a:r>
          </a:p>
        </p:txBody>
      </p:sp>
      <p:pic>
        <p:nvPicPr>
          <p:cNvPr id="6" name="Picture 5">
            <a:extLst>
              <a:ext uri="{FF2B5EF4-FFF2-40B4-BE49-F238E27FC236}">
                <a16:creationId xmlns:a16="http://schemas.microsoft.com/office/drawing/2014/main" id="{34D59CC5-3357-4C33-9533-ED1797224EAF}"/>
              </a:ext>
            </a:extLst>
          </p:cNvPr>
          <p:cNvPicPr>
            <a:picLocks noChangeAspect="1"/>
          </p:cNvPicPr>
          <p:nvPr/>
        </p:nvPicPr>
        <p:blipFill>
          <a:blip r:embed="rId2"/>
          <a:stretch>
            <a:fillRect/>
          </a:stretch>
        </p:blipFill>
        <p:spPr>
          <a:xfrm>
            <a:off x="1143000" y="2709465"/>
            <a:ext cx="7315200" cy="2742483"/>
          </a:xfrm>
          <a:prstGeom prst="rect">
            <a:avLst/>
          </a:prstGeom>
          <a:ln>
            <a:solidFill>
              <a:schemeClr val="tx1">
                <a:lumMod val="50000"/>
                <a:lumOff val="50000"/>
              </a:schemeClr>
            </a:solidFill>
          </a:ln>
        </p:spPr>
      </p:pic>
    </p:spTree>
    <p:extLst>
      <p:ext uri="{BB962C8B-B14F-4D97-AF65-F5344CB8AC3E}">
        <p14:creationId xmlns:p14="http://schemas.microsoft.com/office/powerpoint/2010/main" val="12207570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0" end="1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25037D-4B9F-431E-9C07-F36CD147D4DE}"/>
              </a:ext>
            </a:extLst>
          </p:cNvPr>
          <p:cNvSpPr>
            <a:spLocks noGrp="1"/>
          </p:cNvSpPr>
          <p:nvPr>
            <p:ph type="title"/>
          </p:nvPr>
        </p:nvSpPr>
        <p:spPr/>
        <p:txBody>
          <a:bodyPr/>
          <a:lstStyle/>
          <a:p>
            <a:r>
              <a:rPr lang="en-US" dirty="0" err="1"/>
              <a:t>Web.Contents</a:t>
            </a:r>
            <a:endParaRPr lang="en-US" dirty="0"/>
          </a:p>
        </p:txBody>
      </p:sp>
      <p:sp>
        <p:nvSpPr>
          <p:cNvPr id="3" name="Content Placeholder 2">
            <a:extLst>
              <a:ext uri="{FF2B5EF4-FFF2-40B4-BE49-F238E27FC236}">
                <a16:creationId xmlns:a16="http://schemas.microsoft.com/office/drawing/2014/main" id="{AA04CDD4-1C7E-4E28-A212-083916889D2E}"/>
              </a:ext>
            </a:extLst>
          </p:cNvPr>
          <p:cNvSpPr>
            <a:spLocks noGrp="1"/>
          </p:cNvSpPr>
          <p:nvPr>
            <p:ph idx="1"/>
          </p:nvPr>
        </p:nvSpPr>
        <p:spPr/>
        <p:txBody>
          <a:bodyPr>
            <a:normAutofit/>
          </a:bodyPr>
          <a:lstStyle/>
          <a:p>
            <a:r>
              <a:rPr lang="en-US" sz="2400" dirty="0"/>
              <a:t>Can be more efficient than </a:t>
            </a:r>
            <a:r>
              <a:rPr lang="en-US" sz="2400" dirty="0" err="1"/>
              <a:t>OData.Feed</a:t>
            </a:r>
            <a:endParaRPr lang="en-US" sz="2400" dirty="0"/>
          </a:p>
          <a:p>
            <a:pPr lvl="1"/>
            <a:r>
              <a:rPr lang="en-US" sz="2000" dirty="0"/>
              <a:t>You can pass OData query string parameters (e.g. $select)</a:t>
            </a:r>
          </a:p>
        </p:txBody>
      </p:sp>
      <p:pic>
        <p:nvPicPr>
          <p:cNvPr id="4" name="Picture 3">
            <a:extLst>
              <a:ext uri="{FF2B5EF4-FFF2-40B4-BE49-F238E27FC236}">
                <a16:creationId xmlns:a16="http://schemas.microsoft.com/office/drawing/2014/main" id="{5201B90A-F48F-406C-ACC2-4F0030E39C7A}"/>
              </a:ext>
            </a:extLst>
          </p:cNvPr>
          <p:cNvPicPr>
            <a:picLocks noChangeAspect="1"/>
          </p:cNvPicPr>
          <p:nvPr/>
        </p:nvPicPr>
        <p:blipFill>
          <a:blip r:embed="rId2"/>
          <a:stretch>
            <a:fillRect/>
          </a:stretch>
        </p:blipFill>
        <p:spPr>
          <a:xfrm>
            <a:off x="838200" y="2438400"/>
            <a:ext cx="7391400" cy="2198058"/>
          </a:xfrm>
          <a:prstGeom prst="rect">
            <a:avLst/>
          </a:prstGeom>
          <a:ln>
            <a:solidFill>
              <a:schemeClr val="tx1">
                <a:lumMod val="50000"/>
                <a:lumOff val="50000"/>
              </a:schemeClr>
            </a:solidFill>
          </a:ln>
        </p:spPr>
      </p:pic>
    </p:spTree>
    <p:extLst>
      <p:ext uri="{BB962C8B-B14F-4D97-AF65-F5344CB8AC3E}">
        <p14:creationId xmlns:p14="http://schemas.microsoft.com/office/powerpoint/2010/main" val="83396041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4F4CD-9880-45D9-99BA-0D792C88B9A2}"/>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F8FD7ADC-9293-4196-9E30-994BBD372879}"/>
              </a:ext>
            </a:extLst>
          </p:cNvPr>
          <p:cNvSpPr>
            <a:spLocks noGrp="1"/>
          </p:cNvSpPr>
          <p:nvPr>
            <p:ph idx="1"/>
          </p:nvPr>
        </p:nvSpPr>
        <p:spPr/>
        <p:txBody>
          <a:bodyPr/>
          <a:lstStyle/>
          <a:p>
            <a:pPr>
              <a:buFont typeface="Wingdings" panose="05000000000000000000" pitchFamily="2" charset="2"/>
              <a:buChar char="ü"/>
            </a:pPr>
            <a:r>
              <a:rPr lang="en-US" dirty="0"/>
              <a:t>Power Query Mashup Engine</a:t>
            </a:r>
          </a:p>
          <a:p>
            <a:pPr>
              <a:buFont typeface="Wingdings" panose="05000000000000000000" pitchFamily="2" charset="2"/>
              <a:buChar char="ü"/>
            </a:pPr>
            <a:r>
              <a:rPr lang="en-US" dirty="0"/>
              <a:t>M Programming Fundamentals</a:t>
            </a:r>
          </a:p>
          <a:p>
            <a:pPr>
              <a:buFont typeface="Wingdings" panose="05000000000000000000" pitchFamily="2" charset="2"/>
              <a:buChar char="ü"/>
            </a:pPr>
            <a:r>
              <a:rPr lang="en-US" dirty="0"/>
              <a:t>M Function Library</a:t>
            </a:r>
          </a:p>
          <a:p>
            <a:pPr>
              <a:buFont typeface="Wingdings" panose="05000000000000000000" pitchFamily="2" charset="2"/>
              <a:buChar char="Ø"/>
            </a:pPr>
            <a:r>
              <a:rPr lang="en-US" dirty="0"/>
              <a:t>Query Functions</a:t>
            </a:r>
          </a:p>
          <a:p>
            <a:r>
              <a:rPr lang="en-US" dirty="0"/>
              <a:t>Query Parameters</a:t>
            </a:r>
          </a:p>
          <a:p>
            <a:r>
              <a:rPr lang="en-US" dirty="0"/>
              <a:t>Custom Data Connectors</a:t>
            </a:r>
          </a:p>
        </p:txBody>
      </p:sp>
    </p:spTree>
    <p:extLst>
      <p:ext uri="{BB962C8B-B14F-4D97-AF65-F5344CB8AC3E}">
        <p14:creationId xmlns:p14="http://schemas.microsoft.com/office/powerpoint/2010/main" val="341924986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0A00C-00B2-4C7C-B842-D81C719111F6}"/>
              </a:ext>
            </a:extLst>
          </p:cNvPr>
          <p:cNvSpPr>
            <a:spLocks noGrp="1"/>
          </p:cNvSpPr>
          <p:nvPr>
            <p:ph type="title"/>
          </p:nvPr>
        </p:nvSpPr>
        <p:spPr/>
        <p:txBody>
          <a:bodyPr/>
          <a:lstStyle/>
          <a:p>
            <a:r>
              <a:rPr lang="en-US" dirty="0"/>
              <a:t>Understanding Function Queries</a:t>
            </a:r>
          </a:p>
        </p:txBody>
      </p:sp>
      <p:sp>
        <p:nvSpPr>
          <p:cNvPr id="3" name="Content Placeholder 2">
            <a:extLst>
              <a:ext uri="{FF2B5EF4-FFF2-40B4-BE49-F238E27FC236}">
                <a16:creationId xmlns:a16="http://schemas.microsoft.com/office/drawing/2014/main" id="{CA438CA0-DB59-4408-B628-BA3021E0783D}"/>
              </a:ext>
            </a:extLst>
          </p:cNvPr>
          <p:cNvSpPr>
            <a:spLocks noGrp="1"/>
          </p:cNvSpPr>
          <p:nvPr>
            <p:ph idx="1"/>
          </p:nvPr>
        </p:nvSpPr>
        <p:spPr/>
        <p:txBody>
          <a:bodyPr>
            <a:noAutofit/>
          </a:bodyPr>
          <a:lstStyle/>
          <a:p>
            <a:r>
              <a:rPr lang="en-US" sz="2400" dirty="0"/>
              <a:t>Query can be converted into reusable function</a:t>
            </a:r>
          </a:p>
          <a:p>
            <a:pPr lvl="1"/>
            <a:r>
              <a:rPr lang="en-US" sz="2000" dirty="0"/>
              <a:t>Requires editing query M code in Advanced Editor</a:t>
            </a:r>
          </a:p>
          <a:p>
            <a:pPr lvl="1"/>
            <a:r>
              <a:rPr lang="en-US" sz="2000" dirty="0"/>
              <a:t>Function query defined with one or more parameters</a:t>
            </a:r>
          </a:p>
          <a:p>
            <a:pPr lvl="1"/>
            <a:endParaRPr lang="en-US" sz="2000" dirty="0"/>
          </a:p>
          <a:p>
            <a:pPr lvl="1"/>
            <a:endParaRPr lang="en-US" sz="2000" dirty="0"/>
          </a:p>
          <a:p>
            <a:pPr lvl="1"/>
            <a:endParaRPr lang="en-US" sz="2000" dirty="0"/>
          </a:p>
          <a:p>
            <a:endParaRPr lang="en-US" sz="2400" dirty="0"/>
          </a:p>
          <a:p>
            <a:endParaRPr lang="en-US" sz="2400" dirty="0"/>
          </a:p>
          <a:p>
            <a:pPr lvl="1"/>
            <a:r>
              <a:rPr lang="en-US" sz="2000" dirty="0"/>
              <a:t>Function query can be called from other queries</a:t>
            </a:r>
          </a:p>
          <a:p>
            <a:pPr lvl="1"/>
            <a:r>
              <a:rPr lang="en-US" sz="2000" dirty="0"/>
              <a:t>Function query can be called using Invoke Custom Function</a:t>
            </a:r>
          </a:p>
          <a:p>
            <a:pPr lvl="1"/>
            <a:r>
              <a:rPr lang="en-US" sz="2000" dirty="0"/>
              <a:t>Function query can't be edited with visual designer</a:t>
            </a:r>
          </a:p>
        </p:txBody>
      </p:sp>
      <p:pic>
        <p:nvPicPr>
          <p:cNvPr id="4" name="Picture 3">
            <a:extLst>
              <a:ext uri="{FF2B5EF4-FFF2-40B4-BE49-F238E27FC236}">
                <a16:creationId xmlns:a16="http://schemas.microsoft.com/office/drawing/2014/main" id="{B508A397-67F4-4E13-B99B-A4EB1E2877E4}"/>
              </a:ext>
            </a:extLst>
          </p:cNvPr>
          <p:cNvPicPr/>
          <p:nvPr/>
        </p:nvPicPr>
        <p:blipFill rotWithShape="1">
          <a:blip r:embed="rId2">
            <a:extLst>
              <a:ext uri="{28A0092B-C50C-407E-A947-70E740481C1C}">
                <a14:useLocalDpi xmlns:a14="http://schemas.microsoft.com/office/drawing/2010/main" val="0"/>
              </a:ext>
            </a:extLst>
          </a:blip>
          <a:srcRect r="18654"/>
          <a:stretch/>
        </p:blipFill>
        <p:spPr bwMode="auto">
          <a:xfrm>
            <a:off x="1143000" y="2743200"/>
            <a:ext cx="3877055" cy="1828800"/>
          </a:xfrm>
          <a:prstGeom prst="rect">
            <a:avLst/>
          </a:prstGeom>
          <a:noFill/>
          <a:ln>
            <a:solidFill>
              <a:schemeClr val="bg1">
                <a:lumMod val="50000"/>
              </a:schemeClr>
            </a:solidFill>
          </a:ln>
        </p:spPr>
      </p:pic>
    </p:spTree>
    <p:extLst>
      <p:ext uri="{BB962C8B-B14F-4D97-AF65-F5344CB8AC3E}">
        <p14:creationId xmlns:p14="http://schemas.microsoft.com/office/powerpoint/2010/main" val="30834452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3EC85-4793-4D2D-BA43-662A1C5404BF}"/>
              </a:ext>
            </a:extLst>
          </p:cNvPr>
          <p:cNvSpPr>
            <a:spLocks noGrp="1"/>
          </p:cNvSpPr>
          <p:nvPr>
            <p:ph type="title"/>
          </p:nvPr>
        </p:nvSpPr>
        <p:spPr/>
        <p:txBody>
          <a:bodyPr/>
          <a:lstStyle/>
          <a:p>
            <a:r>
              <a:rPr lang="en-US"/>
              <a:t>List.Generate</a:t>
            </a:r>
            <a:endParaRPr lang="en-US" dirty="0"/>
          </a:p>
        </p:txBody>
      </p:sp>
      <p:sp>
        <p:nvSpPr>
          <p:cNvPr id="3" name="Content Placeholder 2">
            <a:extLst>
              <a:ext uri="{FF2B5EF4-FFF2-40B4-BE49-F238E27FC236}">
                <a16:creationId xmlns:a16="http://schemas.microsoft.com/office/drawing/2014/main" id="{38A14DF8-F86D-4FDF-99D8-409B8B5FBCF5}"/>
              </a:ext>
            </a:extLst>
          </p:cNvPr>
          <p:cNvSpPr>
            <a:spLocks noGrp="1"/>
          </p:cNvSpPr>
          <p:nvPr>
            <p:ph idx="1"/>
          </p:nvPr>
        </p:nvSpPr>
        <p:spPr>
          <a:xfrm>
            <a:off x="152400" y="1295400"/>
            <a:ext cx="8047892" cy="5181600"/>
          </a:xfrm>
        </p:spPr>
        <p:txBody>
          <a:bodyPr>
            <a:normAutofit/>
          </a:bodyPr>
          <a:lstStyle/>
          <a:p>
            <a:r>
              <a:rPr lang="en-US" sz="1800" b="1" dirty="0" err="1">
                <a:solidFill>
                  <a:srgbClr val="0000FF"/>
                </a:solidFill>
                <a:latin typeface="Lucida Console" panose="020B0609040504020204" pitchFamily="49" charset="0"/>
              </a:rPr>
              <a:t>List.Generate</a:t>
            </a:r>
            <a:r>
              <a:rPr lang="en-US" sz="1800" b="1" dirty="0">
                <a:solidFill>
                  <a:srgbClr val="0000FF"/>
                </a:solidFill>
                <a:latin typeface="Lucida Console" panose="020B0609040504020204" pitchFamily="49" charset="0"/>
              </a:rPr>
              <a:t> </a:t>
            </a:r>
            <a:r>
              <a:rPr lang="en-US" sz="2000" dirty="0"/>
              <a:t>accepts 3 function parameters</a:t>
            </a:r>
          </a:p>
          <a:p>
            <a:endParaRPr lang="en-US" sz="2000" dirty="0"/>
          </a:p>
          <a:p>
            <a:pPr lvl="1"/>
            <a:endParaRPr lang="en-US" sz="1600" dirty="0"/>
          </a:p>
          <a:p>
            <a:r>
              <a:rPr lang="en-US" sz="2000" dirty="0"/>
              <a:t>You can use </a:t>
            </a:r>
            <a:r>
              <a:rPr lang="en-US" sz="1800" b="1" dirty="0">
                <a:solidFill>
                  <a:srgbClr val="0000FF"/>
                </a:solidFill>
                <a:latin typeface="Lucida Console" panose="020B0609040504020204" pitchFamily="49" charset="0"/>
              </a:rPr>
              <a:t>each</a:t>
            </a:r>
            <a:r>
              <a:rPr lang="en-US" sz="2000" dirty="0"/>
              <a:t> syntax for 2</a:t>
            </a:r>
            <a:r>
              <a:rPr lang="en-US" sz="2000" baseline="30000" dirty="0"/>
              <a:t>nd</a:t>
            </a:r>
            <a:r>
              <a:rPr lang="en-US" sz="2000" dirty="0"/>
              <a:t> and 3</a:t>
            </a:r>
            <a:r>
              <a:rPr lang="en-US" sz="2000" baseline="30000" dirty="0"/>
              <a:t>rd</a:t>
            </a:r>
            <a:r>
              <a:rPr lang="en-US" sz="2000" dirty="0"/>
              <a:t> parameter</a:t>
            </a:r>
          </a:p>
          <a:p>
            <a:pPr lvl="1"/>
            <a:endParaRPr lang="en-US" sz="1600" dirty="0"/>
          </a:p>
          <a:p>
            <a:pPr lvl="1"/>
            <a:endParaRPr lang="en-US" sz="1600" dirty="0"/>
          </a:p>
          <a:p>
            <a:r>
              <a:rPr lang="en-US" sz="2000" dirty="0"/>
              <a:t>You can optionally split functions out into separate expressions</a:t>
            </a:r>
          </a:p>
          <a:p>
            <a:endParaRPr lang="en-US" sz="2000" dirty="0"/>
          </a:p>
          <a:p>
            <a:endParaRPr lang="en-US" sz="2000" dirty="0"/>
          </a:p>
        </p:txBody>
      </p:sp>
      <p:pic>
        <p:nvPicPr>
          <p:cNvPr id="4" name="Picture 3">
            <a:extLst>
              <a:ext uri="{FF2B5EF4-FFF2-40B4-BE49-F238E27FC236}">
                <a16:creationId xmlns:a16="http://schemas.microsoft.com/office/drawing/2014/main" id="{C6988EC2-2C76-4B61-B3FE-3581796D0BF5}"/>
              </a:ext>
            </a:extLst>
          </p:cNvPr>
          <p:cNvPicPr>
            <a:picLocks noChangeAspect="1"/>
          </p:cNvPicPr>
          <p:nvPr/>
        </p:nvPicPr>
        <p:blipFill>
          <a:blip r:embed="rId2"/>
          <a:stretch>
            <a:fillRect/>
          </a:stretch>
        </p:blipFill>
        <p:spPr>
          <a:xfrm>
            <a:off x="609600" y="3912576"/>
            <a:ext cx="8027890" cy="2107223"/>
          </a:xfrm>
          <a:prstGeom prst="rect">
            <a:avLst/>
          </a:prstGeom>
          <a:ln>
            <a:solidFill>
              <a:schemeClr val="tx1">
                <a:lumMod val="50000"/>
                <a:lumOff val="50000"/>
              </a:schemeClr>
            </a:solidFill>
          </a:ln>
        </p:spPr>
      </p:pic>
      <p:pic>
        <p:nvPicPr>
          <p:cNvPr id="5" name="Picture 4">
            <a:extLst>
              <a:ext uri="{FF2B5EF4-FFF2-40B4-BE49-F238E27FC236}">
                <a16:creationId xmlns:a16="http://schemas.microsoft.com/office/drawing/2014/main" id="{FDFB2B45-9CF2-44B0-A06B-117443B867EB}"/>
              </a:ext>
            </a:extLst>
          </p:cNvPr>
          <p:cNvPicPr>
            <a:picLocks noChangeAspect="1"/>
          </p:cNvPicPr>
          <p:nvPr/>
        </p:nvPicPr>
        <p:blipFill>
          <a:blip r:embed="rId3"/>
          <a:stretch>
            <a:fillRect/>
          </a:stretch>
        </p:blipFill>
        <p:spPr>
          <a:xfrm>
            <a:off x="609600" y="2865439"/>
            <a:ext cx="7010400" cy="431963"/>
          </a:xfrm>
          <a:prstGeom prst="rect">
            <a:avLst/>
          </a:prstGeom>
          <a:ln>
            <a:solidFill>
              <a:schemeClr val="tx1">
                <a:lumMod val="50000"/>
                <a:lumOff val="50000"/>
              </a:schemeClr>
            </a:solidFill>
          </a:ln>
        </p:spPr>
      </p:pic>
      <p:pic>
        <p:nvPicPr>
          <p:cNvPr id="6" name="Picture 5">
            <a:extLst>
              <a:ext uri="{FF2B5EF4-FFF2-40B4-BE49-F238E27FC236}">
                <a16:creationId xmlns:a16="http://schemas.microsoft.com/office/drawing/2014/main" id="{73A6A639-8B68-49DC-AE92-CF3DFACBF5B9}"/>
              </a:ext>
            </a:extLst>
          </p:cNvPr>
          <p:cNvPicPr>
            <a:picLocks noChangeAspect="1"/>
          </p:cNvPicPr>
          <p:nvPr/>
        </p:nvPicPr>
        <p:blipFill rotWithShape="1">
          <a:blip r:embed="rId4"/>
          <a:srcRect r="2166" b="-16700"/>
          <a:stretch/>
        </p:blipFill>
        <p:spPr>
          <a:xfrm>
            <a:off x="609600" y="1752600"/>
            <a:ext cx="7214091" cy="390358"/>
          </a:xfrm>
          <a:prstGeom prst="rect">
            <a:avLst/>
          </a:prstGeom>
          <a:ln>
            <a:solidFill>
              <a:schemeClr val="tx1">
                <a:lumMod val="50000"/>
                <a:lumOff val="50000"/>
              </a:schemeClr>
            </a:solidFill>
          </a:ln>
        </p:spPr>
      </p:pic>
      <p:pic>
        <p:nvPicPr>
          <p:cNvPr id="7" name="Picture 6">
            <a:extLst>
              <a:ext uri="{FF2B5EF4-FFF2-40B4-BE49-F238E27FC236}">
                <a16:creationId xmlns:a16="http://schemas.microsoft.com/office/drawing/2014/main" id="{DBD29D10-E165-415D-B6DD-041A7A46888B}"/>
              </a:ext>
            </a:extLst>
          </p:cNvPr>
          <p:cNvPicPr>
            <a:picLocks noChangeAspect="1"/>
          </p:cNvPicPr>
          <p:nvPr/>
        </p:nvPicPr>
        <p:blipFill>
          <a:blip r:embed="rId5"/>
          <a:stretch>
            <a:fillRect/>
          </a:stretch>
        </p:blipFill>
        <p:spPr>
          <a:xfrm>
            <a:off x="7935055" y="1124507"/>
            <a:ext cx="1056545" cy="2304493"/>
          </a:xfrm>
          <a:prstGeom prst="rect">
            <a:avLst/>
          </a:prstGeom>
        </p:spPr>
      </p:pic>
    </p:spTree>
    <p:extLst>
      <p:ext uri="{BB962C8B-B14F-4D97-AF65-F5344CB8AC3E}">
        <p14:creationId xmlns:p14="http://schemas.microsoft.com/office/powerpoint/2010/main" val="1982779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4F4CD-9880-45D9-99BA-0D792C88B9A2}"/>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F8FD7ADC-9293-4196-9E30-994BBD372879}"/>
              </a:ext>
            </a:extLst>
          </p:cNvPr>
          <p:cNvSpPr>
            <a:spLocks noGrp="1"/>
          </p:cNvSpPr>
          <p:nvPr>
            <p:ph idx="1"/>
          </p:nvPr>
        </p:nvSpPr>
        <p:spPr/>
        <p:txBody>
          <a:bodyPr/>
          <a:lstStyle/>
          <a:p>
            <a:r>
              <a:rPr lang="en-US" dirty="0"/>
              <a:t>Power Query Mashup Engine</a:t>
            </a:r>
          </a:p>
          <a:p>
            <a:r>
              <a:rPr lang="en-US" dirty="0"/>
              <a:t>M Programming Fundamentals</a:t>
            </a:r>
          </a:p>
          <a:p>
            <a:r>
              <a:rPr lang="en-US" dirty="0"/>
              <a:t>M Function Library</a:t>
            </a:r>
          </a:p>
          <a:p>
            <a:r>
              <a:rPr lang="en-US" dirty="0"/>
              <a:t>Query Functions</a:t>
            </a:r>
          </a:p>
          <a:p>
            <a:r>
              <a:rPr lang="en-US" dirty="0"/>
              <a:t>Query Parameters</a:t>
            </a:r>
          </a:p>
          <a:p>
            <a:r>
              <a:rPr lang="en-US" dirty="0"/>
              <a:t>Custom Data Connectors</a:t>
            </a:r>
          </a:p>
        </p:txBody>
      </p:sp>
    </p:spTree>
    <p:extLst>
      <p:ext uri="{BB962C8B-B14F-4D97-AF65-F5344CB8AC3E}">
        <p14:creationId xmlns:p14="http://schemas.microsoft.com/office/powerpoint/2010/main" val="39847797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4F4CD-9880-45D9-99BA-0D792C88B9A2}"/>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F8FD7ADC-9293-4196-9E30-994BBD372879}"/>
              </a:ext>
            </a:extLst>
          </p:cNvPr>
          <p:cNvSpPr>
            <a:spLocks noGrp="1"/>
          </p:cNvSpPr>
          <p:nvPr>
            <p:ph idx="1"/>
          </p:nvPr>
        </p:nvSpPr>
        <p:spPr/>
        <p:txBody>
          <a:bodyPr/>
          <a:lstStyle/>
          <a:p>
            <a:pPr>
              <a:buFont typeface="Wingdings" panose="05000000000000000000" pitchFamily="2" charset="2"/>
              <a:buChar char="ü"/>
            </a:pPr>
            <a:r>
              <a:rPr lang="en-US" dirty="0"/>
              <a:t>Power Query Mashup Engine</a:t>
            </a:r>
          </a:p>
          <a:p>
            <a:pPr>
              <a:buFont typeface="Wingdings" panose="05000000000000000000" pitchFamily="2" charset="2"/>
              <a:buChar char="ü"/>
            </a:pPr>
            <a:r>
              <a:rPr lang="en-US" dirty="0"/>
              <a:t>M Programming Fundamentals</a:t>
            </a:r>
          </a:p>
          <a:p>
            <a:pPr>
              <a:buFont typeface="Wingdings" panose="05000000000000000000" pitchFamily="2" charset="2"/>
              <a:buChar char="ü"/>
            </a:pPr>
            <a:r>
              <a:rPr lang="en-US" dirty="0"/>
              <a:t>M Function Library</a:t>
            </a:r>
          </a:p>
          <a:p>
            <a:pPr>
              <a:buFont typeface="Wingdings" panose="05000000000000000000" pitchFamily="2" charset="2"/>
              <a:buChar char="ü"/>
            </a:pPr>
            <a:r>
              <a:rPr lang="en-US" dirty="0"/>
              <a:t>Query Functions</a:t>
            </a:r>
          </a:p>
          <a:p>
            <a:pPr>
              <a:buFont typeface="Wingdings" panose="05000000000000000000" pitchFamily="2" charset="2"/>
              <a:buChar char="Ø"/>
            </a:pPr>
            <a:r>
              <a:rPr lang="en-US" dirty="0"/>
              <a:t>Query Parameters</a:t>
            </a:r>
          </a:p>
          <a:p>
            <a:r>
              <a:rPr lang="en-US" dirty="0"/>
              <a:t>Custom Data Connectors</a:t>
            </a:r>
          </a:p>
        </p:txBody>
      </p:sp>
    </p:spTree>
    <p:extLst>
      <p:ext uri="{BB962C8B-B14F-4D97-AF65-F5344CB8AC3E}">
        <p14:creationId xmlns:p14="http://schemas.microsoft.com/office/powerpoint/2010/main" val="104590852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Query Parameters</a:t>
            </a:r>
            <a:endParaRPr lang="en-US" dirty="0"/>
          </a:p>
        </p:txBody>
      </p:sp>
      <p:sp>
        <p:nvSpPr>
          <p:cNvPr id="3" name="Content Placeholder 2"/>
          <p:cNvSpPr>
            <a:spLocks noGrp="1"/>
          </p:cNvSpPr>
          <p:nvPr>
            <p:ph idx="1"/>
          </p:nvPr>
        </p:nvSpPr>
        <p:spPr/>
        <p:txBody>
          <a:bodyPr/>
          <a:lstStyle/>
          <a:p>
            <a:r>
              <a:rPr lang="en-US" dirty="0"/>
              <a:t>What is a Query Parameter?</a:t>
            </a:r>
          </a:p>
          <a:p>
            <a:pPr lvl="1"/>
            <a:r>
              <a:rPr lang="en-US" dirty="0"/>
              <a:t>Configurable setting with project scope</a:t>
            </a:r>
          </a:p>
          <a:p>
            <a:pPr lvl="1"/>
            <a:r>
              <a:rPr lang="en-US" dirty="0"/>
              <a:t>Strongly-typed value to which you can apply restrictions</a:t>
            </a:r>
          </a:p>
          <a:p>
            <a:pPr lvl="1"/>
            <a:r>
              <a:rPr lang="en-US" dirty="0"/>
              <a:t>Can be referenced from a query</a:t>
            </a:r>
          </a:p>
          <a:p>
            <a:pPr lvl="1"/>
            <a:r>
              <a:rPr lang="en-US" dirty="0"/>
              <a:t>Selected values can be populated using list</a:t>
            </a:r>
          </a:p>
          <a:p>
            <a:pPr lvl="1"/>
            <a:endParaRPr lang="en-US" dirty="0"/>
          </a:p>
          <a:p>
            <a:r>
              <a:rPr lang="en-US" dirty="0"/>
              <a:t>Where are Parameters commonly used</a:t>
            </a:r>
          </a:p>
          <a:p>
            <a:pPr lvl="1"/>
            <a:r>
              <a:rPr lang="en-US" dirty="0"/>
              <a:t>To parameterize data source connection details</a:t>
            </a:r>
          </a:p>
          <a:p>
            <a:pPr lvl="1"/>
            <a:r>
              <a:rPr lang="en-US" dirty="0"/>
              <a:t>To filter rows when importing data</a:t>
            </a:r>
          </a:p>
        </p:txBody>
      </p:sp>
    </p:spTree>
    <p:extLst>
      <p:ext uri="{BB962C8B-B14F-4D97-AF65-F5344CB8AC3E}">
        <p14:creationId xmlns:p14="http://schemas.microsoft.com/office/powerpoint/2010/main" val="341719050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Query Parameters</a:t>
            </a:r>
          </a:p>
        </p:txBody>
      </p:sp>
      <p:sp>
        <p:nvSpPr>
          <p:cNvPr id="5" name="Content Placeholder 4"/>
          <p:cNvSpPr>
            <a:spLocks noGrp="1"/>
          </p:cNvSpPr>
          <p:nvPr>
            <p:ph idx="1"/>
          </p:nvPr>
        </p:nvSpPr>
        <p:spPr/>
        <p:txBody>
          <a:bodyPr>
            <a:normAutofit/>
          </a:bodyPr>
          <a:lstStyle/>
          <a:p>
            <a:r>
              <a:rPr lang="en-US" sz="2000" dirty="0"/>
              <a:t>Parameters can be created using </a:t>
            </a:r>
            <a:r>
              <a:rPr lang="en-US" sz="2000" b="1" dirty="0"/>
              <a:t>Manager Parameters</a:t>
            </a:r>
            <a:r>
              <a:rPr lang="en-US" sz="2000" dirty="0"/>
              <a:t> menu</a:t>
            </a:r>
          </a:p>
          <a:p>
            <a:endParaRPr lang="en-US" sz="2000" dirty="0"/>
          </a:p>
          <a:p>
            <a:endParaRPr lang="en-US" sz="2000" dirty="0"/>
          </a:p>
          <a:p>
            <a:endParaRPr lang="en-US" sz="2000" dirty="0"/>
          </a:p>
          <a:p>
            <a:endParaRPr lang="en-US" sz="2000" dirty="0"/>
          </a:p>
          <a:p>
            <a:r>
              <a:rPr lang="en-US" sz="2000" dirty="0"/>
              <a:t>Parameter properties</a:t>
            </a:r>
          </a:p>
          <a:p>
            <a:pPr lvl="1"/>
            <a:r>
              <a:rPr lang="en-US" sz="1600" dirty="0"/>
              <a:t>Name</a:t>
            </a:r>
          </a:p>
          <a:p>
            <a:pPr lvl="1"/>
            <a:r>
              <a:rPr lang="en-US" sz="1600" dirty="0"/>
              <a:t>Description</a:t>
            </a:r>
          </a:p>
          <a:p>
            <a:pPr lvl="1"/>
            <a:r>
              <a:rPr lang="en-US" sz="1600" dirty="0"/>
              <a:t>Required</a:t>
            </a:r>
          </a:p>
          <a:p>
            <a:pPr lvl="1"/>
            <a:r>
              <a:rPr lang="en-US" sz="1600" dirty="0"/>
              <a:t>Allowed Values</a:t>
            </a:r>
          </a:p>
          <a:p>
            <a:pPr lvl="1"/>
            <a:r>
              <a:rPr lang="en-US" sz="1600" dirty="0"/>
              <a:t>Default Value</a:t>
            </a:r>
          </a:p>
          <a:p>
            <a:pPr lvl="1"/>
            <a:r>
              <a:rPr lang="en-US" sz="1600" dirty="0"/>
              <a:t>Current Value</a:t>
            </a:r>
          </a:p>
        </p:txBody>
      </p:sp>
      <p:pic>
        <p:nvPicPr>
          <p:cNvPr id="4" name="Picture 3"/>
          <p:cNvPicPr>
            <a:picLocks noChangeAspect="1"/>
          </p:cNvPicPr>
          <p:nvPr/>
        </p:nvPicPr>
        <p:blipFill rotWithShape="1">
          <a:blip r:embed="rId3"/>
          <a:srcRect t="15415"/>
          <a:stretch/>
        </p:blipFill>
        <p:spPr>
          <a:xfrm>
            <a:off x="838200" y="1905000"/>
            <a:ext cx="3409792" cy="1295400"/>
          </a:xfrm>
          <a:prstGeom prst="rect">
            <a:avLst/>
          </a:prstGeom>
          <a:ln>
            <a:solidFill>
              <a:schemeClr val="tx1"/>
            </a:solidFill>
          </a:ln>
        </p:spPr>
      </p:pic>
      <p:pic>
        <p:nvPicPr>
          <p:cNvPr id="7" name="Picture 6"/>
          <p:cNvPicPr>
            <a:picLocks noChangeAspect="1"/>
          </p:cNvPicPr>
          <p:nvPr/>
        </p:nvPicPr>
        <p:blipFill>
          <a:blip r:embed="rId4"/>
          <a:stretch>
            <a:fillRect/>
          </a:stretch>
        </p:blipFill>
        <p:spPr>
          <a:xfrm>
            <a:off x="4591704" y="2286000"/>
            <a:ext cx="3810000" cy="3956956"/>
          </a:xfrm>
          <a:prstGeom prst="rect">
            <a:avLst/>
          </a:prstGeom>
          <a:solidFill>
            <a:schemeClr val="bg1">
              <a:lumMod val="50000"/>
            </a:schemeClr>
          </a:solidFill>
          <a:ln>
            <a:solidFill>
              <a:schemeClr val="tx1"/>
            </a:solidFill>
          </a:ln>
        </p:spPr>
      </p:pic>
    </p:spTree>
    <p:extLst>
      <p:ext uri="{BB962C8B-B14F-4D97-AF65-F5344CB8AC3E}">
        <p14:creationId xmlns:p14="http://schemas.microsoft.com/office/powerpoint/2010/main" val="319690050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Referencing Parameters in a Query</a:t>
            </a:r>
          </a:p>
        </p:txBody>
      </p:sp>
      <p:sp>
        <p:nvSpPr>
          <p:cNvPr id="3" name="Content Placeholder 2"/>
          <p:cNvSpPr>
            <a:spLocks noGrp="1"/>
          </p:cNvSpPr>
          <p:nvPr>
            <p:ph idx="1"/>
          </p:nvPr>
        </p:nvSpPr>
        <p:spPr/>
        <p:txBody>
          <a:bodyPr/>
          <a:lstStyle/>
          <a:p>
            <a:r>
              <a:rPr lang="en-US" dirty="0"/>
              <a:t>Parameters can be referenced inside query</a:t>
            </a:r>
          </a:p>
          <a:p>
            <a:pPr lvl="1"/>
            <a:r>
              <a:rPr lang="en-US" dirty="0"/>
              <a:t>Next query execution uses current parameter value</a:t>
            </a:r>
          </a:p>
        </p:txBody>
      </p:sp>
      <p:pic>
        <p:nvPicPr>
          <p:cNvPr id="7" name="Picture 6"/>
          <p:cNvPicPr>
            <a:picLocks noChangeAspect="1"/>
          </p:cNvPicPr>
          <p:nvPr/>
        </p:nvPicPr>
        <p:blipFill>
          <a:blip r:embed="rId3"/>
          <a:stretch>
            <a:fillRect/>
          </a:stretch>
        </p:blipFill>
        <p:spPr>
          <a:xfrm>
            <a:off x="1295400" y="2635419"/>
            <a:ext cx="6553200" cy="2773554"/>
          </a:xfrm>
          <a:prstGeom prst="rect">
            <a:avLst/>
          </a:prstGeom>
          <a:ln>
            <a:solidFill>
              <a:schemeClr val="bg1">
                <a:lumMod val="50000"/>
              </a:schemeClr>
            </a:solidFill>
          </a:ln>
        </p:spPr>
      </p:pic>
      <p:pic>
        <p:nvPicPr>
          <p:cNvPr id="8" name="Picture 7"/>
          <p:cNvPicPr>
            <a:picLocks noChangeAspect="1"/>
          </p:cNvPicPr>
          <p:nvPr/>
        </p:nvPicPr>
        <p:blipFill>
          <a:blip r:embed="rId4"/>
          <a:stretch>
            <a:fillRect/>
          </a:stretch>
        </p:blipFill>
        <p:spPr>
          <a:xfrm>
            <a:off x="1257300" y="2622381"/>
            <a:ext cx="6629400" cy="2832438"/>
          </a:xfrm>
          <a:prstGeom prst="rect">
            <a:avLst/>
          </a:prstGeom>
          <a:ln>
            <a:solidFill>
              <a:schemeClr val="bg1">
                <a:lumMod val="50000"/>
              </a:schemeClr>
            </a:solidFill>
          </a:ln>
        </p:spPr>
      </p:pic>
    </p:spTree>
    <p:extLst>
      <p:ext uri="{BB962C8B-B14F-4D97-AF65-F5344CB8AC3E}">
        <p14:creationId xmlns:p14="http://schemas.microsoft.com/office/powerpoint/2010/main" val="227208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2D3FB-A0A7-4E38-9AE4-E335C4377EB7}"/>
              </a:ext>
            </a:extLst>
          </p:cNvPr>
          <p:cNvSpPr>
            <a:spLocks noGrp="1"/>
          </p:cNvSpPr>
          <p:nvPr>
            <p:ph type="title"/>
          </p:nvPr>
        </p:nvSpPr>
        <p:spPr/>
        <p:txBody>
          <a:bodyPr/>
          <a:lstStyle/>
          <a:p>
            <a:r>
              <a:rPr lang="en-US" dirty="0"/>
              <a:t>Creating a Project Template File</a:t>
            </a:r>
          </a:p>
        </p:txBody>
      </p:sp>
      <p:pic>
        <p:nvPicPr>
          <p:cNvPr id="4" name="Picture 3">
            <a:extLst>
              <a:ext uri="{FF2B5EF4-FFF2-40B4-BE49-F238E27FC236}">
                <a16:creationId xmlns:a16="http://schemas.microsoft.com/office/drawing/2014/main" id="{829C16F2-F162-4B06-8AEF-F3A7A784D0C6}"/>
              </a:ext>
            </a:extLst>
          </p:cNvPr>
          <p:cNvPicPr>
            <a:picLocks noChangeAspect="1"/>
          </p:cNvPicPr>
          <p:nvPr/>
        </p:nvPicPr>
        <p:blipFill>
          <a:blip r:embed="rId2"/>
          <a:stretch>
            <a:fillRect/>
          </a:stretch>
        </p:blipFill>
        <p:spPr>
          <a:xfrm>
            <a:off x="685800" y="1524000"/>
            <a:ext cx="5257800" cy="1752600"/>
          </a:xfrm>
          <a:prstGeom prst="rect">
            <a:avLst/>
          </a:prstGeom>
        </p:spPr>
      </p:pic>
      <p:pic>
        <p:nvPicPr>
          <p:cNvPr id="5" name="Picture 4">
            <a:extLst>
              <a:ext uri="{FF2B5EF4-FFF2-40B4-BE49-F238E27FC236}">
                <a16:creationId xmlns:a16="http://schemas.microsoft.com/office/drawing/2014/main" id="{747182CD-6847-45BA-A42B-65AA44D9A11A}"/>
              </a:ext>
            </a:extLst>
          </p:cNvPr>
          <p:cNvPicPr>
            <a:picLocks noChangeAspect="1"/>
          </p:cNvPicPr>
          <p:nvPr/>
        </p:nvPicPr>
        <p:blipFill>
          <a:blip r:embed="rId3"/>
          <a:stretch>
            <a:fillRect/>
          </a:stretch>
        </p:blipFill>
        <p:spPr>
          <a:xfrm>
            <a:off x="838200" y="1676400"/>
            <a:ext cx="6086475" cy="2981325"/>
          </a:xfrm>
          <a:prstGeom prst="rect">
            <a:avLst/>
          </a:prstGeom>
        </p:spPr>
      </p:pic>
      <p:pic>
        <p:nvPicPr>
          <p:cNvPr id="6" name="Picture 5">
            <a:extLst>
              <a:ext uri="{FF2B5EF4-FFF2-40B4-BE49-F238E27FC236}">
                <a16:creationId xmlns:a16="http://schemas.microsoft.com/office/drawing/2014/main" id="{AD9BCB8E-FB4D-40C4-A910-C2E6D29F845C}"/>
              </a:ext>
            </a:extLst>
          </p:cNvPr>
          <p:cNvPicPr>
            <a:picLocks noChangeAspect="1"/>
          </p:cNvPicPr>
          <p:nvPr/>
        </p:nvPicPr>
        <p:blipFill>
          <a:blip r:embed="rId4"/>
          <a:stretch>
            <a:fillRect/>
          </a:stretch>
        </p:blipFill>
        <p:spPr>
          <a:xfrm>
            <a:off x="1066800" y="1885933"/>
            <a:ext cx="7391400" cy="3981467"/>
          </a:xfrm>
          <a:prstGeom prst="rect">
            <a:avLst/>
          </a:prstGeom>
          <a:ln>
            <a:solidFill>
              <a:schemeClr val="tx1"/>
            </a:solidFill>
          </a:ln>
        </p:spPr>
      </p:pic>
    </p:spTree>
    <p:extLst>
      <p:ext uri="{BB962C8B-B14F-4D97-AF65-F5344CB8AC3E}">
        <p14:creationId xmlns:p14="http://schemas.microsoft.com/office/powerpoint/2010/main" val="2403320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A168F-7265-438B-86C9-B3C3F36F0BD2}"/>
              </a:ext>
            </a:extLst>
          </p:cNvPr>
          <p:cNvSpPr>
            <a:spLocks noGrp="1"/>
          </p:cNvSpPr>
          <p:nvPr>
            <p:ph type="title"/>
          </p:nvPr>
        </p:nvSpPr>
        <p:spPr/>
        <p:txBody>
          <a:bodyPr/>
          <a:lstStyle/>
          <a:p>
            <a:r>
              <a:rPr lang="en-US" dirty="0"/>
              <a:t>The Template File Implementation</a:t>
            </a:r>
          </a:p>
        </p:txBody>
      </p:sp>
      <p:sp>
        <p:nvSpPr>
          <p:cNvPr id="4" name="Content Placeholder 3">
            <a:extLst>
              <a:ext uri="{FF2B5EF4-FFF2-40B4-BE49-F238E27FC236}">
                <a16:creationId xmlns:a16="http://schemas.microsoft.com/office/drawing/2014/main" id="{20BBECF5-EDDD-461E-BBA1-6731B92252DD}"/>
              </a:ext>
            </a:extLst>
          </p:cNvPr>
          <p:cNvSpPr>
            <a:spLocks noGrp="1"/>
          </p:cNvSpPr>
          <p:nvPr>
            <p:ph idx="1"/>
          </p:nvPr>
        </p:nvSpPr>
        <p:spPr/>
        <p:txBody>
          <a:bodyPr/>
          <a:lstStyle/>
          <a:p>
            <a:r>
              <a:rPr lang="en-US" dirty="0"/>
              <a:t>Solution required advanced query design</a:t>
            </a:r>
          </a:p>
        </p:txBody>
      </p:sp>
      <p:pic>
        <p:nvPicPr>
          <p:cNvPr id="3" name="Picture 2">
            <a:extLst>
              <a:ext uri="{FF2B5EF4-FFF2-40B4-BE49-F238E27FC236}">
                <a16:creationId xmlns:a16="http://schemas.microsoft.com/office/drawing/2014/main" id="{263CEACE-EF46-4FED-9832-E8DBE75C9ECA}"/>
              </a:ext>
            </a:extLst>
          </p:cNvPr>
          <p:cNvPicPr>
            <a:picLocks noChangeAspect="1"/>
          </p:cNvPicPr>
          <p:nvPr/>
        </p:nvPicPr>
        <p:blipFill>
          <a:blip r:embed="rId2"/>
          <a:stretch>
            <a:fillRect/>
          </a:stretch>
        </p:blipFill>
        <p:spPr>
          <a:xfrm>
            <a:off x="457200" y="2133600"/>
            <a:ext cx="8001000" cy="3537460"/>
          </a:xfrm>
          <a:prstGeom prst="rect">
            <a:avLst/>
          </a:prstGeom>
          <a:ln>
            <a:solidFill>
              <a:schemeClr val="tx1"/>
            </a:solidFill>
          </a:ln>
        </p:spPr>
      </p:pic>
    </p:spTree>
    <p:extLst>
      <p:ext uri="{BB962C8B-B14F-4D97-AF65-F5344CB8AC3E}">
        <p14:creationId xmlns:p14="http://schemas.microsoft.com/office/powerpoint/2010/main" val="318259774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4F4CD-9880-45D9-99BA-0D792C88B9A2}"/>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F8FD7ADC-9293-4196-9E30-994BBD372879}"/>
              </a:ext>
            </a:extLst>
          </p:cNvPr>
          <p:cNvSpPr>
            <a:spLocks noGrp="1"/>
          </p:cNvSpPr>
          <p:nvPr>
            <p:ph idx="1"/>
          </p:nvPr>
        </p:nvSpPr>
        <p:spPr/>
        <p:txBody>
          <a:bodyPr/>
          <a:lstStyle/>
          <a:p>
            <a:pPr>
              <a:buFont typeface="Wingdings" panose="05000000000000000000" pitchFamily="2" charset="2"/>
              <a:buChar char="ü"/>
            </a:pPr>
            <a:r>
              <a:rPr lang="en-US" dirty="0"/>
              <a:t>Power Query Mashup Engine</a:t>
            </a:r>
          </a:p>
          <a:p>
            <a:pPr>
              <a:buFont typeface="Wingdings" panose="05000000000000000000" pitchFamily="2" charset="2"/>
              <a:buChar char="ü"/>
            </a:pPr>
            <a:r>
              <a:rPr lang="en-US" dirty="0"/>
              <a:t>M Programming Fundamentals</a:t>
            </a:r>
          </a:p>
          <a:p>
            <a:pPr>
              <a:buFont typeface="Wingdings" panose="05000000000000000000" pitchFamily="2" charset="2"/>
              <a:buChar char="ü"/>
            </a:pPr>
            <a:r>
              <a:rPr lang="en-US" dirty="0"/>
              <a:t>M Function Library</a:t>
            </a:r>
          </a:p>
          <a:p>
            <a:pPr>
              <a:buFont typeface="Wingdings" panose="05000000000000000000" pitchFamily="2" charset="2"/>
              <a:buChar char="ü"/>
            </a:pPr>
            <a:r>
              <a:rPr lang="en-US" dirty="0"/>
              <a:t>Query Functions</a:t>
            </a:r>
          </a:p>
          <a:p>
            <a:pPr>
              <a:buFont typeface="Wingdings" panose="05000000000000000000" pitchFamily="2" charset="2"/>
              <a:buChar char="ü"/>
            </a:pPr>
            <a:r>
              <a:rPr lang="en-US" dirty="0"/>
              <a:t>Query Parameters</a:t>
            </a:r>
          </a:p>
          <a:p>
            <a:pPr>
              <a:buFont typeface="Wingdings" panose="05000000000000000000" pitchFamily="2" charset="2"/>
              <a:buChar char="Ø"/>
            </a:pPr>
            <a:r>
              <a:rPr lang="en-US" dirty="0"/>
              <a:t>Custom Data Connectors</a:t>
            </a:r>
          </a:p>
        </p:txBody>
      </p:sp>
    </p:spTree>
    <p:extLst>
      <p:ext uri="{BB962C8B-B14F-4D97-AF65-F5344CB8AC3E}">
        <p14:creationId xmlns:p14="http://schemas.microsoft.com/office/powerpoint/2010/main" val="30393511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6659F4-8649-4F74-A777-2EFB8D4C3FD8}"/>
              </a:ext>
            </a:extLst>
          </p:cNvPr>
          <p:cNvSpPr>
            <a:spLocks noGrp="1"/>
          </p:cNvSpPr>
          <p:nvPr>
            <p:ph type="title"/>
          </p:nvPr>
        </p:nvSpPr>
        <p:spPr/>
        <p:txBody>
          <a:bodyPr/>
          <a:lstStyle/>
          <a:p>
            <a:r>
              <a:rPr lang="en-US" dirty="0"/>
              <a:t>Motivation for Custom Data Connectors</a:t>
            </a:r>
          </a:p>
        </p:txBody>
      </p:sp>
      <p:sp>
        <p:nvSpPr>
          <p:cNvPr id="3" name="Content Placeholder 2">
            <a:extLst>
              <a:ext uri="{FF2B5EF4-FFF2-40B4-BE49-F238E27FC236}">
                <a16:creationId xmlns:a16="http://schemas.microsoft.com/office/drawing/2014/main" id="{198EBCDD-B3BC-4AA7-9301-1E8A2314E93C}"/>
              </a:ext>
            </a:extLst>
          </p:cNvPr>
          <p:cNvSpPr>
            <a:spLocks noGrp="1"/>
          </p:cNvSpPr>
          <p:nvPr>
            <p:ph idx="1"/>
          </p:nvPr>
        </p:nvSpPr>
        <p:spPr/>
        <p:txBody>
          <a:bodyPr>
            <a:normAutofit/>
          </a:bodyPr>
          <a:lstStyle/>
          <a:p>
            <a:r>
              <a:rPr lang="en-US" sz="1800" dirty="0"/>
              <a:t>Creating a business analyst friendly view for a REST API</a:t>
            </a:r>
          </a:p>
          <a:p>
            <a:r>
              <a:rPr lang="en-US" sz="1800" dirty="0"/>
              <a:t>Providing branding on top of existing connector (e.g. OData or ODBC driver)</a:t>
            </a:r>
          </a:p>
          <a:p>
            <a:r>
              <a:rPr lang="en-US" sz="1800" dirty="0"/>
              <a:t>Exposing a limited/filtered view over your data source to improve usability</a:t>
            </a:r>
          </a:p>
          <a:p>
            <a:r>
              <a:rPr lang="en-US" sz="1800" dirty="0"/>
              <a:t>Control how mashup engine authenticates against </a:t>
            </a:r>
            <a:r>
              <a:rPr lang="en-US" sz="1800" dirty="0" err="1"/>
              <a:t>datasource</a:t>
            </a:r>
            <a:endParaRPr lang="en-US" sz="1800" dirty="0"/>
          </a:p>
          <a:p>
            <a:r>
              <a:rPr lang="en-US" sz="1800" dirty="0"/>
              <a:t>Implementing OAuth v2 authentication flow for a SaaS offering</a:t>
            </a:r>
          </a:p>
          <a:p>
            <a:r>
              <a:rPr lang="en-US" sz="1800" dirty="0"/>
              <a:t>Enabling Direct Query for a data source via an ODBC driver</a:t>
            </a:r>
          </a:p>
        </p:txBody>
      </p:sp>
    </p:spTree>
    <p:extLst>
      <p:ext uri="{BB962C8B-B14F-4D97-AF65-F5344CB8AC3E}">
        <p14:creationId xmlns:p14="http://schemas.microsoft.com/office/powerpoint/2010/main" val="24013077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ECA0DC-7CB2-4A35-A98B-5E1566C95E4C}"/>
              </a:ext>
            </a:extLst>
          </p:cNvPr>
          <p:cNvSpPr>
            <a:spLocks noGrp="1"/>
          </p:cNvSpPr>
          <p:nvPr>
            <p:ph type="title"/>
          </p:nvPr>
        </p:nvSpPr>
        <p:spPr/>
        <p:txBody>
          <a:bodyPr/>
          <a:lstStyle/>
          <a:p>
            <a:r>
              <a:rPr lang="en-US" dirty="0"/>
              <a:t>Power Query SDK</a:t>
            </a:r>
          </a:p>
        </p:txBody>
      </p:sp>
      <p:pic>
        <p:nvPicPr>
          <p:cNvPr id="3" name="Picture 2">
            <a:extLst>
              <a:ext uri="{FF2B5EF4-FFF2-40B4-BE49-F238E27FC236}">
                <a16:creationId xmlns:a16="http://schemas.microsoft.com/office/drawing/2014/main" id="{C8B613CB-5EDD-47EB-BD06-1E2DF81205B6}"/>
              </a:ext>
            </a:extLst>
          </p:cNvPr>
          <p:cNvPicPr>
            <a:picLocks noChangeAspect="1"/>
          </p:cNvPicPr>
          <p:nvPr/>
        </p:nvPicPr>
        <p:blipFill>
          <a:blip r:embed="rId2"/>
          <a:stretch>
            <a:fillRect/>
          </a:stretch>
        </p:blipFill>
        <p:spPr>
          <a:xfrm>
            <a:off x="533400" y="1371600"/>
            <a:ext cx="7416621" cy="3576096"/>
          </a:xfrm>
          <a:prstGeom prst="rect">
            <a:avLst/>
          </a:prstGeom>
        </p:spPr>
      </p:pic>
    </p:spTree>
    <p:extLst>
      <p:ext uri="{BB962C8B-B14F-4D97-AF65-F5344CB8AC3E}">
        <p14:creationId xmlns:p14="http://schemas.microsoft.com/office/powerpoint/2010/main" val="371003659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ECA0DC-7CB2-4A35-A98B-5E1566C95E4C}"/>
              </a:ext>
            </a:extLst>
          </p:cNvPr>
          <p:cNvSpPr>
            <a:spLocks noGrp="1"/>
          </p:cNvSpPr>
          <p:nvPr>
            <p:ph type="title"/>
          </p:nvPr>
        </p:nvSpPr>
        <p:spPr/>
        <p:txBody>
          <a:bodyPr/>
          <a:lstStyle/>
          <a:p>
            <a:r>
              <a:rPr lang="en-US" dirty="0"/>
              <a:t>Creating a New Data Connector Project</a:t>
            </a:r>
          </a:p>
        </p:txBody>
      </p:sp>
      <p:pic>
        <p:nvPicPr>
          <p:cNvPr id="3" name="Picture 2">
            <a:extLst>
              <a:ext uri="{FF2B5EF4-FFF2-40B4-BE49-F238E27FC236}">
                <a16:creationId xmlns:a16="http://schemas.microsoft.com/office/drawing/2014/main" id="{E1AFC78A-E672-49C1-80D6-35CA22733AA2}"/>
              </a:ext>
            </a:extLst>
          </p:cNvPr>
          <p:cNvPicPr>
            <a:picLocks noChangeAspect="1"/>
          </p:cNvPicPr>
          <p:nvPr/>
        </p:nvPicPr>
        <p:blipFill>
          <a:blip r:embed="rId2"/>
          <a:stretch>
            <a:fillRect/>
          </a:stretch>
        </p:blipFill>
        <p:spPr>
          <a:xfrm>
            <a:off x="609600" y="1295400"/>
            <a:ext cx="7620000" cy="4143055"/>
          </a:xfrm>
          <a:prstGeom prst="rect">
            <a:avLst/>
          </a:prstGeom>
        </p:spPr>
      </p:pic>
    </p:spTree>
    <p:extLst>
      <p:ext uri="{BB962C8B-B14F-4D97-AF65-F5344CB8AC3E}">
        <p14:creationId xmlns:p14="http://schemas.microsoft.com/office/powerpoint/2010/main" val="29020597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Power BI Desktop is an ETL Tool</a:t>
            </a:r>
          </a:p>
        </p:txBody>
      </p:sp>
      <p:sp>
        <p:nvSpPr>
          <p:cNvPr id="3" name="Content Placeholder 2"/>
          <p:cNvSpPr>
            <a:spLocks noGrp="1"/>
          </p:cNvSpPr>
          <p:nvPr>
            <p:ph idx="1"/>
          </p:nvPr>
        </p:nvSpPr>
        <p:spPr/>
        <p:txBody>
          <a:bodyPr/>
          <a:lstStyle/>
          <a:p>
            <a:r>
              <a:rPr lang="en-US" dirty="0"/>
              <a:t>ETL process is essential part of any BI Project</a:t>
            </a:r>
          </a:p>
          <a:p>
            <a:pPr lvl="1"/>
            <a:r>
              <a:rPr lang="en-US" b="1" dirty="0">
                <a:solidFill>
                  <a:schemeClr val="tx2">
                    <a:lumMod val="90000"/>
                    <a:lumOff val="10000"/>
                  </a:schemeClr>
                </a:solidFill>
              </a:rPr>
              <a:t>Extract</a:t>
            </a:r>
            <a:r>
              <a:rPr lang="en-US" dirty="0">
                <a:solidFill>
                  <a:schemeClr val="tx2">
                    <a:lumMod val="90000"/>
                    <a:lumOff val="10000"/>
                  </a:schemeClr>
                </a:solidFill>
              </a:rPr>
              <a:t> </a:t>
            </a:r>
            <a:r>
              <a:rPr lang="en-US" dirty="0"/>
              <a:t>the data from wherever it lives</a:t>
            </a:r>
          </a:p>
          <a:p>
            <a:pPr lvl="1"/>
            <a:r>
              <a:rPr lang="en-US" b="1" dirty="0">
                <a:solidFill>
                  <a:schemeClr val="tx2">
                    <a:lumMod val="90000"/>
                    <a:lumOff val="10000"/>
                  </a:schemeClr>
                </a:solidFill>
              </a:rPr>
              <a:t>Transform</a:t>
            </a:r>
            <a:r>
              <a:rPr lang="en-US" dirty="0"/>
              <a:t> the shape of the data for better analysis</a:t>
            </a:r>
          </a:p>
          <a:p>
            <a:pPr lvl="1"/>
            <a:r>
              <a:rPr lang="en-US" b="1" dirty="0">
                <a:solidFill>
                  <a:schemeClr val="tx2">
                    <a:lumMod val="90000"/>
                    <a:lumOff val="10000"/>
                  </a:schemeClr>
                </a:solidFill>
              </a:rPr>
              <a:t>Load</a:t>
            </a:r>
            <a:r>
              <a:rPr lang="en-US" dirty="0">
                <a:solidFill>
                  <a:schemeClr val="tx2">
                    <a:lumMod val="90000"/>
                    <a:lumOff val="10000"/>
                  </a:schemeClr>
                </a:solidFill>
              </a:rPr>
              <a:t> </a:t>
            </a:r>
            <a:r>
              <a:rPr lang="en-US" dirty="0"/>
              <a:t>the data into dataset for analysis and reporting</a:t>
            </a:r>
          </a:p>
        </p:txBody>
      </p:sp>
      <p:sp>
        <p:nvSpPr>
          <p:cNvPr id="7" name="Rectangle 6"/>
          <p:cNvSpPr/>
          <p:nvPr/>
        </p:nvSpPr>
        <p:spPr>
          <a:xfrm>
            <a:off x="5033475" y="3763536"/>
            <a:ext cx="3348525" cy="1973624"/>
          </a:xfrm>
          <a:prstGeom prst="rect">
            <a:avLst/>
          </a:prstGeom>
          <a:solidFill>
            <a:schemeClr val="accent5">
              <a:lumMod val="20000"/>
              <a:lumOff val="80000"/>
            </a:schemeClr>
          </a:solidFill>
          <a:ln w="31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tIns="91440" rtlCol="0" anchor="t" anchorCtr="0"/>
          <a:lstStyle/>
          <a:p>
            <a:pPr algn="ctr"/>
            <a:r>
              <a:rPr lang="en-US" sz="1600" b="1" dirty="0">
                <a:solidFill>
                  <a:schemeClr val="tx1"/>
                </a:solidFill>
              </a:rPr>
              <a:t>Power BI Desktop Project (PBIX)</a:t>
            </a:r>
          </a:p>
        </p:txBody>
      </p:sp>
      <p:sp>
        <p:nvSpPr>
          <p:cNvPr id="8" name="Rounded Rectangle 7"/>
          <p:cNvSpPr/>
          <p:nvPr/>
        </p:nvSpPr>
        <p:spPr>
          <a:xfrm>
            <a:off x="5156063" y="4246966"/>
            <a:ext cx="3077114" cy="1274890"/>
          </a:xfrm>
          <a:prstGeom prst="roundRect">
            <a:avLst/>
          </a:prstGeom>
          <a:solidFill>
            <a:schemeClr val="accent4">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1"/>
                </a:solidFill>
              </a:rPr>
              <a:t>Dataset</a:t>
            </a:r>
          </a:p>
        </p:txBody>
      </p:sp>
      <p:cxnSp>
        <p:nvCxnSpPr>
          <p:cNvPr id="13" name="Straight Arrow Connector 12"/>
          <p:cNvCxnSpPr/>
          <p:nvPr/>
        </p:nvCxnSpPr>
        <p:spPr>
          <a:xfrm>
            <a:off x="1924754" y="3935456"/>
            <a:ext cx="789441"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1924754" y="4784459"/>
            <a:ext cx="789441"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1895667" y="5797784"/>
            <a:ext cx="789441"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4810240" y="4549977"/>
            <a:ext cx="789441"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4810240" y="4804174"/>
            <a:ext cx="789441"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4810240" y="5019479"/>
            <a:ext cx="789441"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4810240" y="5234783"/>
            <a:ext cx="789441"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2785030" y="3520483"/>
            <a:ext cx="2017714" cy="2575517"/>
          </a:xfrm>
          <a:prstGeom prst="rect">
            <a:avLst/>
          </a:prstGeom>
          <a:solidFill>
            <a:schemeClr val="accent4">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1"/>
                </a:solidFill>
              </a:rPr>
              <a:t>Power Query </a:t>
            </a:r>
          </a:p>
          <a:p>
            <a:pPr algn="ctr"/>
            <a:r>
              <a:rPr lang="en-US" b="1" dirty="0">
                <a:solidFill>
                  <a:schemeClr val="accent1"/>
                </a:solidFill>
              </a:rPr>
              <a:t>Mashup Engine</a:t>
            </a:r>
          </a:p>
        </p:txBody>
      </p:sp>
      <p:sp>
        <p:nvSpPr>
          <p:cNvPr id="4" name="Rounded Rectangle 3"/>
          <p:cNvSpPr/>
          <p:nvPr/>
        </p:nvSpPr>
        <p:spPr>
          <a:xfrm>
            <a:off x="457200" y="5347166"/>
            <a:ext cx="1494135" cy="901234"/>
          </a:xfrm>
          <a:prstGeom prst="roundRect">
            <a:avLst/>
          </a:prstGeom>
          <a:solidFill>
            <a:schemeClr val="accent5">
              <a:lumMod val="20000"/>
              <a:lumOff val="80000"/>
            </a:schemeClr>
          </a:solidFill>
          <a:ln w="127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OLTP</a:t>
            </a:r>
          </a:p>
          <a:p>
            <a:pPr algn="ctr"/>
            <a:r>
              <a:rPr lang="en-US" sz="1600" b="1" dirty="0">
                <a:solidFill>
                  <a:schemeClr val="tx1"/>
                </a:solidFill>
              </a:rPr>
              <a:t>Database</a:t>
            </a:r>
          </a:p>
        </p:txBody>
      </p:sp>
      <p:sp>
        <p:nvSpPr>
          <p:cNvPr id="5" name="Rounded Rectangle 4"/>
          <p:cNvSpPr/>
          <p:nvPr/>
        </p:nvSpPr>
        <p:spPr>
          <a:xfrm>
            <a:off x="475944" y="4458494"/>
            <a:ext cx="1494135" cy="708113"/>
          </a:xfrm>
          <a:prstGeom prst="roundRect">
            <a:avLst/>
          </a:prstGeom>
          <a:solidFill>
            <a:schemeClr val="accent3">
              <a:lumMod val="20000"/>
              <a:lumOff val="80000"/>
            </a:schemeClr>
          </a:solidFill>
          <a:ln w="127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Excel</a:t>
            </a:r>
          </a:p>
          <a:p>
            <a:pPr algn="ctr"/>
            <a:r>
              <a:rPr lang="en-US" sz="1600" b="1" dirty="0">
                <a:solidFill>
                  <a:schemeClr val="tx1"/>
                </a:solidFill>
              </a:rPr>
              <a:t>Workbook</a:t>
            </a:r>
          </a:p>
        </p:txBody>
      </p:sp>
      <p:sp>
        <p:nvSpPr>
          <p:cNvPr id="9" name="Rounded Rectangle 8"/>
          <p:cNvSpPr/>
          <p:nvPr/>
        </p:nvSpPr>
        <p:spPr>
          <a:xfrm>
            <a:off x="475944" y="3581400"/>
            <a:ext cx="1494135" cy="708113"/>
          </a:xfrm>
          <a:prstGeom prst="roundRect">
            <a:avLst/>
          </a:prstGeom>
          <a:solidFill>
            <a:schemeClr val="accent4">
              <a:lumMod val="40000"/>
              <a:lumOff val="60000"/>
            </a:schemeClr>
          </a:solidFill>
          <a:ln w="127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CSV</a:t>
            </a:r>
          </a:p>
          <a:p>
            <a:pPr algn="ctr"/>
            <a:r>
              <a:rPr lang="en-US" sz="1600" b="1" dirty="0">
                <a:solidFill>
                  <a:schemeClr val="tx1"/>
                </a:solidFill>
              </a:rPr>
              <a:t>File</a:t>
            </a:r>
          </a:p>
        </p:txBody>
      </p:sp>
    </p:spTree>
    <p:extLst>
      <p:ext uri="{BB962C8B-B14F-4D97-AF65-F5344CB8AC3E}">
        <p14:creationId xmlns:p14="http://schemas.microsoft.com/office/powerpoint/2010/main" val="206256361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4F4CD-9880-45D9-99BA-0D792C88B9A2}"/>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F8FD7ADC-9293-4196-9E30-994BBD372879}"/>
              </a:ext>
            </a:extLst>
          </p:cNvPr>
          <p:cNvSpPr>
            <a:spLocks noGrp="1"/>
          </p:cNvSpPr>
          <p:nvPr>
            <p:ph idx="1"/>
          </p:nvPr>
        </p:nvSpPr>
        <p:spPr/>
        <p:txBody>
          <a:bodyPr/>
          <a:lstStyle/>
          <a:p>
            <a:pPr>
              <a:buFont typeface="Wingdings" panose="05000000000000000000" pitchFamily="2" charset="2"/>
              <a:buChar char="ü"/>
            </a:pPr>
            <a:r>
              <a:rPr lang="en-US" dirty="0"/>
              <a:t>Power Query Mashup Engine</a:t>
            </a:r>
          </a:p>
          <a:p>
            <a:pPr>
              <a:buFont typeface="Wingdings" panose="05000000000000000000" pitchFamily="2" charset="2"/>
              <a:buChar char="ü"/>
            </a:pPr>
            <a:r>
              <a:rPr lang="en-US" dirty="0"/>
              <a:t>M Programming Fundamentals</a:t>
            </a:r>
          </a:p>
          <a:p>
            <a:pPr>
              <a:buFont typeface="Wingdings" panose="05000000000000000000" pitchFamily="2" charset="2"/>
              <a:buChar char="ü"/>
            </a:pPr>
            <a:r>
              <a:rPr lang="en-US" dirty="0"/>
              <a:t>M Function Library</a:t>
            </a:r>
          </a:p>
          <a:p>
            <a:pPr>
              <a:buFont typeface="Wingdings" panose="05000000000000000000" pitchFamily="2" charset="2"/>
              <a:buChar char="ü"/>
            </a:pPr>
            <a:r>
              <a:rPr lang="en-US" dirty="0"/>
              <a:t>Query Functions</a:t>
            </a:r>
          </a:p>
          <a:p>
            <a:pPr>
              <a:buFont typeface="Wingdings" panose="05000000000000000000" pitchFamily="2" charset="2"/>
              <a:buChar char="ü"/>
            </a:pPr>
            <a:r>
              <a:rPr lang="en-US" dirty="0"/>
              <a:t>Query Parameters</a:t>
            </a:r>
          </a:p>
          <a:p>
            <a:pPr>
              <a:buFont typeface="Wingdings" panose="05000000000000000000" pitchFamily="2" charset="2"/>
              <a:buChar char="ü"/>
            </a:pPr>
            <a:r>
              <a:rPr lang="en-US" dirty="0"/>
              <a:t>Custom Data Connectors</a:t>
            </a:r>
          </a:p>
        </p:txBody>
      </p:sp>
    </p:spTree>
    <p:extLst>
      <p:ext uri="{BB962C8B-B14F-4D97-AF65-F5344CB8AC3E}">
        <p14:creationId xmlns:p14="http://schemas.microsoft.com/office/powerpoint/2010/main" val="329448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Query Editor Window</a:t>
            </a:r>
            <a:endParaRPr lang="en-US" dirty="0"/>
          </a:p>
        </p:txBody>
      </p:sp>
      <p:sp>
        <p:nvSpPr>
          <p:cNvPr id="3" name="Content Placeholder 2"/>
          <p:cNvSpPr>
            <a:spLocks noGrp="1"/>
          </p:cNvSpPr>
          <p:nvPr>
            <p:ph idx="1"/>
          </p:nvPr>
        </p:nvSpPr>
        <p:spPr>
          <a:xfrm>
            <a:off x="228600" y="1371600"/>
            <a:ext cx="8763000" cy="5181600"/>
          </a:xfrm>
        </p:spPr>
        <p:txBody>
          <a:bodyPr>
            <a:normAutofit/>
          </a:bodyPr>
          <a:lstStyle/>
          <a:p>
            <a:r>
              <a:rPr lang="en-US" sz="2400" dirty="0"/>
              <a:t>Power BI Desktop provides separate Query Editor window</a:t>
            </a:r>
          </a:p>
          <a:p>
            <a:pPr lvl="1"/>
            <a:r>
              <a:rPr lang="en-US" sz="2000" dirty="0"/>
              <a:t>Provides easy-to-use UI experience for designing queries</a:t>
            </a:r>
          </a:p>
          <a:p>
            <a:pPr lvl="1"/>
            <a:r>
              <a:rPr lang="en-US" sz="2000" dirty="0"/>
              <a:t>Queries created by creating </a:t>
            </a:r>
            <a:r>
              <a:rPr lang="en-US" sz="2000" b="1" dirty="0"/>
              <a:t>Applied Steps</a:t>
            </a:r>
            <a:endParaRPr lang="en-US" sz="2000" dirty="0"/>
          </a:p>
          <a:p>
            <a:pPr lvl="1"/>
            <a:r>
              <a:rPr lang="en-US" sz="2000" dirty="0"/>
              <a:t>Preview of table generated by query output shown in the middle</a:t>
            </a:r>
          </a:p>
          <a:p>
            <a:pPr lvl="1"/>
            <a:r>
              <a:rPr lang="en-US" sz="2000" dirty="0"/>
              <a:t>Query can be executed using </a:t>
            </a:r>
            <a:r>
              <a:rPr lang="en-US" sz="1600" b="1" dirty="0">
                <a:solidFill>
                  <a:srgbClr val="002060"/>
                </a:solidFill>
              </a:rPr>
              <a:t>Apply</a:t>
            </a:r>
            <a:r>
              <a:rPr lang="en-US" sz="2000" dirty="0"/>
              <a:t> or </a:t>
            </a:r>
            <a:r>
              <a:rPr lang="en-US" sz="1600" b="1" dirty="0">
                <a:solidFill>
                  <a:srgbClr val="002060"/>
                </a:solidFill>
              </a:rPr>
              <a:t>Close &amp; Apply</a:t>
            </a:r>
            <a:r>
              <a:rPr lang="en-US" sz="2000" dirty="0"/>
              <a:t> command</a:t>
            </a:r>
          </a:p>
        </p:txBody>
      </p:sp>
      <p:pic>
        <p:nvPicPr>
          <p:cNvPr id="4" name="Picture 3"/>
          <p:cNvPicPr>
            <a:picLocks noChangeAspect="1"/>
          </p:cNvPicPr>
          <p:nvPr/>
        </p:nvPicPr>
        <p:blipFill>
          <a:blip r:embed="rId3"/>
          <a:stretch>
            <a:fillRect/>
          </a:stretch>
        </p:blipFill>
        <p:spPr>
          <a:xfrm>
            <a:off x="2579511" y="3505200"/>
            <a:ext cx="5619405" cy="2629263"/>
          </a:xfrm>
          <a:prstGeom prst="rect">
            <a:avLst/>
          </a:prstGeom>
          <a:ln>
            <a:solidFill>
              <a:schemeClr val="tx1">
                <a:lumMod val="50000"/>
                <a:lumOff val="50000"/>
              </a:schemeClr>
            </a:solidFill>
          </a:ln>
        </p:spPr>
      </p:pic>
      <p:pic>
        <p:nvPicPr>
          <p:cNvPr id="7" name="Picture 6"/>
          <p:cNvPicPr>
            <a:picLocks noChangeAspect="1"/>
          </p:cNvPicPr>
          <p:nvPr/>
        </p:nvPicPr>
        <p:blipFill rotWithShape="1">
          <a:blip r:embed="rId4"/>
          <a:srcRect l="3194" r="33448"/>
          <a:stretch/>
        </p:blipFill>
        <p:spPr>
          <a:xfrm>
            <a:off x="739422" y="3983016"/>
            <a:ext cx="1457603" cy="1877025"/>
          </a:xfrm>
          <a:prstGeom prst="rect">
            <a:avLst/>
          </a:prstGeom>
          <a:ln>
            <a:solidFill>
              <a:schemeClr val="tx1"/>
            </a:solidFill>
          </a:ln>
        </p:spPr>
      </p:pic>
      <p:cxnSp>
        <p:nvCxnSpPr>
          <p:cNvPr id="9" name="Straight Arrow Connector 8"/>
          <p:cNvCxnSpPr/>
          <p:nvPr/>
        </p:nvCxnSpPr>
        <p:spPr>
          <a:xfrm flipH="1">
            <a:off x="1207911" y="4009851"/>
            <a:ext cx="1295401" cy="533400"/>
          </a:xfrm>
          <a:prstGeom prst="straightConnector1">
            <a:avLst/>
          </a:prstGeom>
          <a:ln w="762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1" name="Rounded Rectangle 10"/>
          <p:cNvSpPr/>
          <p:nvPr/>
        </p:nvSpPr>
        <p:spPr>
          <a:xfrm>
            <a:off x="2592688" y="3794428"/>
            <a:ext cx="281884" cy="470952"/>
          </a:xfrm>
          <a:prstGeom prst="roundRect">
            <a:avLst>
              <a:gd name="adj" fmla="val 10626"/>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p:cNvSpPr/>
          <p:nvPr/>
        </p:nvSpPr>
        <p:spPr>
          <a:xfrm>
            <a:off x="685800" y="4265380"/>
            <a:ext cx="1348377" cy="1598480"/>
          </a:xfrm>
          <a:prstGeom prst="roundRect">
            <a:avLst>
              <a:gd name="adj" fmla="val 10626"/>
            </a:avLst>
          </a:prstGeom>
          <a:noFill/>
          <a:ln w="38100">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036126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400" dirty="0"/>
              <a:t>A query is created as a sequence of steps</a:t>
            </a:r>
          </a:p>
          <a:p>
            <a:pPr lvl="1"/>
            <a:r>
              <a:rPr lang="en-US" sz="2000" dirty="0"/>
              <a:t>Each step is a parameterized operation in data processing pipeline</a:t>
            </a:r>
          </a:p>
          <a:p>
            <a:pPr lvl="1"/>
            <a:r>
              <a:rPr lang="en-US" sz="2000" dirty="0"/>
              <a:t>Query starts with Source step to extract data from a data source</a:t>
            </a:r>
          </a:p>
          <a:p>
            <a:pPr lvl="1"/>
            <a:r>
              <a:rPr lang="en-US" sz="2000" dirty="0"/>
              <a:t>Additional steps added to perform transform operations on data</a:t>
            </a:r>
          </a:p>
          <a:p>
            <a:pPr lvl="1"/>
            <a:r>
              <a:rPr lang="en-US" sz="2000" dirty="0"/>
              <a:t>Each step is recorded using M </a:t>
            </a:r>
            <a:r>
              <a:rPr lang="en-US" sz="1600" i="1" dirty="0">
                <a:solidFill>
                  <a:schemeClr val="tx1">
                    <a:lumMod val="65000"/>
                    <a:lumOff val="35000"/>
                  </a:schemeClr>
                </a:solidFill>
              </a:rPr>
              <a:t>(aka Power Query Formula Language)</a:t>
            </a:r>
          </a:p>
          <a:p>
            <a:pPr lvl="1"/>
            <a:endParaRPr lang="en-US" sz="2000" dirty="0"/>
          </a:p>
        </p:txBody>
      </p:sp>
      <p:sp>
        <p:nvSpPr>
          <p:cNvPr id="2" name="Title 1"/>
          <p:cNvSpPr>
            <a:spLocks noGrp="1"/>
          </p:cNvSpPr>
          <p:nvPr>
            <p:ph type="title"/>
          </p:nvPr>
        </p:nvSpPr>
        <p:spPr/>
        <p:txBody>
          <a:bodyPr/>
          <a:lstStyle/>
          <a:p>
            <a:r>
              <a:rPr lang="en-US" dirty="0"/>
              <a:t>Query Steps</a:t>
            </a:r>
          </a:p>
        </p:txBody>
      </p:sp>
      <p:pic>
        <p:nvPicPr>
          <p:cNvPr id="4" name="Picture 3"/>
          <p:cNvPicPr>
            <a:picLocks noChangeAspect="1"/>
          </p:cNvPicPr>
          <p:nvPr/>
        </p:nvPicPr>
        <p:blipFill>
          <a:blip r:embed="rId3"/>
          <a:stretch>
            <a:fillRect/>
          </a:stretch>
        </p:blipFill>
        <p:spPr>
          <a:xfrm>
            <a:off x="457200" y="3581400"/>
            <a:ext cx="6677295" cy="2827751"/>
          </a:xfrm>
          <a:prstGeom prst="rect">
            <a:avLst/>
          </a:prstGeom>
          <a:ln>
            <a:solidFill>
              <a:schemeClr val="tx1"/>
            </a:solidFill>
          </a:ln>
        </p:spPr>
      </p:pic>
      <p:grpSp>
        <p:nvGrpSpPr>
          <p:cNvPr id="21" name="Group 20"/>
          <p:cNvGrpSpPr/>
          <p:nvPr/>
        </p:nvGrpSpPr>
        <p:grpSpPr>
          <a:xfrm>
            <a:off x="1381925" y="3760537"/>
            <a:ext cx="5519157" cy="714953"/>
            <a:chOff x="1804291" y="3994638"/>
            <a:chExt cx="5519157" cy="714953"/>
          </a:xfrm>
        </p:grpSpPr>
        <p:sp>
          <p:nvSpPr>
            <p:cNvPr id="9" name="Rectangle 8"/>
            <p:cNvSpPr/>
            <p:nvPr/>
          </p:nvSpPr>
          <p:spPr>
            <a:xfrm>
              <a:off x="1804291" y="4572001"/>
              <a:ext cx="3995842" cy="137590"/>
            </a:xfrm>
            <a:prstGeom prst="rect">
              <a:avLst/>
            </a:prstGeom>
            <a:noFill/>
            <a:ln w="28575">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p:cNvCxnSpPr/>
            <p:nvPr/>
          </p:nvCxnSpPr>
          <p:spPr>
            <a:xfrm flipH="1">
              <a:off x="5391228" y="4135315"/>
              <a:ext cx="304800" cy="344571"/>
            </a:xfrm>
            <a:prstGeom prst="straightConnector1">
              <a:avLst/>
            </a:prstGeom>
            <a:ln w="28575">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5606517" y="3994638"/>
              <a:ext cx="1716931" cy="304800"/>
            </a:xfrm>
            <a:prstGeom prst="rect">
              <a:avLst/>
            </a:prstGeom>
            <a:solidFill>
              <a:schemeClr val="accent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2"/>
                  </a:solidFill>
                </a:rPr>
                <a:t>step formula bar</a:t>
              </a:r>
            </a:p>
          </p:txBody>
        </p:sp>
      </p:grpSp>
      <p:grpSp>
        <p:nvGrpSpPr>
          <p:cNvPr id="20" name="Group 19"/>
          <p:cNvGrpSpPr/>
          <p:nvPr/>
        </p:nvGrpSpPr>
        <p:grpSpPr>
          <a:xfrm>
            <a:off x="5706901" y="5323054"/>
            <a:ext cx="3159987" cy="1104901"/>
            <a:chOff x="5857461" y="5417946"/>
            <a:chExt cx="3159987" cy="1104901"/>
          </a:xfrm>
        </p:grpSpPr>
        <p:sp>
          <p:nvSpPr>
            <p:cNvPr id="8" name="Rectangle 7"/>
            <p:cNvSpPr/>
            <p:nvPr/>
          </p:nvSpPr>
          <p:spPr>
            <a:xfrm>
              <a:off x="7543800" y="5486400"/>
              <a:ext cx="1473648" cy="533400"/>
            </a:xfrm>
            <a:prstGeom prst="rect">
              <a:avLst/>
            </a:prstGeom>
            <a:solidFill>
              <a:schemeClr val="accent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2"/>
                  </a:solidFill>
                </a:rPr>
                <a:t>sequential list of steps for query</a:t>
              </a:r>
            </a:p>
          </p:txBody>
        </p:sp>
        <p:sp>
          <p:nvSpPr>
            <p:cNvPr id="10" name="Rectangle 9"/>
            <p:cNvSpPr/>
            <p:nvPr/>
          </p:nvSpPr>
          <p:spPr>
            <a:xfrm>
              <a:off x="5857461" y="5417946"/>
              <a:ext cx="1303499" cy="1104901"/>
            </a:xfrm>
            <a:prstGeom prst="rect">
              <a:avLst/>
            </a:prstGeom>
            <a:noFill/>
            <a:ln w="28575">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p:cNvCxnSpPr>
              <a:stCxn id="8" idx="1"/>
            </p:cNvCxnSpPr>
            <p:nvPr/>
          </p:nvCxnSpPr>
          <p:spPr>
            <a:xfrm flipH="1">
              <a:off x="7088718" y="5753100"/>
              <a:ext cx="455082" cy="61129"/>
            </a:xfrm>
            <a:prstGeom prst="straightConnector1">
              <a:avLst/>
            </a:prstGeom>
            <a:ln w="28575">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690112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27C67-C9BC-4C52-94C6-571D2D48B3AA}"/>
              </a:ext>
            </a:extLst>
          </p:cNvPr>
          <p:cNvSpPr>
            <a:spLocks noGrp="1"/>
          </p:cNvSpPr>
          <p:nvPr>
            <p:ph type="title"/>
          </p:nvPr>
        </p:nvSpPr>
        <p:spPr/>
        <p:txBody>
          <a:bodyPr/>
          <a:lstStyle/>
          <a:p>
            <a:r>
              <a:rPr lang="en-US" dirty="0"/>
              <a:t>Custom Column Dialog</a:t>
            </a:r>
          </a:p>
        </p:txBody>
      </p:sp>
      <p:sp>
        <p:nvSpPr>
          <p:cNvPr id="3" name="Content Placeholder 2">
            <a:extLst>
              <a:ext uri="{FF2B5EF4-FFF2-40B4-BE49-F238E27FC236}">
                <a16:creationId xmlns:a16="http://schemas.microsoft.com/office/drawing/2014/main" id="{0D18B16C-229C-49E4-9045-19FA0B21A407}"/>
              </a:ext>
            </a:extLst>
          </p:cNvPr>
          <p:cNvSpPr>
            <a:spLocks noGrp="1"/>
          </p:cNvSpPr>
          <p:nvPr>
            <p:ph idx="1"/>
          </p:nvPr>
        </p:nvSpPr>
        <p:spPr/>
        <p:txBody>
          <a:bodyPr>
            <a:normAutofit/>
          </a:bodyPr>
          <a:lstStyle/>
          <a:p>
            <a:r>
              <a:rPr lang="en-US" sz="2400" dirty="0"/>
              <a:t>You can write M code directly for custom column</a:t>
            </a:r>
          </a:p>
          <a:p>
            <a:pPr lvl="1"/>
            <a:r>
              <a:rPr lang="en-US" sz="2000" dirty="0"/>
              <a:t>The Custom Column dialog provides a simple M code editor</a:t>
            </a:r>
          </a:p>
        </p:txBody>
      </p:sp>
      <p:grpSp>
        <p:nvGrpSpPr>
          <p:cNvPr id="6" name="Group 5">
            <a:extLst>
              <a:ext uri="{FF2B5EF4-FFF2-40B4-BE49-F238E27FC236}">
                <a16:creationId xmlns:a16="http://schemas.microsoft.com/office/drawing/2014/main" id="{4EF1CE7A-EF69-40DA-9B5D-30C90CB0C60C}"/>
              </a:ext>
            </a:extLst>
          </p:cNvPr>
          <p:cNvGrpSpPr/>
          <p:nvPr/>
        </p:nvGrpSpPr>
        <p:grpSpPr>
          <a:xfrm>
            <a:off x="1143000" y="2514600"/>
            <a:ext cx="6248400" cy="3687697"/>
            <a:chOff x="1143000" y="2514600"/>
            <a:chExt cx="6248400" cy="3687697"/>
          </a:xfrm>
        </p:grpSpPr>
        <p:pic>
          <p:nvPicPr>
            <p:cNvPr id="4" name="Picture 3">
              <a:extLst>
                <a:ext uri="{FF2B5EF4-FFF2-40B4-BE49-F238E27FC236}">
                  <a16:creationId xmlns:a16="http://schemas.microsoft.com/office/drawing/2014/main" id="{F5F3CE49-0A6D-49A3-9E1A-4509893455C4}"/>
                </a:ext>
              </a:extLst>
            </p:cNvPr>
            <p:cNvPicPr>
              <a:picLocks noChangeAspect="1"/>
            </p:cNvPicPr>
            <p:nvPr/>
          </p:nvPicPr>
          <p:blipFill>
            <a:blip r:embed="rId2"/>
            <a:stretch>
              <a:fillRect/>
            </a:stretch>
          </p:blipFill>
          <p:spPr>
            <a:xfrm>
              <a:off x="1143000" y="2514600"/>
              <a:ext cx="6248400" cy="3687697"/>
            </a:xfrm>
            <a:prstGeom prst="rect">
              <a:avLst/>
            </a:prstGeom>
          </p:spPr>
        </p:pic>
        <p:pic>
          <p:nvPicPr>
            <p:cNvPr id="5" name="Picture 4">
              <a:extLst>
                <a:ext uri="{FF2B5EF4-FFF2-40B4-BE49-F238E27FC236}">
                  <a16:creationId xmlns:a16="http://schemas.microsoft.com/office/drawing/2014/main" id="{6138D500-7B5C-4481-8F03-4F89771EE710}"/>
                </a:ext>
              </a:extLst>
            </p:cNvPr>
            <p:cNvPicPr>
              <a:picLocks noChangeAspect="1"/>
            </p:cNvPicPr>
            <p:nvPr/>
          </p:nvPicPr>
          <p:blipFill rotWithShape="1">
            <a:blip r:embed="rId2"/>
            <a:srcRect l="4878" t="30995" r="53659" b="54541"/>
            <a:stretch/>
          </p:blipFill>
          <p:spPr>
            <a:xfrm>
              <a:off x="1447800" y="3657600"/>
              <a:ext cx="3701138" cy="761999"/>
            </a:xfrm>
            <a:prstGeom prst="rect">
              <a:avLst/>
            </a:prstGeom>
          </p:spPr>
        </p:pic>
      </p:grpSp>
    </p:spTree>
    <p:extLst>
      <p:ext uri="{BB962C8B-B14F-4D97-AF65-F5344CB8AC3E}">
        <p14:creationId xmlns:p14="http://schemas.microsoft.com/office/powerpoint/2010/main" val="5005553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6F55F95-CAD5-49E0-857E-9CD9B0221E9A}"/>
              </a:ext>
            </a:extLst>
          </p:cNvPr>
          <p:cNvPicPr>
            <a:picLocks noChangeAspect="1"/>
          </p:cNvPicPr>
          <p:nvPr/>
        </p:nvPicPr>
        <p:blipFill>
          <a:blip r:embed="rId3"/>
          <a:stretch>
            <a:fillRect/>
          </a:stretch>
        </p:blipFill>
        <p:spPr>
          <a:xfrm>
            <a:off x="373830" y="3129202"/>
            <a:ext cx="4554616" cy="3100244"/>
          </a:xfrm>
          <a:prstGeom prst="rect">
            <a:avLst/>
          </a:prstGeom>
          <a:ln>
            <a:solidFill>
              <a:schemeClr val="tx1"/>
            </a:solidFill>
          </a:ln>
        </p:spPr>
      </p:pic>
      <p:sp>
        <p:nvSpPr>
          <p:cNvPr id="2" name="Title 1"/>
          <p:cNvSpPr>
            <a:spLocks noGrp="1"/>
          </p:cNvSpPr>
          <p:nvPr>
            <p:ph type="title"/>
          </p:nvPr>
        </p:nvSpPr>
        <p:spPr/>
        <p:txBody>
          <a:bodyPr/>
          <a:lstStyle/>
          <a:p>
            <a:r>
              <a:rPr lang="en-US" dirty="0"/>
              <a:t>Advanced Editor</a:t>
            </a:r>
            <a:br>
              <a:rPr lang="en-US" dirty="0"/>
            </a:br>
            <a:r>
              <a:rPr lang="en-US" sz="1100" dirty="0">
                <a:solidFill>
                  <a:schemeClr val="accent2">
                    <a:lumMod val="40000"/>
                    <a:lumOff val="60000"/>
                  </a:schemeClr>
                </a:solidFill>
              </a:rPr>
              <a:t>or more correctly - The Simple Editor for Advanced Users</a:t>
            </a:r>
            <a:endParaRPr lang="en-US" dirty="0">
              <a:solidFill>
                <a:schemeClr val="accent2">
                  <a:lumMod val="40000"/>
                  <a:lumOff val="60000"/>
                </a:schemeClr>
              </a:solidFill>
            </a:endParaRPr>
          </a:p>
        </p:txBody>
      </p:sp>
      <p:sp>
        <p:nvSpPr>
          <p:cNvPr id="3" name="Content Placeholder 2"/>
          <p:cNvSpPr>
            <a:spLocks noGrp="1"/>
          </p:cNvSpPr>
          <p:nvPr>
            <p:ph idx="1"/>
          </p:nvPr>
        </p:nvSpPr>
        <p:spPr/>
        <p:txBody>
          <a:bodyPr>
            <a:normAutofit/>
          </a:bodyPr>
          <a:lstStyle/>
          <a:p>
            <a:r>
              <a:rPr lang="en-US" sz="2400" dirty="0"/>
              <a:t>Power BI Desktop based on "M" functional language</a:t>
            </a:r>
          </a:p>
          <a:p>
            <a:pPr lvl="1"/>
            <a:r>
              <a:rPr lang="en-US" sz="2000" dirty="0"/>
              <a:t>Query in Power BI Desktop saved as set of M statements in code</a:t>
            </a:r>
          </a:p>
          <a:p>
            <a:pPr lvl="1"/>
            <a:r>
              <a:rPr lang="en-US" sz="2000" dirty="0"/>
              <a:t>Query Editor generates code in M behind the scenes</a:t>
            </a:r>
          </a:p>
          <a:p>
            <a:pPr lvl="1"/>
            <a:r>
              <a:rPr lang="en-US" sz="2000" dirty="0"/>
              <a:t>Advanced users can view &amp; modify query code in Advanced Editor</a:t>
            </a:r>
          </a:p>
        </p:txBody>
      </p:sp>
      <p:sp>
        <p:nvSpPr>
          <p:cNvPr id="8" name="Rounded Rectangle 7"/>
          <p:cNvSpPr/>
          <p:nvPr/>
        </p:nvSpPr>
        <p:spPr>
          <a:xfrm>
            <a:off x="2885499" y="3388048"/>
            <a:ext cx="370899" cy="555498"/>
          </a:xfrm>
          <a:prstGeom prst="roundRect">
            <a:avLst/>
          </a:prstGeom>
          <a:noFill/>
          <a:ln w="38100">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p:cNvPicPr>
            <a:picLocks noChangeAspect="1"/>
          </p:cNvPicPr>
          <p:nvPr/>
        </p:nvPicPr>
        <p:blipFill>
          <a:blip r:embed="rId4"/>
          <a:stretch>
            <a:fillRect/>
          </a:stretch>
        </p:blipFill>
        <p:spPr>
          <a:xfrm>
            <a:off x="3571299" y="3733800"/>
            <a:ext cx="5115501" cy="2414516"/>
          </a:xfrm>
          <a:prstGeom prst="rect">
            <a:avLst/>
          </a:prstGeom>
          <a:ln>
            <a:solidFill>
              <a:schemeClr val="bg1">
                <a:lumMod val="50000"/>
              </a:schemeClr>
            </a:solidFill>
          </a:ln>
        </p:spPr>
      </p:pic>
      <p:sp>
        <p:nvSpPr>
          <p:cNvPr id="9" name="Freeform 8"/>
          <p:cNvSpPr/>
          <p:nvPr/>
        </p:nvSpPr>
        <p:spPr>
          <a:xfrm>
            <a:off x="3256398" y="3353745"/>
            <a:ext cx="1198725" cy="624103"/>
          </a:xfrm>
          <a:custGeom>
            <a:avLst/>
            <a:gdLst>
              <a:gd name="connsiteX0" fmla="*/ 0 w 1937406"/>
              <a:gd name="connsiteY0" fmla="*/ 243649 h 579980"/>
              <a:gd name="connsiteX1" fmla="*/ 714703 w 1937406"/>
              <a:gd name="connsiteY1" fmla="*/ 12421 h 579980"/>
              <a:gd name="connsiteX2" fmla="*/ 1937406 w 1937406"/>
              <a:gd name="connsiteY2" fmla="*/ 579980 h 579980"/>
            </a:gdLst>
            <a:ahLst/>
            <a:cxnLst>
              <a:cxn ang="0">
                <a:pos x="connsiteX0" y="connsiteY0"/>
              </a:cxn>
              <a:cxn ang="0">
                <a:pos x="connsiteX1" y="connsiteY1"/>
              </a:cxn>
              <a:cxn ang="0">
                <a:pos x="connsiteX2" y="connsiteY2"/>
              </a:cxn>
            </a:cxnLst>
            <a:rect l="l" t="t" r="r" b="b"/>
            <a:pathLst>
              <a:path w="1937406" h="579980">
                <a:moveTo>
                  <a:pt x="0" y="243649"/>
                </a:moveTo>
                <a:cubicBezTo>
                  <a:pt x="195901" y="100007"/>
                  <a:pt x="391802" y="-43634"/>
                  <a:pt x="714703" y="12421"/>
                </a:cubicBezTo>
                <a:cubicBezTo>
                  <a:pt x="1037604" y="68476"/>
                  <a:pt x="1487505" y="324228"/>
                  <a:pt x="1937406" y="579980"/>
                </a:cubicBezTo>
              </a:path>
            </a:pathLst>
          </a:custGeom>
          <a:noFill/>
          <a:ln w="38100">
            <a:solidFill>
              <a:srgbClr val="FF0000"/>
            </a:solidFill>
            <a:prstDash val="sysDot"/>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35158738"/>
      </p:ext>
    </p:extLst>
  </p:cSld>
  <p:clrMapOvr>
    <a:masterClrMapping/>
  </p:clrMapOvr>
</p:sld>
</file>

<file path=ppt/theme/theme1.xml><?xml version="1.0" encoding="utf-8"?>
<a:theme xmlns:a="http://schemas.openxmlformats.org/drawingml/2006/main" name="CPT_Wave15">
  <a:themeElements>
    <a:clrScheme name="Custom 4">
      <a:dk1>
        <a:sysClr val="windowText" lastClr="000000"/>
      </a:dk1>
      <a:lt1>
        <a:sysClr val="window" lastClr="FFFFFF"/>
      </a:lt1>
      <a:dk2>
        <a:srgbClr val="60001B"/>
      </a:dk2>
      <a:lt2>
        <a:srgbClr val="EEECE1"/>
      </a:lt2>
      <a:accent1>
        <a:srgbClr val="9F002D"/>
      </a:accent1>
      <a:accent2>
        <a:srgbClr val="FFBF05"/>
      </a:accent2>
      <a:accent3>
        <a:srgbClr val="198CFF"/>
      </a:accent3>
      <a:accent4>
        <a:srgbClr val="826000"/>
      </a:accent4>
      <a:accent5>
        <a:srgbClr val="339933"/>
      </a:accent5>
      <a:accent6>
        <a:srgbClr val="CC3300"/>
      </a:accent6>
      <a:hlink>
        <a:srgbClr val="9F002D"/>
      </a:hlink>
      <a:folHlink>
        <a:srgbClr val="9F002D"/>
      </a:folHlink>
    </a:clrScheme>
    <a:fontScheme name="TPG Font Theme">
      <a:majorFont>
        <a:latin typeface="Arial Black"/>
        <a:ea typeface=""/>
        <a:cs typeface=""/>
      </a:majorFont>
      <a:minorFont>
        <a:latin typeface="Arial"/>
        <a:ea typeface=""/>
        <a:cs typeface=""/>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43F7775CCE86F349BB7C51FB3CE6B150" ma:contentTypeVersion="0" ma:contentTypeDescription="Create a new document." ma:contentTypeScope="" ma:versionID="bb563817a2861b6b5994bd26a2ba9e40">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outs:outSpaceData xmlns:outs="http://schemas.microsoft.com/office/2009/outspace/metadata">
  <outs:relatedDates>
    <outs:relatedDate>
      <outs:type>3</outs:type>
      <outs:displayName>Last Modified</outs:displayName>
      <outs:dateTime>2009-06-02T14:56:26Z</outs:dateTime>
      <outs:isPinned>true</outs:isPinned>
    </outs:relatedDate>
    <outs:relatedDate>
      <outs:type>2</outs:type>
      <outs:displayName>Created</outs:displayName>
      <outs:dateTime>2009-09-04T10:04:24Z</outs:dateTime>
      <outs:isPinned>true</outs:isPinned>
    </outs:relatedDate>
    <outs:relatedDate>
      <outs:type>4</outs:type>
      <outs:displayName>Last Printed</outs:displayName>
      <outs:dateTime/>
      <outs:isPinned>true</outs:isPinned>
    </outs:relatedDate>
  </outs:relatedDates>
  <outs:relatedDocuments/>
  <outs:relatedPeople>
    <outs:relatedPeopleItem>
      <outs:category>Author</outs:category>
      <outs:people>
        <outs:relatedPerson>
          <outs:displayName>Andrew Connell</outs:displayName>
          <outs:accountName/>
        </outs:relatedPerson>
      </outs:people>
      <outs:source>0</outs:source>
      <outs:isPinned>true</outs:isPinned>
    </outs:relatedPeopleItem>
    <outs:relatedPeopleItem>
      <outs:category>Last modified by</outs:category>
      <outs:people/>
      <outs:source>0</outs:source>
      <outs:isPinned>true</outs:isPinned>
    </outs:relatedPeopleItem>
    <outs:relatedPeopleItem>
      <outs:category>Manager</outs:category>
      <outs:people/>
      <outs:source>0</outs:source>
      <outs:isPinned>false</outs:isPinned>
    </outs:relatedPeopleItem>
  </outs:relatedPeople>
  <propertyMetadataList xmlns="http://schemas.microsoft.com/office/2009/outspace/metadata">
    <propertyMetadata>
      <type>0</type>
      <propertyId>2228224</propertyId>
      <propertyName/>
      <isPinned>true</isPinned>
    </propertyMetadata>
    <propertyMetadata>
      <type>0</type>
      <propertyId>1114115</propertyId>
      <propertyName/>
      <isPinned>true</isPinned>
    </propertyMetadata>
    <propertyMetadata>
      <type>0</type>
      <propertyId>1114117</propertyId>
      <propertyName/>
      <isPinned>true</isPinned>
    </propertyMetadata>
    <propertyMetadata>
      <type>0</type>
      <propertyId>589825</propertyId>
      <propertyName/>
      <isPinned>false</isPinned>
    </propertyMetadata>
    <propertyMetadata>
      <type>0</type>
      <propertyId>1114116</propertyId>
      <propertyName/>
      <isPinned>false</isPinned>
    </propertyMetadata>
    <propertyMetadata>
      <type>0</type>
      <propertyId>14</propertyId>
      <propertyName/>
      <isPinned>true</isPinned>
    </propertyMetadata>
    <propertyMetadata>
      <type>0</type>
      <propertyId>8</propertyId>
      <propertyName/>
      <isPinned>true</isPinned>
    </propertyMetadata>
    <propertyMetadata>
      <type>0</type>
      <propertyId>6</propertyId>
      <propertyName/>
      <isPinned>false</isPinned>
    </propertyMetadata>
    <propertyMetadata>
      <type>0</type>
      <propertyId>1114118</propertyId>
      <propertyName/>
      <isPinned>false</isPinned>
    </propertyMetadata>
    <propertyMetadata>
      <type>0</type>
      <propertyId>1179649</propertyId>
      <propertyName/>
      <isPinned>false</isPinned>
    </propertyMetadata>
    <propertyMetadata>
      <type>0</type>
      <propertyId>655365</propertyId>
      <propertyName/>
      <isPinned>false</isPinned>
    </propertyMetadata>
    <propertyMetadata>
      <type>0</type>
      <propertyId>1</propertyId>
      <propertyName/>
      <isPinned>false</isPinned>
    </propertyMetadata>
    <propertyMetadata>
      <type>0</type>
      <propertyId>0</propertyId>
      <propertyName/>
      <isPinned>true</isPinned>
    </propertyMetadata>
    <propertyMetadata>
      <type>0</type>
      <propertyId>13</propertyId>
      <propertyName/>
      <isPinned>false</isPinned>
    </propertyMetadata>
    <propertyMetadata>
      <type>0</type>
      <propertyId>1179653</propertyId>
      <propertyName/>
      <isPinned>false</isPinned>
    </propertyMetadata>
    <propertyMetadata>
      <type>0</type>
      <propertyId>22</propertyId>
      <propertyName/>
      <isPinned>false</isPinned>
    </propertyMetadata>
  </propertyMetadataList>
  <outs:corruptMetadataWasLost/>
</outs:outSpaceData>
</file>

<file path=customXml/itemProps1.xml><?xml version="1.0" encoding="utf-8"?>
<ds:datastoreItem xmlns:ds="http://schemas.openxmlformats.org/officeDocument/2006/customXml" ds:itemID="{6034B84F-8F8E-48B7-9EFF-C7DE1A66BD73}">
  <ds:schemaRefs>
    <ds:schemaRef ds:uri="http://schemas.microsoft.com/sharepoint/v3/contenttype/forms"/>
  </ds:schemaRefs>
</ds:datastoreItem>
</file>

<file path=customXml/itemProps2.xml><?xml version="1.0" encoding="utf-8"?>
<ds:datastoreItem xmlns:ds="http://schemas.openxmlformats.org/officeDocument/2006/customXml" ds:itemID="{A5547237-B119-45CA-BEFC-A2DA2BDB03E7}">
  <ds:schemaRefs>
    <ds:schemaRef ds:uri="http://schemas.microsoft.com/office/2006/documentManagement/types"/>
    <ds:schemaRef ds:uri="http://schemas.openxmlformats.org/package/2006/metadata/core-properties"/>
    <ds:schemaRef ds:uri="http://schemas.microsoft.com/office/2006/metadata/properties"/>
    <ds:schemaRef ds:uri="http://purl.org/dc/terms/"/>
    <ds:schemaRef ds:uri="http://www.w3.org/XML/1998/namespace"/>
    <ds:schemaRef ds:uri="http://purl.org/dc/elements/1.1/"/>
    <ds:schemaRef ds:uri="http://schemas.microsoft.com/office/infopath/2007/PartnerControls"/>
    <ds:schemaRef ds:uri="http://purl.org/dc/dcmitype/"/>
  </ds:schemaRefs>
</ds:datastoreItem>
</file>

<file path=customXml/itemProps3.xml><?xml version="1.0" encoding="utf-8"?>
<ds:datastoreItem xmlns:ds="http://schemas.openxmlformats.org/officeDocument/2006/customXml" ds:itemID="{63F8C001-70B3-4AE4-BEC2-202AE4E30C7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4.xml><?xml version="1.0" encoding="utf-8"?>
<ds:datastoreItem xmlns:ds="http://schemas.openxmlformats.org/officeDocument/2006/customXml" ds:itemID="{8865FC99-B6BD-4E98-8312-F4F432C217EA}">
  <ds:schemaRefs>
    <ds:schemaRef ds:uri="http://schemas.microsoft.com/office/2009/outspace/metadata"/>
  </ds:schemaRefs>
</ds:datastoreItem>
</file>

<file path=docProps/app.xml><?xml version="1.0" encoding="utf-8"?>
<Properties xmlns="http://schemas.openxmlformats.org/officeDocument/2006/extended-properties" xmlns:vt="http://schemas.openxmlformats.org/officeDocument/2006/docPropsVTypes">
  <Template>CPT_Wave15</Template>
  <TotalTime>14651</TotalTime>
  <Words>1891</Words>
  <Application>Microsoft Office PowerPoint</Application>
  <PresentationFormat>On-screen Show (4:3)</PresentationFormat>
  <Paragraphs>328</Paragraphs>
  <Slides>50</Slides>
  <Notes>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50</vt:i4>
      </vt:variant>
    </vt:vector>
  </HeadingPairs>
  <TitlesOfParts>
    <vt:vector size="58" baseType="lpstr">
      <vt:lpstr>Arial</vt:lpstr>
      <vt:lpstr>Arial Black</vt:lpstr>
      <vt:lpstr>Calibri</vt:lpstr>
      <vt:lpstr>Lucida Console</vt:lpstr>
      <vt:lpstr>Segoe UI</vt:lpstr>
      <vt:lpstr>Segoe UI Light</vt:lpstr>
      <vt:lpstr>Wingdings</vt:lpstr>
      <vt:lpstr>CPT_Wave15</vt:lpstr>
      <vt:lpstr>Introduction to M Programming for the Power BI Warrior</vt:lpstr>
      <vt:lpstr>Thanks to the Forefathers of M Education</vt:lpstr>
      <vt:lpstr>Download the Code and Slides</vt:lpstr>
      <vt:lpstr>Agenda</vt:lpstr>
      <vt:lpstr>Power BI Desktop is an ETL Tool</vt:lpstr>
      <vt:lpstr>Query Editor Window</vt:lpstr>
      <vt:lpstr>Query Steps</vt:lpstr>
      <vt:lpstr>Custom Column Dialog</vt:lpstr>
      <vt:lpstr>Advanced Editor or more correctly - The Simple Editor for Advanced Users</vt:lpstr>
      <vt:lpstr>"More" Advanced Editors</vt:lpstr>
      <vt:lpstr>Why Learn M</vt:lpstr>
      <vt:lpstr>Agenda</vt:lpstr>
      <vt:lpstr>The M Programming Language</vt:lpstr>
      <vt:lpstr>Referencing Other Queries</vt:lpstr>
      <vt:lpstr>Let Statement</vt:lpstr>
      <vt:lpstr>Comments and Variable Names</vt:lpstr>
      <vt:lpstr>Flow of Statement Evaluation</vt:lpstr>
      <vt:lpstr>Will This M Code Work?</vt:lpstr>
      <vt:lpstr>Query Folding</vt:lpstr>
      <vt:lpstr>Query Folding Example</vt:lpstr>
      <vt:lpstr>Native Queries</vt:lpstr>
      <vt:lpstr>M Type System</vt:lpstr>
      <vt:lpstr>M Datatypes</vt:lpstr>
      <vt:lpstr>Initializing Dates and Times</vt:lpstr>
      <vt:lpstr>Lists</vt:lpstr>
      <vt:lpstr>Text.Select</vt:lpstr>
      <vt:lpstr>Records</vt:lpstr>
      <vt:lpstr>Combination Operator (&amp;)</vt:lpstr>
      <vt:lpstr>Table.FromRecords</vt:lpstr>
      <vt:lpstr>Creating User-defined Types</vt:lpstr>
      <vt:lpstr>Using Each with Unary Functions</vt:lpstr>
      <vt:lpstr>Performing Calculations Across Rows</vt:lpstr>
      <vt:lpstr>Agenda</vt:lpstr>
      <vt:lpstr>M Function Library</vt:lpstr>
      <vt:lpstr>Accessing Data using OData.Feed</vt:lpstr>
      <vt:lpstr>Web.Contents</vt:lpstr>
      <vt:lpstr>Agenda</vt:lpstr>
      <vt:lpstr>Understanding Function Queries</vt:lpstr>
      <vt:lpstr>List.Generate</vt:lpstr>
      <vt:lpstr>Agenda</vt:lpstr>
      <vt:lpstr>Query Parameters</vt:lpstr>
      <vt:lpstr>Creating Query Parameters</vt:lpstr>
      <vt:lpstr>Referencing Parameters in a Query</vt:lpstr>
      <vt:lpstr>Creating a Project Template File</vt:lpstr>
      <vt:lpstr>The Template File Implementation</vt:lpstr>
      <vt:lpstr>Agenda</vt:lpstr>
      <vt:lpstr>Motivation for Custom Data Connectors</vt:lpstr>
      <vt:lpstr>Power Query SDK</vt:lpstr>
      <vt:lpstr>Creating a New Data Connector Project</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Integrating Power BI with SQL Server 2016</dc:title>
  <dc:creator>Ted Pattison</dc:creator>
  <cp:lastModifiedBy>Ted Pattison</cp:lastModifiedBy>
  <cp:revision>425</cp:revision>
  <dcterms:created xsi:type="dcterms:W3CDTF">2012-04-13T19:17:02Z</dcterms:created>
  <dcterms:modified xsi:type="dcterms:W3CDTF">2018-02-28T17:15:44Z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ublisher">
    <vt:lpwstr>Critical Path Training, LLC</vt:lpwstr>
  </property>
  <property fmtid="{D5CDD505-2E9C-101B-9397-08002B2CF9AE}" pid="3" name="ContentTypeId">
    <vt:lpwstr>0x01010043F7775CCE86F349BB7C51FB3CE6B150</vt:lpwstr>
  </property>
</Properties>
</file>