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5"/>
  </p:notesMasterIdLst>
  <p:handoutMasterIdLst>
    <p:handoutMasterId r:id="rId56"/>
  </p:handoutMasterIdLst>
  <p:sldIdLst>
    <p:sldId id="279" r:id="rId6"/>
    <p:sldId id="357" r:id="rId7"/>
    <p:sldId id="282" r:id="rId8"/>
    <p:sldId id="296" r:id="rId9"/>
    <p:sldId id="364" r:id="rId10"/>
    <p:sldId id="365" r:id="rId11"/>
    <p:sldId id="373" r:id="rId12"/>
    <p:sldId id="297" r:id="rId13"/>
    <p:sldId id="317" r:id="rId14"/>
    <p:sldId id="298" r:id="rId15"/>
    <p:sldId id="295" r:id="rId16"/>
    <p:sldId id="366" r:id="rId17"/>
    <p:sldId id="367" r:id="rId18"/>
    <p:sldId id="315" r:id="rId19"/>
    <p:sldId id="346" r:id="rId20"/>
    <p:sldId id="308" r:id="rId21"/>
    <p:sldId id="347" r:id="rId22"/>
    <p:sldId id="325" r:id="rId23"/>
    <p:sldId id="326" r:id="rId24"/>
    <p:sldId id="349" r:id="rId25"/>
    <p:sldId id="350" r:id="rId26"/>
    <p:sldId id="356" r:id="rId27"/>
    <p:sldId id="327" r:id="rId28"/>
    <p:sldId id="309" r:id="rId29"/>
    <p:sldId id="310" r:id="rId30"/>
    <p:sldId id="340" r:id="rId31"/>
    <p:sldId id="332" r:id="rId32"/>
    <p:sldId id="311" r:id="rId33"/>
    <p:sldId id="333" r:id="rId34"/>
    <p:sldId id="328" r:id="rId35"/>
    <p:sldId id="334" r:id="rId36"/>
    <p:sldId id="319" r:id="rId37"/>
    <p:sldId id="368" r:id="rId38"/>
    <p:sldId id="324" r:id="rId39"/>
    <p:sldId id="342" r:id="rId40"/>
    <p:sldId id="345" r:id="rId41"/>
    <p:sldId id="369" r:id="rId42"/>
    <p:sldId id="353" r:id="rId43"/>
    <p:sldId id="302" r:id="rId44"/>
    <p:sldId id="351" r:id="rId45"/>
    <p:sldId id="372" r:id="rId46"/>
    <p:sldId id="370" r:id="rId47"/>
    <p:sldId id="299" r:id="rId48"/>
    <p:sldId id="300" r:id="rId49"/>
    <p:sldId id="301" r:id="rId50"/>
    <p:sldId id="354" r:id="rId51"/>
    <p:sldId id="355" r:id="rId52"/>
    <p:sldId id="358" r:id="rId53"/>
    <p:sldId id="371"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202"/>
    <a:srgbClr val="74001E"/>
    <a:srgbClr val="0000FF"/>
    <a:srgbClr val="3E6DFF"/>
    <a:srgbClr val="9F002D"/>
    <a:srgbClr val="583930"/>
    <a:srgbClr val="9D0204"/>
    <a:srgbClr val="4C2710"/>
    <a:srgbClr val="1950A1"/>
    <a:srgbClr val="1B55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5280" autoAdjust="0"/>
  </p:normalViewPr>
  <p:slideViewPr>
    <p:cSldViewPr>
      <p:cViewPr varScale="1">
        <p:scale>
          <a:sx n="86" d="100"/>
          <a:sy n="86" d="100"/>
        </p:scale>
        <p:origin x="1819" y="6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475"/>
    </p:cViewPr>
  </p:sorterViewPr>
  <p:notesViewPr>
    <p:cSldViewPr>
      <p:cViewPr>
        <p:scale>
          <a:sx n="90" d="100"/>
          <a:sy n="90" d="100"/>
        </p:scale>
        <p:origin x="2486"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2000" dirty="0"/>
          </a:p>
        </p:txBody>
      </p:sp>
    </p:spTree>
    <p:extLst>
      <p:ext uri="{BB962C8B-B14F-4D97-AF65-F5344CB8AC3E}">
        <p14:creationId xmlns:p14="http://schemas.microsoft.com/office/powerpoint/2010/main" val="396872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4492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Tree>
    <p:extLst>
      <p:ext uri="{BB962C8B-B14F-4D97-AF65-F5344CB8AC3E}">
        <p14:creationId xmlns:p14="http://schemas.microsoft.com/office/powerpoint/2010/main" val="80087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040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3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380109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75861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837659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767FEF2-88CF-40B9-A4D3-9AF31B2F378F}"/>
              </a:ext>
            </a:extLst>
          </p:cNvPr>
          <p:cNvCxnSpPr>
            <a:cxnSpLocks/>
          </p:cNvCxnSpPr>
          <p:nvPr userDrawn="1"/>
        </p:nvCxnSpPr>
        <p:spPr>
          <a:xfrm flipV="1">
            <a:off x="594947" y="369276"/>
            <a:ext cx="2590800" cy="5791200"/>
          </a:xfrm>
          <a:prstGeom prst="straightConnector1">
            <a:avLst/>
          </a:prstGeom>
          <a:ln w="76200">
            <a:solidFill>
              <a:srgbClr val="583930">
                <a:alpha val="32157"/>
              </a:srgb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bwMode="gray">
          <a:xfrm>
            <a:off x="228600" y="457200"/>
            <a:ext cx="8763000" cy="1371600"/>
          </a:xfrm>
        </p:spPr>
        <p:txBody>
          <a:bodyPr anchor="ctr" anchorCtr="0"/>
          <a:lstStyle>
            <a:lvl1pPr algn="ctr">
              <a:defRPr sz="36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https://scientistsforjesus.files.wordpress.com/2013/11/c7d87-davidandgoliathhhhhh.jpeg?w=640&amp;h=574">
            <a:extLst>
              <a:ext uri="{FF2B5EF4-FFF2-40B4-BE49-F238E27FC236}">
                <a16:creationId xmlns:a16="http://schemas.microsoft.com/office/drawing/2014/main" id="{9C0B0044-B3DA-4C64-8304-5F16E9AAE52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993" b="12187"/>
          <a:stretch/>
        </p:blipFill>
        <p:spPr bwMode="auto">
          <a:xfrm>
            <a:off x="0" y="2057400"/>
            <a:ext cx="91440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7800" y="5562600"/>
            <a:ext cx="639232" cy="457200"/>
          </a:xfrm>
          <a:prstGeom prst="rect">
            <a:avLst/>
          </a:prstGeom>
        </p:spPr>
      </p:pic>
      <p:pic>
        <p:nvPicPr>
          <p:cNvPr id="6" name="Picture 5">
            <a:extLst>
              <a:ext uri="{FF2B5EF4-FFF2-40B4-BE49-F238E27FC236}">
                <a16:creationId xmlns:a16="http://schemas.microsoft.com/office/drawing/2014/main" id="{4CBF12BB-F995-46D9-80E2-14C07FE7EA1E}"/>
              </a:ext>
            </a:extLst>
          </p:cNvPr>
          <p:cNvPicPr>
            <a:picLocks noChangeAspect="1"/>
          </p:cNvPicPr>
          <p:nvPr userDrawn="1"/>
        </p:nvPicPr>
        <p:blipFill>
          <a:blip r:embed="rId4"/>
          <a:stretch>
            <a:fillRect/>
          </a:stretch>
        </p:blipFill>
        <p:spPr>
          <a:xfrm>
            <a:off x="6877892" y="2883877"/>
            <a:ext cx="787023" cy="545124"/>
          </a:xfrm>
          <a:prstGeom prst="rect">
            <a:avLst/>
          </a:prstGeom>
          <a:ln>
            <a:solidFill>
              <a:schemeClr val="tx1"/>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7" name="Inhaltsplatzhalter 2"/>
          <p:cNvSpPr>
            <a:spLocks noGrp="1"/>
          </p:cNvSpPr>
          <p:nvPr>
            <p:ph idx="1"/>
          </p:nvPr>
        </p:nvSpPr>
        <p:spPr>
          <a:xfrm>
            <a:off x="241300" y="1484787"/>
            <a:ext cx="8229601" cy="4281339"/>
          </a:xfrm>
          <a:prstGeom prst="rect">
            <a:avLst/>
          </a:prstGeom>
        </p:spPr>
        <p:txBody>
          <a:bodyPr/>
          <a:lstStyle>
            <a:lvl1pPr marL="257111" indent="-257111">
              <a:buFont typeface="Wingdings" pitchFamily="2" charset="2"/>
              <a:buChar char="§"/>
              <a:defRPr>
                <a:solidFill>
                  <a:schemeClr val="tx1"/>
                </a:solidFill>
                <a:latin typeface="Segoe UI" pitchFamily="34" charset="0"/>
                <a:ea typeface="Segoe UI" pitchFamily="34" charset="0"/>
                <a:cs typeface="Segoe UI" pitchFamily="34" charset="0"/>
              </a:defRPr>
            </a:lvl1pPr>
            <a:lvl2pPr marL="557074" indent="-214259">
              <a:buFont typeface="Wingdings" pitchFamily="2" charset="2"/>
              <a:buChar char="§"/>
              <a:defRPr>
                <a:solidFill>
                  <a:schemeClr val="tx1"/>
                </a:solidFill>
                <a:latin typeface="Segoe UI" pitchFamily="34" charset="0"/>
                <a:ea typeface="Segoe UI" pitchFamily="34" charset="0"/>
                <a:cs typeface="Segoe UI" pitchFamily="34" charset="0"/>
              </a:defRPr>
            </a:lvl2pPr>
            <a:lvl3pPr marL="857036" indent="-171407">
              <a:buFont typeface="Wingdings" pitchFamily="2" charset="2"/>
              <a:buChar char="§"/>
              <a:defRPr>
                <a:solidFill>
                  <a:schemeClr val="tx1"/>
                </a:solidFill>
                <a:latin typeface="Segoe UI" pitchFamily="34" charset="0"/>
                <a:ea typeface="Segoe UI" pitchFamily="34" charset="0"/>
                <a:cs typeface="Segoe UI" pitchFamily="34" charset="0"/>
              </a:defRPr>
            </a:lvl3pPr>
            <a:lvl4pPr marL="1199850" indent="-171407">
              <a:buFont typeface="Wingdings" pitchFamily="2" charset="2"/>
              <a:buChar char="§"/>
              <a:defRPr>
                <a:solidFill>
                  <a:schemeClr val="tx1"/>
                </a:solidFill>
                <a:latin typeface="Segoe UI" pitchFamily="34" charset="0"/>
                <a:ea typeface="Segoe UI" pitchFamily="34" charset="0"/>
                <a:cs typeface="Segoe UI" pitchFamily="34" charset="0"/>
              </a:defRPr>
            </a:lvl4pPr>
            <a:lvl5pPr marL="1542665" indent="-171407">
              <a:buFont typeface="Wingdings" pitchFamily="2" charset="2"/>
              <a:buChar char="§"/>
              <a:defRPr>
                <a:solidFill>
                  <a:schemeClr val="tx1"/>
                </a:solidFill>
                <a:latin typeface="Segoe UI" pitchFamily="34" charset="0"/>
                <a:ea typeface="Segoe UI" pitchFamily="34" charset="0"/>
                <a:cs typeface="Segoe UI"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209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C8A5E5-FAB3-45FE-B422-E8A8593917C7}" type="datetimeFigureOut">
              <a:rPr lang="en-GB" smtClean="0"/>
              <a:t>17/10/2019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F17F2C-43F9-4360-B608-305BB96131D3}" type="slidenum">
              <a:rPr lang="en-GB" smtClean="0"/>
              <a:t>‹#›</a:t>
            </a:fld>
            <a:endParaRPr lang="en-GB"/>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44624"/>
            <a:ext cx="8229600" cy="998984"/>
          </a:xfrm>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Tree>
    <p:extLst>
      <p:ext uri="{BB962C8B-B14F-4D97-AF65-F5344CB8AC3E}">
        <p14:creationId xmlns:p14="http://schemas.microsoft.com/office/powerpoint/2010/main" val="359093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A5E5-FAB3-45FE-B422-E8A8593917C7}" type="datetimeFigureOut">
              <a:rPr lang="en-GB" smtClean="0"/>
              <a:t>17/10/2019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F17F2C-43F9-4360-B608-305BB96131D3}"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for Graphic">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2C7"/>
                </a:solidFill>
                <a:latin typeface="Segoe UI Light" panose="020B0502040204020203" pitchFamily="34"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atin typeface="Segoe UI Light" panose="020B0502040204020203" pitchFamily="34" charset="0"/>
              </a:defRPr>
            </a:lvl1pPr>
          </a:lstStyle>
          <a:p>
            <a:fld id="{02C8A5E5-FAB3-45FE-B422-E8A8593917C7}" type="datetimeFigureOut">
              <a:rPr lang="en-GB" smtClean="0"/>
              <a:pPr/>
              <a:t>17/10/2019</a:t>
            </a:fld>
            <a:endParaRPr lang="en-GB"/>
          </a:p>
        </p:txBody>
      </p:sp>
      <p:sp>
        <p:nvSpPr>
          <p:cNvPr id="5" name="Footer Placeholder 4"/>
          <p:cNvSpPr>
            <a:spLocks noGrp="1"/>
          </p:cNvSpPr>
          <p:nvPr>
            <p:ph type="ftr" sz="quarter" idx="11"/>
          </p:nvPr>
        </p:nvSpPr>
        <p:spPr/>
        <p:txBody>
          <a:bodyPr/>
          <a:lstStyle>
            <a:lvl1pPr>
              <a:defRPr>
                <a:latin typeface="Segoe UI Light" panose="020B0502040204020203"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Segoe UI Light" panose="020B0502040204020203" pitchFamily="34" charset="0"/>
              </a:defRPr>
            </a:lvl1pPr>
          </a:lstStyle>
          <a:p>
            <a:fld id="{61F17F2C-43F9-4360-B608-305BB96131D3}" type="slidenum">
              <a:rPr lang="en-GB" smtClean="0"/>
              <a:pPr/>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6411516"/>
            <a:ext cx="9143992" cy="446484"/>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504" y="6485437"/>
            <a:ext cx="1059901" cy="31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riticalPathTraining/Intro2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msdn.microsoft.com/en-us/library/mt779182.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Advanced Query Design</a:t>
            </a:r>
            <a:br>
              <a:rPr lang="en-US" sz="4400" dirty="0"/>
            </a:br>
            <a:r>
              <a:rPr lang="en-US" sz="4400" dirty="0"/>
              <a:t>using Power Query and M</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373830" y="3129202"/>
            <a:ext cx="4554616" cy="3100244"/>
          </a:xfrm>
          <a:prstGeom prst="rect">
            <a:avLst/>
          </a:prstGeom>
          <a:ln>
            <a:solidFill>
              <a:schemeClr val="tx1"/>
            </a:solidFill>
          </a:ln>
        </p:spPr>
      </p:pic>
      <p:sp>
        <p:nvSpPr>
          <p:cNvPr id="2" name="Title 1"/>
          <p:cNvSpPr>
            <a:spLocks noGrp="1"/>
          </p:cNvSpPr>
          <p:nvPr>
            <p:ph type="title"/>
          </p:nvPr>
        </p:nvSpPr>
        <p:spPr/>
        <p:txBody>
          <a:bodyPr/>
          <a:lstStyle/>
          <a:p>
            <a:r>
              <a:rPr lang="en-US" dirty="0"/>
              <a:t>Advanced Editor</a:t>
            </a:r>
            <a:br>
              <a:rPr lang="en-US" dirty="0"/>
            </a:br>
            <a:r>
              <a:rPr lang="en-US" sz="1100" dirty="0">
                <a:solidFill>
                  <a:schemeClr val="accent2">
                    <a:lumMod val="40000"/>
                    <a:lumOff val="60000"/>
                  </a:schemeClr>
                </a:solidFill>
              </a:rPr>
              <a:t>or more correctly - The Simple Editor for Advanced Users</a:t>
            </a:r>
            <a:endParaRPr lang="en-US" dirty="0">
              <a:solidFill>
                <a:schemeClr val="accent2">
                  <a:lumMod val="40000"/>
                  <a:lumOff val="60000"/>
                </a:schemeClr>
              </a:solidFill>
            </a:endParaRPr>
          </a:p>
        </p:txBody>
      </p:sp>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sp>
        <p:nvSpPr>
          <p:cNvPr id="8" name="Rounded Rectangle 7"/>
          <p:cNvSpPr/>
          <p:nvPr/>
        </p:nvSpPr>
        <p:spPr>
          <a:xfrm>
            <a:off x="2885499" y="3388048"/>
            <a:ext cx="370899" cy="55549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571299" y="3733800"/>
            <a:ext cx="5115501" cy="2414516"/>
          </a:xfrm>
          <a:prstGeom prst="rect">
            <a:avLst/>
          </a:prstGeom>
          <a:ln>
            <a:solidFill>
              <a:schemeClr val="bg1">
                <a:lumMod val="50000"/>
              </a:schemeClr>
            </a:solidFill>
          </a:ln>
        </p:spPr>
      </p:pic>
      <p:sp>
        <p:nvSpPr>
          <p:cNvPr id="9" name="Freeform 8"/>
          <p:cNvSpPr/>
          <p:nvPr/>
        </p:nvSpPr>
        <p:spPr>
          <a:xfrm>
            <a:off x="3256398" y="3353745"/>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2017714"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Query </a:t>
            </a:r>
          </a:p>
          <a:p>
            <a:pPr algn="ctr"/>
            <a:r>
              <a:rPr lang="en-US"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used to Build Dataflows</a:t>
            </a:r>
          </a:p>
        </p:txBody>
      </p:sp>
      <p:sp>
        <p:nvSpPr>
          <p:cNvPr id="3" name="Content Placeholder 2"/>
          <p:cNvSpPr>
            <a:spLocks noGrp="1"/>
          </p:cNvSpPr>
          <p:nvPr>
            <p:ph idx="1"/>
          </p:nvPr>
        </p:nvSpPr>
        <p:spPr/>
        <p:txBody>
          <a:bodyPr/>
          <a:lstStyle/>
          <a:p>
            <a:r>
              <a:rPr lang="en-US" dirty="0"/>
              <a:t>Dataflows provide structured ETL processes</a:t>
            </a:r>
          </a:p>
          <a:p>
            <a:pPr lvl="1"/>
            <a:r>
              <a:rPr lang="en-US" dirty="0"/>
              <a:t>Dataflows built from external datasources</a:t>
            </a:r>
          </a:p>
          <a:p>
            <a:pPr lvl="1"/>
            <a:r>
              <a:rPr lang="en-US" dirty="0"/>
              <a:t>Datasets built from dataflows, not external data sources</a:t>
            </a:r>
          </a:p>
          <a:p>
            <a:pPr lvl="1"/>
            <a:r>
              <a:rPr lang="en-US" dirty="0"/>
              <a:t>Dataflow takes on role of data warehouse</a:t>
            </a:r>
          </a:p>
        </p:txBody>
      </p:sp>
      <p:sp>
        <p:nvSpPr>
          <p:cNvPr id="7" name="Rectangle 6"/>
          <p:cNvSpPr/>
          <p:nvPr/>
        </p:nvSpPr>
        <p:spPr>
          <a:xfrm>
            <a:off x="4004774" y="3520484"/>
            <a:ext cx="4758226" cy="3032716"/>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App Workspace</a:t>
            </a:r>
          </a:p>
        </p:txBody>
      </p:sp>
      <p:sp>
        <p:nvSpPr>
          <p:cNvPr id="8" name="Rounded Rectangle 7"/>
          <p:cNvSpPr/>
          <p:nvPr/>
        </p:nvSpPr>
        <p:spPr>
          <a:xfrm>
            <a:off x="4285720" y="4399395"/>
            <a:ext cx="1854337"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Dataflow</a:t>
            </a:r>
          </a:p>
        </p:txBody>
      </p:sp>
      <p:cxnSp>
        <p:nvCxnSpPr>
          <p:cNvPr id="13" name="Straight Arrow Connector 12"/>
          <p:cNvCxnSpPr/>
          <p:nvPr/>
        </p:nvCxnSpPr>
        <p:spPr>
          <a:xfrm>
            <a:off x="19247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247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956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81539" y="470561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81539" y="4959811"/>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81539" y="517511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81539" y="5390420"/>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5030" y="3520483"/>
            <a:ext cx="1024970" cy="3032714"/>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Power Query </a:t>
            </a:r>
          </a:p>
          <a:p>
            <a:pPr algn="ctr"/>
            <a:r>
              <a:rPr lang="en-US" sz="1400" b="1" dirty="0">
                <a:solidFill>
                  <a:schemeClr val="accent1"/>
                </a:solidFill>
              </a:rPr>
              <a:t>Mashup Engine</a:t>
            </a:r>
          </a:p>
        </p:txBody>
      </p:sp>
      <p:sp>
        <p:nvSpPr>
          <p:cNvPr id="4" name="Rounded Rectangle 3"/>
          <p:cNvSpPr/>
          <p:nvPr/>
        </p:nvSpPr>
        <p:spPr>
          <a:xfrm>
            <a:off x="4572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4759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4759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grpSp>
        <p:nvGrpSpPr>
          <p:cNvPr id="10" name="Group 9">
            <a:extLst>
              <a:ext uri="{FF2B5EF4-FFF2-40B4-BE49-F238E27FC236}">
                <a16:creationId xmlns:a16="http://schemas.microsoft.com/office/drawing/2014/main" id="{07E10159-8E0F-4B25-81C8-02800EA44ECE}"/>
              </a:ext>
            </a:extLst>
          </p:cNvPr>
          <p:cNvGrpSpPr/>
          <p:nvPr/>
        </p:nvGrpSpPr>
        <p:grpSpPr>
          <a:xfrm>
            <a:off x="6806718" y="3980920"/>
            <a:ext cx="1795043" cy="1194196"/>
            <a:chOff x="6553200" y="3886200"/>
            <a:chExt cx="1795043" cy="1194196"/>
          </a:xfrm>
        </p:grpSpPr>
        <p:sp>
          <p:nvSpPr>
            <p:cNvPr id="22" name="Rectangle 21">
              <a:extLst>
                <a:ext uri="{FF2B5EF4-FFF2-40B4-BE49-F238E27FC236}">
                  <a16:creationId xmlns:a16="http://schemas.microsoft.com/office/drawing/2014/main" id="{C39B2DE3-1637-4319-95E5-E2EE56B19B6D}"/>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3" name="Rounded Rectangle 7">
              <a:extLst>
                <a:ext uri="{FF2B5EF4-FFF2-40B4-BE49-F238E27FC236}">
                  <a16:creationId xmlns:a16="http://schemas.microsoft.com/office/drawing/2014/main" id="{CEA8245B-C6D5-437A-9991-CA9174A46626}"/>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4" name="Rounded Rectangle 7">
              <a:extLst>
                <a:ext uri="{FF2B5EF4-FFF2-40B4-BE49-F238E27FC236}">
                  <a16:creationId xmlns:a16="http://schemas.microsoft.com/office/drawing/2014/main" id="{1FC0AB6D-C687-4D50-AD14-B2EAD7ED5A3D}"/>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grpSp>
        <p:nvGrpSpPr>
          <p:cNvPr id="25" name="Group 24">
            <a:extLst>
              <a:ext uri="{FF2B5EF4-FFF2-40B4-BE49-F238E27FC236}">
                <a16:creationId xmlns:a16="http://schemas.microsoft.com/office/drawing/2014/main" id="{9A71D2C3-630F-4F3B-8516-D16F04027CA4}"/>
              </a:ext>
            </a:extLst>
          </p:cNvPr>
          <p:cNvGrpSpPr/>
          <p:nvPr/>
        </p:nvGrpSpPr>
        <p:grpSpPr>
          <a:xfrm>
            <a:off x="6806717" y="5251906"/>
            <a:ext cx="1795043" cy="1194196"/>
            <a:chOff x="6553200" y="3886200"/>
            <a:chExt cx="1795043" cy="1194196"/>
          </a:xfrm>
        </p:grpSpPr>
        <p:sp>
          <p:nvSpPr>
            <p:cNvPr id="26" name="Rectangle 25">
              <a:extLst>
                <a:ext uri="{FF2B5EF4-FFF2-40B4-BE49-F238E27FC236}">
                  <a16:creationId xmlns:a16="http://schemas.microsoft.com/office/drawing/2014/main" id="{B790FA34-13F2-4387-A5F1-8FAC60DAAA22}"/>
                </a:ext>
              </a:extLst>
            </p:cNvPr>
            <p:cNvSpPr/>
            <p:nvPr/>
          </p:nvSpPr>
          <p:spPr>
            <a:xfrm>
              <a:off x="6553200" y="3886200"/>
              <a:ext cx="1795043" cy="1194196"/>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27" name="Rounded Rectangle 7">
              <a:extLst>
                <a:ext uri="{FF2B5EF4-FFF2-40B4-BE49-F238E27FC236}">
                  <a16:creationId xmlns:a16="http://schemas.microsoft.com/office/drawing/2014/main" id="{A0504FAB-19DE-483D-BC48-82EB4A79A013}"/>
                </a:ext>
              </a:extLst>
            </p:cNvPr>
            <p:cNvSpPr/>
            <p:nvPr/>
          </p:nvSpPr>
          <p:spPr>
            <a:xfrm>
              <a:off x="6639954" y="4726261"/>
              <a:ext cx="1649548" cy="269093"/>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Dataset</a:t>
              </a:r>
            </a:p>
          </p:txBody>
        </p:sp>
        <p:sp>
          <p:nvSpPr>
            <p:cNvPr id="28" name="Rounded Rectangle 7">
              <a:extLst>
                <a:ext uri="{FF2B5EF4-FFF2-40B4-BE49-F238E27FC236}">
                  <a16:creationId xmlns:a16="http://schemas.microsoft.com/office/drawing/2014/main" id="{B9B4FA7A-2DC6-4937-A0B5-12658DD66318}"/>
                </a:ext>
              </a:extLst>
            </p:cNvPr>
            <p:cNvSpPr/>
            <p:nvPr/>
          </p:nvSpPr>
          <p:spPr>
            <a:xfrm>
              <a:off x="6625947" y="4389141"/>
              <a:ext cx="1649548" cy="269092"/>
            </a:xfrm>
            <a:prstGeom prst="round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Report</a:t>
              </a:r>
            </a:p>
          </p:txBody>
        </p:sp>
      </p:grpSp>
      <p:cxnSp>
        <p:nvCxnSpPr>
          <p:cNvPr id="29" name="Straight Arrow Connector 28">
            <a:extLst>
              <a:ext uri="{FF2B5EF4-FFF2-40B4-BE49-F238E27FC236}">
                <a16:creationId xmlns:a16="http://schemas.microsoft.com/office/drawing/2014/main" id="{7BA192E4-55FE-4487-B0A9-8B93A51BA331}"/>
              </a:ext>
            </a:extLst>
          </p:cNvPr>
          <p:cNvCxnSpPr>
            <a:cxnSpLocks/>
          </p:cNvCxnSpPr>
          <p:nvPr/>
        </p:nvCxnSpPr>
        <p:spPr>
          <a:xfrm>
            <a:off x="5943600" y="4955527"/>
            <a:ext cx="1170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F360D-67B6-45A3-AC05-20C5B00837F3}"/>
              </a:ext>
            </a:extLst>
          </p:cNvPr>
          <p:cNvCxnSpPr>
            <a:cxnSpLocks/>
          </p:cNvCxnSpPr>
          <p:nvPr/>
        </p:nvCxnSpPr>
        <p:spPr>
          <a:xfrm>
            <a:off x="5943599" y="5281806"/>
            <a:ext cx="1170442" cy="9665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6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Party Tricks</a:t>
            </a:r>
          </a:p>
          <a:p>
            <a:pPr>
              <a:buFont typeface="Wingdings" panose="05000000000000000000" pitchFamily="2" charset="2"/>
              <a:buChar char="ü"/>
            </a:pPr>
            <a:r>
              <a:rPr lang="en-US" dirty="0"/>
              <a:t>Power Query Mashup Engine</a:t>
            </a:r>
          </a:p>
          <a:p>
            <a:pPr>
              <a:buFont typeface="Wingdings" panose="05000000000000000000" pitchFamily="2" charset="2"/>
              <a:buChar char="Ø"/>
            </a:pPr>
            <a:r>
              <a:rPr lang="en-US" dirty="0"/>
              <a:t>M Programming Fundamentals</a:t>
            </a:r>
          </a:p>
          <a:p>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306794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idx="1"/>
          </p:nvPr>
        </p:nvSpPr>
        <p:spPr/>
        <p:txBody>
          <a:bodyPr>
            <a:normAutofit/>
          </a:bodyPr>
          <a:lstStyle/>
          <a:p>
            <a:r>
              <a:rPr lang="en-US" sz="2400" dirty="0"/>
              <a:t>M is a </a:t>
            </a:r>
            <a:r>
              <a:rPr lang="en-US" sz="2400" b="1" i="1" dirty="0">
                <a:solidFill>
                  <a:srgbClr val="002060"/>
                </a:solidFill>
              </a:rPr>
              <a:t>functional</a:t>
            </a:r>
            <a:r>
              <a:rPr lang="en-US" sz="2400" dirty="0"/>
              <a:t> programming language</a:t>
            </a:r>
          </a:p>
          <a:p>
            <a:pPr lvl="1"/>
            <a:r>
              <a:rPr lang="en-US" sz="2000" dirty="0"/>
              <a:t>computation through evaluation of mathematical functions</a:t>
            </a:r>
          </a:p>
          <a:p>
            <a:pPr lvl="1"/>
            <a:r>
              <a:rPr lang="en-US" sz="2000" dirty="0"/>
              <a:t>Programming involves writing expressions instead of statements</a:t>
            </a:r>
          </a:p>
          <a:p>
            <a:pPr lvl="1"/>
            <a:r>
              <a:rPr lang="en-US" sz="2000" dirty="0"/>
              <a:t>M does not support changing-state or mutable data</a:t>
            </a:r>
          </a:p>
          <a:p>
            <a:pPr lvl="1"/>
            <a:r>
              <a:rPr lang="en-US" sz="2000" dirty="0"/>
              <a:t>Every query is a single expression that returns a single value</a:t>
            </a:r>
          </a:p>
          <a:p>
            <a:pPr lvl="1"/>
            <a:r>
              <a:rPr lang="en-US" sz="2000" dirty="0"/>
              <a:t>Every query has a return type</a:t>
            </a:r>
          </a:p>
          <a:p>
            <a:endParaRPr lang="en-US" sz="2400" dirty="0"/>
          </a:p>
          <a:p>
            <a:r>
              <a:rPr lang="en-US" sz="2400" dirty="0"/>
              <a:t>Get Started with M</a:t>
            </a:r>
          </a:p>
          <a:p>
            <a:pPr lvl="1"/>
            <a:r>
              <a:rPr lang="en-US" sz="2000" dirty="0"/>
              <a:t>Language is case-sensitive</a:t>
            </a:r>
          </a:p>
          <a:p>
            <a:pPr lvl="1"/>
            <a:r>
              <a:rPr lang="en-US" sz="2000" dirty="0"/>
              <a:t>It's all about writing expressions</a:t>
            </a:r>
          </a:p>
          <a:p>
            <a:pPr lvl="1"/>
            <a:r>
              <a:rPr lang="en-US" sz="2000" dirty="0"/>
              <a:t>Query expressions can reference other queries by name</a:t>
            </a:r>
          </a:p>
          <a:p>
            <a:endParaRPr lang="en-US" sz="2400" dirty="0"/>
          </a:p>
          <a:p>
            <a:pPr lvl="1"/>
            <a:endParaRPr lang="en-US" sz="2000" dirty="0"/>
          </a:p>
        </p:txBody>
      </p:sp>
    </p:spTree>
    <p:extLst>
      <p:ext uri="{BB962C8B-B14F-4D97-AF65-F5344CB8AC3E}">
        <p14:creationId xmlns:p14="http://schemas.microsoft.com/office/powerpoint/2010/main" val="21300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idx="1"/>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1143000" y="2590800"/>
            <a:ext cx="5334000" cy="333194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1219201" y="3708826"/>
            <a:ext cx="5334000" cy="2952223"/>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idx="1"/>
          </p:nvPr>
        </p:nvSpPr>
        <p:spPr>
          <a:xfrm>
            <a:off x="381000" y="1143000"/>
            <a:ext cx="8610600" cy="5181600"/>
          </a:xfrm>
        </p:spPr>
        <p:txBody>
          <a:bodyPr>
            <a:normAutofit/>
          </a:bodyPr>
          <a:lstStyle/>
          <a:p>
            <a:r>
              <a:rPr lang="en-US" sz="2400" dirty="0"/>
              <a:t>Queries usually created using </a:t>
            </a:r>
            <a:r>
              <a:rPr lang="en-US" sz="2400" b="1" dirty="0">
                <a:solidFill>
                  <a:srgbClr val="002060"/>
                </a:solidFill>
                <a:latin typeface="Lucida Console" panose="020B0609040504020204" pitchFamily="49" charset="0"/>
              </a:rPr>
              <a:t>let</a:t>
            </a:r>
            <a:r>
              <a:rPr lang="en-US" sz="2400" dirty="0"/>
              <a:t> statement</a:t>
            </a:r>
          </a:p>
          <a:p>
            <a:pPr lvl="1"/>
            <a:r>
              <a:rPr lang="en-US" sz="2000" dirty="0"/>
              <a:t>Allows a single expressions to contain inner expressions</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represents a separate expression</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has variable which is named step</a:t>
            </a:r>
          </a:p>
          <a:p>
            <a:pPr lvl="1"/>
            <a:r>
              <a:rPr lang="en-US" sz="2000" dirty="0"/>
              <a:t>Each line in </a:t>
            </a:r>
            <a:r>
              <a:rPr lang="en-US" sz="2000" b="1" dirty="0">
                <a:solidFill>
                  <a:srgbClr val="002060"/>
                </a:solidFill>
                <a:latin typeface="Lucida Console" panose="020B0609040504020204" pitchFamily="49" charset="0"/>
              </a:rPr>
              <a:t>let</a:t>
            </a:r>
            <a:r>
              <a:rPr lang="en-US" sz="2000" dirty="0"/>
              <a:t> block requires comma at end except for last line</a:t>
            </a:r>
          </a:p>
          <a:p>
            <a:pPr lvl="1"/>
            <a:r>
              <a:rPr lang="en-US" sz="2000" dirty="0"/>
              <a:t>Expression inside </a:t>
            </a:r>
            <a:r>
              <a:rPr lang="en-US" sz="2000" b="1" dirty="0">
                <a:solidFill>
                  <a:srgbClr val="002060"/>
                </a:solidFill>
                <a:latin typeface="Lucida Console" panose="020B0609040504020204" pitchFamily="49" charset="0"/>
              </a:rPr>
              <a:t>in</a:t>
            </a:r>
            <a:r>
              <a:rPr lang="en-US" sz="2000" dirty="0"/>
              <a:t> block is returned as </a:t>
            </a:r>
            <a:r>
              <a:rPr lang="en-US" sz="2000" b="1" dirty="0">
                <a:solidFill>
                  <a:srgbClr val="002060"/>
                </a:solidFill>
                <a:latin typeface="Lucida Console" panose="020B0609040504020204" pitchFamily="49" charset="0"/>
              </a:rPr>
              <a:t>let</a:t>
            </a:r>
            <a:r>
              <a:rPr lang="en-US" sz="200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1575298" y="3562638"/>
            <a:ext cx="5091766" cy="242422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idx="1"/>
          </p:nvPr>
        </p:nvSpPr>
        <p:spPr/>
        <p:txBody>
          <a:bodyPr>
            <a:normAutofit/>
          </a:bodyPr>
          <a:lstStyle/>
          <a:p>
            <a:r>
              <a:rPr lang="en-US" sz="2000" dirty="0"/>
              <a:t>M supports using C-style comments</a:t>
            </a:r>
          </a:p>
          <a:p>
            <a:pPr lvl="1"/>
            <a:r>
              <a:rPr lang="en-US" sz="1800" dirty="0"/>
              <a:t>Multiline comments created using </a:t>
            </a:r>
            <a:r>
              <a:rPr lang="en-US" sz="1800" b="1" dirty="0">
                <a:solidFill>
                  <a:schemeClr val="accent5">
                    <a:lumMod val="50000"/>
                  </a:schemeClr>
                </a:solidFill>
                <a:latin typeface="Lucida Console" panose="020B0609040504020204" pitchFamily="49" charset="0"/>
              </a:rPr>
              <a:t>/* */</a:t>
            </a:r>
          </a:p>
          <a:p>
            <a:pPr lvl="1"/>
            <a:r>
              <a:rPr lang="en-US" sz="1800" dirty="0"/>
              <a:t>Single line comments created using </a:t>
            </a:r>
            <a:r>
              <a:rPr lang="en-US" sz="1800" b="1" dirty="0">
                <a:solidFill>
                  <a:schemeClr val="accent5">
                    <a:lumMod val="50000"/>
                  </a:schemeClr>
                </a:solidFill>
                <a:latin typeface="Lucida Console" panose="020B0609040504020204" pitchFamily="49" charset="0"/>
              </a:rPr>
              <a:t>//</a:t>
            </a: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pPr lvl="1"/>
            <a:endParaRPr lang="en-US" sz="1800" b="1" dirty="0">
              <a:latin typeface="Lucida Console" panose="020B0609040504020204" pitchFamily="49" charset="0"/>
            </a:endParaRPr>
          </a:p>
          <a:p>
            <a:r>
              <a:rPr lang="en-US" sz="2000" dirty="0"/>
              <a:t>Variable names with spaces must be enclosed in </a:t>
            </a:r>
            <a:r>
              <a:rPr lang="en-US" sz="2000" b="1" dirty="0">
                <a:solidFill>
                  <a:schemeClr val="accent5">
                    <a:lumMod val="50000"/>
                  </a:schemeClr>
                </a:solidFill>
              </a:rPr>
              <a:t>#" "</a:t>
            </a:r>
          </a:p>
          <a:p>
            <a:pPr lvl="1"/>
            <a:r>
              <a:rPr lang="en-US" sz="1800" dirty="0"/>
              <a:t>Variable names with spaces created automatically by query designer</a:t>
            </a:r>
            <a:endParaRPr lang="en-US" sz="1800"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199147" y="2590800"/>
            <a:ext cx="3352800" cy="116058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199147" y="4800600"/>
            <a:ext cx="4495799" cy="175539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EC8C4D97-1CB7-4AC5-89AD-8D905BB42123}"/>
              </a:ext>
            </a:extLst>
          </p:cNvPr>
          <p:cNvPicPr>
            <a:picLocks noChangeAspect="1"/>
          </p:cNvPicPr>
          <p:nvPr/>
        </p:nvPicPr>
        <p:blipFill>
          <a:blip r:embed="rId4"/>
          <a:stretch>
            <a:fillRect/>
          </a:stretch>
        </p:blipFill>
        <p:spPr>
          <a:xfrm>
            <a:off x="5791199" y="4800600"/>
            <a:ext cx="2965061" cy="1676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462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idx="1"/>
          </p:nvPr>
        </p:nvSpPr>
        <p:spPr/>
        <p:txBody>
          <a:bodyPr>
            <a:normAutofit/>
          </a:bodyPr>
          <a:lstStyle/>
          <a:p>
            <a:r>
              <a:rPr lang="en-US" sz="2400" dirty="0"/>
              <a:t>Evaluation starts with expression inside </a:t>
            </a:r>
            <a:r>
              <a:rPr lang="en-US" sz="2400" dirty="0">
                <a:solidFill>
                  <a:srgbClr val="002060"/>
                </a:solidFill>
                <a:latin typeface="Lucida Console" panose="020B0609040504020204" pitchFamily="49" charset="0"/>
              </a:rPr>
              <a:t>in</a:t>
            </a:r>
            <a:r>
              <a:rPr lang="en-US" sz="2400" dirty="0"/>
              <a:t> block</a:t>
            </a:r>
          </a:p>
          <a:p>
            <a:pPr lvl="1"/>
            <a:r>
              <a:rPr lang="en-US" sz="200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143000" y="2438400"/>
            <a:ext cx="4029075" cy="2962275"/>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371600" y="5029200"/>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959944" y="4341091"/>
            <a:ext cx="1427656" cy="864754"/>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937172" y="3889719"/>
            <a:ext cx="1184116" cy="551697"/>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937172" y="3451024"/>
            <a:ext cx="1184116" cy="551697"/>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990599" y="2983730"/>
            <a:ext cx="1124810" cy="1018991"/>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223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idx="1"/>
          </p:nvPr>
        </p:nvSpPr>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visual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990600" y="3200400"/>
            <a:ext cx="3505200" cy="2737637"/>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DA7AFB7-3AE3-4C8F-94C5-5C9BE472A2EF}"/>
              </a:ext>
            </a:extLst>
          </p:cNvPr>
          <p:cNvPicPr>
            <a:picLocks noChangeAspect="1"/>
          </p:cNvPicPr>
          <p:nvPr/>
        </p:nvPicPr>
        <p:blipFill>
          <a:blip r:embed="rId3"/>
          <a:stretch>
            <a:fillRect/>
          </a:stretch>
        </p:blipFill>
        <p:spPr>
          <a:xfrm>
            <a:off x="4724400" y="3200400"/>
            <a:ext cx="2884714" cy="2743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037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9EA7-EE8C-41CC-8413-E1BB82A0F1C1}"/>
              </a:ext>
            </a:extLst>
          </p:cNvPr>
          <p:cNvSpPr>
            <a:spLocks noGrp="1"/>
          </p:cNvSpPr>
          <p:nvPr>
            <p:ph type="title"/>
          </p:nvPr>
        </p:nvSpPr>
        <p:spPr/>
        <p:txBody>
          <a:bodyPr/>
          <a:lstStyle/>
          <a:p>
            <a:r>
              <a:rPr lang="en-US" dirty="0"/>
              <a:t>Download the Code and Slides</a:t>
            </a:r>
          </a:p>
        </p:txBody>
      </p:sp>
      <p:sp>
        <p:nvSpPr>
          <p:cNvPr id="3" name="Content Placeholder 2">
            <a:extLst>
              <a:ext uri="{FF2B5EF4-FFF2-40B4-BE49-F238E27FC236}">
                <a16:creationId xmlns:a16="http://schemas.microsoft.com/office/drawing/2014/main" id="{31173C47-7AB0-4CA2-9FFE-1A9E568803EE}"/>
              </a:ext>
            </a:extLst>
          </p:cNvPr>
          <p:cNvSpPr>
            <a:spLocks noGrp="1"/>
          </p:cNvSpPr>
          <p:nvPr>
            <p:ph idx="1"/>
          </p:nvPr>
        </p:nvSpPr>
        <p:spPr/>
        <p:txBody>
          <a:bodyPr/>
          <a:lstStyle/>
          <a:p>
            <a:r>
              <a:rPr lang="en-US" dirty="0">
                <a:hlinkClick r:id="rId2"/>
              </a:rPr>
              <a:t>https://github.com/CriticalPathTraining/Intro2M</a:t>
            </a:r>
            <a:r>
              <a:rPr lang="en-US" dirty="0"/>
              <a:t> </a:t>
            </a:r>
          </a:p>
        </p:txBody>
      </p:sp>
      <p:pic>
        <p:nvPicPr>
          <p:cNvPr id="4" name="Picture 3">
            <a:extLst>
              <a:ext uri="{FF2B5EF4-FFF2-40B4-BE49-F238E27FC236}">
                <a16:creationId xmlns:a16="http://schemas.microsoft.com/office/drawing/2014/main" id="{8D134534-0CB6-44DE-9B38-9B19F03CEF8B}"/>
              </a:ext>
            </a:extLst>
          </p:cNvPr>
          <p:cNvPicPr>
            <a:picLocks noChangeAspect="1"/>
          </p:cNvPicPr>
          <p:nvPr/>
        </p:nvPicPr>
        <p:blipFill>
          <a:blip r:embed="rId3"/>
          <a:stretch>
            <a:fillRect/>
          </a:stretch>
        </p:blipFill>
        <p:spPr>
          <a:xfrm>
            <a:off x="838200" y="2209800"/>
            <a:ext cx="7467600" cy="3819598"/>
          </a:xfrm>
          <a:prstGeom prst="rect">
            <a:avLst/>
          </a:prstGeom>
          <a:ln>
            <a:solidFill>
              <a:schemeClr val="tx1"/>
            </a:solidFill>
          </a:ln>
        </p:spPr>
      </p:pic>
    </p:spTree>
    <p:extLst>
      <p:ext uri="{BB962C8B-B14F-4D97-AF65-F5344CB8AC3E}">
        <p14:creationId xmlns:p14="http://schemas.microsoft.com/office/powerpoint/2010/main" val="313612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idx="1"/>
          </p:nvPr>
        </p:nvSpPr>
        <p:spPr/>
        <p:txBody>
          <a:bodyPr>
            <a:normAutofit/>
          </a:bodyPr>
          <a:lstStyle/>
          <a:p>
            <a:r>
              <a:rPr lang="en-US" sz="2000" dirty="0"/>
              <a:t>Mashup engine pushes work back to </a:t>
            </a:r>
            <a:r>
              <a:rPr lang="en-US" sz="2000" dirty="0" err="1"/>
              <a:t>datasource</a:t>
            </a:r>
            <a:r>
              <a:rPr lang="en-US" sz="2000" dirty="0"/>
              <a:t> when possible</a:t>
            </a:r>
          </a:p>
          <a:p>
            <a:pPr lvl="1"/>
            <a:r>
              <a:rPr lang="en-US" sz="1800" dirty="0"/>
              <a:t>Column selection and row filtering</a:t>
            </a:r>
          </a:p>
          <a:p>
            <a:pPr lvl="1"/>
            <a:r>
              <a:rPr lang="en-US" sz="1800" dirty="0"/>
              <a:t>Joins, Group By, Aggregate Operations</a:t>
            </a:r>
          </a:p>
          <a:p>
            <a:r>
              <a:rPr lang="en-US" sz="2000" dirty="0" err="1"/>
              <a:t>Datasource</a:t>
            </a:r>
            <a:r>
              <a:rPr lang="en-US" sz="2000" dirty="0"/>
              <a:t> that support folding</a:t>
            </a:r>
          </a:p>
          <a:p>
            <a:pPr lvl="1"/>
            <a:r>
              <a:rPr lang="en-US" sz="1800" dirty="0"/>
              <a:t>Relational database</a:t>
            </a:r>
          </a:p>
          <a:p>
            <a:pPr lvl="1"/>
            <a:r>
              <a:rPr lang="en-US" sz="1800" dirty="0"/>
              <a:t>Tabular and multidimensional databases</a:t>
            </a:r>
          </a:p>
          <a:p>
            <a:pPr lvl="1"/>
            <a:r>
              <a:rPr lang="en-US" sz="1800" dirty="0"/>
              <a:t>OData Web services</a:t>
            </a:r>
          </a:p>
          <a:p>
            <a:r>
              <a:rPr lang="en-US" sz="2000" dirty="0"/>
              <a:t>What happens when </a:t>
            </a:r>
            <a:r>
              <a:rPr lang="en-US" sz="2000" dirty="0" err="1"/>
              <a:t>datasource</a:t>
            </a:r>
            <a:r>
              <a:rPr lang="en-US" sz="2000" dirty="0"/>
              <a:t> doesn't support query folding?</a:t>
            </a:r>
          </a:p>
          <a:p>
            <a:pPr lvl="1"/>
            <a:r>
              <a:rPr lang="en-US" sz="1600" dirty="0"/>
              <a:t>All work is done locally by the mashup engine</a:t>
            </a:r>
          </a:p>
          <a:p>
            <a:r>
              <a:rPr lang="en-US" sz="2000" dirty="0"/>
              <a:t>Things that affect whether query folding occurs</a:t>
            </a:r>
          </a:p>
          <a:p>
            <a:pPr lvl="1"/>
            <a:r>
              <a:rPr lang="en-US" sz="1600" dirty="0"/>
              <a:t>The way you structure your M code</a:t>
            </a:r>
          </a:p>
          <a:p>
            <a:pPr lvl="1"/>
            <a:r>
              <a:rPr lang="en-US" sz="1600" dirty="0"/>
              <a:t>Privacy level of </a:t>
            </a:r>
            <a:r>
              <a:rPr lang="en-US" sz="1600" dirty="0" err="1"/>
              <a:t>datasources</a:t>
            </a:r>
            <a:endParaRPr lang="en-US" sz="1600" dirty="0"/>
          </a:p>
          <a:p>
            <a:pPr lvl="1"/>
            <a:r>
              <a:rPr lang="en-US" sz="1600" dirty="0"/>
              <a:t>Native query execution</a:t>
            </a:r>
          </a:p>
        </p:txBody>
      </p:sp>
    </p:spTree>
    <p:extLst>
      <p:ext uri="{BB962C8B-B14F-4D97-AF65-F5344CB8AC3E}">
        <p14:creationId xmlns:p14="http://schemas.microsoft.com/office/powerpoint/2010/main" val="3992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idx="1"/>
          </p:nvPr>
        </p:nvSpPr>
        <p:spPr/>
        <p:txBody>
          <a:bodyPr>
            <a:normAutofit/>
          </a:bodyPr>
          <a:lstStyle/>
          <a:p>
            <a:r>
              <a:rPr lang="en-US" sz="2000" dirty="0"/>
              <a:t>When you execute this query in Power BI Desktop…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38200" y="5105400"/>
            <a:ext cx="4972050" cy="1314450"/>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38200" y="1908032"/>
            <a:ext cx="6972300" cy="2663968"/>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idx="1"/>
          </p:nvPr>
        </p:nvSpPr>
        <p:spPr/>
        <p:txBody>
          <a:bodyPr>
            <a:normAutofit/>
          </a:bodyPr>
          <a:lstStyle/>
          <a:p>
            <a:r>
              <a:rPr lang="en-US" sz="2400"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66891" y="2057400"/>
            <a:ext cx="7181618" cy="3173274"/>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idx="1"/>
          </p:nvPr>
        </p:nvSpPr>
        <p:spPr/>
        <p:txBody>
          <a:bodyPr>
            <a:normAutofit/>
          </a:bodyPr>
          <a:lstStyle/>
          <a:p>
            <a:r>
              <a:rPr lang="en-US" sz="3200" dirty="0"/>
              <a:t>Built-in types</a:t>
            </a:r>
          </a:p>
          <a:p>
            <a:pPr marL="347662" lvl="1" indent="0">
              <a:buNone/>
            </a:pPr>
            <a:r>
              <a:rPr lang="en-US" sz="2000" b="1" dirty="0">
                <a:solidFill>
                  <a:schemeClr val="accent3">
                    <a:lumMod val="50000"/>
                  </a:schemeClr>
                </a:solidFill>
                <a:latin typeface="Lucida Console" panose="020B0609040504020204" pitchFamily="49" charset="0"/>
              </a:rPr>
              <a:t>any, none</a:t>
            </a:r>
          </a:p>
          <a:p>
            <a:pPr marL="347662" lvl="1" indent="0">
              <a:buNone/>
            </a:pPr>
            <a:r>
              <a:rPr lang="en-US" sz="2000" b="1" dirty="0">
                <a:solidFill>
                  <a:schemeClr val="accent3">
                    <a:lumMod val="50000"/>
                  </a:schemeClr>
                </a:solidFill>
                <a:latin typeface="Lucida Console" panose="020B0609040504020204" pitchFamily="49" charset="0"/>
              </a:rPr>
              <a:t>null, logical, number, text, binary</a:t>
            </a:r>
          </a:p>
          <a:p>
            <a:pPr marL="347662" lvl="1" indent="0">
              <a:buNone/>
            </a:pPr>
            <a:r>
              <a:rPr lang="en-US" sz="2000" b="1" dirty="0">
                <a:solidFill>
                  <a:schemeClr val="accent3">
                    <a:lumMod val="50000"/>
                  </a:schemeClr>
                </a:solidFill>
                <a:latin typeface="Lucida Console" panose="020B0609040504020204" pitchFamily="49" charset="0"/>
              </a:rPr>
              <a:t>time, date,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00" dirty="0"/>
          </a:p>
          <a:p>
            <a:r>
              <a:rPr lang="en-US" sz="3200" dirty="0"/>
              <a:t>Complex types</a:t>
            </a:r>
          </a:p>
          <a:p>
            <a:pPr marL="347662"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00" dirty="0"/>
          </a:p>
          <a:p>
            <a:r>
              <a:rPr lang="en-US" sz="3200" dirty="0"/>
              <a:t>User-defined types</a:t>
            </a:r>
          </a:p>
          <a:p>
            <a:pPr lvl="1"/>
            <a:r>
              <a:rPr lang="en-US" dirty="0"/>
              <a:t>You can create custom types for records and tables</a:t>
            </a:r>
          </a:p>
        </p:txBody>
      </p:sp>
    </p:spTree>
    <p:extLst>
      <p:ext uri="{BB962C8B-B14F-4D97-AF65-F5344CB8AC3E}">
        <p14:creationId xmlns:p14="http://schemas.microsoft.com/office/powerpoint/2010/main" val="731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M Data Type Examples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304800" y="1219200"/>
            <a:ext cx="6600825" cy="537845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457200" y="1371600"/>
            <a:ext cx="6248400" cy="30003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idx="1"/>
          </p:nvPr>
        </p:nvSpPr>
        <p:spPr/>
        <p:txBody>
          <a:bodyPr>
            <a:normAutofit/>
          </a:bodyPr>
          <a:lstStyle/>
          <a:p>
            <a:r>
              <a:rPr lang="en-US" sz="2400" dirty="0"/>
              <a:t>List is a single dimension array</a:t>
            </a:r>
          </a:p>
          <a:p>
            <a:pPr lvl="1"/>
            <a:r>
              <a:rPr lang="en-US" sz="2000" dirty="0"/>
              <a:t>Literal list can be created using </a:t>
            </a:r>
            <a:r>
              <a:rPr lang="en-US" sz="2000" b="1" dirty="0">
                <a:solidFill>
                  <a:schemeClr val="accent3">
                    <a:lumMod val="50000"/>
                  </a:schemeClr>
                </a:solidFill>
                <a:latin typeface="Lucida Console" panose="020B0609040504020204" pitchFamily="49" charset="0"/>
              </a:rPr>
              <a:t>{ }</a:t>
            </a:r>
            <a:r>
              <a:rPr lang="en-US" sz="2000" dirty="0"/>
              <a:t> operators</a:t>
            </a:r>
          </a:p>
          <a:p>
            <a:pPr lvl="1"/>
            <a:r>
              <a:rPr lang="en-US" sz="2000" dirty="0"/>
              <a:t>List elements accessed using </a:t>
            </a:r>
            <a:r>
              <a:rPr lang="en-US" sz="2000" b="1" dirty="0">
                <a:solidFill>
                  <a:schemeClr val="accent3">
                    <a:lumMod val="50000"/>
                  </a:schemeClr>
                </a:solidFill>
                <a:latin typeface="Lucida Console" panose="020B0609040504020204" pitchFamily="49" charset="0"/>
              </a:rPr>
              <a:t>{ }</a:t>
            </a:r>
            <a:r>
              <a:rPr lang="en-US" sz="2000" dirty="0"/>
              <a:t> operator and zero-based index</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7662" lvl="1" indent="0">
              <a:buNone/>
            </a:pPr>
            <a:endParaRPr lang="en-US" sz="2000" dirty="0"/>
          </a:p>
          <a:p>
            <a:pPr lvl="1"/>
            <a:r>
              <a:rPr lang="en-US" sz="2000" dirty="0"/>
              <a:t>Use </a:t>
            </a:r>
            <a:r>
              <a:rPr lang="en-US" sz="2000" b="1" dirty="0">
                <a:solidFill>
                  <a:schemeClr val="accent3">
                    <a:lumMod val="50000"/>
                  </a:schemeClr>
                </a:solidFill>
                <a:latin typeface="Lucida Console" panose="020B0609040504020204" pitchFamily="49" charset="0"/>
              </a:rPr>
              <a:t>{ }?</a:t>
            </a:r>
            <a:r>
              <a:rPr lang="en-US" sz="200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143000" y="2743200"/>
            <a:ext cx="5867400" cy="2216187"/>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91866" y="5867400"/>
            <a:ext cx="5918534" cy="492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idx="1"/>
          </p:nvPr>
        </p:nvSpPr>
        <p:spPr/>
        <p:txBody>
          <a:bodyPr>
            <a:normAutofit/>
          </a:bodyPr>
          <a:lstStyle/>
          <a:p>
            <a:r>
              <a:rPr lang="en-US" sz="2400" dirty="0"/>
              <a:t>Record contains fields for single instance of entity</a:t>
            </a:r>
          </a:p>
          <a:p>
            <a:endParaRPr lang="en-US" sz="2400" dirty="0"/>
          </a:p>
          <a:p>
            <a:endParaRPr lang="en-US" sz="2400" dirty="0"/>
          </a:p>
          <a:p>
            <a:endParaRPr lang="en-US" sz="2400" dirty="0"/>
          </a:p>
          <a:p>
            <a:pPr lvl="1"/>
            <a:endParaRPr lang="en-US" sz="2000" dirty="0"/>
          </a:p>
          <a:p>
            <a:pPr lvl="1"/>
            <a:endParaRPr lang="en-US" sz="2000" dirty="0"/>
          </a:p>
          <a:p>
            <a:r>
              <a:rPr lang="en-US" sz="2400" dirty="0"/>
              <a:t>You must often create records to call M library functions</a:t>
            </a:r>
          </a:p>
          <a:p>
            <a:endParaRPr lang="en-US" sz="2400"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8200" y="1981200"/>
            <a:ext cx="5684147" cy="2018358"/>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692FFB8D-C00B-4FEE-8924-886A60BABC0C}"/>
              </a:ext>
            </a:extLst>
          </p:cNvPr>
          <p:cNvPicPr>
            <a:picLocks noChangeAspect="1"/>
          </p:cNvPicPr>
          <p:nvPr/>
        </p:nvPicPr>
        <p:blipFill>
          <a:blip r:embed="rId3"/>
          <a:stretch>
            <a:fillRect/>
          </a:stretch>
        </p:blipFill>
        <p:spPr>
          <a:xfrm>
            <a:off x="914400" y="4724400"/>
            <a:ext cx="7410616" cy="1219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idx="1"/>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38200" y="2057400"/>
            <a:ext cx="41529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87C94-640B-46AF-8494-080E69538C48}"/>
              </a:ext>
            </a:extLst>
          </p:cNvPr>
          <p:cNvSpPr>
            <a:spLocks noGrp="1"/>
          </p:cNvSpPr>
          <p:nvPr>
            <p:ph idx="1"/>
          </p:nvPr>
        </p:nvSpPr>
        <p:spPr/>
        <p:txBody>
          <a:bodyPr>
            <a:normAutofit/>
          </a:bodyPr>
          <a:lstStyle/>
          <a:p>
            <a:r>
              <a:rPr lang="en-US" sz="2400" dirty="0" err="1"/>
              <a:t>Table.FromRecords</a:t>
            </a:r>
            <a:r>
              <a:rPr lang="en-US" sz="2400" dirty="0"/>
              <a:t> can be used to create table</a:t>
            </a:r>
          </a:p>
          <a:p>
            <a:pPr lvl="1"/>
            <a:r>
              <a:rPr lang="en-US" sz="2000" dirty="0"/>
              <a:t>Table columns are not strongly typed</a:t>
            </a:r>
          </a:p>
        </p:txBody>
      </p:sp>
      <p:pic>
        <p:nvPicPr>
          <p:cNvPr id="4" name="Picture 3">
            <a:extLst>
              <a:ext uri="{FF2B5EF4-FFF2-40B4-BE49-F238E27FC236}">
                <a16:creationId xmlns:a16="http://schemas.microsoft.com/office/drawing/2014/main" id="{7F3D2E49-E71D-44B8-BD41-3B4A6BBF0477}"/>
              </a:ext>
            </a:extLst>
          </p:cNvPr>
          <p:cNvPicPr>
            <a:picLocks noChangeAspect="1"/>
          </p:cNvPicPr>
          <p:nvPr/>
        </p:nvPicPr>
        <p:blipFill>
          <a:blip r:embed="rId2"/>
          <a:stretch>
            <a:fillRect/>
          </a:stretch>
        </p:blipFill>
        <p:spPr>
          <a:xfrm>
            <a:off x="1219200" y="4572000"/>
            <a:ext cx="4238625" cy="1419225"/>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3"/>
          <a:stretch>
            <a:fillRect/>
          </a:stretch>
        </p:blipFill>
        <p:spPr>
          <a:xfrm>
            <a:off x="1219200" y="2394678"/>
            <a:ext cx="4114800" cy="1864129"/>
          </a:xfrm>
          <a:prstGeom prst="rect">
            <a:avLst/>
          </a:prstGeom>
          <a:ln>
            <a:solidFill>
              <a:schemeClr val="tx1">
                <a:lumMod val="50000"/>
                <a:lumOff val="50000"/>
              </a:schemeClr>
            </a:solidFill>
          </a:ln>
        </p:spPr>
      </p:pic>
      <p:grpSp>
        <p:nvGrpSpPr>
          <p:cNvPr id="11" name="Group 10">
            <a:extLst>
              <a:ext uri="{FF2B5EF4-FFF2-40B4-BE49-F238E27FC236}">
                <a16:creationId xmlns:a16="http://schemas.microsoft.com/office/drawing/2014/main" id="{8633F998-91B9-4EDB-AC30-11BECEF7604F}"/>
              </a:ext>
            </a:extLst>
          </p:cNvPr>
          <p:cNvGrpSpPr/>
          <p:nvPr/>
        </p:nvGrpSpPr>
        <p:grpSpPr>
          <a:xfrm>
            <a:off x="3733800" y="4800600"/>
            <a:ext cx="4517670" cy="763984"/>
            <a:chOff x="3446585" y="4914900"/>
            <a:chExt cx="4517670"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4"/>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930337" cy="369332"/>
            </a:xfrm>
            <a:prstGeom prst="rect">
              <a:avLst/>
            </a:prstGeom>
            <a:noFill/>
          </p:spPr>
          <p:txBody>
            <a:bodyPr wrap="none" rtlCol="0">
              <a:spAutoFit/>
            </a:bodyPr>
            <a:lstStyle/>
            <a:p>
              <a:r>
                <a:rPr lang="en-US" dirty="0">
                  <a:solidFill>
                    <a:schemeClr val="tx2">
                      <a:lumMod val="90000"/>
                      <a:lumOff val="10000"/>
                    </a:schemeClr>
                  </a:solidFill>
                </a:rPr>
                <a:t>Bad, Bad, Bad </a:t>
              </a:r>
              <a:r>
                <a:rPr lang="en-US" dirty="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Party Tricks</a:t>
            </a:r>
          </a:p>
          <a:p>
            <a:r>
              <a:rPr lang="en-US" dirty="0"/>
              <a:t>Power Query Mashup Engine</a:t>
            </a:r>
          </a:p>
          <a:p>
            <a:r>
              <a:rPr lang="en-US" dirty="0"/>
              <a:t>M Programming Fundamentals</a:t>
            </a:r>
          </a:p>
          <a:p>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398477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idx="1"/>
          </p:nvPr>
        </p:nvSpPr>
        <p:spPr/>
        <p:txBody>
          <a:bodyPr>
            <a:normAutofit/>
          </a:bodyPr>
          <a:lstStyle/>
          <a:p>
            <a:r>
              <a:rPr lang="en-US" sz="2000" dirty="0"/>
              <a:t>M allows you to create user-defined types</a:t>
            </a:r>
          </a:p>
          <a:p>
            <a:pPr lvl="1"/>
            <a:r>
              <a:rPr lang="en-US" sz="1800" dirty="0"/>
              <a:t>Here is a user-defined type for a record and a table</a:t>
            </a:r>
          </a:p>
          <a:p>
            <a:pPr lvl="1"/>
            <a:endParaRPr lang="en-US" sz="1800" dirty="0"/>
          </a:p>
          <a:p>
            <a:pPr lvl="1"/>
            <a:endParaRPr lang="en-US" sz="1800" dirty="0"/>
          </a:p>
          <a:p>
            <a:pPr lvl="1"/>
            <a:r>
              <a:rPr lang="en-US" sz="1800" dirty="0"/>
              <a:t>User-defined table used to create table with strongly typed columns</a:t>
            </a:r>
          </a:p>
        </p:txBody>
      </p:sp>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375975"/>
            <a:ext cx="5140957" cy="2377125"/>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163351" y="2230156"/>
            <a:ext cx="5013232" cy="590731"/>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5FF61D13-EB73-4074-8C16-BEB0A126E988}"/>
              </a:ext>
            </a:extLst>
          </p:cNvPr>
          <p:cNvPicPr>
            <a:picLocks noChangeAspect="1"/>
          </p:cNvPicPr>
          <p:nvPr/>
        </p:nvPicPr>
        <p:blipFill>
          <a:blip r:embed="rId3"/>
          <a:stretch>
            <a:fillRect/>
          </a:stretch>
        </p:blipFill>
        <p:spPr>
          <a:xfrm>
            <a:off x="4419600" y="4648200"/>
            <a:ext cx="4295775" cy="142875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idx="1"/>
          </p:nvPr>
        </p:nvSpPr>
        <p:spPr/>
        <p:txBody>
          <a:bodyPr>
            <a:normAutofit/>
          </a:bodyPr>
          <a:lstStyle/>
          <a:p>
            <a:r>
              <a:rPr lang="en-US" sz="2400" dirty="0"/>
              <a:t>Many library functions take function as parameters</a:t>
            </a:r>
          </a:p>
          <a:p>
            <a:pPr lvl="1"/>
            <a:r>
              <a:rPr lang="en-US" sz="2000" dirty="0"/>
              <a:t>Function parameters are often unary </a:t>
            </a:r>
            <a:r>
              <a:rPr lang="en-US" sz="1800" i="1" dirty="0">
                <a:solidFill>
                  <a:schemeClr val="tx1">
                    <a:lumMod val="65000"/>
                    <a:lumOff val="35000"/>
                  </a:schemeClr>
                </a:solidFill>
              </a:rPr>
              <a:t>(e.g. they accept 1 parameter)</a:t>
            </a:r>
            <a:endParaRPr lang="en-US" sz="2000" i="1" dirty="0">
              <a:solidFill>
                <a:schemeClr val="tx1">
                  <a:lumMod val="65000"/>
                  <a:lumOff val="35000"/>
                </a:schemeClr>
              </a:solidFill>
            </a:endParaRPr>
          </a:p>
          <a:p>
            <a:endParaRPr lang="en-US" sz="2400" dirty="0"/>
          </a:p>
          <a:p>
            <a:r>
              <a:rPr lang="en-US" sz="2400" dirty="0"/>
              <a:t>M provides </a:t>
            </a:r>
            <a:r>
              <a:rPr lang="en-US" sz="2000" dirty="0">
                <a:solidFill>
                  <a:srgbClr val="0000FF"/>
                </a:solidFill>
                <a:latin typeface="Lucida Console" panose="020B0609040504020204" pitchFamily="49" charset="0"/>
              </a:rPr>
              <a:t>each</a:t>
            </a:r>
            <a:r>
              <a:rPr lang="en-US" sz="2400" dirty="0"/>
              <a:t> syntax to make code easier to read/write</a:t>
            </a:r>
          </a:p>
          <a:p>
            <a:pPr lvl="1"/>
            <a:r>
              <a:rPr lang="en-US" sz="2000" dirty="0"/>
              <a:t>Unary parameter passed implicitly using </a:t>
            </a:r>
            <a:r>
              <a:rPr lang="en-US" b="1" dirty="0">
                <a:solidFill>
                  <a:srgbClr val="0000FF"/>
                </a:solidFill>
                <a:latin typeface="Lucida Console" panose="020B0609040504020204" pitchFamily="49" charset="0"/>
              </a:rPr>
              <a:t>_</a:t>
            </a:r>
            <a:r>
              <a:rPr lang="en-US" sz="2000" dirty="0"/>
              <a:t> variable</a:t>
            </a:r>
          </a:p>
          <a:p>
            <a:endParaRPr lang="en-US" sz="2400" dirty="0"/>
          </a:p>
          <a:p>
            <a:pPr lvl="1"/>
            <a:r>
              <a:rPr lang="en-US" sz="2000" dirty="0"/>
              <a:t>You can omit </a:t>
            </a:r>
            <a:r>
              <a:rPr lang="en-US" sz="2000" b="1" dirty="0">
                <a:solidFill>
                  <a:srgbClr val="0000FF"/>
                </a:solidFill>
                <a:latin typeface="Lucida Console" panose="020B0609040504020204" pitchFamily="49" charset="0"/>
              </a:rPr>
              <a:t>_</a:t>
            </a:r>
            <a:r>
              <a:rPr lang="en-US" sz="2000" dirty="0"/>
              <a:t> variable when accessing fields inside record</a:t>
            </a:r>
          </a:p>
          <a:p>
            <a:pPr lvl="1"/>
            <a:endParaRPr lang="en-US" sz="2000" dirty="0"/>
          </a:p>
          <a:p>
            <a:pPr lvl="1"/>
            <a:endParaRPr lang="en-US" sz="2000" dirty="0"/>
          </a:p>
          <a:p>
            <a:pPr lvl="1"/>
            <a:r>
              <a:rPr lang="en-US" sz="2000" dirty="0"/>
              <a:t>You must use </a:t>
            </a:r>
            <a:r>
              <a:rPr lang="en-US" sz="2000" b="1" dirty="0">
                <a:solidFill>
                  <a:srgbClr val="0000FF"/>
                </a:solidFill>
                <a:latin typeface="Lucida Console" panose="020B0609040504020204" pitchFamily="49" charset="0"/>
              </a:rPr>
              <a:t>_</a:t>
            </a:r>
            <a:r>
              <a:rPr lang="en-US" sz="2000" dirty="0"/>
              <a:t> variable when using </a:t>
            </a:r>
            <a:r>
              <a:rPr lang="en-US" sz="1800" b="1" dirty="0">
                <a:solidFill>
                  <a:srgbClr val="0000FF"/>
                </a:solidFill>
                <a:latin typeface="Lucida Console" panose="020B0609040504020204" pitchFamily="49" charset="0"/>
              </a:rPr>
              <a:t>each</a:t>
            </a:r>
            <a:r>
              <a:rPr lang="en-US" sz="2000" dirty="0"/>
              <a:t> with a list</a:t>
            </a:r>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143000" y="2362200"/>
            <a:ext cx="7456482" cy="346689"/>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43000" y="4520813"/>
            <a:ext cx="7452743" cy="736987"/>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147456" y="3684956"/>
            <a:ext cx="7448288" cy="344032"/>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55671" y="3962400"/>
            <a:ext cx="178132" cy="145925"/>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43000" y="5734783"/>
            <a:ext cx="7452743" cy="788515"/>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7924800" y="6447982"/>
            <a:ext cx="228600" cy="267119"/>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idx="1"/>
          </p:nvPr>
        </p:nvSpPr>
        <p:spPr>
          <a:xfrm>
            <a:off x="176221" y="1219200"/>
            <a:ext cx="8382000" cy="5181600"/>
          </a:xfrm>
        </p:spPr>
        <p:txBody>
          <a:bodyPr>
            <a:normAutofit/>
          </a:bodyPr>
          <a:lstStyle/>
          <a:p>
            <a:r>
              <a:rPr lang="en-US" sz="2000"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369651" y="1828800"/>
            <a:ext cx="8364041" cy="4343400"/>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1969851" y="2133599"/>
            <a:ext cx="1122485" cy="11635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017851" y="5791200"/>
            <a:ext cx="3332285" cy="2491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255852" y="3074377"/>
            <a:ext cx="1559170" cy="27842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332051" y="5732584"/>
            <a:ext cx="4035670" cy="30773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358115" y="1828800"/>
            <a:ext cx="8364041" cy="4343400"/>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5856051" y="3048000"/>
            <a:ext cx="685800" cy="304800"/>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7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Party Tricks</a:t>
            </a:r>
          </a:p>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Ø"/>
            </a:pPr>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1935885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idx="1"/>
          </p:nvPr>
        </p:nvSpPr>
        <p:spPr/>
        <p:txBody>
          <a:bodyPr>
            <a:normAutofit/>
          </a:bodyPr>
          <a:lstStyle/>
          <a:p>
            <a:r>
              <a:rPr lang="en-US" sz="2400" dirty="0"/>
              <a:t>Check out the Power Query M function reference</a:t>
            </a:r>
          </a:p>
          <a:p>
            <a:pPr lvl="1"/>
            <a:r>
              <a:rPr lang="en-US" sz="2000" dirty="0">
                <a:hlinkClick r:id="rId2"/>
              </a:rPr>
              <a:t>https://msdn.microsoft.com/en-us/library/mt779182.aspx</a:t>
            </a:r>
            <a:r>
              <a:rPr lang="en-US" sz="2000" dirty="0"/>
              <a:t> </a:t>
            </a:r>
          </a:p>
        </p:txBody>
      </p:sp>
      <p:pic>
        <p:nvPicPr>
          <p:cNvPr id="6" name="Picture 5">
            <a:extLst>
              <a:ext uri="{FF2B5EF4-FFF2-40B4-BE49-F238E27FC236}">
                <a16:creationId xmlns:a16="http://schemas.microsoft.com/office/drawing/2014/main" id="{D4F75A52-B58C-4CC8-969A-77678432363E}"/>
              </a:ext>
            </a:extLst>
          </p:cNvPr>
          <p:cNvPicPr>
            <a:picLocks noChangeAspect="1"/>
          </p:cNvPicPr>
          <p:nvPr/>
        </p:nvPicPr>
        <p:blipFill>
          <a:blip r:embed="rId3"/>
          <a:stretch>
            <a:fillRect/>
          </a:stretch>
        </p:blipFill>
        <p:spPr>
          <a:xfrm>
            <a:off x="876300" y="2514600"/>
            <a:ext cx="7391400" cy="3822907"/>
          </a:xfrm>
          <a:prstGeom prst="rect">
            <a:avLst/>
          </a:prstGeom>
          <a:ln>
            <a:solidFill>
              <a:schemeClr val="tx1"/>
            </a:solidFill>
          </a:ln>
        </p:spPr>
      </p:pic>
    </p:spTree>
    <p:extLst>
      <p:ext uri="{BB962C8B-B14F-4D97-AF65-F5344CB8AC3E}">
        <p14:creationId xmlns:p14="http://schemas.microsoft.com/office/powerpoint/2010/main" val="3852483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idx="1"/>
          </p:nvPr>
        </p:nvSpPr>
        <p:spPr/>
        <p:txBody>
          <a:bodyPr>
            <a:normAutofit/>
          </a:bodyPr>
          <a:lstStyle/>
          <a:p>
            <a:r>
              <a:rPr lang="en-US" sz="2400" dirty="0" err="1"/>
              <a:t>OData.Feed</a:t>
            </a:r>
            <a:r>
              <a:rPr lang="en-US" sz="2400" dirty="0"/>
              <a:t> can pull data from OData web service</a:t>
            </a:r>
          </a:p>
          <a:p>
            <a:pPr lvl="1"/>
            <a:r>
              <a:rPr lang="en-US" sz="2000" dirty="0"/>
              <a:t>OData connector assists with navigation through entities</a:t>
            </a:r>
          </a:p>
          <a:p>
            <a:pPr lvl="1"/>
            <a:r>
              <a:rPr lang="en-US" sz="2000" dirty="0"/>
              <a:t>OData connector support query folding </a:t>
            </a:r>
          </a:p>
          <a:p>
            <a:pPr lvl="1"/>
            <a:endParaRPr lang="en-US" sz="20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r>
              <a:rPr lang="en-US" sz="2400" dirty="0"/>
              <a:t>OData makes extra calls to acquire metadata</a:t>
            </a:r>
          </a:p>
          <a:p>
            <a:pPr lvl="1"/>
            <a:r>
              <a:rPr lang="en-US" sz="200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143000" y="2709465"/>
            <a:ext cx="7315200" cy="2742483"/>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idx="1"/>
          </p:nvPr>
        </p:nvSpPr>
        <p:spPr/>
        <p:txBody>
          <a:bodyPr>
            <a:normAutofit/>
          </a:bodyPr>
          <a:lstStyle/>
          <a:p>
            <a:r>
              <a:rPr lang="en-US" sz="2400" dirty="0"/>
              <a:t>Can be more efficient than </a:t>
            </a:r>
            <a:r>
              <a:rPr lang="en-US" sz="2400" dirty="0" err="1"/>
              <a:t>OData.Feed</a:t>
            </a:r>
            <a:endParaRPr lang="en-US" sz="2400" dirty="0"/>
          </a:p>
          <a:p>
            <a:pPr lvl="1"/>
            <a:r>
              <a:rPr lang="en-US" sz="2000"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838200" y="2438400"/>
            <a:ext cx="7391400" cy="2198058"/>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Party Tricks</a:t>
            </a:r>
          </a:p>
          <a:p>
            <a:pPr>
              <a:buFont typeface="Wingdings" panose="05000000000000000000" pitchFamily="2" charset="2"/>
              <a:buChar char="ü"/>
            </a:pPr>
            <a:r>
              <a:rPr lang="en-US" dirty="0"/>
              <a:t>Power Query Mashup Engine</a:t>
            </a:r>
          </a:p>
          <a:p>
            <a:pPr>
              <a:buFont typeface="Wingdings" panose="05000000000000000000" pitchFamily="2" charset="2"/>
              <a:buChar char="ü"/>
            </a:pPr>
            <a:r>
              <a:rPr lang="en-US" dirty="0"/>
              <a:t>M Programming Fundamentals</a:t>
            </a:r>
          </a:p>
          <a:p>
            <a:pPr>
              <a:buFont typeface="Wingdings" panose="05000000000000000000" pitchFamily="2" charset="2"/>
              <a:buChar char="ü"/>
            </a:pPr>
            <a:r>
              <a:rPr lang="en-US" dirty="0"/>
              <a:t>OData Connector vs Web Connector</a:t>
            </a:r>
          </a:p>
          <a:p>
            <a:pPr>
              <a:buFont typeface="Wingdings" panose="05000000000000000000" pitchFamily="2" charset="2"/>
              <a:buChar char="Ø"/>
            </a:pPr>
            <a:r>
              <a:rPr lang="en-US" dirty="0"/>
              <a:t>Query Functions</a:t>
            </a:r>
          </a:p>
          <a:p>
            <a:r>
              <a:rPr lang="en-US" dirty="0"/>
              <a:t>Query Parameters</a:t>
            </a:r>
          </a:p>
        </p:txBody>
      </p:sp>
    </p:spTree>
    <p:extLst>
      <p:ext uri="{BB962C8B-B14F-4D97-AF65-F5344CB8AC3E}">
        <p14:creationId xmlns:p14="http://schemas.microsoft.com/office/powerpoint/2010/main" val="192689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idx="1"/>
          </p:nvPr>
        </p:nvSpPr>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219200" y="2514600"/>
            <a:ext cx="6810375" cy="4057550"/>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idx="1"/>
          </p:nvPr>
        </p:nvSpPr>
        <p:spPr/>
        <p:txBody>
          <a:bodyPr>
            <a:noAutofit/>
          </a:bodyPr>
          <a:lstStyle/>
          <a:p>
            <a:r>
              <a:rPr lang="en-US" sz="2400" dirty="0"/>
              <a:t>Query can be converted into reusable function</a:t>
            </a:r>
          </a:p>
          <a:p>
            <a:pPr lvl="1"/>
            <a:r>
              <a:rPr lang="en-US" sz="2000" dirty="0"/>
              <a:t>Requires editing query M code in Advanced Editor</a:t>
            </a:r>
          </a:p>
          <a:p>
            <a:pPr lvl="1"/>
            <a:r>
              <a:rPr lang="en-US" sz="2000" dirty="0"/>
              <a:t>Function query defined with one or more parameters</a:t>
            </a:r>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pPr lvl="1"/>
            <a:r>
              <a:rPr lang="en-US" sz="2000" dirty="0"/>
              <a:t>Function query can be called from other queries</a:t>
            </a:r>
          </a:p>
          <a:p>
            <a:pPr lvl="1"/>
            <a:r>
              <a:rPr lang="en-US" sz="2000" dirty="0"/>
              <a:t>Function query can be called using Invoke Custom Function</a:t>
            </a:r>
          </a:p>
          <a:p>
            <a:pPr lvl="1"/>
            <a:r>
              <a:rPr lang="en-US" sz="2000" dirty="0"/>
              <a:t>Function query can't be edited with visual designer</a:t>
            </a:r>
          </a:p>
        </p:txBody>
      </p:sp>
      <p:pic>
        <p:nvPicPr>
          <p:cNvPr id="5" name="Picture 4">
            <a:extLst>
              <a:ext uri="{FF2B5EF4-FFF2-40B4-BE49-F238E27FC236}">
                <a16:creationId xmlns:a16="http://schemas.microsoft.com/office/drawing/2014/main" id="{D80F6E33-2B60-4CD1-9D68-E0D4EE0D126E}"/>
              </a:ext>
            </a:extLst>
          </p:cNvPr>
          <p:cNvPicPr>
            <a:picLocks noChangeAspect="1"/>
          </p:cNvPicPr>
          <p:nvPr/>
        </p:nvPicPr>
        <p:blipFill rotWithShape="1">
          <a:blip r:embed="rId2"/>
          <a:srcRect l="4396" t="14429" b="1505"/>
          <a:stretch/>
        </p:blipFill>
        <p:spPr>
          <a:xfrm>
            <a:off x="1143000" y="2743200"/>
            <a:ext cx="4254346" cy="2200182"/>
          </a:xfrm>
          <a:prstGeom prst="rect">
            <a:avLst/>
          </a:prstGeom>
          <a:ln>
            <a:solidFill>
              <a:schemeClr val="tx1">
                <a:lumMod val="50000"/>
                <a:lumOff val="50000"/>
              </a:schemeClr>
            </a:solidFill>
          </a:ln>
        </p:spPr>
      </p:pic>
    </p:spTree>
    <p:extLst>
      <p:ext uri="{BB962C8B-B14F-4D97-AF65-F5344CB8AC3E}">
        <p14:creationId xmlns:p14="http://schemas.microsoft.com/office/powerpoint/2010/main" val="30834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easy-to-use UI experience for designing queries</a:t>
            </a:r>
          </a:p>
          <a:p>
            <a:pPr lvl="1"/>
            <a:r>
              <a:rPr lang="en-US" sz="2000" dirty="0"/>
              <a:t>Queries created by creating </a:t>
            </a:r>
            <a:r>
              <a:rPr lang="en-US" sz="2000" b="1" dirty="0"/>
              <a:t>Applied Steps</a:t>
            </a:r>
            <a:endParaRPr lang="en-US" sz="2000" dirty="0"/>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6" name="Picture 5">
            <a:extLst>
              <a:ext uri="{FF2B5EF4-FFF2-40B4-BE49-F238E27FC236}">
                <a16:creationId xmlns:a16="http://schemas.microsoft.com/office/drawing/2014/main" id="{D367A723-4F2E-4110-B26B-751A3BFDF418}"/>
              </a:ext>
            </a:extLst>
          </p:cNvPr>
          <p:cNvPicPr>
            <a:picLocks noChangeAspect="1"/>
          </p:cNvPicPr>
          <p:nvPr/>
        </p:nvPicPr>
        <p:blipFill rotWithShape="1">
          <a:blip r:embed="rId3"/>
          <a:srcRect l="-10" t="-1495" r="31763" b="21061"/>
          <a:stretch/>
        </p:blipFill>
        <p:spPr>
          <a:xfrm>
            <a:off x="2438400" y="3581400"/>
            <a:ext cx="6300223" cy="2743200"/>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a:t>Query Editor Window</a:t>
            </a:r>
            <a:endParaRPr lang="en-US" dirty="0"/>
          </a:p>
        </p:txBody>
      </p:sp>
      <p:pic>
        <p:nvPicPr>
          <p:cNvPr id="7" name="Picture 6"/>
          <p:cNvPicPr>
            <a:picLocks noChangeAspect="1"/>
          </p:cNvPicPr>
          <p:nvPr/>
        </p:nvPicPr>
        <p:blipFill rotWithShape="1">
          <a:blip r:embed="rId4"/>
          <a:srcRect l="3194" t="14543" r="33448"/>
          <a:stretch/>
        </p:blipFill>
        <p:spPr>
          <a:xfrm>
            <a:off x="457200" y="5029200"/>
            <a:ext cx="1457603" cy="1604037"/>
          </a:xfrm>
          <a:prstGeom prst="rect">
            <a:avLst/>
          </a:prstGeom>
          <a:ln w="38100">
            <a:solidFill>
              <a:schemeClr val="tx2">
                <a:lumMod val="90000"/>
                <a:lumOff val="10000"/>
              </a:schemeClr>
            </a:solidFill>
          </a:ln>
        </p:spPr>
      </p:pic>
      <p:cxnSp>
        <p:nvCxnSpPr>
          <p:cNvPr id="9" name="Straight Arrow Connector 8"/>
          <p:cNvCxnSpPr>
            <a:cxnSpLocks/>
            <a:stCxn id="11" idx="1"/>
          </p:cNvCxnSpPr>
          <p:nvPr/>
        </p:nvCxnSpPr>
        <p:spPr>
          <a:xfrm flipH="1">
            <a:off x="1905000" y="4457700"/>
            <a:ext cx="533400" cy="4953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438400" y="4038600"/>
            <a:ext cx="533400" cy="838200"/>
          </a:xfrm>
          <a:prstGeom prst="roundRect">
            <a:avLst>
              <a:gd name="adj" fmla="val 10626"/>
            </a:avLst>
          </a:prstGeom>
          <a:no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idx="1"/>
          </p:nvPr>
        </p:nvSpPr>
        <p:spPr>
          <a:xfrm>
            <a:off x="152400" y="1295400"/>
            <a:ext cx="8047892" cy="5181600"/>
          </a:xfrm>
        </p:spPr>
        <p:txBody>
          <a:bodyPr>
            <a:normAutofit/>
          </a:bodyPr>
          <a:lstStyle/>
          <a:p>
            <a:r>
              <a:rPr lang="en-US" sz="1800" b="1" dirty="0" err="1">
                <a:solidFill>
                  <a:srgbClr val="0000FF"/>
                </a:solidFill>
                <a:latin typeface="Lucida Console" panose="020B0609040504020204" pitchFamily="49" charset="0"/>
              </a:rPr>
              <a:t>List.Generate</a:t>
            </a:r>
            <a:r>
              <a:rPr lang="en-US" sz="1800" b="1" dirty="0">
                <a:solidFill>
                  <a:srgbClr val="0000FF"/>
                </a:solidFill>
                <a:latin typeface="Lucida Console" panose="020B0609040504020204" pitchFamily="49" charset="0"/>
              </a:rPr>
              <a:t> </a:t>
            </a:r>
            <a:r>
              <a:rPr lang="en-US" sz="2000" dirty="0"/>
              <a:t>accepts 3 function parameters</a:t>
            </a:r>
          </a:p>
          <a:p>
            <a:endParaRPr lang="en-US" sz="2000" dirty="0"/>
          </a:p>
          <a:p>
            <a:pPr lvl="1"/>
            <a:endParaRPr lang="en-US" sz="1600" dirty="0"/>
          </a:p>
          <a:p>
            <a:r>
              <a:rPr lang="en-US" sz="2000" dirty="0"/>
              <a:t>You can use </a:t>
            </a:r>
            <a:r>
              <a:rPr lang="en-US" sz="1800" b="1" dirty="0">
                <a:solidFill>
                  <a:srgbClr val="0000FF"/>
                </a:solidFill>
                <a:latin typeface="Lucida Console" panose="020B0609040504020204" pitchFamily="49" charset="0"/>
              </a:rPr>
              <a:t>each</a:t>
            </a:r>
            <a:r>
              <a:rPr lang="en-US" sz="2000" dirty="0"/>
              <a:t> syntax for 2</a:t>
            </a:r>
            <a:r>
              <a:rPr lang="en-US" sz="2000" baseline="30000" dirty="0"/>
              <a:t>nd</a:t>
            </a:r>
            <a:r>
              <a:rPr lang="en-US" sz="2000" dirty="0"/>
              <a:t> and 3</a:t>
            </a:r>
            <a:r>
              <a:rPr lang="en-US" sz="2000" baseline="30000" dirty="0"/>
              <a:t>rd</a:t>
            </a:r>
            <a:r>
              <a:rPr lang="en-US" sz="2000" dirty="0"/>
              <a:t> parameter</a:t>
            </a:r>
          </a:p>
          <a:p>
            <a:pPr lvl="1"/>
            <a:endParaRPr lang="en-US" sz="1600" dirty="0"/>
          </a:p>
          <a:p>
            <a:pPr lvl="1"/>
            <a:endParaRPr lang="en-US" sz="1600" dirty="0"/>
          </a:p>
          <a:p>
            <a:r>
              <a:rPr lang="en-US" sz="2000" dirty="0"/>
              <a:t>You can optionally split functions out into separate expressions</a:t>
            </a:r>
          </a:p>
          <a:p>
            <a:endParaRPr lang="en-US" sz="2000" dirty="0"/>
          </a:p>
          <a:p>
            <a:endParaRPr lang="en-US" sz="200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609600" y="3912576"/>
            <a:ext cx="8027890" cy="210722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609600" y="2865439"/>
            <a:ext cx="7010400" cy="431963"/>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609600" y="1752600"/>
            <a:ext cx="7214091" cy="39035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7935055" y="1124507"/>
            <a:ext cx="1056545" cy="2304493"/>
          </a:xfrm>
          <a:prstGeom prst="rect">
            <a:avLst/>
          </a:prstGeom>
        </p:spPr>
      </p:pic>
    </p:spTree>
    <p:extLst>
      <p:ext uri="{BB962C8B-B14F-4D97-AF65-F5344CB8AC3E}">
        <p14:creationId xmlns:p14="http://schemas.microsoft.com/office/powerpoint/2010/main" val="19827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D6A-BC5D-43D1-A9B6-90AAA95D9769}"/>
              </a:ext>
            </a:extLst>
          </p:cNvPr>
          <p:cNvSpPr>
            <a:spLocks noGrp="1"/>
          </p:cNvSpPr>
          <p:nvPr>
            <p:ph type="title"/>
          </p:nvPr>
        </p:nvSpPr>
        <p:spPr/>
        <p:txBody>
          <a:bodyPr/>
          <a:lstStyle/>
          <a:p>
            <a:r>
              <a:rPr lang="en-US" dirty="0"/>
              <a:t>Dynamic Data Sources</a:t>
            </a:r>
          </a:p>
        </p:txBody>
      </p:sp>
      <p:sp>
        <p:nvSpPr>
          <p:cNvPr id="3" name="Content Placeholder 2">
            <a:extLst>
              <a:ext uri="{FF2B5EF4-FFF2-40B4-BE49-F238E27FC236}">
                <a16:creationId xmlns:a16="http://schemas.microsoft.com/office/drawing/2014/main" id="{4AC360F8-E2AD-439B-9B04-9E22786884CD}"/>
              </a:ext>
            </a:extLst>
          </p:cNvPr>
          <p:cNvSpPr>
            <a:spLocks noGrp="1"/>
          </p:cNvSpPr>
          <p:nvPr>
            <p:ph idx="1"/>
          </p:nvPr>
        </p:nvSpPr>
        <p:spPr/>
        <p:txBody>
          <a:bodyPr>
            <a:normAutofit/>
          </a:bodyPr>
          <a:lstStyle/>
          <a:p>
            <a:r>
              <a:rPr lang="en-US" sz="2400" dirty="0"/>
              <a:t>Discover data source path(s) from query results</a:t>
            </a:r>
          </a:p>
          <a:p>
            <a:pPr lvl="1"/>
            <a:r>
              <a:rPr lang="en-US" sz="2000" dirty="0"/>
              <a:t>Allows to create union queries on identical sources</a:t>
            </a:r>
          </a:p>
          <a:p>
            <a:pPr lvl="1"/>
            <a:r>
              <a:rPr lang="en-US" sz="2000" dirty="0"/>
              <a:t>CAVEAT: Refresh currently not support in Power BI Service</a:t>
            </a:r>
          </a:p>
        </p:txBody>
      </p:sp>
      <p:pic>
        <p:nvPicPr>
          <p:cNvPr id="5" name="Picture 4">
            <a:extLst>
              <a:ext uri="{FF2B5EF4-FFF2-40B4-BE49-F238E27FC236}">
                <a16:creationId xmlns:a16="http://schemas.microsoft.com/office/drawing/2014/main" id="{3891B364-91F1-425F-B543-25C08447CD5C}"/>
              </a:ext>
            </a:extLst>
          </p:cNvPr>
          <p:cNvPicPr>
            <a:picLocks noChangeAspect="1"/>
          </p:cNvPicPr>
          <p:nvPr/>
        </p:nvPicPr>
        <p:blipFill>
          <a:blip r:embed="rId2"/>
          <a:stretch>
            <a:fillRect/>
          </a:stretch>
        </p:blipFill>
        <p:spPr>
          <a:xfrm>
            <a:off x="304800" y="2743200"/>
            <a:ext cx="3276600" cy="3874795"/>
          </a:xfrm>
          <a:prstGeom prst="rect">
            <a:avLst/>
          </a:prstGeom>
          <a:ln>
            <a:solidFill>
              <a:schemeClr val="tx1">
                <a:lumMod val="50000"/>
                <a:lumOff val="50000"/>
              </a:schemeClr>
            </a:solidFill>
          </a:ln>
        </p:spPr>
      </p:pic>
      <p:grpSp>
        <p:nvGrpSpPr>
          <p:cNvPr id="7" name="Group 6">
            <a:extLst>
              <a:ext uri="{FF2B5EF4-FFF2-40B4-BE49-F238E27FC236}">
                <a16:creationId xmlns:a16="http://schemas.microsoft.com/office/drawing/2014/main" id="{D324E9DD-8FBC-4E2D-965F-554EC77FB452}"/>
              </a:ext>
            </a:extLst>
          </p:cNvPr>
          <p:cNvGrpSpPr/>
          <p:nvPr/>
        </p:nvGrpSpPr>
        <p:grpSpPr>
          <a:xfrm>
            <a:off x="3733800" y="2743200"/>
            <a:ext cx="4953000" cy="2201494"/>
            <a:chOff x="3733800" y="2743200"/>
            <a:chExt cx="4953000" cy="2201494"/>
          </a:xfrm>
        </p:grpSpPr>
        <p:pic>
          <p:nvPicPr>
            <p:cNvPr id="4" name="Picture 3">
              <a:extLst>
                <a:ext uri="{FF2B5EF4-FFF2-40B4-BE49-F238E27FC236}">
                  <a16:creationId xmlns:a16="http://schemas.microsoft.com/office/drawing/2014/main" id="{D1B8BB1A-C7CA-485F-BF59-DB3B78CF0244}"/>
                </a:ext>
              </a:extLst>
            </p:cNvPr>
            <p:cNvPicPr>
              <a:picLocks noChangeAspect="1"/>
            </p:cNvPicPr>
            <p:nvPr/>
          </p:nvPicPr>
          <p:blipFill>
            <a:blip r:embed="rId3"/>
            <a:stretch>
              <a:fillRect/>
            </a:stretch>
          </p:blipFill>
          <p:spPr>
            <a:xfrm>
              <a:off x="4114800" y="2743200"/>
              <a:ext cx="4572000" cy="2201494"/>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80D4F377-3015-4E7F-A167-F063D6432155}"/>
                </a:ext>
              </a:extLst>
            </p:cNvPr>
            <p:cNvSpPr/>
            <p:nvPr/>
          </p:nvSpPr>
          <p:spPr>
            <a:xfrm>
              <a:off x="3733800" y="29718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BA97CED-9A6A-450D-93CC-EC0E197C4C43}"/>
              </a:ext>
            </a:extLst>
          </p:cNvPr>
          <p:cNvGrpSpPr/>
          <p:nvPr/>
        </p:nvGrpSpPr>
        <p:grpSpPr>
          <a:xfrm>
            <a:off x="5257800" y="4828175"/>
            <a:ext cx="2438400" cy="1905000"/>
            <a:chOff x="5257800" y="4828175"/>
            <a:chExt cx="2438400" cy="1905000"/>
          </a:xfrm>
        </p:grpSpPr>
        <p:sp>
          <p:nvSpPr>
            <p:cNvPr id="8" name="Rectangle 7">
              <a:extLst>
                <a:ext uri="{FF2B5EF4-FFF2-40B4-BE49-F238E27FC236}">
                  <a16:creationId xmlns:a16="http://schemas.microsoft.com/office/drawing/2014/main" id="{E0270C78-3494-40F1-BC5C-B1191C0D4371}"/>
                </a:ext>
              </a:extLst>
            </p:cNvPr>
            <p:cNvSpPr/>
            <p:nvPr/>
          </p:nvSpPr>
          <p:spPr>
            <a:xfrm>
              <a:off x="5257800" y="5209175"/>
              <a:ext cx="2438400" cy="1524000"/>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100" b="1" dirty="0">
                  <a:solidFill>
                    <a:schemeClr val="tx1"/>
                  </a:solidFill>
                </a:rPr>
                <a:t>Power BI Desktop Project (PBIX)</a:t>
              </a:r>
            </a:p>
          </p:txBody>
        </p:sp>
        <p:sp>
          <p:nvSpPr>
            <p:cNvPr id="9" name="Rounded Rectangle 7">
              <a:extLst>
                <a:ext uri="{FF2B5EF4-FFF2-40B4-BE49-F238E27FC236}">
                  <a16:creationId xmlns:a16="http://schemas.microsoft.com/office/drawing/2014/main" id="{609F0A88-B6D3-4EF2-B5D3-F83D90691314}"/>
                </a:ext>
              </a:extLst>
            </p:cNvPr>
            <p:cNvSpPr/>
            <p:nvPr/>
          </p:nvSpPr>
          <p:spPr>
            <a:xfrm>
              <a:off x="5537063" y="5638800"/>
              <a:ext cx="1930537" cy="941976"/>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solidFill>
                </a:rPr>
                <a:t>Dataset</a:t>
              </a:r>
            </a:p>
            <a:p>
              <a:pPr algn="ctr"/>
              <a:r>
                <a:rPr lang="en-US" sz="1200" dirty="0">
                  <a:solidFill>
                    <a:schemeClr val="accent1"/>
                  </a:solidFill>
                </a:rPr>
                <a:t>All active players from all 32 NFL teams</a:t>
              </a:r>
            </a:p>
          </p:txBody>
        </p:sp>
        <p:sp>
          <p:nvSpPr>
            <p:cNvPr id="10" name="Arrow: Down 9">
              <a:extLst>
                <a:ext uri="{FF2B5EF4-FFF2-40B4-BE49-F238E27FC236}">
                  <a16:creationId xmlns:a16="http://schemas.microsoft.com/office/drawing/2014/main" id="{CFB2DA83-06D5-496F-9DC9-DA1903B991BA}"/>
                </a:ext>
              </a:extLst>
            </p:cNvPr>
            <p:cNvSpPr/>
            <p:nvPr/>
          </p:nvSpPr>
          <p:spPr>
            <a:xfrm>
              <a:off x="6172200" y="4828175"/>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04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Party Tricks</a:t>
            </a:r>
          </a:p>
          <a:p>
            <a:r>
              <a:rPr lang="en-US" dirty="0"/>
              <a:t>Power Query Mashup Engine</a:t>
            </a:r>
          </a:p>
          <a:p>
            <a:r>
              <a:rPr lang="en-US" dirty="0"/>
              <a:t>M Programming Fundamentals</a:t>
            </a:r>
          </a:p>
          <a:p>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1102047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Parameters</a:t>
            </a:r>
            <a:endParaRPr lang="en-US" dirty="0"/>
          </a:p>
        </p:txBody>
      </p:sp>
      <p:sp>
        <p:nvSpPr>
          <p:cNvPr id="3" name="Content Placeholder 2"/>
          <p:cNvSpPr>
            <a:spLocks noGrp="1"/>
          </p:cNvSpPr>
          <p:nvPr>
            <p:ph idx="1"/>
          </p:nvPr>
        </p:nvSpPr>
        <p:spPr/>
        <p:txBody>
          <a:bodyPr/>
          <a:lstStyle/>
          <a:p>
            <a:r>
              <a:rPr lang="en-US" dirty="0"/>
              <a:t>What is a Query Parameter?</a:t>
            </a:r>
          </a:p>
          <a:p>
            <a:pPr lvl="1"/>
            <a:r>
              <a:rPr lang="en-US" dirty="0"/>
              <a:t>Configurable setting with project scope</a:t>
            </a:r>
          </a:p>
          <a:p>
            <a:pPr lvl="1"/>
            <a:r>
              <a:rPr lang="en-US" dirty="0"/>
              <a:t>Strongly-typed value to which you can apply restrictions</a:t>
            </a:r>
          </a:p>
          <a:p>
            <a:pPr lvl="1"/>
            <a:r>
              <a:rPr lang="en-US" dirty="0"/>
              <a:t>Can be referenced from a query</a:t>
            </a:r>
          </a:p>
          <a:p>
            <a:pPr lvl="1"/>
            <a:r>
              <a:rPr lang="en-US" dirty="0"/>
              <a:t>Selected values can be populated using list</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p:txBody>
      </p:sp>
    </p:spTree>
    <p:extLst>
      <p:ext uri="{BB962C8B-B14F-4D97-AF65-F5344CB8AC3E}">
        <p14:creationId xmlns:p14="http://schemas.microsoft.com/office/powerpoint/2010/main" val="3417190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Query Parameters</a:t>
            </a:r>
          </a:p>
        </p:txBody>
      </p:sp>
      <p:sp>
        <p:nvSpPr>
          <p:cNvPr id="5" name="Content Placeholder 4"/>
          <p:cNvSpPr>
            <a:spLocks noGrp="1"/>
          </p:cNvSpPr>
          <p:nvPr>
            <p:ph idx="1"/>
          </p:nvPr>
        </p:nvSpPr>
        <p:spPr/>
        <p:txBody>
          <a:bodyPr>
            <a:normAutofit/>
          </a:bodyPr>
          <a:lstStyle/>
          <a:p>
            <a:r>
              <a:rPr lang="en-US" sz="2000" dirty="0"/>
              <a:t>Parameters can be created using </a:t>
            </a:r>
            <a:r>
              <a:rPr lang="en-US" sz="2000" b="1" dirty="0"/>
              <a:t>Manager Parameters</a:t>
            </a:r>
            <a:r>
              <a:rPr lang="en-US" sz="2000" dirty="0"/>
              <a:t> menu</a:t>
            </a:r>
          </a:p>
          <a:p>
            <a:endParaRPr lang="en-US" sz="2000" dirty="0"/>
          </a:p>
          <a:p>
            <a:endParaRPr lang="en-US" sz="2000" dirty="0"/>
          </a:p>
          <a:p>
            <a:endParaRPr lang="en-US" sz="2000" dirty="0"/>
          </a:p>
          <a:p>
            <a:endParaRPr lang="en-US" sz="2000" dirty="0"/>
          </a:p>
          <a:p>
            <a:r>
              <a:rPr lang="en-US" sz="2000" dirty="0"/>
              <a:t>Parameter properties</a:t>
            </a:r>
          </a:p>
          <a:p>
            <a:pPr lvl="1"/>
            <a:r>
              <a:rPr lang="en-US" sz="1600" dirty="0"/>
              <a:t>Name</a:t>
            </a:r>
          </a:p>
          <a:p>
            <a:pPr lvl="1"/>
            <a:r>
              <a:rPr lang="en-US" sz="1600" dirty="0"/>
              <a:t>Description</a:t>
            </a:r>
          </a:p>
          <a:p>
            <a:pPr lvl="1"/>
            <a:r>
              <a:rPr lang="en-US" sz="1600" dirty="0"/>
              <a:t>Required</a:t>
            </a:r>
          </a:p>
          <a:p>
            <a:pPr lvl="1"/>
            <a:r>
              <a:rPr lang="en-US" sz="1600" dirty="0"/>
              <a:t>Allowed Values</a:t>
            </a:r>
          </a:p>
          <a:p>
            <a:pPr lvl="1"/>
            <a:r>
              <a:rPr lang="en-US" sz="1600" dirty="0"/>
              <a:t>Default Value</a:t>
            </a:r>
          </a:p>
          <a:p>
            <a:pPr lvl="1"/>
            <a:r>
              <a:rPr lang="en-US" sz="1600" dirty="0"/>
              <a:t>Current Value</a:t>
            </a:r>
          </a:p>
        </p:txBody>
      </p:sp>
      <p:pic>
        <p:nvPicPr>
          <p:cNvPr id="4" name="Picture 3"/>
          <p:cNvPicPr>
            <a:picLocks noChangeAspect="1"/>
          </p:cNvPicPr>
          <p:nvPr/>
        </p:nvPicPr>
        <p:blipFill rotWithShape="1">
          <a:blip r:embed="rId3"/>
          <a:srcRect t="15415"/>
          <a:stretch/>
        </p:blipFill>
        <p:spPr>
          <a:xfrm>
            <a:off x="838200" y="1905000"/>
            <a:ext cx="3409792" cy="12954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4591704" y="2286000"/>
            <a:ext cx="3810000" cy="3956956"/>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196900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idx="1"/>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1295400" y="2635419"/>
            <a:ext cx="6553200" cy="2773554"/>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257300" y="2622381"/>
            <a:ext cx="6629400" cy="2832438"/>
          </a:xfrm>
          <a:prstGeom prst="rect">
            <a:avLst/>
          </a:prstGeom>
          <a:ln>
            <a:solidFill>
              <a:schemeClr val="bg1">
                <a:lumMod val="50000"/>
              </a:schemeClr>
            </a:solidFill>
          </a:ln>
        </p:spPr>
      </p:pic>
    </p:spTree>
    <p:extLst>
      <p:ext uri="{BB962C8B-B14F-4D97-AF65-F5344CB8AC3E}">
        <p14:creationId xmlns:p14="http://schemas.microsoft.com/office/powerpoint/2010/main" val="22720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D3FB-A0A7-4E38-9AE4-E335C4377EB7}"/>
              </a:ext>
            </a:extLst>
          </p:cNvPr>
          <p:cNvSpPr>
            <a:spLocks noGrp="1"/>
          </p:cNvSpPr>
          <p:nvPr>
            <p:ph type="title"/>
          </p:nvPr>
        </p:nvSpPr>
        <p:spPr/>
        <p:txBody>
          <a:bodyPr/>
          <a:lstStyle/>
          <a:p>
            <a:r>
              <a:rPr lang="en-US" dirty="0"/>
              <a:t>Creating a Project Template File</a:t>
            </a:r>
          </a:p>
        </p:txBody>
      </p:sp>
      <p:pic>
        <p:nvPicPr>
          <p:cNvPr id="4" name="Picture 3">
            <a:extLst>
              <a:ext uri="{FF2B5EF4-FFF2-40B4-BE49-F238E27FC236}">
                <a16:creationId xmlns:a16="http://schemas.microsoft.com/office/drawing/2014/main" id="{829C16F2-F162-4B06-8AEF-F3A7A784D0C6}"/>
              </a:ext>
            </a:extLst>
          </p:cNvPr>
          <p:cNvPicPr>
            <a:picLocks noChangeAspect="1"/>
          </p:cNvPicPr>
          <p:nvPr/>
        </p:nvPicPr>
        <p:blipFill>
          <a:blip r:embed="rId2"/>
          <a:stretch>
            <a:fillRect/>
          </a:stretch>
        </p:blipFill>
        <p:spPr>
          <a:xfrm>
            <a:off x="685800" y="1524000"/>
            <a:ext cx="5257800" cy="1752600"/>
          </a:xfrm>
          <a:prstGeom prst="rect">
            <a:avLst/>
          </a:prstGeom>
        </p:spPr>
      </p:pic>
      <p:pic>
        <p:nvPicPr>
          <p:cNvPr id="5" name="Picture 4">
            <a:extLst>
              <a:ext uri="{FF2B5EF4-FFF2-40B4-BE49-F238E27FC236}">
                <a16:creationId xmlns:a16="http://schemas.microsoft.com/office/drawing/2014/main" id="{747182CD-6847-45BA-A42B-65AA44D9A11A}"/>
              </a:ext>
            </a:extLst>
          </p:cNvPr>
          <p:cNvPicPr>
            <a:picLocks noChangeAspect="1"/>
          </p:cNvPicPr>
          <p:nvPr/>
        </p:nvPicPr>
        <p:blipFill>
          <a:blip r:embed="rId3"/>
          <a:stretch>
            <a:fillRect/>
          </a:stretch>
        </p:blipFill>
        <p:spPr>
          <a:xfrm>
            <a:off x="838200" y="1676400"/>
            <a:ext cx="6086475" cy="2981325"/>
          </a:xfrm>
          <a:prstGeom prst="rect">
            <a:avLst/>
          </a:prstGeom>
        </p:spPr>
      </p:pic>
      <p:pic>
        <p:nvPicPr>
          <p:cNvPr id="6" name="Picture 5">
            <a:extLst>
              <a:ext uri="{FF2B5EF4-FFF2-40B4-BE49-F238E27FC236}">
                <a16:creationId xmlns:a16="http://schemas.microsoft.com/office/drawing/2014/main" id="{AD9BCB8E-FB4D-40C4-A910-C2E6D29F845C}"/>
              </a:ext>
            </a:extLst>
          </p:cNvPr>
          <p:cNvPicPr>
            <a:picLocks noChangeAspect="1"/>
          </p:cNvPicPr>
          <p:nvPr/>
        </p:nvPicPr>
        <p:blipFill>
          <a:blip r:embed="rId4"/>
          <a:stretch>
            <a:fillRect/>
          </a:stretch>
        </p:blipFill>
        <p:spPr>
          <a:xfrm>
            <a:off x="1066800" y="1885933"/>
            <a:ext cx="7391400" cy="3981467"/>
          </a:xfrm>
          <a:prstGeom prst="rect">
            <a:avLst/>
          </a:prstGeom>
          <a:ln>
            <a:solidFill>
              <a:schemeClr val="tx1"/>
            </a:solidFill>
          </a:ln>
        </p:spPr>
      </p:pic>
    </p:spTree>
    <p:extLst>
      <p:ext uri="{BB962C8B-B14F-4D97-AF65-F5344CB8AC3E}">
        <p14:creationId xmlns:p14="http://schemas.microsoft.com/office/powerpoint/2010/main" val="2403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168F-7265-438B-86C9-B3C3F36F0BD2}"/>
              </a:ext>
            </a:extLst>
          </p:cNvPr>
          <p:cNvSpPr>
            <a:spLocks noGrp="1"/>
          </p:cNvSpPr>
          <p:nvPr>
            <p:ph type="title"/>
          </p:nvPr>
        </p:nvSpPr>
        <p:spPr/>
        <p:txBody>
          <a:bodyPr/>
          <a:lstStyle/>
          <a:p>
            <a:r>
              <a:rPr lang="en-US" dirty="0"/>
              <a:t>The Template File Implementation</a:t>
            </a:r>
          </a:p>
        </p:txBody>
      </p:sp>
      <p:sp>
        <p:nvSpPr>
          <p:cNvPr id="4" name="Content Placeholder 3">
            <a:extLst>
              <a:ext uri="{FF2B5EF4-FFF2-40B4-BE49-F238E27FC236}">
                <a16:creationId xmlns:a16="http://schemas.microsoft.com/office/drawing/2014/main" id="{20BBECF5-EDDD-461E-BBA1-6731B92252DD}"/>
              </a:ext>
            </a:extLst>
          </p:cNvPr>
          <p:cNvSpPr>
            <a:spLocks noGrp="1"/>
          </p:cNvSpPr>
          <p:nvPr>
            <p:ph idx="1"/>
          </p:nvPr>
        </p:nvSpPr>
        <p:spPr/>
        <p:txBody>
          <a:bodyPr/>
          <a:lstStyle/>
          <a:p>
            <a:r>
              <a:rPr lang="en-US" dirty="0"/>
              <a:t>Solution required advanced query design</a:t>
            </a:r>
          </a:p>
        </p:txBody>
      </p:sp>
      <p:pic>
        <p:nvPicPr>
          <p:cNvPr id="3" name="Picture 2">
            <a:extLst>
              <a:ext uri="{FF2B5EF4-FFF2-40B4-BE49-F238E27FC236}">
                <a16:creationId xmlns:a16="http://schemas.microsoft.com/office/drawing/2014/main" id="{263CEACE-EF46-4FED-9832-E8DBE75C9ECA}"/>
              </a:ext>
            </a:extLst>
          </p:cNvPr>
          <p:cNvPicPr>
            <a:picLocks noChangeAspect="1"/>
          </p:cNvPicPr>
          <p:nvPr/>
        </p:nvPicPr>
        <p:blipFill>
          <a:blip r:embed="rId2"/>
          <a:stretch>
            <a:fillRect/>
          </a:stretch>
        </p:blipFill>
        <p:spPr>
          <a:xfrm>
            <a:off x="457200" y="2133600"/>
            <a:ext cx="8001000" cy="3537460"/>
          </a:xfrm>
          <a:prstGeom prst="rect">
            <a:avLst/>
          </a:prstGeom>
          <a:ln>
            <a:solidFill>
              <a:schemeClr val="tx1"/>
            </a:solidFill>
          </a:ln>
        </p:spPr>
      </p:pic>
    </p:spTree>
    <p:extLst>
      <p:ext uri="{BB962C8B-B14F-4D97-AF65-F5344CB8AC3E}">
        <p14:creationId xmlns:p14="http://schemas.microsoft.com/office/powerpoint/2010/main" val="3182597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PBI365: Power BI Certification Bootcamp </a:t>
            </a:r>
            <a:r>
              <a:rPr lang="en-US" sz="2100" dirty="0">
                <a:solidFill>
                  <a:schemeClr val="tx2"/>
                </a:solidFill>
              </a:rPr>
              <a:t>– 3 Days</a:t>
            </a:r>
            <a:endParaRPr lang="en-US" dirty="0">
              <a:solidFill>
                <a:schemeClr val="tx2"/>
              </a:solidFill>
            </a:endParaRPr>
          </a:p>
          <a:p>
            <a:pPr lvl="1">
              <a:lnSpc>
                <a:spcPct val="110000"/>
              </a:lnSpc>
            </a:pPr>
            <a:r>
              <a:rPr lang="en-US" dirty="0"/>
              <a:t>For people who have used Power BI Desktop for 6 months or more</a:t>
            </a:r>
          </a:p>
          <a:p>
            <a:pPr lvl="1">
              <a:lnSpc>
                <a:spcPct val="110000"/>
              </a:lnSpc>
            </a:pPr>
            <a:endParaRPr lang="en-US" dirty="0"/>
          </a:p>
          <a:p>
            <a:pPr>
              <a:lnSpc>
                <a:spcPct val="110000"/>
              </a:lnSpc>
            </a:pPr>
            <a:r>
              <a:rPr lang="en-US" b="1" dirty="0">
                <a:solidFill>
                  <a:srgbClr val="002060"/>
                </a:solidFill>
              </a:rPr>
              <a:t>PBD365: Power BI Developer Bootcamp </a:t>
            </a:r>
            <a:r>
              <a:rPr lang="en-US" sz="2100" dirty="0">
                <a:solidFill>
                  <a:schemeClr val="tx2"/>
                </a:solidFill>
              </a:rPr>
              <a:t>– 4 Days</a:t>
            </a:r>
            <a:endParaRPr lang="en-US" dirty="0">
              <a:solidFill>
                <a:schemeClr val="tx2"/>
              </a:solidFill>
            </a:endParaRPr>
          </a:p>
          <a:p>
            <a:pPr lvl="1">
              <a:lnSpc>
                <a:spcPct val="110000"/>
              </a:lnSpc>
            </a:pPr>
            <a:r>
              <a:rPr lang="en-US" dirty="0"/>
              <a:t>For professional developers working with the Power BI platform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r>
              <a:rPr lang="en-US" dirty="0"/>
              <a:t>Power Query Party Tricks</a:t>
            </a:r>
          </a:p>
          <a:p>
            <a:r>
              <a:rPr lang="en-US" dirty="0"/>
              <a:t>Power Query Mashup Engine</a:t>
            </a:r>
          </a:p>
          <a:p>
            <a:r>
              <a:rPr lang="en-US" dirty="0"/>
              <a:t>M Programming Fundamentals</a:t>
            </a:r>
          </a:p>
          <a:p>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218580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B197-33ED-4B8F-81E5-019439187188}"/>
              </a:ext>
            </a:extLst>
          </p:cNvPr>
          <p:cNvSpPr>
            <a:spLocks noGrp="1"/>
          </p:cNvSpPr>
          <p:nvPr>
            <p:ph type="title"/>
          </p:nvPr>
        </p:nvSpPr>
        <p:spPr/>
        <p:txBody>
          <a:bodyPr/>
          <a:lstStyle/>
          <a:p>
            <a:r>
              <a:rPr lang="en-US" dirty="0"/>
              <a:t>Self-Join</a:t>
            </a:r>
          </a:p>
        </p:txBody>
      </p:sp>
      <p:sp>
        <p:nvSpPr>
          <p:cNvPr id="4" name="Content Placeholder 3">
            <a:extLst>
              <a:ext uri="{FF2B5EF4-FFF2-40B4-BE49-F238E27FC236}">
                <a16:creationId xmlns:a16="http://schemas.microsoft.com/office/drawing/2014/main" id="{6460CF0A-3468-4223-A1D8-DC69DF945832}"/>
              </a:ext>
            </a:extLst>
          </p:cNvPr>
          <p:cNvSpPr>
            <a:spLocks noGrp="1"/>
          </p:cNvSpPr>
          <p:nvPr>
            <p:ph idx="1"/>
          </p:nvPr>
        </p:nvSpPr>
        <p:spPr/>
        <p:txBody>
          <a:bodyPr/>
          <a:lstStyle/>
          <a:p>
            <a:r>
              <a:rPr lang="en-US" dirty="0"/>
              <a:t>Merge columns from a table to itself</a:t>
            </a:r>
          </a:p>
        </p:txBody>
      </p:sp>
      <p:pic>
        <p:nvPicPr>
          <p:cNvPr id="3" name="Picture 2">
            <a:extLst>
              <a:ext uri="{FF2B5EF4-FFF2-40B4-BE49-F238E27FC236}">
                <a16:creationId xmlns:a16="http://schemas.microsoft.com/office/drawing/2014/main" id="{4737A58B-56C2-4E54-A859-5AEF8181F4EC}"/>
              </a:ext>
            </a:extLst>
          </p:cNvPr>
          <p:cNvPicPr>
            <a:picLocks noChangeAspect="1"/>
          </p:cNvPicPr>
          <p:nvPr/>
        </p:nvPicPr>
        <p:blipFill>
          <a:blip r:embed="rId2"/>
          <a:stretch>
            <a:fillRect/>
          </a:stretch>
        </p:blipFill>
        <p:spPr>
          <a:xfrm>
            <a:off x="914400" y="2057400"/>
            <a:ext cx="4724400" cy="4411597"/>
          </a:xfrm>
          <a:prstGeom prst="rect">
            <a:avLst/>
          </a:prstGeom>
          <a:ln>
            <a:solidFill>
              <a:schemeClr val="tx1">
                <a:lumMod val="75000"/>
                <a:lumOff val="25000"/>
              </a:schemeClr>
            </a:solidFill>
          </a:ln>
        </p:spPr>
      </p:pic>
    </p:spTree>
    <p:extLst>
      <p:ext uri="{BB962C8B-B14F-4D97-AF65-F5344CB8AC3E}">
        <p14:creationId xmlns:p14="http://schemas.microsoft.com/office/powerpoint/2010/main" val="133309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9D9C-2BF1-4FBA-A6B4-12870512096C}"/>
              </a:ext>
            </a:extLst>
          </p:cNvPr>
          <p:cNvSpPr>
            <a:spLocks noGrp="1"/>
          </p:cNvSpPr>
          <p:nvPr>
            <p:ph type="title"/>
          </p:nvPr>
        </p:nvSpPr>
        <p:spPr/>
        <p:txBody>
          <a:bodyPr/>
          <a:lstStyle/>
          <a:p>
            <a:r>
              <a:rPr lang="en-US" dirty="0"/>
              <a:t>Unpivot Other Columns</a:t>
            </a:r>
          </a:p>
        </p:txBody>
      </p:sp>
      <p:sp>
        <p:nvSpPr>
          <p:cNvPr id="3" name="Content Placeholder 2">
            <a:extLst>
              <a:ext uri="{FF2B5EF4-FFF2-40B4-BE49-F238E27FC236}">
                <a16:creationId xmlns:a16="http://schemas.microsoft.com/office/drawing/2014/main" id="{80D7C7EA-3361-4BA1-8EDB-02E89F0502E0}"/>
              </a:ext>
            </a:extLst>
          </p:cNvPr>
          <p:cNvSpPr>
            <a:spLocks noGrp="1"/>
          </p:cNvSpPr>
          <p:nvPr>
            <p:ph idx="1"/>
          </p:nvPr>
        </p:nvSpPr>
        <p:spPr/>
        <p:txBody>
          <a:bodyPr>
            <a:normAutofit/>
          </a:bodyPr>
          <a:lstStyle/>
          <a:p>
            <a:r>
              <a:rPr lang="en-US" sz="2400" dirty="0"/>
              <a:t>Expand column with delimited values into multiple rows</a:t>
            </a:r>
          </a:p>
        </p:txBody>
      </p:sp>
      <p:pic>
        <p:nvPicPr>
          <p:cNvPr id="4" name="Picture 3">
            <a:extLst>
              <a:ext uri="{FF2B5EF4-FFF2-40B4-BE49-F238E27FC236}">
                <a16:creationId xmlns:a16="http://schemas.microsoft.com/office/drawing/2014/main" id="{A20D86F4-A803-4AE2-BE42-626CE8C2D9D6}"/>
              </a:ext>
            </a:extLst>
          </p:cNvPr>
          <p:cNvPicPr>
            <a:picLocks noChangeAspect="1"/>
          </p:cNvPicPr>
          <p:nvPr/>
        </p:nvPicPr>
        <p:blipFill>
          <a:blip r:embed="rId2"/>
          <a:stretch>
            <a:fillRect/>
          </a:stretch>
        </p:blipFill>
        <p:spPr>
          <a:xfrm>
            <a:off x="838200" y="2069099"/>
            <a:ext cx="3186113" cy="1050131"/>
          </a:xfrm>
          <a:prstGeom prst="rect">
            <a:avLst/>
          </a:prstGeom>
          <a:ln>
            <a:solidFill>
              <a:schemeClr val="tx1">
                <a:lumMod val="75000"/>
                <a:lumOff val="25000"/>
              </a:schemeClr>
            </a:solidFill>
          </a:ln>
        </p:spPr>
      </p:pic>
      <p:pic>
        <p:nvPicPr>
          <p:cNvPr id="5" name="Picture 4">
            <a:extLst>
              <a:ext uri="{FF2B5EF4-FFF2-40B4-BE49-F238E27FC236}">
                <a16:creationId xmlns:a16="http://schemas.microsoft.com/office/drawing/2014/main" id="{86DD79A4-7249-4D4D-97C5-C94EBA7340B2}"/>
              </a:ext>
            </a:extLst>
          </p:cNvPr>
          <p:cNvPicPr>
            <a:picLocks noChangeAspect="1"/>
          </p:cNvPicPr>
          <p:nvPr/>
        </p:nvPicPr>
        <p:blipFill>
          <a:blip r:embed="rId3"/>
          <a:stretch>
            <a:fillRect/>
          </a:stretch>
        </p:blipFill>
        <p:spPr>
          <a:xfrm>
            <a:off x="5029200" y="2069099"/>
            <a:ext cx="3193256" cy="2528888"/>
          </a:xfrm>
          <a:prstGeom prst="rect">
            <a:avLst/>
          </a:prstGeom>
          <a:ln>
            <a:solidFill>
              <a:schemeClr val="tx1">
                <a:lumMod val="75000"/>
                <a:lumOff val="25000"/>
              </a:schemeClr>
            </a:solidFill>
          </a:ln>
        </p:spPr>
      </p:pic>
      <p:sp>
        <p:nvSpPr>
          <p:cNvPr id="6" name="Arrow: Right 5">
            <a:extLst>
              <a:ext uri="{FF2B5EF4-FFF2-40B4-BE49-F238E27FC236}">
                <a16:creationId xmlns:a16="http://schemas.microsoft.com/office/drawing/2014/main" id="{789C9792-2EB9-49B8-AF45-34645974BBB8}"/>
              </a:ext>
            </a:extLst>
          </p:cNvPr>
          <p:cNvSpPr/>
          <p:nvPr/>
        </p:nvSpPr>
        <p:spPr>
          <a:xfrm>
            <a:off x="4191000" y="23622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28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F4CD-9880-45D9-99BA-0D792C88B9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8FD7ADC-9293-4196-9E30-994BBD372879}"/>
              </a:ext>
            </a:extLst>
          </p:cNvPr>
          <p:cNvSpPr>
            <a:spLocks noGrp="1"/>
          </p:cNvSpPr>
          <p:nvPr>
            <p:ph idx="1"/>
          </p:nvPr>
        </p:nvSpPr>
        <p:spPr/>
        <p:txBody>
          <a:bodyPr/>
          <a:lstStyle/>
          <a:p>
            <a:pPr>
              <a:buFont typeface="Wingdings" panose="05000000000000000000" pitchFamily="2" charset="2"/>
              <a:buChar char="ü"/>
            </a:pPr>
            <a:r>
              <a:rPr lang="en-US" dirty="0"/>
              <a:t>Power Query Party Tricks</a:t>
            </a:r>
          </a:p>
          <a:p>
            <a:pPr>
              <a:buFont typeface="Wingdings" panose="05000000000000000000" pitchFamily="2" charset="2"/>
              <a:buChar char="Ø"/>
            </a:pPr>
            <a:r>
              <a:rPr lang="en-US" dirty="0"/>
              <a:t>Power Query Mashup Engine</a:t>
            </a:r>
          </a:p>
          <a:p>
            <a:r>
              <a:rPr lang="en-US" dirty="0"/>
              <a:t>M Programming Fundamentals</a:t>
            </a:r>
          </a:p>
          <a:p>
            <a:r>
              <a:rPr lang="en-US" dirty="0"/>
              <a:t>OData Connector vs Web Connector</a:t>
            </a:r>
          </a:p>
          <a:p>
            <a:r>
              <a:rPr lang="en-US" dirty="0"/>
              <a:t>Query Functions</a:t>
            </a:r>
          </a:p>
          <a:p>
            <a:r>
              <a:rPr lang="en-US" dirty="0"/>
              <a:t>Query Parameters</a:t>
            </a:r>
          </a:p>
        </p:txBody>
      </p:sp>
    </p:spTree>
    <p:extLst>
      <p:ext uri="{BB962C8B-B14F-4D97-AF65-F5344CB8AC3E}">
        <p14:creationId xmlns:p14="http://schemas.microsoft.com/office/powerpoint/2010/main" val="40106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in data processing pipeline</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Each step is recorded using M </a:t>
            </a:r>
            <a:r>
              <a:rPr lang="en-US" sz="1600" i="1" dirty="0">
                <a:solidFill>
                  <a:schemeClr val="tx1">
                    <a:lumMod val="65000"/>
                    <a:lumOff val="35000"/>
                  </a:schemeClr>
                </a:solidFill>
              </a:rPr>
              <a:t>(aka Power Query Formula Language)</a:t>
            </a:r>
          </a:p>
          <a:p>
            <a:pPr lvl="1"/>
            <a:endParaRPr lang="en-US" sz="2000" dirty="0"/>
          </a:p>
        </p:txBody>
      </p:sp>
      <p:pic>
        <p:nvPicPr>
          <p:cNvPr id="5" name="Picture 4">
            <a:extLst>
              <a:ext uri="{FF2B5EF4-FFF2-40B4-BE49-F238E27FC236}">
                <a16:creationId xmlns:a16="http://schemas.microsoft.com/office/drawing/2014/main" id="{8CC5EEEE-715B-42B7-A194-1B8E23DA794B}"/>
              </a:ext>
            </a:extLst>
          </p:cNvPr>
          <p:cNvPicPr>
            <a:picLocks noChangeAspect="1"/>
          </p:cNvPicPr>
          <p:nvPr/>
        </p:nvPicPr>
        <p:blipFill rotWithShape="1">
          <a:blip r:embed="rId3"/>
          <a:srcRect b="22750"/>
          <a:stretch/>
        </p:blipFill>
        <p:spPr>
          <a:xfrm>
            <a:off x="356778" y="3648517"/>
            <a:ext cx="7662642" cy="3016188"/>
          </a:xfrm>
          <a:prstGeom prst="rect">
            <a:avLst/>
          </a:prstGeom>
          <a:ln>
            <a:solidFill>
              <a:schemeClr val="tx1">
                <a:lumMod val="50000"/>
                <a:lumOff val="50000"/>
              </a:schemeClr>
            </a:solidFill>
          </a:ln>
        </p:spPr>
      </p:pic>
      <p:sp>
        <p:nvSpPr>
          <p:cNvPr id="2" name="Title 1"/>
          <p:cNvSpPr>
            <a:spLocks noGrp="1"/>
          </p:cNvSpPr>
          <p:nvPr>
            <p:ph type="title"/>
          </p:nvPr>
        </p:nvSpPr>
        <p:spPr/>
        <p:txBody>
          <a:bodyPr/>
          <a:lstStyle/>
          <a:p>
            <a:r>
              <a:rPr lang="en-US" dirty="0"/>
              <a:t>Query Steps</a:t>
            </a:r>
          </a:p>
        </p:txBody>
      </p:sp>
      <p:grpSp>
        <p:nvGrpSpPr>
          <p:cNvPr id="21" name="Group 20"/>
          <p:cNvGrpSpPr/>
          <p:nvPr/>
        </p:nvGrpSpPr>
        <p:grpSpPr>
          <a:xfrm>
            <a:off x="1552763" y="3733800"/>
            <a:ext cx="5040968" cy="1068314"/>
            <a:chOff x="1975129" y="3967901"/>
            <a:chExt cx="5040968" cy="1068314"/>
          </a:xfrm>
        </p:grpSpPr>
        <p:sp>
          <p:nvSpPr>
            <p:cNvPr id="9" name="Rectangle 8"/>
            <p:cNvSpPr/>
            <p:nvPr/>
          </p:nvSpPr>
          <p:spPr>
            <a:xfrm>
              <a:off x="1975129" y="4809633"/>
              <a:ext cx="4823813" cy="22658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cxnSpLocks/>
            </p:cNvCxnSpPr>
            <p:nvPr/>
          </p:nvCxnSpPr>
          <p:spPr>
            <a:xfrm flipH="1">
              <a:off x="5680166" y="4272701"/>
              <a:ext cx="457200" cy="4572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99166" y="3967901"/>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6461503" y="4191000"/>
            <a:ext cx="2174945" cy="2458375"/>
            <a:chOff x="6612063" y="4285892"/>
            <a:chExt cx="2174945" cy="2458375"/>
          </a:xfrm>
        </p:grpSpPr>
        <p:sp>
          <p:nvSpPr>
            <p:cNvPr id="8" name="Rectangle 7"/>
            <p:cNvSpPr/>
            <p:nvPr/>
          </p:nvSpPr>
          <p:spPr>
            <a:xfrm>
              <a:off x="7313360" y="4285892"/>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6612063" y="5462334"/>
              <a:ext cx="1404113" cy="128193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cxnSpLocks/>
              <a:endCxn id="10" idx="0"/>
            </p:cNvCxnSpPr>
            <p:nvPr/>
          </p:nvCxnSpPr>
          <p:spPr>
            <a:xfrm flipH="1">
              <a:off x="7314120" y="4819292"/>
              <a:ext cx="761240" cy="64304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idx="1"/>
          </p:nvPr>
        </p:nvSpPr>
        <p:spPr/>
        <p:txBody>
          <a:bodyPr>
            <a:normAutofit/>
          </a:bodyPr>
          <a:lstStyle/>
          <a:p>
            <a:r>
              <a:rPr lang="en-US" sz="2400" dirty="0"/>
              <a:t>You can write M code directly for custom column</a:t>
            </a:r>
          </a:p>
          <a:p>
            <a:pPr lvl="1"/>
            <a:r>
              <a:rPr lang="en-US" sz="2000"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1143000" y="2514600"/>
            <a:ext cx="6248400" cy="3687697"/>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15064</TotalTime>
  <Words>1810</Words>
  <Application>Microsoft Office PowerPoint</Application>
  <PresentationFormat>On-screen Show (4:3)</PresentationFormat>
  <Paragraphs>330</Paragraphs>
  <Slides>49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Black</vt:lpstr>
      <vt:lpstr>Calibri</vt:lpstr>
      <vt:lpstr>Lucida Console</vt:lpstr>
      <vt:lpstr>Segoe UI</vt:lpstr>
      <vt:lpstr>Segoe UI Light</vt:lpstr>
      <vt:lpstr>Wingdings</vt:lpstr>
      <vt:lpstr>CPT_Wave15</vt:lpstr>
      <vt:lpstr>Advanced Query Design using Power Query and M</vt:lpstr>
      <vt:lpstr>Download the Code and Slides</vt:lpstr>
      <vt:lpstr>Agenda</vt:lpstr>
      <vt:lpstr>Query Editor Window</vt:lpstr>
      <vt:lpstr>Self-Join</vt:lpstr>
      <vt:lpstr>Unpivot Other Columns</vt:lpstr>
      <vt:lpstr>Agenda</vt:lpstr>
      <vt:lpstr>Query Steps</vt:lpstr>
      <vt:lpstr>Custom Column Dialog</vt:lpstr>
      <vt:lpstr>Advanced Editor or more correctly - The Simple Editor for Advanced Users</vt:lpstr>
      <vt:lpstr>Power BI Desktop is an ETL Tool</vt:lpstr>
      <vt:lpstr>Power Query used to Build Dataflows</vt:lpstr>
      <vt:lpstr>Agenda</vt:lpstr>
      <vt:lpstr>The M Programming Language</vt:lpstr>
      <vt:lpstr>Referencing Other Queries</vt:lpstr>
      <vt:lpstr>Let Statement</vt:lpstr>
      <vt:lpstr>Comments and Variable Names</vt:lpstr>
      <vt:lpstr>Flow of Statement Evaluation</vt:lpstr>
      <vt:lpstr>Will This M Code Work?</vt:lpstr>
      <vt:lpstr>Query Folding</vt:lpstr>
      <vt:lpstr>Query Folding Example</vt:lpstr>
      <vt:lpstr>Native Queries</vt:lpstr>
      <vt:lpstr>M Type System</vt:lpstr>
      <vt:lpstr>M Data Type Examples</vt:lpstr>
      <vt:lpstr>Initializing Dates and Times</vt:lpstr>
      <vt:lpstr>Lists</vt:lpstr>
      <vt:lpstr>Records</vt:lpstr>
      <vt:lpstr>Combination Operator (&amp;)</vt:lpstr>
      <vt:lpstr>Table.FromRecords</vt:lpstr>
      <vt:lpstr>Creating User-defined Types</vt:lpstr>
      <vt:lpstr>Using Each with Unary Functions</vt:lpstr>
      <vt:lpstr>Performing Calculations Across Rows</vt:lpstr>
      <vt:lpstr>Agenda</vt:lpstr>
      <vt:lpstr>M Function Library</vt:lpstr>
      <vt:lpstr>Accessing Data using OData.Feed</vt:lpstr>
      <vt:lpstr>Web.Contents</vt:lpstr>
      <vt:lpstr>Agenda</vt:lpstr>
      <vt:lpstr>Text.Select</vt:lpstr>
      <vt:lpstr>Understanding Function Queries</vt:lpstr>
      <vt:lpstr>List.Generate</vt:lpstr>
      <vt:lpstr>Dynamic Data Sources</vt:lpstr>
      <vt:lpstr>Agenda</vt:lpstr>
      <vt:lpstr>Query Parameters</vt:lpstr>
      <vt:lpstr>Creating Query Parameters</vt:lpstr>
      <vt:lpstr>Referencing Parameters in a Query</vt:lpstr>
      <vt:lpstr>Creating a Project Template File</vt:lpstr>
      <vt:lpstr>The Template File Implementation</vt:lpstr>
      <vt:lpstr>Critical Path Training https://www.CriticalPathTrainig.com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Power BI with SQL Server 2016</dc:title>
  <dc:creator>Ted Pattison</dc:creator>
  <cp:lastModifiedBy>Ted Pattison</cp:lastModifiedBy>
  <cp:revision>448</cp:revision>
  <dcterms:created xsi:type="dcterms:W3CDTF">2012-04-13T19:17:02Z</dcterms:created>
  <dcterms:modified xsi:type="dcterms:W3CDTF">2019-10-17T19:32:01Z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