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6"/>
  </p:notesMasterIdLst>
  <p:handoutMasterIdLst>
    <p:handoutMasterId r:id="rId57"/>
  </p:handoutMasterIdLst>
  <p:sldIdLst>
    <p:sldId id="279" r:id="rId6"/>
    <p:sldId id="316" r:id="rId7"/>
    <p:sldId id="357" r:id="rId8"/>
    <p:sldId id="282" r:id="rId9"/>
    <p:sldId id="295" r:id="rId10"/>
    <p:sldId id="296" r:id="rId11"/>
    <p:sldId id="297" r:id="rId12"/>
    <p:sldId id="317" r:id="rId13"/>
    <p:sldId id="298" r:id="rId14"/>
    <p:sldId id="339" r:id="rId15"/>
    <p:sldId id="336" r:id="rId16"/>
    <p:sldId id="303" r:id="rId17"/>
    <p:sldId id="315" r:id="rId18"/>
    <p:sldId id="346" r:id="rId19"/>
    <p:sldId id="308" r:id="rId20"/>
    <p:sldId id="347" r:id="rId21"/>
    <p:sldId id="325" r:id="rId22"/>
    <p:sldId id="326" r:id="rId23"/>
    <p:sldId id="349" r:id="rId24"/>
    <p:sldId id="350" r:id="rId25"/>
    <p:sldId id="356" r:id="rId26"/>
    <p:sldId id="327" r:id="rId27"/>
    <p:sldId id="309" r:id="rId28"/>
    <p:sldId id="310" r:id="rId29"/>
    <p:sldId id="340" r:id="rId30"/>
    <p:sldId id="353" r:id="rId31"/>
    <p:sldId id="332" r:id="rId32"/>
    <p:sldId id="311" r:id="rId33"/>
    <p:sldId id="333" r:id="rId34"/>
    <p:sldId id="328" r:id="rId35"/>
    <p:sldId id="334" r:id="rId36"/>
    <p:sldId id="319" r:id="rId37"/>
    <p:sldId id="304" r:id="rId38"/>
    <p:sldId id="324" r:id="rId39"/>
    <p:sldId id="342" r:id="rId40"/>
    <p:sldId id="345" r:id="rId41"/>
    <p:sldId id="323" r:id="rId42"/>
    <p:sldId id="302" r:id="rId43"/>
    <p:sldId id="351" r:id="rId44"/>
    <p:sldId id="305" r:id="rId45"/>
    <p:sldId id="299" r:id="rId46"/>
    <p:sldId id="300" r:id="rId47"/>
    <p:sldId id="301" r:id="rId48"/>
    <p:sldId id="354" r:id="rId49"/>
    <p:sldId id="355" r:id="rId50"/>
    <p:sldId id="306" r:id="rId51"/>
    <p:sldId id="337" r:id="rId52"/>
    <p:sldId id="313" r:id="rId53"/>
    <p:sldId id="314" r:id="rId54"/>
    <p:sldId id="307"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0000FF"/>
    <a:srgbClr val="3E6DFF"/>
    <a:srgbClr val="9F002D"/>
    <a:srgbClr val="583930"/>
    <a:srgbClr val="9D0204"/>
    <a:srgbClr val="4C2710"/>
    <a:srgbClr val="1950A1"/>
    <a:srgbClr val="D3A202"/>
    <a:srgbClr val="1B5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5280" autoAdjust="0"/>
  </p:normalViewPr>
  <p:slideViewPr>
    <p:cSldViewPr>
      <p:cViewPr varScale="1">
        <p:scale>
          <a:sx n="87" d="100"/>
          <a:sy n="87" d="100"/>
        </p:scale>
        <p:origin x="1795" y="62"/>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14328"/>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040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2000" dirty="0"/>
          </a:p>
        </p:txBody>
      </p:sp>
    </p:spTree>
    <p:extLst>
      <p:ext uri="{BB962C8B-B14F-4D97-AF65-F5344CB8AC3E}">
        <p14:creationId xmlns:p14="http://schemas.microsoft.com/office/powerpoint/2010/main" val="396872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p:txBody>
      </p:sp>
    </p:spTree>
    <p:extLst>
      <p:ext uri="{BB962C8B-B14F-4D97-AF65-F5344CB8AC3E}">
        <p14:creationId xmlns:p14="http://schemas.microsoft.com/office/powerpoint/2010/main" val="4492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extLst>
      <p:ext uri="{BB962C8B-B14F-4D97-AF65-F5344CB8AC3E}">
        <p14:creationId xmlns:p14="http://schemas.microsoft.com/office/powerpoint/2010/main" val="80087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380109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75861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83765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767FEF2-88CF-40B9-A4D3-9AF31B2F378F}"/>
              </a:ext>
            </a:extLst>
          </p:cNvPr>
          <p:cNvCxnSpPr>
            <a:cxnSpLocks/>
          </p:cNvCxnSpPr>
          <p:nvPr userDrawn="1"/>
        </p:nvCxnSpPr>
        <p:spPr>
          <a:xfrm flipV="1">
            <a:off x="594947" y="369276"/>
            <a:ext cx="2590800" cy="5791200"/>
          </a:xfrm>
          <a:prstGeom prst="straightConnector1">
            <a:avLst/>
          </a:prstGeom>
          <a:ln w="76200">
            <a:solidFill>
              <a:srgbClr val="583930">
                <a:alpha val="32157"/>
              </a:srgb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bwMode="gray">
          <a:xfrm>
            <a:off x="228600" y="457200"/>
            <a:ext cx="8763000" cy="1371600"/>
          </a:xfrm>
        </p:spPr>
        <p:txBody>
          <a:bodyPr anchor="ctr" anchorCtr="0"/>
          <a:lstStyle>
            <a:lvl1pPr algn="ctr">
              <a:defRPr sz="36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https://scientistsforjesus.files.wordpress.com/2013/11/c7d87-davidandgoliathhhhhh.jpeg?w=640&amp;h=574">
            <a:extLst>
              <a:ext uri="{FF2B5EF4-FFF2-40B4-BE49-F238E27FC236}">
                <a16:creationId xmlns:a16="http://schemas.microsoft.com/office/drawing/2014/main" id="{9C0B0044-B3DA-4C64-8304-5F16E9AAE52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2993" b="12187"/>
          <a:stretch/>
        </p:blipFill>
        <p:spPr bwMode="auto">
          <a:xfrm>
            <a:off x="0" y="2057400"/>
            <a:ext cx="91440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7800" y="5562600"/>
            <a:ext cx="639232" cy="457200"/>
          </a:xfrm>
          <a:prstGeom prst="rect">
            <a:avLst/>
          </a:prstGeom>
        </p:spPr>
      </p:pic>
      <p:pic>
        <p:nvPicPr>
          <p:cNvPr id="6" name="Picture 5">
            <a:extLst>
              <a:ext uri="{FF2B5EF4-FFF2-40B4-BE49-F238E27FC236}">
                <a16:creationId xmlns:a16="http://schemas.microsoft.com/office/drawing/2014/main" id="{4CBF12BB-F995-46D9-80E2-14C07FE7EA1E}"/>
              </a:ext>
            </a:extLst>
          </p:cNvPr>
          <p:cNvPicPr>
            <a:picLocks noChangeAspect="1"/>
          </p:cNvPicPr>
          <p:nvPr userDrawn="1"/>
        </p:nvPicPr>
        <p:blipFill>
          <a:blip r:embed="rId4"/>
          <a:stretch>
            <a:fillRect/>
          </a:stretch>
        </p:blipFill>
        <p:spPr>
          <a:xfrm>
            <a:off x="6877892" y="2883877"/>
            <a:ext cx="787023" cy="545124"/>
          </a:xfrm>
          <a:prstGeom prst="rect">
            <a:avLst/>
          </a:prstGeom>
          <a:ln>
            <a:solidFill>
              <a:schemeClr val="tx1"/>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28/02/2018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28/02/2018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28/02/2018</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sightsquest.com/2017/10/05/m-query-extension-for-visual-studio-code/" TargetMode="External"/><Relationship Id="rId2" Type="http://schemas.openxmlformats.org/officeDocument/2006/relationships/hyperlink" Target="https://ssbi-blog.de/technical-topics-english/power-query-editor-using-notepad/" TargetMode="Externa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hyperlink" Target="https://marketplace.visualstudio.com/items?itemName=Dakahn.PowerQuerySDK"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blog.crossjoin.co.uk/" TargetMode="External"/><Relationship Id="rId7" Type="http://schemas.openxmlformats.org/officeDocument/2006/relationships/image" Target="../media/image11.png"/><Relationship Id="rId2" Type="http://schemas.openxmlformats.org/officeDocument/2006/relationships/hyperlink" Target="https://www.mattmasson.com/tag/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hyperlink" Target="http://radacad.com/blog" TargetMode="External"/><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riticalPathTraining/Intro2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msdn.microsoft.com/en-us/library/mt779182.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M Programming</a:t>
            </a:r>
            <a:br>
              <a:rPr lang="en-US"/>
            </a:br>
            <a:r>
              <a:rPr lang="en-US"/>
              <a:t>for the Power BI Warrior</a:t>
            </a:r>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7D16-6D3D-4FB2-81BB-4A6435A4D064}"/>
              </a:ext>
            </a:extLst>
          </p:cNvPr>
          <p:cNvSpPr>
            <a:spLocks noGrp="1"/>
          </p:cNvSpPr>
          <p:nvPr>
            <p:ph type="title"/>
          </p:nvPr>
        </p:nvSpPr>
        <p:spPr/>
        <p:txBody>
          <a:bodyPr/>
          <a:lstStyle/>
          <a:p>
            <a:r>
              <a:rPr lang="en-US" dirty="0"/>
              <a:t>"More" Advanced Editors</a:t>
            </a:r>
          </a:p>
        </p:txBody>
      </p:sp>
      <p:sp>
        <p:nvSpPr>
          <p:cNvPr id="3" name="Content Placeholder 2">
            <a:extLst>
              <a:ext uri="{FF2B5EF4-FFF2-40B4-BE49-F238E27FC236}">
                <a16:creationId xmlns:a16="http://schemas.microsoft.com/office/drawing/2014/main" id="{31914C8E-E86B-4F35-AAB3-1429B2F5FE92}"/>
              </a:ext>
            </a:extLst>
          </p:cNvPr>
          <p:cNvSpPr>
            <a:spLocks noGrp="1"/>
          </p:cNvSpPr>
          <p:nvPr>
            <p:ph idx="1"/>
          </p:nvPr>
        </p:nvSpPr>
        <p:spPr/>
        <p:txBody>
          <a:bodyPr>
            <a:normAutofit/>
          </a:bodyPr>
          <a:lstStyle/>
          <a:p>
            <a:r>
              <a:rPr lang="en-US" sz="2400" dirty="0"/>
              <a:t>Lars Schreiber’s M extension for Notepad++</a:t>
            </a:r>
          </a:p>
          <a:p>
            <a:pPr lvl="1"/>
            <a:r>
              <a:rPr lang="en-US" sz="1600" dirty="0">
                <a:hlinkClick r:id="rId2"/>
              </a:rPr>
              <a:t>https://ssbi-blog.de/technical-topics-english/power-query-editor-using-notepad/</a:t>
            </a:r>
            <a:r>
              <a:rPr lang="en-US" sz="1600" dirty="0"/>
              <a:t> </a:t>
            </a:r>
          </a:p>
          <a:p>
            <a:pPr lvl="1"/>
            <a:endParaRPr lang="en-US" sz="1600" dirty="0"/>
          </a:p>
          <a:p>
            <a:r>
              <a:rPr lang="en-US" sz="2400" dirty="0"/>
              <a:t>Visual Studio Code with M Query Extensions</a:t>
            </a:r>
          </a:p>
          <a:p>
            <a:pPr lvl="1"/>
            <a:r>
              <a:rPr lang="en-US" sz="1600" dirty="0">
                <a:hlinkClick r:id="rId3"/>
              </a:rPr>
              <a:t>https://insightsquest.com/2017/10/05/m-query-extension-for-visual-studio-code/</a:t>
            </a:r>
            <a:r>
              <a:rPr lang="en-US" sz="1600" dirty="0"/>
              <a:t> </a:t>
            </a:r>
          </a:p>
          <a:p>
            <a:pPr lvl="1"/>
            <a:endParaRPr lang="en-US" sz="1600" dirty="0"/>
          </a:p>
          <a:p>
            <a:r>
              <a:rPr lang="en-US" sz="2400" dirty="0"/>
              <a:t>Visual Studio 2017 (or 2015) with the Power Query SDK</a:t>
            </a:r>
          </a:p>
          <a:p>
            <a:pPr lvl="1"/>
            <a:r>
              <a:rPr lang="en-US" sz="1600" dirty="0">
                <a:hlinkClick r:id="rId4"/>
              </a:rPr>
              <a:t>https://marketplace.visualstudio.com/items?itemName=Dakahn.PowerQuerySDK</a:t>
            </a:r>
            <a:r>
              <a:rPr lang="en-US" sz="1600" dirty="0"/>
              <a:t> </a:t>
            </a:r>
          </a:p>
        </p:txBody>
      </p:sp>
      <p:pic>
        <p:nvPicPr>
          <p:cNvPr id="4" name="Picture 2" descr="Image result for warrior with shield">
            <a:extLst>
              <a:ext uri="{FF2B5EF4-FFF2-40B4-BE49-F238E27FC236}">
                <a16:creationId xmlns:a16="http://schemas.microsoft.com/office/drawing/2014/main" id="{63E2B93D-25DA-423E-B829-E159573CE7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8800" y="4800600"/>
            <a:ext cx="338666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4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warrior">
            <a:extLst>
              <a:ext uri="{FF2B5EF4-FFF2-40B4-BE49-F238E27FC236}">
                <a16:creationId xmlns:a16="http://schemas.microsoft.com/office/drawing/2014/main" id="{057FCB52-77A3-4502-8539-4FB30A3C3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486400"/>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5C08A8-7512-466C-ABDB-557E53C20A80}"/>
              </a:ext>
            </a:extLst>
          </p:cNvPr>
          <p:cNvSpPr>
            <a:spLocks noGrp="1"/>
          </p:cNvSpPr>
          <p:nvPr>
            <p:ph type="title"/>
          </p:nvPr>
        </p:nvSpPr>
        <p:spPr/>
        <p:txBody>
          <a:bodyPr/>
          <a:lstStyle/>
          <a:p>
            <a:r>
              <a:rPr lang="en-US" dirty="0"/>
              <a:t>Why Learn M</a:t>
            </a:r>
          </a:p>
        </p:txBody>
      </p:sp>
      <p:sp>
        <p:nvSpPr>
          <p:cNvPr id="3" name="Content Placeholder 2">
            <a:extLst>
              <a:ext uri="{FF2B5EF4-FFF2-40B4-BE49-F238E27FC236}">
                <a16:creationId xmlns:a16="http://schemas.microsoft.com/office/drawing/2014/main" id="{B458F6F7-8DFD-4974-AF8E-DAE4D0F2DF98}"/>
              </a:ext>
            </a:extLst>
          </p:cNvPr>
          <p:cNvSpPr>
            <a:spLocks noGrp="1"/>
          </p:cNvSpPr>
          <p:nvPr>
            <p:ph idx="1"/>
          </p:nvPr>
        </p:nvSpPr>
        <p:spPr/>
        <p:txBody>
          <a:bodyPr>
            <a:normAutofit/>
          </a:bodyPr>
          <a:lstStyle/>
          <a:p>
            <a:r>
              <a:rPr lang="en-US" sz="2400" dirty="0"/>
              <a:t>Accomplish things that cannot be done in query editor</a:t>
            </a:r>
          </a:p>
          <a:p>
            <a:pPr lvl="1"/>
            <a:r>
              <a:rPr lang="en-US" sz="2000" dirty="0"/>
              <a:t>Performing transforms on items in a list</a:t>
            </a:r>
          </a:p>
          <a:p>
            <a:pPr lvl="1"/>
            <a:r>
              <a:rPr lang="en-US" sz="2000" dirty="0"/>
              <a:t>Working with query functions</a:t>
            </a:r>
          </a:p>
          <a:p>
            <a:pPr lvl="1"/>
            <a:r>
              <a:rPr lang="en-US" sz="2000" dirty="0"/>
              <a:t>Performing calculations across rows</a:t>
            </a:r>
          </a:p>
          <a:p>
            <a:endParaRPr lang="en-US" sz="2400" dirty="0"/>
          </a:p>
          <a:p>
            <a:r>
              <a:rPr lang="en-US" sz="2400" dirty="0"/>
              <a:t>Author queries and check them into source control system</a:t>
            </a:r>
          </a:p>
          <a:p>
            <a:pPr lvl="1"/>
            <a:r>
              <a:rPr lang="en-US" sz="2000" dirty="0"/>
              <a:t>Add query logic in .m files and store them in GitHub, TFS, etc.</a:t>
            </a:r>
          </a:p>
          <a:p>
            <a:pPr lvl="1"/>
            <a:r>
              <a:rPr lang="en-US" sz="2000" dirty="0"/>
              <a:t>Ensure query logic is the same across PBIX projects</a:t>
            </a:r>
          </a:p>
          <a:p>
            <a:endParaRPr lang="en-US" sz="2400" dirty="0"/>
          </a:p>
          <a:p>
            <a:r>
              <a:rPr lang="en-US" sz="2400" dirty="0"/>
              <a:t>Stay Ahead of the Pack and Win Admiration of Your Peers</a:t>
            </a:r>
          </a:p>
          <a:p>
            <a:pPr lvl="1"/>
            <a:r>
              <a:rPr lang="en-US" sz="2000" dirty="0"/>
              <a:t>People will think you are buddies with Chris Webb!</a:t>
            </a:r>
          </a:p>
        </p:txBody>
      </p:sp>
    </p:spTree>
    <p:extLst>
      <p:ext uri="{BB962C8B-B14F-4D97-AF65-F5344CB8AC3E}">
        <p14:creationId xmlns:p14="http://schemas.microsoft.com/office/powerpoint/2010/main" val="276389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Ø"/>
            </a:pPr>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2646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4BA6-3AD9-496E-869D-A9A6B3F2805F}"/>
              </a:ext>
            </a:extLst>
          </p:cNvPr>
          <p:cNvSpPr>
            <a:spLocks noGrp="1"/>
          </p:cNvSpPr>
          <p:nvPr>
            <p:ph type="title"/>
          </p:nvPr>
        </p:nvSpPr>
        <p:spPr/>
        <p:txBody>
          <a:bodyPr/>
          <a:lstStyle/>
          <a:p>
            <a:r>
              <a:rPr lang="en-US" dirty="0"/>
              <a:t>The M Programming Language</a:t>
            </a:r>
          </a:p>
        </p:txBody>
      </p:sp>
      <p:sp>
        <p:nvSpPr>
          <p:cNvPr id="3" name="Content Placeholder 2">
            <a:extLst>
              <a:ext uri="{FF2B5EF4-FFF2-40B4-BE49-F238E27FC236}">
                <a16:creationId xmlns:a16="http://schemas.microsoft.com/office/drawing/2014/main" id="{D0AEAAFD-0BD8-44E7-BEAC-519A3DB5D2CA}"/>
              </a:ext>
            </a:extLst>
          </p:cNvPr>
          <p:cNvSpPr>
            <a:spLocks noGrp="1"/>
          </p:cNvSpPr>
          <p:nvPr>
            <p:ph idx="1"/>
          </p:nvPr>
        </p:nvSpPr>
        <p:spPr/>
        <p:txBody>
          <a:bodyPr>
            <a:normAutofit/>
          </a:bodyPr>
          <a:lstStyle/>
          <a:p>
            <a:r>
              <a:rPr lang="en-US" sz="2400" dirty="0"/>
              <a:t>M is a </a:t>
            </a:r>
            <a:r>
              <a:rPr lang="en-US" sz="2400" b="1" i="1" dirty="0">
                <a:solidFill>
                  <a:srgbClr val="002060"/>
                </a:solidFill>
              </a:rPr>
              <a:t>functional</a:t>
            </a:r>
            <a:r>
              <a:rPr lang="en-US" sz="2400" dirty="0"/>
              <a:t> programming language</a:t>
            </a:r>
          </a:p>
          <a:p>
            <a:pPr lvl="1"/>
            <a:r>
              <a:rPr lang="en-US" sz="2000" dirty="0"/>
              <a:t>computation through evaluation of mathematical functions</a:t>
            </a:r>
          </a:p>
          <a:p>
            <a:pPr lvl="1"/>
            <a:r>
              <a:rPr lang="en-US" sz="2000" dirty="0"/>
              <a:t>Programming involves writing expressions instead of statements</a:t>
            </a:r>
          </a:p>
          <a:p>
            <a:pPr lvl="1"/>
            <a:r>
              <a:rPr lang="en-US" sz="2000" dirty="0"/>
              <a:t>M does not support changing-state or mutable data</a:t>
            </a:r>
          </a:p>
          <a:p>
            <a:pPr lvl="1"/>
            <a:r>
              <a:rPr lang="en-US" sz="2000" dirty="0"/>
              <a:t>Every query is a single expression that returns a single value</a:t>
            </a:r>
          </a:p>
          <a:p>
            <a:pPr lvl="1"/>
            <a:r>
              <a:rPr lang="en-US" sz="2000" dirty="0"/>
              <a:t>Every query has a return type</a:t>
            </a:r>
          </a:p>
          <a:p>
            <a:endParaRPr lang="en-US" sz="2400" dirty="0"/>
          </a:p>
          <a:p>
            <a:r>
              <a:rPr lang="en-US" sz="2400" dirty="0"/>
              <a:t>Get Started with M</a:t>
            </a:r>
          </a:p>
          <a:p>
            <a:pPr lvl="1"/>
            <a:r>
              <a:rPr lang="en-US" sz="2000" dirty="0"/>
              <a:t>Language is case-sensitive</a:t>
            </a:r>
          </a:p>
          <a:p>
            <a:pPr lvl="1"/>
            <a:r>
              <a:rPr lang="en-US" sz="2000" dirty="0"/>
              <a:t>It's all about writing expressions</a:t>
            </a:r>
          </a:p>
          <a:p>
            <a:pPr lvl="1"/>
            <a:r>
              <a:rPr lang="en-US" sz="2000" dirty="0"/>
              <a:t>Query expressions can reference other queries by name</a:t>
            </a:r>
          </a:p>
          <a:p>
            <a:endParaRPr lang="en-US" sz="2400" dirty="0"/>
          </a:p>
          <a:p>
            <a:pPr lvl="1"/>
            <a:endParaRPr lang="en-US" sz="2000" dirty="0"/>
          </a:p>
        </p:txBody>
      </p:sp>
    </p:spTree>
    <p:extLst>
      <p:ext uri="{BB962C8B-B14F-4D97-AF65-F5344CB8AC3E}">
        <p14:creationId xmlns:p14="http://schemas.microsoft.com/office/powerpoint/2010/main" val="21300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4FE-12C8-45A4-ADCF-FC2B622F8794}"/>
              </a:ext>
            </a:extLst>
          </p:cNvPr>
          <p:cNvSpPr>
            <a:spLocks noGrp="1"/>
          </p:cNvSpPr>
          <p:nvPr>
            <p:ph type="title"/>
          </p:nvPr>
        </p:nvSpPr>
        <p:spPr/>
        <p:txBody>
          <a:bodyPr/>
          <a:lstStyle/>
          <a:p>
            <a:r>
              <a:rPr lang="en-US" dirty="0"/>
              <a:t>Referencing Other Queries</a:t>
            </a:r>
          </a:p>
        </p:txBody>
      </p:sp>
      <p:sp>
        <p:nvSpPr>
          <p:cNvPr id="3" name="Content Placeholder 2">
            <a:extLst>
              <a:ext uri="{FF2B5EF4-FFF2-40B4-BE49-F238E27FC236}">
                <a16:creationId xmlns:a16="http://schemas.microsoft.com/office/drawing/2014/main" id="{F9AE3F58-E199-4804-89B9-A6740E6F48AE}"/>
              </a:ext>
            </a:extLst>
          </p:cNvPr>
          <p:cNvSpPr>
            <a:spLocks noGrp="1"/>
          </p:cNvSpPr>
          <p:nvPr>
            <p:ph idx="1"/>
          </p:nvPr>
        </p:nvSpPr>
        <p:spPr/>
        <p:txBody>
          <a:bodyPr/>
          <a:lstStyle/>
          <a:p>
            <a:r>
              <a:rPr lang="en-US" dirty="0"/>
              <a:t>Query can reference other queries by name</a:t>
            </a:r>
          </a:p>
          <a:p>
            <a:pPr lvl="1"/>
            <a:r>
              <a:rPr lang="en-US" dirty="0"/>
              <a:t>Every query is defined with a return type</a:t>
            </a:r>
          </a:p>
        </p:txBody>
      </p:sp>
      <p:pic>
        <p:nvPicPr>
          <p:cNvPr id="4" name="Picture 3">
            <a:extLst>
              <a:ext uri="{FF2B5EF4-FFF2-40B4-BE49-F238E27FC236}">
                <a16:creationId xmlns:a16="http://schemas.microsoft.com/office/drawing/2014/main" id="{A48A32A6-2B24-48AB-8FBE-4992CDBC726A}"/>
              </a:ext>
            </a:extLst>
          </p:cNvPr>
          <p:cNvPicPr>
            <a:picLocks noChangeAspect="1"/>
          </p:cNvPicPr>
          <p:nvPr/>
        </p:nvPicPr>
        <p:blipFill>
          <a:blip r:embed="rId2"/>
          <a:stretch>
            <a:fillRect/>
          </a:stretch>
        </p:blipFill>
        <p:spPr>
          <a:xfrm>
            <a:off x="1143000" y="2590800"/>
            <a:ext cx="5334000" cy="3331943"/>
          </a:xfrm>
          <a:prstGeom prst="rect">
            <a:avLst/>
          </a:prstGeom>
          <a:ln>
            <a:solidFill>
              <a:schemeClr val="tx1">
                <a:lumMod val="50000"/>
                <a:lumOff val="50000"/>
              </a:schemeClr>
            </a:solidFill>
          </a:ln>
        </p:spPr>
      </p:pic>
    </p:spTree>
    <p:extLst>
      <p:ext uri="{BB962C8B-B14F-4D97-AF65-F5344CB8AC3E}">
        <p14:creationId xmlns:p14="http://schemas.microsoft.com/office/powerpoint/2010/main" val="38294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EE2081-51C6-4949-8EE5-5E847FFC8C6E}"/>
              </a:ext>
            </a:extLst>
          </p:cNvPr>
          <p:cNvPicPr>
            <a:picLocks noChangeAspect="1"/>
          </p:cNvPicPr>
          <p:nvPr/>
        </p:nvPicPr>
        <p:blipFill rotWithShape="1">
          <a:blip r:embed="rId2"/>
          <a:srcRect b="17429"/>
          <a:stretch/>
        </p:blipFill>
        <p:spPr>
          <a:xfrm>
            <a:off x="1219201" y="3708826"/>
            <a:ext cx="5334000" cy="2952223"/>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2C374A05-F56E-48DA-86EA-4A6D6CA3700E}"/>
              </a:ext>
            </a:extLst>
          </p:cNvPr>
          <p:cNvSpPr>
            <a:spLocks noGrp="1"/>
          </p:cNvSpPr>
          <p:nvPr>
            <p:ph type="title"/>
          </p:nvPr>
        </p:nvSpPr>
        <p:spPr/>
        <p:txBody>
          <a:bodyPr/>
          <a:lstStyle/>
          <a:p>
            <a:r>
              <a:rPr lang="en-US" dirty="0"/>
              <a:t>Let Statement</a:t>
            </a:r>
          </a:p>
        </p:txBody>
      </p:sp>
      <p:sp>
        <p:nvSpPr>
          <p:cNvPr id="3" name="Content Placeholder 2">
            <a:extLst>
              <a:ext uri="{FF2B5EF4-FFF2-40B4-BE49-F238E27FC236}">
                <a16:creationId xmlns:a16="http://schemas.microsoft.com/office/drawing/2014/main" id="{5AC4A7AA-04A5-4321-B8AB-930447A21468}"/>
              </a:ext>
            </a:extLst>
          </p:cNvPr>
          <p:cNvSpPr>
            <a:spLocks noGrp="1"/>
          </p:cNvSpPr>
          <p:nvPr>
            <p:ph idx="1"/>
          </p:nvPr>
        </p:nvSpPr>
        <p:spPr>
          <a:xfrm>
            <a:off x="381000" y="1143000"/>
            <a:ext cx="8610600" cy="5181600"/>
          </a:xfrm>
        </p:spPr>
        <p:txBody>
          <a:bodyPr>
            <a:normAutofit/>
          </a:bodyPr>
          <a:lstStyle/>
          <a:p>
            <a:r>
              <a:rPr lang="en-US" sz="2400" dirty="0"/>
              <a:t>Queries usually created using </a:t>
            </a:r>
            <a:r>
              <a:rPr lang="en-US" sz="2400" b="1" dirty="0">
                <a:solidFill>
                  <a:srgbClr val="002060"/>
                </a:solidFill>
                <a:latin typeface="Lucida Console" panose="020B0609040504020204" pitchFamily="49" charset="0"/>
              </a:rPr>
              <a:t>let</a:t>
            </a:r>
            <a:r>
              <a:rPr lang="en-US" sz="2400" dirty="0"/>
              <a:t> statement</a:t>
            </a:r>
          </a:p>
          <a:p>
            <a:pPr lvl="1"/>
            <a:r>
              <a:rPr lang="en-US" sz="2000" dirty="0"/>
              <a:t>Allows a single expressions to contain inner expressions</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represents a separate expression</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has variable which is named step</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requires comma at end except for last line</a:t>
            </a:r>
          </a:p>
          <a:p>
            <a:pPr lvl="1"/>
            <a:r>
              <a:rPr lang="en-US" sz="2000" dirty="0"/>
              <a:t>Expression inside </a:t>
            </a:r>
            <a:r>
              <a:rPr lang="en-US" sz="2000" b="1" dirty="0">
                <a:solidFill>
                  <a:srgbClr val="002060"/>
                </a:solidFill>
                <a:latin typeface="Lucida Console" panose="020B0609040504020204" pitchFamily="49" charset="0"/>
              </a:rPr>
              <a:t>in</a:t>
            </a:r>
            <a:r>
              <a:rPr lang="en-US" sz="2000" dirty="0"/>
              <a:t> block is returned as </a:t>
            </a:r>
            <a:r>
              <a:rPr lang="en-US" sz="2000" b="1" dirty="0">
                <a:solidFill>
                  <a:srgbClr val="002060"/>
                </a:solidFill>
                <a:latin typeface="Lucida Console" panose="020B0609040504020204" pitchFamily="49" charset="0"/>
              </a:rPr>
              <a:t>let</a:t>
            </a:r>
            <a:r>
              <a:rPr lang="en-US" sz="2000" dirty="0"/>
              <a:t> statement value</a:t>
            </a:r>
          </a:p>
        </p:txBody>
      </p:sp>
      <p:grpSp>
        <p:nvGrpSpPr>
          <p:cNvPr id="28" name="Group 27">
            <a:extLst>
              <a:ext uri="{FF2B5EF4-FFF2-40B4-BE49-F238E27FC236}">
                <a16:creationId xmlns:a16="http://schemas.microsoft.com/office/drawing/2014/main" id="{BEDF7448-E760-45B3-9E99-0CF34004B66F}"/>
              </a:ext>
            </a:extLst>
          </p:cNvPr>
          <p:cNvGrpSpPr/>
          <p:nvPr/>
        </p:nvGrpSpPr>
        <p:grpSpPr>
          <a:xfrm>
            <a:off x="1575298" y="3562638"/>
            <a:ext cx="5091766" cy="2424226"/>
            <a:chOff x="1575298" y="3562638"/>
            <a:chExt cx="5091766" cy="2424226"/>
          </a:xfrm>
        </p:grpSpPr>
        <p:pic>
          <p:nvPicPr>
            <p:cNvPr id="10" name="Picture 9">
              <a:extLst>
                <a:ext uri="{FF2B5EF4-FFF2-40B4-BE49-F238E27FC236}">
                  <a16:creationId xmlns:a16="http://schemas.microsoft.com/office/drawing/2014/main" id="{0BBE9774-D30F-4B1C-8E6F-1AEEBE40364D}"/>
                </a:ext>
              </a:extLst>
            </p:cNvPr>
            <p:cNvPicPr>
              <a:picLocks noChangeAspect="1"/>
            </p:cNvPicPr>
            <p:nvPr/>
          </p:nvPicPr>
          <p:blipFill rotWithShape="1">
            <a:blip r:embed="rId3"/>
            <a:srcRect t="19826"/>
            <a:stretch/>
          </p:blipFill>
          <p:spPr>
            <a:xfrm>
              <a:off x="4405964" y="3562638"/>
              <a:ext cx="2261100" cy="2424226"/>
            </a:xfrm>
            <a:prstGeom prst="rect">
              <a:avLst/>
            </a:prstGeom>
          </p:spPr>
        </p:pic>
        <p:grpSp>
          <p:nvGrpSpPr>
            <p:cNvPr id="27" name="Group 26">
              <a:extLst>
                <a:ext uri="{FF2B5EF4-FFF2-40B4-BE49-F238E27FC236}">
                  <a16:creationId xmlns:a16="http://schemas.microsoft.com/office/drawing/2014/main" id="{42E85317-94A2-4FD4-9133-953349AD26CE}"/>
                </a:ext>
              </a:extLst>
            </p:cNvPr>
            <p:cNvGrpSpPr/>
            <p:nvPr/>
          </p:nvGrpSpPr>
          <p:grpSpPr>
            <a:xfrm>
              <a:off x="1575298" y="4972294"/>
              <a:ext cx="2785439" cy="961491"/>
              <a:chOff x="1575298" y="4972294"/>
              <a:chExt cx="2785439" cy="961491"/>
            </a:xfrm>
          </p:grpSpPr>
          <p:sp>
            <p:nvSpPr>
              <p:cNvPr id="11" name="Rectangle: Rounded Corners 10">
                <a:extLst>
                  <a:ext uri="{FF2B5EF4-FFF2-40B4-BE49-F238E27FC236}">
                    <a16:creationId xmlns:a16="http://schemas.microsoft.com/office/drawing/2014/main" id="{DEFED768-00DA-4F2E-8B4B-4761A4649909}"/>
                  </a:ext>
                </a:extLst>
              </p:cNvPr>
              <p:cNvSpPr/>
              <p:nvPr/>
            </p:nvSpPr>
            <p:spPr>
              <a:xfrm>
                <a:off x="1575299" y="4972294"/>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06C37E4-5A3C-47B4-9E55-0612A38309D9}"/>
                  </a:ext>
                </a:extLst>
              </p:cNvPr>
              <p:cNvCxnSpPr>
                <a:cxnSpLocks/>
                <a:stCxn id="11" idx="3"/>
              </p:cNvCxnSpPr>
              <p:nvPr/>
            </p:nvCxnSpPr>
            <p:spPr>
              <a:xfrm>
                <a:off x="2590800" y="5053695"/>
                <a:ext cx="175260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7747C70-781B-4A34-9359-B9B68F490052}"/>
                  </a:ext>
                </a:extLst>
              </p:cNvPr>
              <p:cNvSpPr/>
              <p:nvPr/>
            </p:nvSpPr>
            <p:spPr>
              <a:xfrm>
                <a:off x="1575299" y="5214215"/>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857E39-2A51-4E97-B727-5F3E0A13C7C6}"/>
                  </a:ext>
                </a:extLst>
              </p:cNvPr>
              <p:cNvCxnSpPr>
                <a:cxnSpLocks/>
                <a:stCxn id="17" idx="3"/>
              </p:cNvCxnSpPr>
              <p:nvPr/>
            </p:nvCxnSpPr>
            <p:spPr>
              <a:xfrm>
                <a:off x="2590800" y="5295616"/>
                <a:ext cx="176993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E2CF0CD-C685-49C6-BDF2-58DFDEDFA481}"/>
                  </a:ext>
                </a:extLst>
              </p:cNvPr>
              <p:cNvSpPr/>
              <p:nvPr/>
            </p:nvSpPr>
            <p:spPr>
              <a:xfrm>
                <a:off x="1575298" y="5480412"/>
                <a:ext cx="16251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C05F47B-6FF7-4FFB-8D1F-622A89A44FED}"/>
                  </a:ext>
                </a:extLst>
              </p:cNvPr>
              <p:cNvCxnSpPr>
                <a:cxnSpLocks/>
                <a:stCxn id="19" idx="3"/>
              </p:cNvCxnSpPr>
              <p:nvPr/>
            </p:nvCxnSpPr>
            <p:spPr>
              <a:xfrm>
                <a:off x="3200399" y="5576424"/>
                <a:ext cx="11603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11CEA22-2A24-4876-891B-95730F289BB8}"/>
                  </a:ext>
                </a:extLst>
              </p:cNvPr>
              <p:cNvSpPr/>
              <p:nvPr/>
            </p:nvSpPr>
            <p:spPr>
              <a:xfrm>
                <a:off x="1575298" y="5741762"/>
                <a:ext cx="15489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3586AAC-52B5-4857-B6B6-6E5C7D61F23A}"/>
                  </a:ext>
                </a:extLst>
              </p:cNvPr>
              <p:cNvCxnSpPr>
                <a:cxnSpLocks/>
              </p:cNvCxnSpPr>
              <p:nvPr/>
            </p:nvCxnSpPr>
            <p:spPr>
              <a:xfrm flipV="1">
                <a:off x="3124199" y="5830930"/>
                <a:ext cx="1236082" cy="68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48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8BD6-99A5-44B0-B98F-946CDF4DD79E}"/>
              </a:ext>
            </a:extLst>
          </p:cNvPr>
          <p:cNvSpPr>
            <a:spLocks noGrp="1"/>
          </p:cNvSpPr>
          <p:nvPr>
            <p:ph type="title"/>
          </p:nvPr>
        </p:nvSpPr>
        <p:spPr/>
        <p:txBody>
          <a:bodyPr/>
          <a:lstStyle/>
          <a:p>
            <a:r>
              <a:rPr lang="en-US" dirty="0"/>
              <a:t>Comments and Variable Names</a:t>
            </a:r>
          </a:p>
        </p:txBody>
      </p:sp>
      <p:sp>
        <p:nvSpPr>
          <p:cNvPr id="3" name="Content Placeholder 2">
            <a:extLst>
              <a:ext uri="{FF2B5EF4-FFF2-40B4-BE49-F238E27FC236}">
                <a16:creationId xmlns:a16="http://schemas.microsoft.com/office/drawing/2014/main" id="{79411442-E558-4805-A4B7-9262C88E1096}"/>
              </a:ext>
            </a:extLst>
          </p:cNvPr>
          <p:cNvSpPr>
            <a:spLocks noGrp="1"/>
          </p:cNvSpPr>
          <p:nvPr>
            <p:ph idx="1"/>
          </p:nvPr>
        </p:nvSpPr>
        <p:spPr/>
        <p:txBody>
          <a:bodyPr>
            <a:normAutofit/>
          </a:bodyPr>
          <a:lstStyle/>
          <a:p>
            <a:r>
              <a:rPr lang="en-US" sz="2000" dirty="0"/>
              <a:t>M supports using C-style comments</a:t>
            </a:r>
          </a:p>
          <a:p>
            <a:pPr lvl="1"/>
            <a:r>
              <a:rPr lang="en-US" sz="1800" dirty="0"/>
              <a:t>Multiline comments created using </a:t>
            </a:r>
            <a:r>
              <a:rPr lang="en-US" sz="1800" b="1" dirty="0">
                <a:solidFill>
                  <a:schemeClr val="accent5">
                    <a:lumMod val="50000"/>
                  </a:schemeClr>
                </a:solidFill>
                <a:latin typeface="Lucida Console" panose="020B0609040504020204" pitchFamily="49" charset="0"/>
              </a:rPr>
              <a:t>/* */</a:t>
            </a:r>
          </a:p>
          <a:p>
            <a:pPr lvl="1"/>
            <a:r>
              <a:rPr lang="en-US" sz="1800" dirty="0"/>
              <a:t>Single line comments created using </a:t>
            </a:r>
            <a:r>
              <a:rPr lang="en-US" sz="1800" b="1" dirty="0">
                <a:solidFill>
                  <a:schemeClr val="accent5">
                    <a:lumMod val="50000"/>
                  </a:schemeClr>
                </a:solidFill>
                <a:latin typeface="Lucida Console" panose="020B0609040504020204" pitchFamily="49" charset="0"/>
              </a:rPr>
              <a:t>//</a:t>
            </a: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r>
              <a:rPr lang="en-US" sz="2000" dirty="0"/>
              <a:t>Variable names with spaces must be enclosed in </a:t>
            </a:r>
            <a:r>
              <a:rPr lang="en-US" sz="2000" b="1" dirty="0">
                <a:solidFill>
                  <a:schemeClr val="accent5">
                    <a:lumMod val="50000"/>
                  </a:schemeClr>
                </a:solidFill>
              </a:rPr>
              <a:t>#" "</a:t>
            </a:r>
          </a:p>
          <a:p>
            <a:pPr lvl="1"/>
            <a:r>
              <a:rPr lang="en-US" sz="1800" dirty="0"/>
              <a:t>Variable names with spaces created automatically by query designer</a:t>
            </a:r>
            <a:endParaRPr lang="en-US" sz="1800" b="1" dirty="0">
              <a:latin typeface="Lucida Console" panose="020B0609040504020204" pitchFamily="49" charset="0"/>
            </a:endParaRPr>
          </a:p>
        </p:txBody>
      </p:sp>
      <p:pic>
        <p:nvPicPr>
          <p:cNvPr id="4" name="Picture 3">
            <a:extLst>
              <a:ext uri="{FF2B5EF4-FFF2-40B4-BE49-F238E27FC236}">
                <a16:creationId xmlns:a16="http://schemas.microsoft.com/office/drawing/2014/main" id="{F3262ED0-BF66-4C8C-972A-D914F7D8CC65}"/>
              </a:ext>
            </a:extLst>
          </p:cNvPr>
          <p:cNvPicPr>
            <a:picLocks noChangeAspect="1"/>
          </p:cNvPicPr>
          <p:nvPr/>
        </p:nvPicPr>
        <p:blipFill>
          <a:blip r:embed="rId2"/>
          <a:stretch>
            <a:fillRect/>
          </a:stretch>
        </p:blipFill>
        <p:spPr>
          <a:xfrm>
            <a:off x="1199147" y="2590800"/>
            <a:ext cx="3352800" cy="116058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90124BE-A16A-437D-9F6B-77E41622681D}"/>
              </a:ext>
            </a:extLst>
          </p:cNvPr>
          <p:cNvPicPr>
            <a:picLocks noChangeAspect="1"/>
          </p:cNvPicPr>
          <p:nvPr/>
        </p:nvPicPr>
        <p:blipFill>
          <a:blip r:embed="rId3"/>
          <a:stretch>
            <a:fillRect/>
          </a:stretch>
        </p:blipFill>
        <p:spPr>
          <a:xfrm>
            <a:off x="1199147" y="4800600"/>
            <a:ext cx="4495799" cy="1755397"/>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FB52C686-ED90-44C5-AD43-2AD2D1880E13}"/>
              </a:ext>
            </a:extLst>
          </p:cNvPr>
          <p:cNvPicPr>
            <a:picLocks noChangeAspect="1"/>
          </p:cNvPicPr>
          <p:nvPr/>
        </p:nvPicPr>
        <p:blipFill>
          <a:blip r:embed="rId4"/>
          <a:stretch>
            <a:fillRect/>
          </a:stretch>
        </p:blipFill>
        <p:spPr>
          <a:xfrm>
            <a:off x="5791199" y="4800600"/>
            <a:ext cx="2692399" cy="1755397"/>
          </a:xfrm>
          <a:prstGeom prst="rect">
            <a:avLst/>
          </a:prstGeom>
        </p:spPr>
      </p:pic>
    </p:spTree>
    <p:extLst>
      <p:ext uri="{BB962C8B-B14F-4D97-AF65-F5344CB8AC3E}">
        <p14:creationId xmlns:p14="http://schemas.microsoft.com/office/powerpoint/2010/main" val="24628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B9B-317F-4B5D-AE70-6977EBCD0396}"/>
              </a:ext>
            </a:extLst>
          </p:cNvPr>
          <p:cNvSpPr>
            <a:spLocks noGrp="1"/>
          </p:cNvSpPr>
          <p:nvPr>
            <p:ph type="title"/>
          </p:nvPr>
        </p:nvSpPr>
        <p:spPr/>
        <p:txBody>
          <a:bodyPr/>
          <a:lstStyle/>
          <a:p>
            <a:r>
              <a:rPr lang="en-US" dirty="0"/>
              <a:t>Flow of Statement Evaluation</a:t>
            </a:r>
          </a:p>
        </p:txBody>
      </p:sp>
      <p:sp>
        <p:nvSpPr>
          <p:cNvPr id="3" name="Content Placeholder 2">
            <a:extLst>
              <a:ext uri="{FF2B5EF4-FFF2-40B4-BE49-F238E27FC236}">
                <a16:creationId xmlns:a16="http://schemas.microsoft.com/office/drawing/2014/main" id="{8EABC2C9-DF07-485F-99F4-E3703C15E660}"/>
              </a:ext>
            </a:extLst>
          </p:cNvPr>
          <p:cNvSpPr>
            <a:spLocks noGrp="1"/>
          </p:cNvSpPr>
          <p:nvPr>
            <p:ph idx="1"/>
          </p:nvPr>
        </p:nvSpPr>
        <p:spPr/>
        <p:txBody>
          <a:bodyPr>
            <a:normAutofit/>
          </a:bodyPr>
          <a:lstStyle/>
          <a:p>
            <a:r>
              <a:rPr lang="en-US" sz="2400" dirty="0"/>
              <a:t>Evaluation starts with expression inside </a:t>
            </a:r>
            <a:r>
              <a:rPr lang="en-US" sz="2400" dirty="0">
                <a:solidFill>
                  <a:srgbClr val="002060"/>
                </a:solidFill>
                <a:latin typeface="Lucida Console" panose="020B0609040504020204" pitchFamily="49" charset="0"/>
              </a:rPr>
              <a:t>in</a:t>
            </a:r>
            <a:r>
              <a:rPr lang="en-US" sz="2400" dirty="0"/>
              <a:t> block</a:t>
            </a:r>
          </a:p>
          <a:p>
            <a:pPr lvl="1"/>
            <a:r>
              <a:rPr lang="en-US" sz="2000" dirty="0"/>
              <a:t>Expression evaluation triggers other expression evaluation</a:t>
            </a:r>
          </a:p>
        </p:txBody>
      </p:sp>
      <p:pic>
        <p:nvPicPr>
          <p:cNvPr id="4" name="Picture 3">
            <a:extLst>
              <a:ext uri="{FF2B5EF4-FFF2-40B4-BE49-F238E27FC236}">
                <a16:creationId xmlns:a16="http://schemas.microsoft.com/office/drawing/2014/main" id="{EB77C752-6F31-4160-B35B-B5902DC2F81B}"/>
              </a:ext>
            </a:extLst>
          </p:cNvPr>
          <p:cNvPicPr>
            <a:picLocks noChangeAspect="1"/>
          </p:cNvPicPr>
          <p:nvPr/>
        </p:nvPicPr>
        <p:blipFill>
          <a:blip r:embed="rId2"/>
          <a:stretch>
            <a:fillRect/>
          </a:stretch>
        </p:blipFill>
        <p:spPr>
          <a:xfrm>
            <a:off x="1143000" y="2438400"/>
            <a:ext cx="4029075" cy="2962275"/>
          </a:xfrm>
          <a:prstGeom prst="rect">
            <a:avLst/>
          </a:prstGeom>
          <a:ln>
            <a:solidFill>
              <a:schemeClr val="tx1">
                <a:lumMod val="50000"/>
                <a:lumOff val="50000"/>
              </a:schemeClr>
            </a:solidFill>
          </a:ln>
        </p:spPr>
      </p:pic>
      <p:sp>
        <p:nvSpPr>
          <p:cNvPr id="5" name="Oval 4">
            <a:extLst>
              <a:ext uri="{FF2B5EF4-FFF2-40B4-BE49-F238E27FC236}">
                <a16:creationId xmlns:a16="http://schemas.microsoft.com/office/drawing/2014/main" id="{6BC6592D-273A-4DD2-BAC4-5B2C8692E7DA}"/>
              </a:ext>
            </a:extLst>
          </p:cNvPr>
          <p:cNvSpPr/>
          <p:nvPr/>
        </p:nvSpPr>
        <p:spPr>
          <a:xfrm>
            <a:off x="1371600" y="5029200"/>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2847F2B-2312-4298-AC31-3B8703AB55D3}"/>
              </a:ext>
            </a:extLst>
          </p:cNvPr>
          <p:cNvGrpSpPr/>
          <p:nvPr/>
        </p:nvGrpSpPr>
        <p:grpSpPr>
          <a:xfrm>
            <a:off x="959944" y="4341091"/>
            <a:ext cx="1427656" cy="864754"/>
            <a:chOff x="731344" y="4417291"/>
            <a:chExt cx="1427656" cy="864754"/>
          </a:xfrm>
        </p:grpSpPr>
        <p:sp>
          <p:nvSpPr>
            <p:cNvPr id="6" name="Freeform: Shape 5">
              <a:extLst>
                <a:ext uri="{FF2B5EF4-FFF2-40B4-BE49-F238E27FC236}">
                  <a16:creationId xmlns:a16="http://schemas.microsoft.com/office/drawing/2014/main" id="{CF3EA560-6BC7-4C4B-B1E1-B3F294E99119}"/>
                </a:ext>
              </a:extLst>
            </p:cNvPr>
            <p:cNvSpPr/>
            <p:nvPr/>
          </p:nvSpPr>
          <p:spPr>
            <a:xfrm>
              <a:off x="731344" y="4661052"/>
              <a:ext cx="411656" cy="620993"/>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F1F20B5-1691-4EB5-8652-B431F0E821DC}"/>
                </a:ext>
              </a:extLst>
            </p:cNvPr>
            <p:cNvSpPr/>
            <p:nvPr/>
          </p:nvSpPr>
          <p:spPr>
            <a:xfrm>
              <a:off x="1092200" y="4417291"/>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A24CA6B-0371-4D7D-A3D2-E23F8FD79C50}"/>
              </a:ext>
            </a:extLst>
          </p:cNvPr>
          <p:cNvGrpSpPr/>
          <p:nvPr/>
        </p:nvGrpSpPr>
        <p:grpSpPr>
          <a:xfrm>
            <a:off x="937172" y="3889719"/>
            <a:ext cx="1184116" cy="551697"/>
            <a:chOff x="708572" y="4575519"/>
            <a:chExt cx="1184116" cy="551697"/>
          </a:xfrm>
        </p:grpSpPr>
        <p:sp>
          <p:nvSpPr>
            <p:cNvPr id="8" name="Oval 7">
              <a:extLst>
                <a:ext uri="{FF2B5EF4-FFF2-40B4-BE49-F238E27FC236}">
                  <a16:creationId xmlns:a16="http://schemas.microsoft.com/office/drawing/2014/main" id="{97984C58-21E6-4444-9D11-0F7D45890B51}"/>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4E64CB3-7F78-4C41-9C74-DD3D77E0DEDE}"/>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9FBA196-2954-4CB0-BCCC-7175DAB768E5}"/>
              </a:ext>
            </a:extLst>
          </p:cNvPr>
          <p:cNvGrpSpPr/>
          <p:nvPr/>
        </p:nvGrpSpPr>
        <p:grpSpPr>
          <a:xfrm>
            <a:off x="937172" y="3451024"/>
            <a:ext cx="1184116" cy="551697"/>
            <a:chOff x="708572" y="4575519"/>
            <a:chExt cx="1184116" cy="551697"/>
          </a:xfrm>
        </p:grpSpPr>
        <p:sp>
          <p:nvSpPr>
            <p:cNvPr id="13" name="Oval 12">
              <a:extLst>
                <a:ext uri="{FF2B5EF4-FFF2-40B4-BE49-F238E27FC236}">
                  <a16:creationId xmlns:a16="http://schemas.microsoft.com/office/drawing/2014/main" id="{D9C4E45B-BC94-417A-BD8A-FAFB80053245}"/>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4A9F2B0-8B26-41A0-B6A7-A963919F8078}"/>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706CFDC-23C6-4522-B604-BB8B6E5C9FDB}"/>
              </a:ext>
            </a:extLst>
          </p:cNvPr>
          <p:cNvGrpSpPr/>
          <p:nvPr/>
        </p:nvGrpSpPr>
        <p:grpSpPr>
          <a:xfrm>
            <a:off x="990599" y="2983730"/>
            <a:ext cx="1124810" cy="1018991"/>
            <a:chOff x="761999" y="3059930"/>
            <a:chExt cx="1124810" cy="1018991"/>
          </a:xfrm>
        </p:grpSpPr>
        <p:sp>
          <p:nvSpPr>
            <p:cNvPr id="16" name="Oval 15">
              <a:extLst>
                <a:ext uri="{FF2B5EF4-FFF2-40B4-BE49-F238E27FC236}">
                  <a16:creationId xmlns:a16="http://schemas.microsoft.com/office/drawing/2014/main" id="{69D81E8B-4B62-4307-83A4-C212678FEDEA}"/>
                </a:ext>
              </a:extLst>
            </p:cNvPr>
            <p:cNvSpPr/>
            <p:nvPr/>
          </p:nvSpPr>
          <p:spPr>
            <a:xfrm>
              <a:off x="1086321" y="3059930"/>
              <a:ext cx="800488" cy="30444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F35C3-EC94-4AC9-A71B-73021FC334CB}"/>
                </a:ext>
              </a:extLst>
            </p:cNvPr>
            <p:cNvSpPr/>
            <p:nvPr/>
          </p:nvSpPr>
          <p:spPr>
            <a:xfrm>
              <a:off x="761999" y="3204193"/>
              <a:ext cx="324321" cy="874728"/>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22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CA27-03E4-4091-B175-8D46DC4DF4D0}"/>
              </a:ext>
            </a:extLst>
          </p:cNvPr>
          <p:cNvSpPr>
            <a:spLocks noGrp="1"/>
          </p:cNvSpPr>
          <p:nvPr>
            <p:ph type="title"/>
          </p:nvPr>
        </p:nvSpPr>
        <p:spPr/>
        <p:txBody>
          <a:bodyPr/>
          <a:lstStyle/>
          <a:p>
            <a:r>
              <a:rPr lang="en-US"/>
              <a:t>Will This M Code Work?</a:t>
            </a:r>
            <a:endParaRPr lang="en-US" dirty="0"/>
          </a:p>
        </p:txBody>
      </p:sp>
      <p:sp>
        <p:nvSpPr>
          <p:cNvPr id="3" name="Content Placeholder 2">
            <a:extLst>
              <a:ext uri="{FF2B5EF4-FFF2-40B4-BE49-F238E27FC236}">
                <a16:creationId xmlns:a16="http://schemas.microsoft.com/office/drawing/2014/main" id="{8B03D840-0FEC-438A-BDE2-5897EB38EF29}"/>
              </a:ext>
            </a:extLst>
          </p:cNvPr>
          <p:cNvSpPr>
            <a:spLocks noGrp="1"/>
          </p:cNvSpPr>
          <p:nvPr>
            <p:ph idx="1"/>
          </p:nvPr>
        </p:nvSpPr>
        <p:spPr/>
        <p:txBody>
          <a:bodyPr/>
          <a:lstStyle/>
          <a:p>
            <a:r>
              <a:rPr lang="en-US" dirty="0"/>
              <a:t>Yes, the Mashup Engine has no problem with this</a:t>
            </a:r>
          </a:p>
          <a:p>
            <a:pPr lvl="1"/>
            <a:r>
              <a:rPr lang="en-US" dirty="0"/>
              <a:t>The order of expressions in </a:t>
            </a:r>
            <a:r>
              <a:rPr lang="en-US" b="1" dirty="0">
                <a:solidFill>
                  <a:srgbClr val="002060"/>
                </a:solidFill>
                <a:latin typeface="Lucida Console" panose="020B0609040504020204" pitchFamily="49" charset="0"/>
              </a:rPr>
              <a:t>let</a:t>
            </a:r>
            <a:r>
              <a:rPr lang="en-US" dirty="0"/>
              <a:t> block doesn't matter</a:t>
            </a:r>
          </a:p>
          <a:p>
            <a:pPr lvl="1"/>
            <a:r>
              <a:rPr lang="en-US" dirty="0"/>
              <a:t>However, the visual designer might get confused</a:t>
            </a:r>
          </a:p>
        </p:txBody>
      </p:sp>
      <p:pic>
        <p:nvPicPr>
          <p:cNvPr id="4" name="Picture 3">
            <a:extLst>
              <a:ext uri="{FF2B5EF4-FFF2-40B4-BE49-F238E27FC236}">
                <a16:creationId xmlns:a16="http://schemas.microsoft.com/office/drawing/2014/main" id="{161D992A-B95E-4268-9B1B-F2A301AD989A}"/>
              </a:ext>
            </a:extLst>
          </p:cNvPr>
          <p:cNvPicPr>
            <a:picLocks noChangeAspect="1"/>
          </p:cNvPicPr>
          <p:nvPr/>
        </p:nvPicPr>
        <p:blipFill>
          <a:blip r:embed="rId2"/>
          <a:stretch>
            <a:fillRect/>
          </a:stretch>
        </p:blipFill>
        <p:spPr>
          <a:xfrm>
            <a:off x="990600" y="3200400"/>
            <a:ext cx="3505200" cy="273763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7D522783-45DC-4C58-8815-1F3424D15DB7}"/>
              </a:ext>
            </a:extLst>
          </p:cNvPr>
          <p:cNvPicPr>
            <a:picLocks noChangeAspect="1"/>
          </p:cNvPicPr>
          <p:nvPr/>
        </p:nvPicPr>
        <p:blipFill>
          <a:blip r:embed="rId3"/>
          <a:stretch>
            <a:fillRect/>
          </a:stretch>
        </p:blipFill>
        <p:spPr>
          <a:xfrm>
            <a:off x="4876801" y="3200401"/>
            <a:ext cx="2743200" cy="2706986"/>
          </a:xfrm>
          <a:prstGeom prst="rect">
            <a:avLst/>
          </a:prstGeom>
        </p:spPr>
      </p:pic>
    </p:spTree>
    <p:extLst>
      <p:ext uri="{BB962C8B-B14F-4D97-AF65-F5344CB8AC3E}">
        <p14:creationId xmlns:p14="http://schemas.microsoft.com/office/powerpoint/2010/main" val="2037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0F87-DC01-476A-B52D-369CEAD41532}"/>
              </a:ext>
            </a:extLst>
          </p:cNvPr>
          <p:cNvSpPr>
            <a:spLocks noGrp="1"/>
          </p:cNvSpPr>
          <p:nvPr>
            <p:ph type="title"/>
          </p:nvPr>
        </p:nvSpPr>
        <p:spPr/>
        <p:txBody>
          <a:bodyPr/>
          <a:lstStyle/>
          <a:p>
            <a:r>
              <a:rPr lang="en-US" dirty="0"/>
              <a:t>Query Folding</a:t>
            </a:r>
          </a:p>
        </p:txBody>
      </p:sp>
      <p:sp>
        <p:nvSpPr>
          <p:cNvPr id="3" name="Content Placeholder 2">
            <a:extLst>
              <a:ext uri="{FF2B5EF4-FFF2-40B4-BE49-F238E27FC236}">
                <a16:creationId xmlns:a16="http://schemas.microsoft.com/office/drawing/2014/main" id="{64FE729F-E44E-48B6-A3E2-6A2A68F4528D}"/>
              </a:ext>
            </a:extLst>
          </p:cNvPr>
          <p:cNvSpPr>
            <a:spLocks noGrp="1"/>
          </p:cNvSpPr>
          <p:nvPr>
            <p:ph idx="1"/>
          </p:nvPr>
        </p:nvSpPr>
        <p:spPr/>
        <p:txBody>
          <a:bodyPr>
            <a:normAutofit/>
          </a:bodyPr>
          <a:lstStyle/>
          <a:p>
            <a:r>
              <a:rPr lang="en-US" sz="2000" dirty="0"/>
              <a:t>Mashup engine pushes work back to </a:t>
            </a:r>
            <a:r>
              <a:rPr lang="en-US" sz="2000" dirty="0" err="1"/>
              <a:t>datasource</a:t>
            </a:r>
            <a:r>
              <a:rPr lang="en-US" sz="2000" dirty="0"/>
              <a:t> when possible</a:t>
            </a:r>
          </a:p>
          <a:p>
            <a:pPr lvl="1"/>
            <a:r>
              <a:rPr lang="en-US" sz="1800" dirty="0"/>
              <a:t>Column selection and row filtering</a:t>
            </a:r>
          </a:p>
          <a:p>
            <a:pPr lvl="1"/>
            <a:r>
              <a:rPr lang="en-US" sz="1800" dirty="0"/>
              <a:t>Joins, Group By, Aggregate Operations</a:t>
            </a:r>
          </a:p>
          <a:p>
            <a:r>
              <a:rPr lang="en-US" sz="2000" dirty="0" err="1"/>
              <a:t>Datasource</a:t>
            </a:r>
            <a:r>
              <a:rPr lang="en-US" sz="2000" dirty="0"/>
              <a:t> that support folding</a:t>
            </a:r>
          </a:p>
          <a:p>
            <a:pPr lvl="1"/>
            <a:r>
              <a:rPr lang="en-US" sz="1800" dirty="0"/>
              <a:t>Relational database</a:t>
            </a:r>
          </a:p>
          <a:p>
            <a:pPr lvl="1"/>
            <a:r>
              <a:rPr lang="en-US" sz="1800" dirty="0"/>
              <a:t>Tabular and multidimensional databases</a:t>
            </a:r>
          </a:p>
          <a:p>
            <a:pPr lvl="1"/>
            <a:r>
              <a:rPr lang="en-US" sz="1800" dirty="0"/>
              <a:t>OData Web services</a:t>
            </a:r>
          </a:p>
          <a:p>
            <a:r>
              <a:rPr lang="en-US" sz="2000" dirty="0"/>
              <a:t>What happens when </a:t>
            </a:r>
            <a:r>
              <a:rPr lang="en-US" sz="2000" dirty="0" err="1"/>
              <a:t>datasource</a:t>
            </a:r>
            <a:r>
              <a:rPr lang="en-US" sz="2000" dirty="0"/>
              <a:t> doesn't support query folding?</a:t>
            </a:r>
          </a:p>
          <a:p>
            <a:pPr lvl="1"/>
            <a:r>
              <a:rPr lang="en-US" sz="1600" dirty="0"/>
              <a:t>All work is done locally by the mashup engine</a:t>
            </a:r>
          </a:p>
          <a:p>
            <a:r>
              <a:rPr lang="en-US" sz="2000" dirty="0"/>
              <a:t>Things that affect whether query folding occurs</a:t>
            </a:r>
          </a:p>
          <a:p>
            <a:pPr lvl="1"/>
            <a:r>
              <a:rPr lang="en-US" sz="1600" dirty="0"/>
              <a:t>The way you structure your M code</a:t>
            </a:r>
          </a:p>
          <a:p>
            <a:pPr lvl="1"/>
            <a:r>
              <a:rPr lang="en-US" sz="1600" dirty="0"/>
              <a:t>Privacy level of </a:t>
            </a:r>
            <a:r>
              <a:rPr lang="en-US" sz="1600" dirty="0" err="1"/>
              <a:t>datasources</a:t>
            </a:r>
            <a:endParaRPr lang="en-US" sz="1600" dirty="0"/>
          </a:p>
          <a:p>
            <a:pPr lvl="1"/>
            <a:r>
              <a:rPr lang="en-US" sz="1600" dirty="0"/>
              <a:t>Native query execution</a:t>
            </a:r>
          </a:p>
        </p:txBody>
      </p:sp>
    </p:spTree>
    <p:extLst>
      <p:ext uri="{BB962C8B-B14F-4D97-AF65-F5344CB8AC3E}">
        <p14:creationId xmlns:p14="http://schemas.microsoft.com/office/powerpoint/2010/main" val="39923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4A57-0B9F-4739-8610-C58A3AB74324}"/>
              </a:ext>
            </a:extLst>
          </p:cNvPr>
          <p:cNvSpPr>
            <a:spLocks noGrp="1"/>
          </p:cNvSpPr>
          <p:nvPr>
            <p:ph type="title"/>
          </p:nvPr>
        </p:nvSpPr>
        <p:spPr/>
        <p:txBody>
          <a:bodyPr/>
          <a:lstStyle/>
          <a:p>
            <a:r>
              <a:rPr lang="en-US" dirty="0"/>
              <a:t>Thanks to the Forefathers of M Education</a:t>
            </a:r>
          </a:p>
        </p:txBody>
      </p:sp>
      <p:sp>
        <p:nvSpPr>
          <p:cNvPr id="3" name="Content Placeholder 2">
            <a:extLst>
              <a:ext uri="{FF2B5EF4-FFF2-40B4-BE49-F238E27FC236}">
                <a16:creationId xmlns:a16="http://schemas.microsoft.com/office/drawing/2014/main" id="{B3E75162-F217-470C-AE5C-FED8F768EB85}"/>
              </a:ext>
            </a:extLst>
          </p:cNvPr>
          <p:cNvSpPr>
            <a:spLocks noGrp="1"/>
          </p:cNvSpPr>
          <p:nvPr>
            <p:ph idx="1"/>
          </p:nvPr>
        </p:nvSpPr>
        <p:spPr/>
        <p:txBody>
          <a:bodyPr>
            <a:normAutofit/>
          </a:bodyPr>
          <a:lstStyle/>
          <a:p>
            <a:r>
              <a:rPr lang="en-US" sz="2400" dirty="0"/>
              <a:t>Matt Masson</a:t>
            </a:r>
          </a:p>
          <a:p>
            <a:pPr lvl="1"/>
            <a:r>
              <a:rPr lang="en-US" sz="2000" dirty="0">
                <a:hlinkClick r:id="rId2"/>
              </a:rPr>
              <a:t>https://www.mattmasson.com/tag/m/</a:t>
            </a:r>
            <a:endParaRPr lang="en-US" sz="2000" dirty="0"/>
          </a:p>
          <a:p>
            <a:r>
              <a:rPr lang="en-US" sz="2400" dirty="0"/>
              <a:t>Chris Webb</a:t>
            </a:r>
          </a:p>
          <a:p>
            <a:pPr lvl="1"/>
            <a:r>
              <a:rPr lang="en-US" sz="2000" dirty="0">
                <a:hlinkClick r:id="rId3"/>
              </a:rPr>
              <a:t>https://blog.crossjoin.co.uk</a:t>
            </a:r>
            <a:endParaRPr lang="en-US" sz="2000" dirty="0"/>
          </a:p>
          <a:p>
            <a:r>
              <a:rPr lang="en-US" sz="2400" dirty="0"/>
              <a:t>Reza Rad</a:t>
            </a:r>
          </a:p>
          <a:p>
            <a:pPr lvl="1"/>
            <a:r>
              <a:rPr lang="en-US" sz="2000" dirty="0">
                <a:hlinkClick r:id="rId4"/>
              </a:rPr>
              <a:t>http://radacad.com/blog</a:t>
            </a:r>
            <a:r>
              <a:rPr lang="en-US" sz="2000" dirty="0"/>
              <a:t> </a:t>
            </a:r>
          </a:p>
          <a:p>
            <a:pPr lvl="1"/>
            <a:endParaRPr lang="en-US" sz="2000" dirty="0"/>
          </a:p>
        </p:txBody>
      </p:sp>
      <p:grpSp>
        <p:nvGrpSpPr>
          <p:cNvPr id="15" name="Group 14">
            <a:extLst>
              <a:ext uri="{FF2B5EF4-FFF2-40B4-BE49-F238E27FC236}">
                <a16:creationId xmlns:a16="http://schemas.microsoft.com/office/drawing/2014/main" id="{4113068A-0D10-4A3A-B6DB-A19F08EB3856}"/>
              </a:ext>
            </a:extLst>
          </p:cNvPr>
          <p:cNvGrpSpPr/>
          <p:nvPr/>
        </p:nvGrpSpPr>
        <p:grpSpPr>
          <a:xfrm>
            <a:off x="1755612" y="4230859"/>
            <a:ext cx="1514527" cy="2337803"/>
            <a:chOff x="838200" y="4097612"/>
            <a:chExt cx="1638300" cy="2528857"/>
          </a:xfrm>
        </p:grpSpPr>
        <p:pic>
          <p:nvPicPr>
            <p:cNvPr id="9" name="Picture 8">
              <a:extLst>
                <a:ext uri="{FF2B5EF4-FFF2-40B4-BE49-F238E27FC236}">
                  <a16:creationId xmlns:a16="http://schemas.microsoft.com/office/drawing/2014/main" id="{E528F811-E6BB-43E0-9ED2-48D96B52DE8C}"/>
                </a:ext>
              </a:extLst>
            </p:cNvPr>
            <p:cNvPicPr>
              <a:picLocks noChangeAspect="1"/>
            </p:cNvPicPr>
            <p:nvPr/>
          </p:nvPicPr>
          <p:blipFill>
            <a:blip r:embed="rId5"/>
            <a:stretch>
              <a:fillRect/>
            </a:stretch>
          </p:blipFill>
          <p:spPr>
            <a:xfrm>
              <a:off x="838200" y="4340469"/>
              <a:ext cx="1638300" cy="2286000"/>
            </a:xfrm>
            <a:prstGeom prst="rect">
              <a:avLst/>
            </a:prstGeom>
          </p:spPr>
        </p:pic>
        <p:pic>
          <p:nvPicPr>
            <p:cNvPr id="7" name="Picture 6">
              <a:extLst>
                <a:ext uri="{FF2B5EF4-FFF2-40B4-BE49-F238E27FC236}">
                  <a16:creationId xmlns:a16="http://schemas.microsoft.com/office/drawing/2014/main" id="{C1779186-E483-4315-BAB1-5DE7D4897370}"/>
                </a:ext>
              </a:extLst>
            </p:cNvPr>
            <p:cNvPicPr>
              <a:picLocks noChangeAspect="1"/>
            </p:cNvPicPr>
            <p:nvPr/>
          </p:nvPicPr>
          <p:blipFill>
            <a:blip r:embed="rId6"/>
            <a:stretch>
              <a:fillRect/>
            </a:stretch>
          </p:blipFill>
          <p:spPr>
            <a:xfrm>
              <a:off x="1217001" y="4097612"/>
              <a:ext cx="854686" cy="1205718"/>
            </a:xfrm>
            <a:prstGeom prst="rect">
              <a:avLst/>
            </a:prstGeom>
          </p:spPr>
        </p:pic>
        <p:sp>
          <p:nvSpPr>
            <p:cNvPr id="14" name="Freeform: Shape 13">
              <a:extLst>
                <a:ext uri="{FF2B5EF4-FFF2-40B4-BE49-F238E27FC236}">
                  <a16:creationId xmlns:a16="http://schemas.microsoft.com/office/drawing/2014/main" id="{99618607-BC2C-4CA0-A532-B287AE0D6E58}"/>
                </a:ext>
              </a:extLst>
            </p:cNvPr>
            <p:cNvSpPr/>
            <p:nvPr/>
          </p:nvSpPr>
          <p:spPr>
            <a:xfrm>
              <a:off x="1196109" y="4844473"/>
              <a:ext cx="895927" cy="466436"/>
            </a:xfrm>
            <a:custGeom>
              <a:avLst/>
              <a:gdLst>
                <a:gd name="connsiteX0" fmla="*/ 133927 w 895927"/>
                <a:gd name="connsiteY0" fmla="*/ 73891 h 466436"/>
                <a:gd name="connsiteX1" fmla="*/ 161636 w 895927"/>
                <a:gd name="connsiteY1" fmla="*/ 198582 h 466436"/>
                <a:gd name="connsiteX2" fmla="*/ 240146 w 895927"/>
                <a:gd name="connsiteY2" fmla="*/ 415636 h 466436"/>
                <a:gd name="connsiteX3" fmla="*/ 401782 w 895927"/>
                <a:gd name="connsiteY3" fmla="*/ 415636 h 466436"/>
                <a:gd name="connsiteX4" fmla="*/ 517236 w 895927"/>
                <a:gd name="connsiteY4" fmla="*/ 447963 h 466436"/>
                <a:gd name="connsiteX5" fmla="*/ 701964 w 895927"/>
                <a:gd name="connsiteY5" fmla="*/ 364836 h 466436"/>
                <a:gd name="connsiteX6" fmla="*/ 771236 w 895927"/>
                <a:gd name="connsiteY6" fmla="*/ 295563 h 466436"/>
                <a:gd name="connsiteX7" fmla="*/ 794327 w 895927"/>
                <a:gd name="connsiteY7" fmla="*/ 129309 h 466436"/>
                <a:gd name="connsiteX8" fmla="*/ 808182 w 895927"/>
                <a:gd name="connsiteY8" fmla="*/ 55418 h 466436"/>
                <a:gd name="connsiteX9" fmla="*/ 803564 w 895927"/>
                <a:gd name="connsiteY9" fmla="*/ 0 h 466436"/>
                <a:gd name="connsiteX10" fmla="*/ 882073 w 895927"/>
                <a:gd name="connsiteY10" fmla="*/ 23091 h 466436"/>
                <a:gd name="connsiteX11" fmla="*/ 895927 w 895927"/>
                <a:gd name="connsiteY11" fmla="*/ 466436 h 466436"/>
                <a:gd name="connsiteX12" fmla="*/ 0 w 895927"/>
                <a:gd name="connsiteY12" fmla="*/ 466436 h 466436"/>
                <a:gd name="connsiteX13" fmla="*/ 23091 w 895927"/>
                <a:gd name="connsiteY13" fmla="*/ 18472 h 466436"/>
                <a:gd name="connsiteX14" fmla="*/ 32327 w 895927"/>
                <a:gd name="connsiteY14" fmla="*/ 13854 h 466436"/>
                <a:gd name="connsiteX15" fmla="*/ 87746 w 895927"/>
                <a:gd name="connsiteY15" fmla="*/ 46182 h 466436"/>
                <a:gd name="connsiteX16" fmla="*/ 46182 w 895927"/>
                <a:gd name="connsiteY16" fmla="*/ 106218 h 466436"/>
                <a:gd name="connsiteX17" fmla="*/ 133927 w 895927"/>
                <a:gd name="connsiteY17" fmla="*/ 73891 h 46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5927" h="466436">
                  <a:moveTo>
                    <a:pt x="133927" y="73891"/>
                  </a:moveTo>
                  <a:lnTo>
                    <a:pt x="161636" y="198582"/>
                  </a:lnTo>
                  <a:lnTo>
                    <a:pt x="240146" y="415636"/>
                  </a:lnTo>
                  <a:lnTo>
                    <a:pt x="401782" y="415636"/>
                  </a:lnTo>
                  <a:lnTo>
                    <a:pt x="517236" y="447963"/>
                  </a:lnTo>
                  <a:lnTo>
                    <a:pt x="701964" y="364836"/>
                  </a:lnTo>
                  <a:lnTo>
                    <a:pt x="771236" y="295563"/>
                  </a:lnTo>
                  <a:lnTo>
                    <a:pt x="794327" y="129309"/>
                  </a:lnTo>
                  <a:lnTo>
                    <a:pt x="808182" y="55418"/>
                  </a:lnTo>
                  <a:lnTo>
                    <a:pt x="803564" y="0"/>
                  </a:lnTo>
                  <a:lnTo>
                    <a:pt x="882073" y="23091"/>
                  </a:lnTo>
                  <a:lnTo>
                    <a:pt x="895927" y="466436"/>
                  </a:lnTo>
                  <a:lnTo>
                    <a:pt x="0" y="466436"/>
                  </a:lnTo>
                  <a:lnTo>
                    <a:pt x="23091" y="18472"/>
                  </a:lnTo>
                  <a:lnTo>
                    <a:pt x="32327" y="13854"/>
                  </a:lnTo>
                  <a:lnTo>
                    <a:pt x="87746" y="46182"/>
                  </a:lnTo>
                  <a:lnTo>
                    <a:pt x="46182" y="106218"/>
                  </a:lnTo>
                  <a:lnTo>
                    <a:pt x="133927" y="73891"/>
                  </a:lnTo>
                  <a:close/>
                </a:path>
              </a:pathLst>
            </a:custGeom>
            <a:solidFill>
              <a:srgbClr val="9D0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DEF7E3-EDCB-4C45-8C3D-6BFF74878F79}"/>
              </a:ext>
            </a:extLst>
          </p:cNvPr>
          <p:cNvGrpSpPr/>
          <p:nvPr/>
        </p:nvGrpSpPr>
        <p:grpSpPr>
          <a:xfrm>
            <a:off x="5669636" y="4197187"/>
            <a:ext cx="1718751" cy="2371475"/>
            <a:chOff x="4992217" y="3940816"/>
            <a:chExt cx="1914525" cy="2641596"/>
          </a:xfrm>
        </p:grpSpPr>
        <p:pic>
          <p:nvPicPr>
            <p:cNvPr id="10" name="Picture 9">
              <a:extLst>
                <a:ext uri="{FF2B5EF4-FFF2-40B4-BE49-F238E27FC236}">
                  <a16:creationId xmlns:a16="http://schemas.microsoft.com/office/drawing/2014/main" id="{5DB68B21-347C-4AA8-AD7F-9C80E80C1F3E}"/>
                </a:ext>
              </a:extLst>
            </p:cNvPr>
            <p:cNvPicPr>
              <a:picLocks noChangeAspect="1"/>
            </p:cNvPicPr>
            <p:nvPr/>
          </p:nvPicPr>
          <p:blipFill rotWithShape="1">
            <a:blip r:embed="rId7"/>
            <a:srcRect b="5764"/>
            <a:stretch/>
          </p:blipFill>
          <p:spPr>
            <a:xfrm>
              <a:off x="4992217" y="4024247"/>
              <a:ext cx="1914525" cy="2558165"/>
            </a:xfrm>
            <a:prstGeom prst="rect">
              <a:avLst/>
            </a:prstGeom>
          </p:spPr>
        </p:pic>
        <p:pic>
          <p:nvPicPr>
            <p:cNvPr id="5" name="Picture 4">
              <a:extLst>
                <a:ext uri="{FF2B5EF4-FFF2-40B4-BE49-F238E27FC236}">
                  <a16:creationId xmlns:a16="http://schemas.microsoft.com/office/drawing/2014/main" id="{CCD26A8A-CB1C-4F65-AC8A-B5EDF08EBA05}"/>
                </a:ext>
              </a:extLst>
            </p:cNvPr>
            <p:cNvPicPr>
              <a:picLocks noChangeAspect="1"/>
            </p:cNvPicPr>
            <p:nvPr/>
          </p:nvPicPr>
          <p:blipFill>
            <a:blip r:embed="rId8"/>
            <a:stretch>
              <a:fillRect/>
            </a:stretch>
          </p:blipFill>
          <p:spPr>
            <a:xfrm>
              <a:off x="5573355" y="3940816"/>
              <a:ext cx="909271" cy="1164584"/>
            </a:xfrm>
            <a:prstGeom prst="rect">
              <a:avLst/>
            </a:prstGeom>
          </p:spPr>
        </p:pic>
        <p:sp>
          <p:nvSpPr>
            <p:cNvPr id="11" name="Freeform: Shape 10">
              <a:extLst>
                <a:ext uri="{FF2B5EF4-FFF2-40B4-BE49-F238E27FC236}">
                  <a16:creationId xmlns:a16="http://schemas.microsoft.com/office/drawing/2014/main" id="{B57B0F18-4D5F-4520-A554-B5500123C571}"/>
                </a:ext>
              </a:extLst>
            </p:cNvPr>
            <p:cNvSpPr/>
            <p:nvPr/>
          </p:nvSpPr>
          <p:spPr>
            <a:xfrm>
              <a:off x="5592523" y="4676012"/>
              <a:ext cx="838200" cy="429388"/>
            </a:xfrm>
            <a:custGeom>
              <a:avLst/>
              <a:gdLst>
                <a:gd name="connsiteX0" fmla="*/ 0 w 937491"/>
                <a:gd name="connsiteY0" fmla="*/ 13855 h 526473"/>
                <a:gd name="connsiteX1" fmla="*/ 4618 w 937491"/>
                <a:gd name="connsiteY1" fmla="*/ 526473 h 526473"/>
                <a:gd name="connsiteX2" fmla="*/ 937491 w 937491"/>
                <a:gd name="connsiteY2" fmla="*/ 512618 h 526473"/>
                <a:gd name="connsiteX3" fmla="*/ 914400 w 937491"/>
                <a:gd name="connsiteY3" fmla="*/ 0 h 526473"/>
                <a:gd name="connsiteX4" fmla="*/ 886691 w 937491"/>
                <a:gd name="connsiteY4" fmla="*/ 60037 h 526473"/>
                <a:gd name="connsiteX5" fmla="*/ 858982 w 937491"/>
                <a:gd name="connsiteY5" fmla="*/ 157018 h 526473"/>
                <a:gd name="connsiteX6" fmla="*/ 863600 w 937491"/>
                <a:gd name="connsiteY6" fmla="*/ 240146 h 526473"/>
                <a:gd name="connsiteX7" fmla="*/ 849745 w 937491"/>
                <a:gd name="connsiteY7" fmla="*/ 304800 h 526473"/>
                <a:gd name="connsiteX8" fmla="*/ 812800 w 937491"/>
                <a:gd name="connsiteY8" fmla="*/ 392546 h 526473"/>
                <a:gd name="connsiteX9" fmla="*/ 725054 w 937491"/>
                <a:gd name="connsiteY9" fmla="*/ 397164 h 526473"/>
                <a:gd name="connsiteX10" fmla="*/ 651164 w 937491"/>
                <a:gd name="connsiteY10" fmla="*/ 415637 h 526473"/>
                <a:gd name="connsiteX11" fmla="*/ 568036 w 937491"/>
                <a:gd name="connsiteY11" fmla="*/ 457200 h 526473"/>
                <a:gd name="connsiteX12" fmla="*/ 457200 w 937491"/>
                <a:gd name="connsiteY12" fmla="*/ 447964 h 526473"/>
                <a:gd name="connsiteX13" fmla="*/ 249382 w 937491"/>
                <a:gd name="connsiteY13" fmla="*/ 411018 h 526473"/>
                <a:gd name="connsiteX14" fmla="*/ 193964 w 937491"/>
                <a:gd name="connsiteY14" fmla="*/ 360218 h 526473"/>
                <a:gd name="connsiteX15" fmla="*/ 110836 w 937491"/>
                <a:gd name="connsiteY15" fmla="*/ 272473 h 526473"/>
                <a:gd name="connsiteX16" fmla="*/ 69273 w 937491"/>
                <a:gd name="connsiteY16" fmla="*/ 129309 h 526473"/>
                <a:gd name="connsiteX17" fmla="*/ 50800 w 937491"/>
                <a:gd name="connsiteY17" fmla="*/ 101600 h 526473"/>
                <a:gd name="connsiteX18" fmla="*/ 0 w 937491"/>
                <a:gd name="connsiteY18" fmla="*/ 13855 h 52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7491" h="526473">
                  <a:moveTo>
                    <a:pt x="0" y="13855"/>
                  </a:moveTo>
                  <a:cubicBezTo>
                    <a:pt x="1539" y="184728"/>
                    <a:pt x="3079" y="355600"/>
                    <a:pt x="4618" y="526473"/>
                  </a:cubicBezTo>
                  <a:lnTo>
                    <a:pt x="937491" y="512618"/>
                  </a:lnTo>
                  <a:lnTo>
                    <a:pt x="914400" y="0"/>
                  </a:lnTo>
                  <a:lnTo>
                    <a:pt x="886691" y="60037"/>
                  </a:lnTo>
                  <a:lnTo>
                    <a:pt x="858982" y="157018"/>
                  </a:lnTo>
                  <a:lnTo>
                    <a:pt x="863600" y="240146"/>
                  </a:lnTo>
                  <a:lnTo>
                    <a:pt x="849745" y="304800"/>
                  </a:lnTo>
                  <a:lnTo>
                    <a:pt x="812800" y="392546"/>
                  </a:lnTo>
                  <a:lnTo>
                    <a:pt x="725054" y="397164"/>
                  </a:lnTo>
                  <a:lnTo>
                    <a:pt x="651164" y="415637"/>
                  </a:lnTo>
                  <a:lnTo>
                    <a:pt x="568036" y="457200"/>
                  </a:lnTo>
                  <a:lnTo>
                    <a:pt x="457200" y="447964"/>
                  </a:lnTo>
                  <a:lnTo>
                    <a:pt x="249382" y="411018"/>
                  </a:lnTo>
                  <a:lnTo>
                    <a:pt x="193964" y="360218"/>
                  </a:lnTo>
                  <a:lnTo>
                    <a:pt x="110836" y="272473"/>
                  </a:lnTo>
                  <a:lnTo>
                    <a:pt x="69273" y="129309"/>
                  </a:lnTo>
                  <a:lnTo>
                    <a:pt x="50800" y="101600"/>
                  </a:lnTo>
                  <a:lnTo>
                    <a:pt x="0" y="13855"/>
                  </a:lnTo>
                  <a:close/>
                </a:path>
              </a:pathLst>
            </a:custGeom>
            <a:solidFill>
              <a:srgbClr val="E4B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CFBA632-2ECE-4AE5-AF66-FADE426E5CC6}"/>
                </a:ext>
              </a:extLst>
            </p:cNvPr>
            <p:cNvSpPr/>
            <p:nvPr/>
          </p:nvSpPr>
          <p:spPr>
            <a:xfrm>
              <a:off x="5528789" y="4568639"/>
              <a:ext cx="965668" cy="543356"/>
            </a:xfrm>
            <a:custGeom>
              <a:avLst/>
              <a:gdLst>
                <a:gd name="connsiteX0" fmla="*/ 46182 w 969819"/>
                <a:gd name="connsiteY0" fmla="*/ 9236 h 549563"/>
                <a:gd name="connsiteX1" fmla="*/ 92364 w 969819"/>
                <a:gd name="connsiteY1" fmla="*/ 110836 h 549563"/>
                <a:gd name="connsiteX2" fmla="*/ 129309 w 969819"/>
                <a:gd name="connsiteY2" fmla="*/ 235527 h 549563"/>
                <a:gd name="connsiteX3" fmla="*/ 193964 w 969819"/>
                <a:gd name="connsiteY3" fmla="*/ 290945 h 549563"/>
                <a:gd name="connsiteX4" fmla="*/ 193964 w 969819"/>
                <a:gd name="connsiteY4" fmla="*/ 323272 h 549563"/>
                <a:gd name="connsiteX5" fmla="*/ 226291 w 969819"/>
                <a:gd name="connsiteY5" fmla="*/ 374072 h 549563"/>
                <a:gd name="connsiteX6" fmla="*/ 286328 w 969819"/>
                <a:gd name="connsiteY6" fmla="*/ 452581 h 549563"/>
                <a:gd name="connsiteX7" fmla="*/ 429491 w 969819"/>
                <a:gd name="connsiteY7" fmla="*/ 489527 h 549563"/>
                <a:gd name="connsiteX8" fmla="*/ 544946 w 969819"/>
                <a:gd name="connsiteY8" fmla="*/ 471054 h 549563"/>
                <a:gd name="connsiteX9" fmla="*/ 651164 w 969819"/>
                <a:gd name="connsiteY9" fmla="*/ 397163 h 549563"/>
                <a:gd name="connsiteX10" fmla="*/ 762000 w 969819"/>
                <a:gd name="connsiteY10" fmla="*/ 290945 h 549563"/>
                <a:gd name="connsiteX11" fmla="*/ 808182 w 969819"/>
                <a:gd name="connsiteY11" fmla="*/ 193963 h 549563"/>
                <a:gd name="connsiteX12" fmla="*/ 812800 w 969819"/>
                <a:gd name="connsiteY12" fmla="*/ 129309 h 549563"/>
                <a:gd name="connsiteX13" fmla="*/ 863600 w 969819"/>
                <a:gd name="connsiteY13" fmla="*/ 92363 h 549563"/>
                <a:gd name="connsiteX14" fmla="*/ 909782 w 969819"/>
                <a:gd name="connsiteY14" fmla="*/ 41563 h 549563"/>
                <a:gd name="connsiteX15" fmla="*/ 909782 w 969819"/>
                <a:gd name="connsiteY15" fmla="*/ 0 h 549563"/>
                <a:gd name="connsiteX16" fmla="*/ 955964 w 969819"/>
                <a:gd name="connsiteY16" fmla="*/ 36945 h 549563"/>
                <a:gd name="connsiteX17" fmla="*/ 969819 w 969819"/>
                <a:gd name="connsiteY17" fmla="*/ 549563 h 549563"/>
                <a:gd name="connsiteX18" fmla="*/ 0 w 969819"/>
                <a:gd name="connsiteY18" fmla="*/ 549563 h 549563"/>
                <a:gd name="connsiteX19" fmla="*/ 46182 w 969819"/>
                <a:gd name="connsiteY19" fmla="*/ 9236 h 54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9819" h="549563">
                  <a:moveTo>
                    <a:pt x="46182" y="9236"/>
                  </a:moveTo>
                  <a:lnTo>
                    <a:pt x="92364" y="110836"/>
                  </a:lnTo>
                  <a:lnTo>
                    <a:pt x="129309" y="235527"/>
                  </a:lnTo>
                  <a:lnTo>
                    <a:pt x="193964" y="290945"/>
                  </a:lnTo>
                  <a:lnTo>
                    <a:pt x="193964" y="323272"/>
                  </a:lnTo>
                  <a:lnTo>
                    <a:pt x="226291" y="374072"/>
                  </a:lnTo>
                  <a:lnTo>
                    <a:pt x="286328" y="452581"/>
                  </a:lnTo>
                  <a:lnTo>
                    <a:pt x="429491" y="489527"/>
                  </a:lnTo>
                  <a:lnTo>
                    <a:pt x="544946" y="471054"/>
                  </a:lnTo>
                  <a:lnTo>
                    <a:pt x="651164" y="397163"/>
                  </a:lnTo>
                  <a:lnTo>
                    <a:pt x="762000" y="290945"/>
                  </a:lnTo>
                  <a:lnTo>
                    <a:pt x="808182" y="193963"/>
                  </a:lnTo>
                  <a:lnTo>
                    <a:pt x="812800" y="129309"/>
                  </a:lnTo>
                  <a:lnTo>
                    <a:pt x="863600" y="92363"/>
                  </a:lnTo>
                  <a:lnTo>
                    <a:pt x="909782" y="41563"/>
                  </a:lnTo>
                  <a:lnTo>
                    <a:pt x="909782" y="0"/>
                  </a:lnTo>
                  <a:lnTo>
                    <a:pt x="955964" y="36945"/>
                  </a:lnTo>
                  <a:lnTo>
                    <a:pt x="969819" y="549563"/>
                  </a:lnTo>
                  <a:lnTo>
                    <a:pt x="0" y="549563"/>
                  </a:lnTo>
                  <a:lnTo>
                    <a:pt x="46182" y="9236"/>
                  </a:lnTo>
                  <a:close/>
                </a:path>
              </a:pathLst>
            </a:custGeom>
            <a:solidFill>
              <a:srgbClr val="D3A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4CC0529-E6AB-445D-A3D3-31C1EFC904A1}"/>
              </a:ext>
            </a:extLst>
          </p:cNvPr>
          <p:cNvGrpSpPr/>
          <p:nvPr/>
        </p:nvGrpSpPr>
        <p:grpSpPr>
          <a:xfrm>
            <a:off x="3728926" y="4147038"/>
            <a:ext cx="1572795" cy="2514600"/>
            <a:chOff x="3148571" y="3886200"/>
            <a:chExt cx="1724025" cy="2756389"/>
          </a:xfrm>
        </p:grpSpPr>
        <p:pic>
          <p:nvPicPr>
            <p:cNvPr id="8" name="Picture 7">
              <a:extLst>
                <a:ext uri="{FF2B5EF4-FFF2-40B4-BE49-F238E27FC236}">
                  <a16:creationId xmlns:a16="http://schemas.microsoft.com/office/drawing/2014/main" id="{1CAD94D2-FDE6-43F2-8548-BD587B8F4167}"/>
                </a:ext>
              </a:extLst>
            </p:cNvPr>
            <p:cNvPicPr>
              <a:picLocks noChangeAspect="1"/>
            </p:cNvPicPr>
            <p:nvPr/>
          </p:nvPicPr>
          <p:blipFill>
            <a:blip r:embed="rId9"/>
            <a:stretch>
              <a:fillRect/>
            </a:stretch>
          </p:blipFill>
          <p:spPr>
            <a:xfrm>
              <a:off x="3148571" y="4108939"/>
              <a:ext cx="1724025" cy="2533650"/>
            </a:xfrm>
            <a:prstGeom prst="rect">
              <a:avLst/>
            </a:prstGeom>
          </p:spPr>
        </p:pic>
        <p:pic>
          <p:nvPicPr>
            <p:cNvPr id="6" name="Picture 5">
              <a:extLst>
                <a:ext uri="{FF2B5EF4-FFF2-40B4-BE49-F238E27FC236}">
                  <a16:creationId xmlns:a16="http://schemas.microsoft.com/office/drawing/2014/main" id="{27994FE4-7A51-4C5B-95B9-D9BD0A722225}"/>
                </a:ext>
              </a:extLst>
            </p:cNvPr>
            <p:cNvPicPr>
              <a:picLocks noChangeAspect="1"/>
            </p:cNvPicPr>
            <p:nvPr/>
          </p:nvPicPr>
          <p:blipFill>
            <a:blip r:embed="rId10"/>
            <a:stretch>
              <a:fillRect/>
            </a:stretch>
          </p:blipFill>
          <p:spPr>
            <a:xfrm>
              <a:off x="3549155" y="3886200"/>
              <a:ext cx="1001368" cy="1181100"/>
            </a:xfrm>
            <a:prstGeom prst="rect">
              <a:avLst/>
            </a:prstGeom>
            <a:effectLst/>
          </p:spPr>
        </p:pic>
        <p:sp>
          <p:nvSpPr>
            <p:cNvPr id="13" name="Freeform: Shape 12">
              <a:extLst>
                <a:ext uri="{FF2B5EF4-FFF2-40B4-BE49-F238E27FC236}">
                  <a16:creationId xmlns:a16="http://schemas.microsoft.com/office/drawing/2014/main" id="{7FBC8B55-D636-4540-9281-CA0E3CC0A9D6}"/>
                </a:ext>
              </a:extLst>
            </p:cNvPr>
            <p:cNvSpPr/>
            <p:nvPr/>
          </p:nvSpPr>
          <p:spPr>
            <a:xfrm>
              <a:off x="3523673" y="4735945"/>
              <a:ext cx="1043709" cy="369455"/>
            </a:xfrm>
            <a:custGeom>
              <a:avLst/>
              <a:gdLst>
                <a:gd name="connsiteX0" fmla="*/ 166254 w 1043709"/>
                <a:gd name="connsiteY0" fmla="*/ 32327 h 369455"/>
                <a:gd name="connsiteX1" fmla="*/ 263236 w 1043709"/>
                <a:gd name="connsiteY1" fmla="*/ 277091 h 369455"/>
                <a:gd name="connsiteX2" fmla="*/ 461818 w 1043709"/>
                <a:gd name="connsiteY2" fmla="*/ 318655 h 369455"/>
                <a:gd name="connsiteX3" fmla="*/ 826654 w 1043709"/>
                <a:gd name="connsiteY3" fmla="*/ 323273 h 369455"/>
                <a:gd name="connsiteX4" fmla="*/ 914400 w 1043709"/>
                <a:gd name="connsiteY4" fmla="*/ 78509 h 369455"/>
                <a:gd name="connsiteX5" fmla="*/ 974436 w 1043709"/>
                <a:gd name="connsiteY5" fmla="*/ 41564 h 369455"/>
                <a:gd name="connsiteX6" fmla="*/ 1020618 w 1043709"/>
                <a:gd name="connsiteY6" fmla="*/ 0 h 369455"/>
                <a:gd name="connsiteX7" fmla="*/ 1043709 w 1043709"/>
                <a:gd name="connsiteY7" fmla="*/ 369455 h 369455"/>
                <a:gd name="connsiteX8" fmla="*/ 0 w 1043709"/>
                <a:gd name="connsiteY8" fmla="*/ 360218 h 369455"/>
                <a:gd name="connsiteX9" fmla="*/ 32327 w 1043709"/>
                <a:gd name="connsiteY9" fmla="*/ 41564 h 369455"/>
                <a:gd name="connsiteX10" fmla="*/ 50800 w 1043709"/>
                <a:gd name="connsiteY10" fmla="*/ 18473 h 369455"/>
                <a:gd name="connsiteX11" fmla="*/ 78509 w 1043709"/>
                <a:gd name="connsiteY11" fmla="*/ 18473 h 369455"/>
                <a:gd name="connsiteX12" fmla="*/ 166254 w 1043709"/>
                <a:gd name="connsiteY12" fmla="*/ 32327 h 3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3709" h="369455">
                  <a:moveTo>
                    <a:pt x="166254" y="32327"/>
                  </a:moveTo>
                  <a:lnTo>
                    <a:pt x="263236" y="277091"/>
                  </a:lnTo>
                  <a:lnTo>
                    <a:pt x="461818" y="318655"/>
                  </a:lnTo>
                  <a:lnTo>
                    <a:pt x="826654" y="323273"/>
                  </a:lnTo>
                  <a:lnTo>
                    <a:pt x="914400" y="78509"/>
                  </a:lnTo>
                  <a:lnTo>
                    <a:pt x="974436" y="41564"/>
                  </a:lnTo>
                  <a:lnTo>
                    <a:pt x="1020618" y="0"/>
                  </a:lnTo>
                  <a:lnTo>
                    <a:pt x="1043709" y="369455"/>
                  </a:lnTo>
                  <a:lnTo>
                    <a:pt x="0" y="360218"/>
                  </a:lnTo>
                  <a:lnTo>
                    <a:pt x="32327" y="41564"/>
                  </a:lnTo>
                  <a:lnTo>
                    <a:pt x="50800" y="18473"/>
                  </a:lnTo>
                  <a:lnTo>
                    <a:pt x="78509" y="18473"/>
                  </a:lnTo>
                  <a:lnTo>
                    <a:pt x="166254" y="32327"/>
                  </a:lnTo>
                  <a:close/>
                </a:path>
              </a:pathLst>
            </a:custGeom>
            <a:solidFill>
              <a:srgbClr val="1B5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F7F6C6-0F6C-488C-B1D6-E0AD831DC7C0}"/>
                </a:ext>
              </a:extLst>
            </p:cNvPr>
            <p:cNvSpPr/>
            <p:nvPr/>
          </p:nvSpPr>
          <p:spPr>
            <a:xfrm>
              <a:off x="3495962" y="4645891"/>
              <a:ext cx="1058453" cy="521854"/>
            </a:xfrm>
            <a:custGeom>
              <a:avLst/>
              <a:gdLst>
                <a:gd name="connsiteX0" fmla="*/ 50800 w 1020618"/>
                <a:gd name="connsiteY0" fmla="*/ 41564 h 489527"/>
                <a:gd name="connsiteX1" fmla="*/ 106218 w 1020618"/>
                <a:gd name="connsiteY1" fmla="*/ 0 h 489527"/>
                <a:gd name="connsiteX2" fmla="*/ 124691 w 1020618"/>
                <a:gd name="connsiteY2" fmla="*/ 36945 h 489527"/>
                <a:gd name="connsiteX3" fmla="*/ 157018 w 1020618"/>
                <a:gd name="connsiteY3" fmla="*/ 78509 h 489527"/>
                <a:gd name="connsiteX4" fmla="*/ 180109 w 1020618"/>
                <a:gd name="connsiteY4" fmla="*/ 110836 h 489527"/>
                <a:gd name="connsiteX5" fmla="*/ 207818 w 1020618"/>
                <a:gd name="connsiteY5" fmla="*/ 180109 h 489527"/>
                <a:gd name="connsiteX6" fmla="*/ 304800 w 1020618"/>
                <a:gd name="connsiteY6" fmla="*/ 341745 h 489527"/>
                <a:gd name="connsiteX7" fmla="*/ 780473 w 1020618"/>
                <a:gd name="connsiteY7" fmla="*/ 369455 h 489527"/>
                <a:gd name="connsiteX8" fmla="*/ 845127 w 1020618"/>
                <a:gd name="connsiteY8" fmla="*/ 290945 h 489527"/>
                <a:gd name="connsiteX9" fmla="*/ 886691 w 1020618"/>
                <a:gd name="connsiteY9" fmla="*/ 189345 h 489527"/>
                <a:gd name="connsiteX10" fmla="*/ 886691 w 1020618"/>
                <a:gd name="connsiteY10" fmla="*/ 115455 h 489527"/>
                <a:gd name="connsiteX11" fmla="*/ 928255 w 1020618"/>
                <a:gd name="connsiteY11" fmla="*/ 69273 h 489527"/>
                <a:gd name="connsiteX12" fmla="*/ 1020618 w 1020618"/>
                <a:gd name="connsiteY12" fmla="*/ 32327 h 489527"/>
                <a:gd name="connsiteX13" fmla="*/ 1020618 w 1020618"/>
                <a:gd name="connsiteY13" fmla="*/ 489527 h 489527"/>
                <a:gd name="connsiteX14" fmla="*/ 0 w 1020618"/>
                <a:gd name="connsiteY14" fmla="*/ 461818 h 489527"/>
                <a:gd name="connsiteX15" fmla="*/ 13855 w 1020618"/>
                <a:gd name="connsiteY15" fmla="*/ 106218 h 489527"/>
                <a:gd name="connsiteX16" fmla="*/ 23091 w 1020618"/>
                <a:gd name="connsiteY16" fmla="*/ 87745 h 489527"/>
                <a:gd name="connsiteX17" fmla="*/ 50800 w 1020618"/>
                <a:gd name="connsiteY17" fmla="*/ 41564 h 48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0618" h="489527">
                  <a:moveTo>
                    <a:pt x="50800" y="41564"/>
                  </a:moveTo>
                  <a:lnTo>
                    <a:pt x="106218" y="0"/>
                  </a:lnTo>
                  <a:lnTo>
                    <a:pt x="124691" y="36945"/>
                  </a:lnTo>
                  <a:lnTo>
                    <a:pt x="157018" y="78509"/>
                  </a:lnTo>
                  <a:lnTo>
                    <a:pt x="180109" y="110836"/>
                  </a:lnTo>
                  <a:lnTo>
                    <a:pt x="207818" y="180109"/>
                  </a:lnTo>
                  <a:lnTo>
                    <a:pt x="304800" y="341745"/>
                  </a:lnTo>
                  <a:lnTo>
                    <a:pt x="780473" y="369455"/>
                  </a:lnTo>
                  <a:lnTo>
                    <a:pt x="845127" y="290945"/>
                  </a:lnTo>
                  <a:lnTo>
                    <a:pt x="886691" y="189345"/>
                  </a:lnTo>
                  <a:lnTo>
                    <a:pt x="886691" y="115455"/>
                  </a:lnTo>
                  <a:lnTo>
                    <a:pt x="928255" y="69273"/>
                  </a:lnTo>
                  <a:lnTo>
                    <a:pt x="1020618" y="32327"/>
                  </a:lnTo>
                  <a:lnTo>
                    <a:pt x="1020618" y="489527"/>
                  </a:lnTo>
                  <a:lnTo>
                    <a:pt x="0" y="461818"/>
                  </a:lnTo>
                  <a:lnTo>
                    <a:pt x="13855" y="106218"/>
                  </a:lnTo>
                  <a:lnTo>
                    <a:pt x="23091" y="87745"/>
                  </a:lnTo>
                  <a:lnTo>
                    <a:pt x="50800" y="41564"/>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8BB0FDD-CFD0-4D2B-877D-760C7D0A1DB7}"/>
                </a:ext>
              </a:extLst>
            </p:cNvPr>
            <p:cNvSpPr/>
            <p:nvPr/>
          </p:nvSpPr>
          <p:spPr>
            <a:xfrm>
              <a:off x="4461164" y="4682836"/>
              <a:ext cx="106218" cy="87746"/>
            </a:xfrm>
            <a:custGeom>
              <a:avLst/>
              <a:gdLst>
                <a:gd name="connsiteX0" fmla="*/ 106218 w 106218"/>
                <a:gd name="connsiteY0" fmla="*/ 0 h 87746"/>
                <a:gd name="connsiteX1" fmla="*/ 0 w 106218"/>
                <a:gd name="connsiteY1" fmla="*/ 32328 h 87746"/>
                <a:gd name="connsiteX2" fmla="*/ 106218 w 106218"/>
                <a:gd name="connsiteY2" fmla="*/ 87746 h 87746"/>
                <a:gd name="connsiteX3" fmla="*/ 106218 w 106218"/>
                <a:gd name="connsiteY3" fmla="*/ 0 h 87746"/>
              </a:gdLst>
              <a:ahLst/>
              <a:cxnLst>
                <a:cxn ang="0">
                  <a:pos x="connsiteX0" y="connsiteY0"/>
                </a:cxn>
                <a:cxn ang="0">
                  <a:pos x="connsiteX1" y="connsiteY1"/>
                </a:cxn>
                <a:cxn ang="0">
                  <a:pos x="connsiteX2" y="connsiteY2"/>
                </a:cxn>
                <a:cxn ang="0">
                  <a:pos x="connsiteX3" y="connsiteY3"/>
                </a:cxn>
              </a:cxnLst>
              <a:rect l="l" t="t" r="r" b="b"/>
              <a:pathLst>
                <a:path w="106218" h="87746">
                  <a:moveTo>
                    <a:pt x="106218" y="0"/>
                  </a:moveTo>
                  <a:lnTo>
                    <a:pt x="0" y="32328"/>
                  </a:lnTo>
                  <a:lnTo>
                    <a:pt x="106218" y="87746"/>
                  </a:lnTo>
                  <a:lnTo>
                    <a:pt x="106218" y="0"/>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36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6C49-3EEF-403A-BE83-C395D441D2D3}"/>
              </a:ext>
            </a:extLst>
          </p:cNvPr>
          <p:cNvSpPr>
            <a:spLocks noGrp="1"/>
          </p:cNvSpPr>
          <p:nvPr>
            <p:ph type="title"/>
          </p:nvPr>
        </p:nvSpPr>
        <p:spPr/>
        <p:txBody>
          <a:bodyPr/>
          <a:lstStyle/>
          <a:p>
            <a:r>
              <a:rPr lang="en-US" dirty="0"/>
              <a:t>Query Folding Example</a:t>
            </a:r>
          </a:p>
        </p:txBody>
      </p:sp>
      <p:sp>
        <p:nvSpPr>
          <p:cNvPr id="4" name="Content Placeholder 3">
            <a:extLst>
              <a:ext uri="{FF2B5EF4-FFF2-40B4-BE49-F238E27FC236}">
                <a16:creationId xmlns:a16="http://schemas.microsoft.com/office/drawing/2014/main" id="{03C4DF20-62D3-4C5B-B85B-F79100C684A5}"/>
              </a:ext>
            </a:extLst>
          </p:cNvPr>
          <p:cNvSpPr>
            <a:spLocks noGrp="1"/>
          </p:cNvSpPr>
          <p:nvPr>
            <p:ph idx="1"/>
          </p:nvPr>
        </p:nvSpPr>
        <p:spPr/>
        <p:txBody>
          <a:bodyPr>
            <a:normAutofit/>
          </a:bodyPr>
          <a:lstStyle/>
          <a:p>
            <a:r>
              <a:rPr lang="en-US" sz="2000" dirty="0"/>
              <a:t>When you execute this query in Power BI Desktop…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Mashup Engine executes the following SQL query</a:t>
            </a:r>
          </a:p>
        </p:txBody>
      </p:sp>
      <p:pic>
        <p:nvPicPr>
          <p:cNvPr id="3" name="Picture 2">
            <a:extLst>
              <a:ext uri="{FF2B5EF4-FFF2-40B4-BE49-F238E27FC236}">
                <a16:creationId xmlns:a16="http://schemas.microsoft.com/office/drawing/2014/main" id="{E99B990B-B15F-4D8F-8221-A39CFA14E5E7}"/>
              </a:ext>
            </a:extLst>
          </p:cNvPr>
          <p:cNvPicPr>
            <a:picLocks noChangeAspect="1"/>
          </p:cNvPicPr>
          <p:nvPr/>
        </p:nvPicPr>
        <p:blipFill>
          <a:blip r:embed="rId2"/>
          <a:stretch>
            <a:fillRect/>
          </a:stretch>
        </p:blipFill>
        <p:spPr>
          <a:xfrm>
            <a:off x="838200" y="5105400"/>
            <a:ext cx="4972050" cy="1314450"/>
          </a:xfrm>
          <a:prstGeom prst="rect">
            <a:avLst/>
          </a:prstGeom>
          <a:solidFill>
            <a:schemeClr val="tx1">
              <a:lumMod val="50000"/>
              <a:lumOff val="50000"/>
            </a:schemeClr>
          </a:solidFill>
          <a:ln>
            <a:solidFill>
              <a:schemeClr val="tx1">
                <a:lumMod val="50000"/>
                <a:lumOff val="50000"/>
              </a:schemeClr>
            </a:solidFill>
          </a:ln>
        </p:spPr>
      </p:pic>
      <p:pic>
        <p:nvPicPr>
          <p:cNvPr id="5" name="Picture 4">
            <a:extLst>
              <a:ext uri="{FF2B5EF4-FFF2-40B4-BE49-F238E27FC236}">
                <a16:creationId xmlns:a16="http://schemas.microsoft.com/office/drawing/2014/main" id="{FA4BD60E-988D-4300-BB9A-58E8F0C44FE7}"/>
              </a:ext>
            </a:extLst>
          </p:cNvPr>
          <p:cNvPicPr>
            <a:picLocks noChangeAspect="1"/>
          </p:cNvPicPr>
          <p:nvPr/>
        </p:nvPicPr>
        <p:blipFill>
          <a:blip r:embed="rId3"/>
          <a:stretch>
            <a:fillRect/>
          </a:stretch>
        </p:blipFill>
        <p:spPr>
          <a:xfrm>
            <a:off x="838200" y="1908032"/>
            <a:ext cx="6972300" cy="2663968"/>
          </a:xfrm>
          <a:prstGeom prst="rect">
            <a:avLst/>
          </a:prstGeom>
          <a:ln>
            <a:solidFill>
              <a:schemeClr val="tx1">
                <a:lumMod val="50000"/>
                <a:lumOff val="50000"/>
              </a:schemeClr>
            </a:solidFill>
          </a:ln>
        </p:spPr>
      </p:pic>
    </p:spTree>
    <p:extLst>
      <p:ext uri="{BB962C8B-B14F-4D97-AF65-F5344CB8AC3E}">
        <p14:creationId xmlns:p14="http://schemas.microsoft.com/office/powerpoint/2010/main" val="14192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Native Queries</a:t>
            </a:r>
          </a:p>
        </p:txBody>
      </p:sp>
      <p:sp>
        <p:nvSpPr>
          <p:cNvPr id="4" name="Content Placeholder 3">
            <a:extLst>
              <a:ext uri="{FF2B5EF4-FFF2-40B4-BE49-F238E27FC236}">
                <a16:creationId xmlns:a16="http://schemas.microsoft.com/office/drawing/2014/main" id="{41716046-FD56-4B47-9C2B-CCDC7A746630}"/>
              </a:ext>
            </a:extLst>
          </p:cNvPr>
          <p:cNvSpPr>
            <a:spLocks noGrp="1"/>
          </p:cNvSpPr>
          <p:nvPr>
            <p:ph idx="1"/>
          </p:nvPr>
        </p:nvSpPr>
        <p:spPr/>
        <p:txBody>
          <a:bodyPr>
            <a:normAutofit/>
          </a:bodyPr>
          <a:lstStyle/>
          <a:p>
            <a:r>
              <a:rPr lang="en-US" sz="2400" dirty="0"/>
              <a:t>No query folding occurs after native query</a:t>
            </a:r>
          </a:p>
        </p:txBody>
      </p:sp>
      <p:pic>
        <p:nvPicPr>
          <p:cNvPr id="3" name="Picture 2">
            <a:extLst>
              <a:ext uri="{FF2B5EF4-FFF2-40B4-BE49-F238E27FC236}">
                <a16:creationId xmlns:a16="http://schemas.microsoft.com/office/drawing/2014/main" id="{EAE4C3FC-8EA8-41E1-AA8B-B234BFA934BD}"/>
              </a:ext>
            </a:extLst>
          </p:cNvPr>
          <p:cNvPicPr>
            <a:picLocks noChangeAspect="1"/>
          </p:cNvPicPr>
          <p:nvPr/>
        </p:nvPicPr>
        <p:blipFill>
          <a:blip r:embed="rId2"/>
          <a:stretch>
            <a:fillRect/>
          </a:stretch>
        </p:blipFill>
        <p:spPr>
          <a:xfrm>
            <a:off x="866891" y="2057400"/>
            <a:ext cx="7181618" cy="31732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2658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5EC8-3443-4EA7-9267-F8794E6FF131}"/>
              </a:ext>
            </a:extLst>
          </p:cNvPr>
          <p:cNvSpPr>
            <a:spLocks noGrp="1"/>
          </p:cNvSpPr>
          <p:nvPr>
            <p:ph type="title"/>
          </p:nvPr>
        </p:nvSpPr>
        <p:spPr/>
        <p:txBody>
          <a:bodyPr/>
          <a:lstStyle/>
          <a:p>
            <a:r>
              <a:rPr lang="en-US" dirty="0"/>
              <a:t>M Type System</a:t>
            </a:r>
          </a:p>
        </p:txBody>
      </p:sp>
      <p:sp>
        <p:nvSpPr>
          <p:cNvPr id="4" name="Content Placeholder 3">
            <a:extLst>
              <a:ext uri="{FF2B5EF4-FFF2-40B4-BE49-F238E27FC236}">
                <a16:creationId xmlns:a16="http://schemas.microsoft.com/office/drawing/2014/main" id="{DCD77A81-4D19-4163-A37D-26D460921551}"/>
              </a:ext>
            </a:extLst>
          </p:cNvPr>
          <p:cNvSpPr>
            <a:spLocks noGrp="1"/>
          </p:cNvSpPr>
          <p:nvPr>
            <p:ph idx="1"/>
          </p:nvPr>
        </p:nvSpPr>
        <p:spPr/>
        <p:txBody>
          <a:bodyPr>
            <a:normAutofit/>
          </a:bodyPr>
          <a:lstStyle/>
          <a:p>
            <a:r>
              <a:rPr lang="en-US" sz="3200" dirty="0"/>
              <a:t>Built-in types</a:t>
            </a:r>
          </a:p>
          <a:p>
            <a:pPr marL="347662" lvl="1" indent="0">
              <a:buNone/>
            </a:pPr>
            <a:r>
              <a:rPr lang="en-US" sz="2000" b="1" dirty="0">
                <a:solidFill>
                  <a:schemeClr val="accent3">
                    <a:lumMod val="50000"/>
                  </a:schemeClr>
                </a:solidFill>
                <a:latin typeface="Lucida Console" panose="020B0609040504020204" pitchFamily="49" charset="0"/>
              </a:rPr>
              <a:t>any, none</a:t>
            </a:r>
          </a:p>
          <a:p>
            <a:pPr marL="347662" lvl="1" indent="0">
              <a:buNone/>
            </a:pPr>
            <a:r>
              <a:rPr lang="en-US" sz="2000" b="1" dirty="0">
                <a:solidFill>
                  <a:schemeClr val="accent3">
                    <a:lumMod val="50000"/>
                  </a:schemeClr>
                </a:solidFill>
                <a:latin typeface="Lucida Console" panose="020B0609040504020204" pitchFamily="49" charset="0"/>
              </a:rPr>
              <a:t>null, logical, number, text, binary</a:t>
            </a:r>
          </a:p>
          <a:p>
            <a:pPr marL="347662" lvl="1" indent="0">
              <a:buNone/>
            </a:pPr>
            <a:r>
              <a:rPr lang="en-US" sz="2000" b="1" dirty="0">
                <a:solidFill>
                  <a:schemeClr val="accent3">
                    <a:lumMod val="50000"/>
                  </a:schemeClr>
                </a:solidFill>
                <a:latin typeface="Lucida Console" panose="020B0609040504020204" pitchFamily="49" charset="0"/>
              </a:rPr>
              <a:t>time, data, datetime, </a:t>
            </a:r>
            <a:r>
              <a:rPr lang="en-US" sz="2000" b="1" dirty="0" err="1">
                <a:solidFill>
                  <a:schemeClr val="accent3">
                    <a:lumMod val="50000"/>
                  </a:schemeClr>
                </a:solidFill>
                <a:latin typeface="Lucida Console" panose="020B0609040504020204" pitchFamily="49" charset="0"/>
              </a:rPr>
              <a:t>datetimezone</a:t>
            </a:r>
            <a:r>
              <a:rPr lang="en-US" sz="2000" b="1" dirty="0">
                <a:solidFill>
                  <a:schemeClr val="accent3">
                    <a:lumMod val="50000"/>
                  </a:schemeClr>
                </a:solidFill>
                <a:latin typeface="Lucida Console" panose="020B0609040504020204" pitchFamily="49" charset="0"/>
              </a:rPr>
              <a:t>, duration</a:t>
            </a:r>
          </a:p>
          <a:p>
            <a:pPr lvl="1"/>
            <a:endParaRPr lang="en-US" sz="2800" dirty="0"/>
          </a:p>
          <a:p>
            <a:r>
              <a:rPr lang="en-US" sz="3200" dirty="0"/>
              <a:t>Complex types</a:t>
            </a:r>
          </a:p>
          <a:p>
            <a:pPr marL="347662" lvl="1" indent="0">
              <a:buNone/>
            </a:pPr>
            <a:r>
              <a:rPr lang="en-US" sz="2000" b="1" dirty="0">
                <a:solidFill>
                  <a:schemeClr val="accent3">
                    <a:lumMod val="50000"/>
                  </a:schemeClr>
                </a:solidFill>
                <a:latin typeface="Lucida Console" panose="020B0609040504020204" pitchFamily="49" charset="0"/>
              </a:rPr>
              <a:t>list, record, table, function</a:t>
            </a:r>
          </a:p>
          <a:p>
            <a:pPr lvl="1"/>
            <a:endParaRPr lang="en-US" sz="2000" dirty="0"/>
          </a:p>
          <a:p>
            <a:r>
              <a:rPr lang="en-US" sz="3200" dirty="0"/>
              <a:t>User-defined types</a:t>
            </a:r>
          </a:p>
          <a:p>
            <a:pPr lvl="1"/>
            <a:r>
              <a:rPr lang="en-US" dirty="0"/>
              <a:t>You can create custom types for records and tables</a:t>
            </a:r>
          </a:p>
        </p:txBody>
      </p:sp>
    </p:spTree>
    <p:extLst>
      <p:ext uri="{BB962C8B-B14F-4D97-AF65-F5344CB8AC3E}">
        <p14:creationId xmlns:p14="http://schemas.microsoft.com/office/powerpoint/2010/main" val="731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863-4C0D-440B-AC48-82F84D514E02}"/>
              </a:ext>
            </a:extLst>
          </p:cNvPr>
          <p:cNvSpPr>
            <a:spLocks noGrp="1"/>
          </p:cNvSpPr>
          <p:nvPr>
            <p:ph type="title"/>
          </p:nvPr>
        </p:nvSpPr>
        <p:spPr/>
        <p:txBody>
          <a:bodyPr/>
          <a:lstStyle/>
          <a:p>
            <a:r>
              <a:rPr lang="en-US" dirty="0"/>
              <a:t>M Datatypes</a:t>
            </a:r>
          </a:p>
        </p:txBody>
      </p:sp>
      <p:pic>
        <p:nvPicPr>
          <p:cNvPr id="3" name="Picture 2">
            <a:extLst>
              <a:ext uri="{FF2B5EF4-FFF2-40B4-BE49-F238E27FC236}">
                <a16:creationId xmlns:a16="http://schemas.microsoft.com/office/drawing/2014/main" id="{2D6F07AF-85D2-4CBE-8B55-D114A5573EAF}"/>
              </a:ext>
            </a:extLst>
          </p:cNvPr>
          <p:cNvPicPr>
            <a:picLocks noChangeAspect="1"/>
          </p:cNvPicPr>
          <p:nvPr/>
        </p:nvPicPr>
        <p:blipFill>
          <a:blip r:embed="rId2"/>
          <a:stretch>
            <a:fillRect/>
          </a:stretch>
        </p:blipFill>
        <p:spPr>
          <a:xfrm>
            <a:off x="304800" y="1219200"/>
            <a:ext cx="6600825" cy="537845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3605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66E5-31DB-4BB1-A1DD-EEA081CC8570}"/>
              </a:ext>
            </a:extLst>
          </p:cNvPr>
          <p:cNvSpPr>
            <a:spLocks noGrp="1"/>
          </p:cNvSpPr>
          <p:nvPr>
            <p:ph type="title"/>
          </p:nvPr>
        </p:nvSpPr>
        <p:spPr/>
        <p:txBody>
          <a:bodyPr/>
          <a:lstStyle/>
          <a:p>
            <a:r>
              <a:rPr lang="en-US" dirty="0"/>
              <a:t>Initializing Dates and Times</a:t>
            </a:r>
          </a:p>
        </p:txBody>
      </p:sp>
      <p:pic>
        <p:nvPicPr>
          <p:cNvPr id="4" name="Picture 3">
            <a:extLst>
              <a:ext uri="{FF2B5EF4-FFF2-40B4-BE49-F238E27FC236}">
                <a16:creationId xmlns:a16="http://schemas.microsoft.com/office/drawing/2014/main" id="{4C57C4B6-5F42-4E4B-850A-31778BDDEF53}"/>
              </a:ext>
            </a:extLst>
          </p:cNvPr>
          <p:cNvPicPr>
            <a:picLocks noChangeAspect="1"/>
          </p:cNvPicPr>
          <p:nvPr/>
        </p:nvPicPr>
        <p:blipFill>
          <a:blip r:embed="rId2"/>
          <a:stretch>
            <a:fillRect/>
          </a:stretch>
        </p:blipFill>
        <p:spPr>
          <a:xfrm>
            <a:off x="457200" y="1371600"/>
            <a:ext cx="6248400" cy="30003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421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6C4-C05D-4FCB-8B0A-DA9720898DBA}"/>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14C97890-DCDC-4B46-AF83-6EA4CB8A61CB}"/>
              </a:ext>
            </a:extLst>
          </p:cNvPr>
          <p:cNvSpPr>
            <a:spLocks noGrp="1"/>
          </p:cNvSpPr>
          <p:nvPr>
            <p:ph idx="1"/>
          </p:nvPr>
        </p:nvSpPr>
        <p:spPr/>
        <p:txBody>
          <a:bodyPr>
            <a:normAutofit/>
          </a:bodyPr>
          <a:lstStyle/>
          <a:p>
            <a:r>
              <a:rPr lang="en-US" sz="2400" dirty="0"/>
              <a:t>List is a single dimension array</a:t>
            </a:r>
          </a:p>
          <a:p>
            <a:pPr lvl="1"/>
            <a:r>
              <a:rPr lang="en-US" sz="2000" dirty="0"/>
              <a:t>Literal list can be created using </a:t>
            </a:r>
            <a:r>
              <a:rPr lang="en-US" sz="2000" b="1" dirty="0">
                <a:solidFill>
                  <a:schemeClr val="accent3">
                    <a:lumMod val="50000"/>
                  </a:schemeClr>
                </a:solidFill>
                <a:latin typeface="Lucida Console" panose="020B0609040504020204" pitchFamily="49" charset="0"/>
              </a:rPr>
              <a:t>{ }</a:t>
            </a:r>
            <a:r>
              <a:rPr lang="en-US" sz="2000" dirty="0"/>
              <a:t> operators</a:t>
            </a:r>
          </a:p>
          <a:p>
            <a:pPr lvl="1"/>
            <a:r>
              <a:rPr lang="en-US" sz="2000" dirty="0"/>
              <a:t>List elements accessed using </a:t>
            </a:r>
            <a:r>
              <a:rPr lang="en-US" sz="2000" b="1" dirty="0">
                <a:solidFill>
                  <a:schemeClr val="accent3">
                    <a:lumMod val="50000"/>
                  </a:schemeClr>
                </a:solidFill>
                <a:latin typeface="Lucida Console" panose="020B0609040504020204" pitchFamily="49" charset="0"/>
              </a:rPr>
              <a:t>{ }</a:t>
            </a:r>
            <a:r>
              <a:rPr lang="en-US" sz="2000" dirty="0"/>
              <a:t> operator and zero-based index</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347662" lvl="1" indent="0">
              <a:buNone/>
            </a:pPr>
            <a:endParaRPr lang="en-US" sz="2000" dirty="0"/>
          </a:p>
          <a:p>
            <a:pPr lvl="1"/>
            <a:r>
              <a:rPr lang="en-US" sz="2000" dirty="0"/>
              <a:t>Use </a:t>
            </a:r>
            <a:r>
              <a:rPr lang="en-US" sz="2000" b="1" dirty="0">
                <a:solidFill>
                  <a:schemeClr val="accent3">
                    <a:lumMod val="50000"/>
                  </a:schemeClr>
                </a:solidFill>
                <a:latin typeface="Lucida Console" panose="020B0609040504020204" pitchFamily="49" charset="0"/>
              </a:rPr>
              <a:t>{ }?</a:t>
            </a:r>
            <a:r>
              <a:rPr lang="en-US" sz="2000" dirty="0"/>
              <a:t> to avoid error when index range is out-of-bounds</a:t>
            </a:r>
          </a:p>
        </p:txBody>
      </p:sp>
      <p:pic>
        <p:nvPicPr>
          <p:cNvPr id="5" name="Picture 4">
            <a:extLst>
              <a:ext uri="{FF2B5EF4-FFF2-40B4-BE49-F238E27FC236}">
                <a16:creationId xmlns:a16="http://schemas.microsoft.com/office/drawing/2014/main" id="{31F4C8B5-8308-4E7A-B233-671F1F8D9B3E}"/>
              </a:ext>
            </a:extLst>
          </p:cNvPr>
          <p:cNvPicPr>
            <a:picLocks noChangeAspect="1"/>
          </p:cNvPicPr>
          <p:nvPr/>
        </p:nvPicPr>
        <p:blipFill>
          <a:blip r:embed="rId2"/>
          <a:stretch>
            <a:fillRect/>
          </a:stretch>
        </p:blipFill>
        <p:spPr>
          <a:xfrm>
            <a:off x="1143000" y="2743200"/>
            <a:ext cx="5867400" cy="2216187"/>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3491045C-F5EA-4D7A-81DF-F4AF91CD0BDD}"/>
              </a:ext>
            </a:extLst>
          </p:cNvPr>
          <p:cNvPicPr>
            <a:picLocks noChangeAspect="1"/>
          </p:cNvPicPr>
          <p:nvPr/>
        </p:nvPicPr>
        <p:blipFill>
          <a:blip r:embed="rId3"/>
          <a:stretch>
            <a:fillRect/>
          </a:stretch>
        </p:blipFill>
        <p:spPr>
          <a:xfrm>
            <a:off x="1091866" y="5867400"/>
            <a:ext cx="5918534" cy="492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87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3321-2B4F-43B9-B96D-1F28C3BB70D2}"/>
              </a:ext>
            </a:extLst>
          </p:cNvPr>
          <p:cNvSpPr>
            <a:spLocks noGrp="1"/>
          </p:cNvSpPr>
          <p:nvPr>
            <p:ph type="title"/>
          </p:nvPr>
        </p:nvSpPr>
        <p:spPr/>
        <p:txBody>
          <a:bodyPr/>
          <a:lstStyle/>
          <a:p>
            <a:r>
              <a:rPr lang="en-US" dirty="0" err="1"/>
              <a:t>Text.Select</a:t>
            </a:r>
            <a:endParaRPr lang="en-US" dirty="0"/>
          </a:p>
        </p:txBody>
      </p:sp>
      <p:sp>
        <p:nvSpPr>
          <p:cNvPr id="3" name="Content Placeholder 2">
            <a:extLst>
              <a:ext uri="{FF2B5EF4-FFF2-40B4-BE49-F238E27FC236}">
                <a16:creationId xmlns:a16="http://schemas.microsoft.com/office/drawing/2014/main" id="{34FDD73B-6A9E-4711-9470-3E9BB55141BF}"/>
              </a:ext>
            </a:extLst>
          </p:cNvPr>
          <p:cNvSpPr>
            <a:spLocks noGrp="1"/>
          </p:cNvSpPr>
          <p:nvPr>
            <p:ph idx="1"/>
          </p:nvPr>
        </p:nvSpPr>
        <p:spPr/>
        <p:txBody>
          <a:bodyPr/>
          <a:lstStyle/>
          <a:p>
            <a:r>
              <a:rPr lang="en-US" dirty="0" err="1"/>
              <a:t>Text.Select</a:t>
            </a:r>
            <a:r>
              <a:rPr lang="en-US" dirty="0"/>
              <a:t> can be used to clean up text value</a:t>
            </a:r>
          </a:p>
          <a:p>
            <a:pPr lvl="1"/>
            <a:r>
              <a:rPr lang="en-US" dirty="0"/>
              <a:t>You create a list of characters to include</a:t>
            </a:r>
          </a:p>
        </p:txBody>
      </p:sp>
      <p:pic>
        <p:nvPicPr>
          <p:cNvPr id="4" name="Picture 3">
            <a:extLst>
              <a:ext uri="{FF2B5EF4-FFF2-40B4-BE49-F238E27FC236}">
                <a16:creationId xmlns:a16="http://schemas.microsoft.com/office/drawing/2014/main" id="{16AC5334-560D-4104-B909-0EB5EFD1FC74}"/>
              </a:ext>
            </a:extLst>
          </p:cNvPr>
          <p:cNvPicPr>
            <a:picLocks noChangeAspect="1"/>
          </p:cNvPicPr>
          <p:nvPr/>
        </p:nvPicPr>
        <p:blipFill>
          <a:blip r:embed="rId2"/>
          <a:stretch>
            <a:fillRect/>
          </a:stretch>
        </p:blipFill>
        <p:spPr>
          <a:xfrm>
            <a:off x="1219200" y="2514600"/>
            <a:ext cx="6810375" cy="4057550"/>
          </a:xfrm>
          <a:prstGeom prst="rect">
            <a:avLst/>
          </a:prstGeom>
          <a:ln>
            <a:solidFill>
              <a:schemeClr val="tx1"/>
            </a:solidFill>
          </a:ln>
        </p:spPr>
      </p:pic>
    </p:spTree>
    <p:extLst>
      <p:ext uri="{BB962C8B-B14F-4D97-AF65-F5344CB8AC3E}">
        <p14:creationId xmlns:p14="http://schemas.microsoft.com/office/powerpoint/2010/main" val="154376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64-3A5F-4ED4-84F2-9DD4E258EBDD}"/>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83CEA76A-2EF1-4149-A94D-D13D0964916D}"/>
              </a:ext>
            </a:extLst>
          </p:cNvPr>
          <p:cNvSpPr>
            <a:spLocks noGrp="1"/>
          </p:cNvSpPr>
          <p:nvPr>
            <p:ph idx="1"/>
          </p:nvPr>
        </p:nvSpPr>
        <p:spPr/>
        <p:txBody>
          <a:bodyPr>
            <a:normAutofit/>
          </a:bodyPr>
          <a:lstStyle/>
          <a:p>
            <a:r>
              <a:rPr lang="en-US" sz="2400" dirty="0"/>
              <a:t>Record contains fields for single instance of entity</a:t>
            </a:r>
          </a:p>
          <a:p>
            <a:endParaRPr lang="en-US" sz="2400" dirty="0"/>
          </a:p>
          <a:p>
            <a:endParaRPr lang="en-US" sz="2400" dirty="0"/>
          </a:p>
          <a:p>
            <a:endParaRPr lang="en-US" sz="2400" dirty="0"/>
          </a:p>
          <a:p>
            <a:pPr lvl="1"/>
            <a:endParaRPr lang="en-US" sz="2000" dirty="0"/>
          </a:p>
          <a:p>
            <a:pPr lvl="1"/>
            <a:endParaRPr lang="en-US" sz="2000" dirty="0"/>
          </a:p>
          <a:p>
            <a:r>
              <a:rPr lang="en-US" sz="2400" dirty="0"/>
              <a:t>You must often create records to call M library functions</a:t>
            </a:r>
          </a:p>
          <a:p>
            <a:endParaRPr lang="en-US" sz="2400" dirty="0"/>
          </a:p>
        </p:txBody>
      </p:sp>
      <p:pic>
        <p:nvPicPr>
          <p:cNvPr id="5" name="Picture 4">
            <a:extLst>
              <a:ext uri="{FF2B5EF4-FFF2-40B4-BE49-F238E27FC236}">
                <a16:creationId xmlns:a16="http://schemas.microsoft.com/office/drawing/2014/main" id="{70DCF0C8-C8B6-444F-A9A0-CF4CAD4629F5}"/>
              </a:ext>
            </a:extLst>
          </p:cNvPr>
          <p:cNvPicPr>
            <a:picLocks noChangeAspect="1"/>
          </p:cNvPicPr>
          <p:nvPr/>
        </p:nvPicPr>
        <p:blipFill>
          <a:blip r:embed="rId2"/>
          <a:stretch>
            <a:fillRect/>
          </a:stretch>
        </p:blipFill>
        <p:spPr>
          <a:xfrm>
            <a:off x="838200" y="1981200"/>
            <a:ext cx="5684147" cy="2018358"/>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24042F4A-B924-482E-8245-3DE301EB4D7B}"/>
              </a:ext>
            </a:extLst>
          </p:cNvPr>
          <p:cNvPicPr>
            <a:picLocks noChangeAspect="1"/>
          </p:cNvPicPr>
          <p:nvPr/>
        </p:nvPicPr>
        <p:blipFill>
          <a:blip r:embed="rId3"/>
          <a:stretch>
            <a:fillRect/>
          </a:stretch>
        </p:blipFill>
        <p:spPr>
          <a:xfrm>
            <a:off x="870284" y="4692316"/>
            <a:ext cx="6553200" cy="18769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14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5FE-A5D0-475D-902C-5C0AF201BC75}"/>
              </a:ext>
            </a:extLst>
          </p:cNvPr>
          <p:cNvSpPr>
            <a:spLocks noGrp="1"/>
          </p:cNvSpPr>
          <p:nvPr>
            <p:ph type="title"/>
          </p:nvPr>
        </p:nvSpPr>
        <p:spPr/>
        <p:txBody>
          <a:bodyPr/>
          <a:lstStyle/>
          <a:p>
            <a:r>
              <a:rPr lang="en-US" dirty="0"/>
              <a:t>Combination Operator (&amp;)</a:t>
            </a:r>
          </a:p>
        </p:txBody>
      </p:sp>
      <p:sp>
        <p:nvSpPr>
          <p:cNvPr id="3" name="Content Placeholder 2">
            <a:extLst>
              <a:ext uri="{FF2B5EF4-FFF2-40B4-BE49-F238E27FC236}">
                <a16:creationId xmlns:a16="http://schemas.microsoft.com/office/drawing/2014/main" id="{EE685A9E-D1DA-4008-BD5A-C58BF2B15FDF}"/>
              </a:ext>
            </a:extLst>
          </p:cNvPr>
          <p:cNvSpPr>
            <a:spLocks noGrp="1"/>
          </p:cNvSpPr>
          <p:nvPr>
            <p:ph idx="1"/>
          </p:nvPr>
        </p:nvSpPr>
        <p:spPr/>
        <p:txBody>
          <a:bodyPr/>
          <a:lstStyle/>
          <a:p>
            <a:r>
              <a:rPr lang="en-US" dirty="0"/>
              <a:t>Used to combine strings, arrays and records</a:t>
            </a:r>
          </a:p>
        </p:txBody>
      </p:sp>
      <p:pic>
        <p:nvPicPr>
          <p:cNvPr id="4" name="Picture 3">
            <a:extLst>
              <a:ext uri="{FF2B5EF4-FFF2-40B4-BE49-F238E27FC236}">
                <a16:creationId xmlns:a16="http://schemas.microsoft.com/office/drawing/2014/main" id="{4598F19F-7D9E-444D-AE76-D7BE3D482F8B}"/>
              </a:ext>
            </a:extLst>
          </p:cNvPr>
          <p:cNvPicPr>
            <a:picLocks noChangeAspect="1"/>
          </p:cNvPicPr>
          <p:nvPr/>
        </p:nvPicPr>
        <p:blipFill>
          <a:blip r:embed="rId2"/>
          <a:stretch>
            <a:fillRect/>
          </a:stretch>
        </p:blipFill>
        <p:spPr>
          <a:xfrm>
            <a:off x="838200" y="2057400"/>
            <a:ext cx="41529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56129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7789-327D-49AD-8348-12AF53C342CA}"/>
              </a:ext>
            </a:extLst>
          </p:cNvPr>
          <p:cNvSpPr>
            <a:spLocks noGrp="1"/>
          </p:cNvSpPr>
          <p:nvPr>
            <p:ph type="title"/>
          </p:nvPr>
        </p:nvSpPr>
        <p:spPr/>
        <p:txBody>
          <a:bodyPr/>
          <a:lstStyle/>
          <a:p>
            <a:r>
              <a:rPr lang="en-US" dirty="0" err="1"/>
              <a:t>Table.FromRecords</a:t>
            </a:r>
            <a:endParaRPr lang="en-US" dirty="0"/>
          </a:p>
        </p:txBody>
      </p:sp>
      <p:sp>
        <p:nvSpPr>
          <p:cNvPr id="3" name="Content Placeholder 2">
            <a:extLst>
              <a:ext uri="{FF2B5EF4-FFF2-40B4-BE49-F238E27FC236}">
                <a16:creationId xmlns:a16="http://schemas.microsoft.com/office/drawing/2014/main" id="{47D87C94-640B-46AF-8494-080E69538C48}"/>
              </a:ext>
            </a:extLst>
          </p:cNvPr>
          <p:cNvSpPr>
            <a:spLocks noGrp="1"/>
          </p:cNvSpPr>
          <p:nvPr>
            <p:ph idx="1"/>
          </p:nvPr>
        </p:nvSpPr>
        <p:spPr/>
        <p:txBody>
          <a:bodyPr>
            <a:normAutofit/>
          </a:bodyPr>
          <a:lstStyle/>
          <a:p>
            <a:r>
              <a:rPr lang="en-US" sz="2400" dirty="0" err="1"/>
              <a:t>Table.FromRecords</a:t>
            </a:r>
            <a:r>
              <a:rPr lang="en-US" sz="2400" dirty="0"/>
              <a:t> can be used to create table</a:t>
            </a:r>
          </a:p>
          <a:p>
            <a:pPr lvl="1"/>
            <a:r>
              <a:rPr lang="en-US" sz="2000" dirty="0"/>
              <a:t>Table columns are not strongly typed</a:t>
            </a:r>
          </a:p>
        </p:txBody>
      </p:sp>
      <p:pic>
        <p:nvPicPr>
          <p:cNvPr id="5" name="Picture 4">
            <a:extLst>
              <a:ext uri="{FF2B5EF4-FFF2-40B4-BE49-F238E27FC236}">
                <a16:creationId xmlns:a16="http://schemas.microsoft.com/office/drawing/2014/main" id="{772B0A55-D77B-462E-91C2-3C7B65FB6761}"/>
              </a:ext>
            </a:extLst>
          </p:cNvPr>
          <p:cNvPicPr>
            <a:picLocks noChangeAspect="1"/>
          </p:cNvPicPr>
          <p:nvPr/>
        </p:nvPicPr>
        <p:blipFill>
          <a:blip r:embed="rId2"/>
          <a:stretch>
            <a:fillRect/>
          </a:stretch>
        </p:blipFill>
        <p:spPr>
          <a:xfrm>
            <a:off x="1219200" y="2394678"/>
            <a:ext cx="4114800" cy="1864129"/>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DFC7EE1D-073D-4BED-A205-6FCCED6A637D}"/>
              </a:ext>
            </a:extLst>
          </p:cNvPr>
          <p:cNvPicPr>
            <a:picLocks noChangeAspect="1"/>
          </p:cNvPicPr>
          <p:nvPr/>
        </p:nvPicPr>
        <p:blipFill>
          <a:blip r:embed="rId3"/>
          <a:stretch>
            <a:fillRect/>
          </a:stretch>
        </p:blipFill>
        <p:spPr>
          <a:xfrm>
            <a:off x="1276350" y="4541723"/>
            <a:ext cx="3295650" cy="1419225"/>
          </a:xfrm>
          <a:prstGeom prst="rect">
            <a:avLst/>
          </a:prstGeom>
        </p:spPr>
      </p:pic>
      <p:grpSp>
        <p:nvGrpSpPr>
          <p:cNvPr id="11" name="Group 10">
            <a:extLst>
              <a:ext uri="{FF2B5EF4-FFF2-40B4-BE49-F238E27FC236}">
                <a16:creationId xmlns:a16="http://schemas.microsoft.com/office/drawing/2014/main" id="{8633F998-91B9-4EDB-AC30-11BECEF7604F}"/>
              </a:ext>
            </a:extLst>
          </p:cNvPr>
          <p:cNvGrpSpPr/>
          <p:nvPr/>
        </p:nvGrpSpPr>
        <p:grpSpPr>
          <a:xfrm>
            <a:off x="3446585" y="4914900"/>
            <a:ext cx="4517670" cy="763984"/>
            <a:chOff x="3446585" y="4914900"/>
            <a:chExt cx="4517670" cy="763984"/>
          </a:xfrm>
        </p:grpSpPr>
        <p:pic>
          <p:nvPicPr>
            <p:cNvPr id="7" name="Picture 6">
              <a:extLst>
                <a:ext uri="{FF2B5EF4-FFF2-40B4-BE49-F238E27FC236}">
                  <a16:creationId xmlns:a16="http://schemas.microsoft.com/office/drawing/2014/main" id="{6B58FCC7-0D16-4A8B-A2B3-11B54BAF4A90}"/>
                </a:ext>
              </a:extLst>
            </p:cNvPr>
            <p:cNvPicPr>
              <a:picLocks noChangeAspect="1"/>
            </p:cNvPicPr>
            <p:nvPr/>
          </p:nvPicPr>
          <p:blipFill rotWithShape="1">
            <a:blip r:embed="rId3"/>
            <a:srcRect l="55491" t="3750" r="35611" b="76949"/>
            <a:stretch/>
          </p:blipFill>
          <p:spPr>
            <a:xfrm>
              <a:off x="5313485" y="5145484"/>
              <a:ext cx="570963" cy="533400"/>
            </a:xfrm>
            <a:prstGeom prst="rect">
              <a:avLst/>
            </a:prstGeom>
          </p:spPr>
        </p:pic>
        <p:sp>
          <p:nvSpPr>
            <p:cNvPr id="8" name="TextBox 7">
              <a:extLst>
                <a:ext uri="{FF2B5EF4-FFF2-40B4-BE49-F238E27FC236}">
                  <a16:creationId xmlns:a16="http://schemas.microsoft.com/office/drawing/2014/main" id="{6E1B8C3C-E20B-4B5D-88C7-0B7377E58C69}"/>
                </a:ext>
              </a:extLst>
            </p:cNvPr>
            <p:cNvSpPr txBox="1"/>
            <p:nvPr/>
          </p:nvSpPr>
          <p:spPr>
            <a:xfrm>
              <a:off x="6033918" y="5244870"/>
              <a:ext cx="1930337" cy="369332"/>
            </a:xfrm>
            <a:prstGeom prst="rect">
              <a:avLst/>
            </a:prstGeom>
            <a:noFill/>
          </p:spPr>
          <p:txBody>
            <a:bodyPr wrap="none" rtlCol="0">
              <a:spAutoFit/>
            </a:bodyPr>
            <a:lstStyle/>
            <a:p>
              <a:r>
                <a:rPr lang="en-US" dirty="0">
                  <a:solidFill>
                    <a:schemeClr val="tx2">
                      <a:lumMod val="90000"/>
                      <a:lumOff val="10000"/>
                    </a:schemeClr>
                  </a:solidFill>
                </a:rPr>
                <a:t>Bad, Bad, Bad </a:t>
              </a:r>
              <a:r>
                <a:rPr lang="en-US" dirty="0">
                  <a:solidFill>
                    <a:schemeClr val="tx2">
                      <a:lumMod val="90000"/>
                      <a:lumOff val="10000"/>
                    </a:schemeClr>
                  </a:solidFill>
                  <a:sym typeface="Wingdings" panose="05000000000000000000" pitchFamily="2" charset="2"/>
                </a:rPr>
                <a:t></a:t>
              </a:r>
              <a:endParaRPr lang="en-US" dirty="0">
                <a:solidFill>
                  <a:schemeClr val="tx2">
                    <a:lumMod val="90000"/>
                    <a:lumOff val="10000"/>
                  </a:schemeClr>
                </a:solidFill>
              </a:endParaRPr>
            </a:p>
          </p:txBody>
        </p:sp>
        <p:cxnSp>
          <p:nvCxnSpPr>
            <p:cNvPr id="10" name="Straight Arrow Connector 9">
              <a:extLst>
                <a:ext uri="{FF2B5EF4-FFF2-40B4-BE49-F238E27FC236}">
                  <a16:creationId xmlns:a16="http://schemas.microsoft.com/office/drawing/2014/main" id="{23EE1E3B-32DF-4E2B-A438-F39F56DF08DE}"/>
                </a:ext>
              </a:extLst>
            </p:cNvPr>
            <p:cNvCxnSpPr>
              <a:stCxn id="7" idx="1"/>
            </p:cNvCxnSpPr>
            <p:nvPr/>
          </p:nvCxnSpPr>
          <p:spPr>
            <a:xfrm flipH="1" flipV="1">
              <a:off x="3446585" y="4914900"/>
              <a:ext cx="1866900" cy="4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9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9EA7-EE8C-41CC-8413-E1BB82A0F1C1}"/>
              </a:ext>
            </a:extLst>
          </p:cNvPr>
          <p:cNvSpPr>
            <a:spLocks noGrp="1"/>
          </p:cNvSpPr>
          <p:nvPr>
            <p:ph type="title"/>
          </p:nvPr>
        </p:nvSpPr>
        <p:spPr/>
        <p:txBody>
          <a:bodyPr/>
          <a:lstStyle/>
          <a:p>
            <a:r>
              <a:rPr lang="en-US" dirty="0"/>
              <a:t>Download the Code and Slides</a:t>
            </a:r>
          </a:p>
        </p:txBody>
      </p:sp>
      <p:sp>
        <p:nvSpPr>
          <p:cNvPr id="3" name="Content Placeholder 2">
            <a:extLst>
              <a:ext uri="{FF2B5EF4-FFF2-40B4-BE49-F238E27FC236}">
                <a16:creationId xmlns:a16="http://schemas.microsoft.com/office/drawing/2014/main" id="{31173C47-7AB0-4CA2-9FFE-1A9E568803EE}"/>
              </a:ext>
            </a:extLst>
          </p:cNvPr>
          <p:cNvSpPr>
            <a:spLocks noGrp="1"/>
          </p:cNvSpPr>
          <p:nvPr>
            <p:ph idx="1"/>
          </p:nvPr>
        </p:nvSpPr>
        <p:spPr/>
        <p:txBody>
          <a:bodyPr/>
          <a:lstStyle/>
          <a:p>
            <a:r>
              <a:rPr lang="en-US" dirty="0">
                <a:hlinkClick r:id="rId2"/>
              </a:rPr>
              <a:t>https://github.com/CriticalPathTraining/Intro2M</a:t>
            </a:r>
            <a:r>
              <a:rPr lang="en-US" dirty="0"/>
              <a:t> </a:t>
            </a:r>
          </a:p>
        </p:txBody>
      </p:sp>
    </p:spTree>
    <p:extLst>
      <p:ext uri="{BB962C8B-B14F-4D97-AF65-F5344CB8AC3E}">
        <p14:creationId xmlns:p14="http://schemas.microsoft.com/office/powerpoint/2010/main" val="3136126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321B-ADE1-46B1-875D-BC44F9DD24C4}"/>
              </a:ext>
            </a:extLst>
          </p:cNvPr>
          <p:cNvSpPr>
            <a:spLocks noGrp="1"/>
          </p:cNvSpPr>
          <p:nvPr>
            <p:ph type="title"/>
          </p:nvPr>
        </p:nvSpPr>
        <p:spPr/>
        <p:txBody>
          <a:bodyPr/>
          <a:lstStyle/>
          <a:p>
            <a:r>
              <a:rPr lang="en-US" dirty="0"/>
              <a:t>Creating User-defined Types</a:t>
            </a:r>
          </a:p>
        </p:txBody>
      </p:sp>
      <p:sp>
        <p:nvSpPr>
          <p:cNvPr id="8" name="Content Placeholder 7">
            <a:extLst>
              <a:ext uri="{FF2B5EF4-FFF2-40B4-BE49-F238E27FC236}">
                <a16:creationId xmlns:a16="http://schemas.microsoft.com/office/drawing/2014/main" id="{CDF106E7-9C70-467D-A87C-F9433D0C06CE}"/>
              </a:ext>
            </a:extLst>
          </p:cNvPr>
          <p:cNvSpPr>
            <a:spLocks noGrp="1"/>
          </p:cNvSpPr>
          <p:nvPr>
            <p:ph idx="1"/>
          </p:nvPr>
        </p:nvSpPr>
        <p:spPr/>
        <p:txBody>
          <a:bodyPr>
            <a:normAutofit/>
          </a:bodyPr>
          <a:lstStyle/>
          <a:p>
            <a:r>
              <a:rPr lang="en-US" sz="2000" dirty="0"/>
              <a:t>M allows you to create user-defined types</a:t>
            </a:r>
          </a:p>
          <a:p>
            <a:pPr lvl="1"/>
            <a:r>
              <a:rPr lang="en-US" sz="1800" dirty="0"/>
              <a:t>Here is a user-defined type for a record and a table</a:t>
            </a:r>
          </a:p>
          <a:p>
            <a:pPr lvl="1"/>
            <a:endParaRPr lang="en-US" sz="1800" dirty="0"/>
          </a:p>
          <a:p>
            <a:pPr lvl="1"/>
            <a:endParaRPr lang="en-US" sz="1800" dirty="0"/>
          </a:p>
          <a:p>
            <a:pPr lvl="1"/>
            <a:r>
              <a:rPr lang="en-US" sz="1800" dirty="0"/>
              <a:t>User-defined table used to create table with strongly typed columns</a:t>
            </a:r>
          </a:p>
        </p:txBody>
      </p:sp>
      <p:grpSp>
        <p:nvGrpSpPr>
          <p:cNvPr id="9" name="Group 8">
            <a:extLst>
              <a:ext uri="{FF2B5EF4-FFF2-40B4-BE49-F238E27FC236}">
                <a16:creationId xmlns:a16="http://schemas.microsoft.com/office/drawing/2014/main" id="{B65F24D1-9ED0-4A49-A5C8-FA9CC62E4AFE}"/>
              </a:ext>
            </a:extLst>
          </p:cNvPr>
          <p:cNvGrpSpPr/>
          <p:nvPr/>
        </p:nvGrpSpPr>
        <p:grpSpPr>
          <a:xfrm>
            <a:off x="1163350" y="3375975"/>
            <a:ext cx="6613433" cy="2567625"/>
            <a:chOff x="1163350" y="3261675"/>
            <a:chExt cx="6613433" cy="2567625"/>
          </a:xfrm>
        </p:grpSpPr>
        <p:pic>
          <p:nvPicPr>
            <p:cNvPr id="3" name="Picture 2">
              <a:extLst>
                <a:ext uri="{FF2B5EF4-FFF2-40B4-BE49-F238E27FC236}">
                  <a16:creationId xmlns:a16="http://schemas.microsoft.com/office/drawing/2014/main" id="{93C150B6-DFB2-4BBE-8BDB-BD8D0274CACC}"/>
                </a:ext>
              </a:extLst>
            </p:cNvPr>
            <p:cNvPicPr>
              <a:picLocks noChangeAspect="1"/>
            </p:cNvPicPr>
            <p:nvPr/>
          </p:nvPicPr>
          <p:blipFill>
            <a:blip r:embed="rId2"/>
            <a:stretch>
              <a:fillRect/>
            </a:stretch>
          </p:blipFill>
          <p:spPr>
            <a:xfrm>
              <a:off x="1163350" y="3261675"/>
              <a:ext cx="5140957" cy="237712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C79DC00A-F19A-45E9-82ED-E44D8D23400C}"/>
                </a:ext>
              </a:extLst>
            </p:cNvPr>
            <p:cNvPicPr>
              <a:picLocks noChangeAspect="1"/>
            </p:cNvPicPr>
            <p:nvPr/>
          </p:nvPicPr>
          <p:blipFill>
            <a:blip r:embed="rId3"/>
            <a:stretch>
              <a:fillRect/>
            </a:stretch>
          </p:blipFill>
          <p:spPr>
            <a:xfrm>
              <a:off x="4576383" y="4495800"/>
              <a:ext cx="3200400" cy="1333500"/>
            </a:xfrm>
            <a:prstGeom prst="rect">
              <a:avLst/>
            </a:prstGeom>
          </p:spPr>
        </p:pic>
      </p:grpSp>
      <p:pic>
        <p:nvPicPr>
          <p:cNvPr id="7" name="Picture 6">
            <a:extLst>
              <a:ext uri="{FF2B5EF4-FFF2-40B4-BE49-F238E27FC236}">
                <a16:creationId xmlns:a16="http://schemas.microsoft.com/office/drawing/2014/main" id="{4FA291C1-E132-447B-95EE-6DA93FBEA9A2}"/>
              </a:ext>
            </a:extLst>
          </p:cNvPr>
          <p:cNvPicPr>
            <a:picLocks noChangeAspect="1"/>
          </p:cNvPicPr>
          <p:nvPr/>
        </p:nvPicPr>
        <p:blipFill rotWithShape="1">
          <a:blip r:embed="rId2"/>
          <a:srcRect l="2485" t="12089" b="63060"/>
          <a:stretch/>
        </p:blipFill>
        <p:spPr>
          <a:xfrm>
            <a:off x="1163351" y="2230156"/>
            <a:ext cx="5013232" cy="590731"/>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43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95-14DA-40C6-9171-D5B18E5DF95A}"/>
              </a:ext>
            </a:extLst>
          </p:cNvPr>
          <p:cNvSpPr>
            <a:spLocks noGrp="1"/>
          </p:cNvSpPr>
          <p:nvPr>
            <p:ph type="title"/>
          </p:nvPr>
        </p:nvSpPr>
        <p:spPr/>
        <p:txBody>
          <a:bodyPr/>
          <a:lstStyle/>
          <a:p>
            <a:r>
              <a:rPr lang="en-US" dirty="0"/>
              <a:t>Using Each with Unary Functions</a:t>
            </a:r>
          </a:p>
        </p:txBody>
      </p:sp>
      <p:sp>
        <p:nvSpPr>
          <p:cNvPr id="4" name="Content Placeholder 3">
            <a:extLst>
              <a:ext uri="{FF2B5EF4-FFF2-40B4-BE49-F238E27FC236}">
                <a16:creationId xmlns:a16="http://schemas.microsoft.com/office/drawing/2014/main" id="{E3BAC561-ED60-4681-8F5B-04779ACF4D45}"/>
              </a:ext>
            </a:extLst>
          </p:cNvPr>
          <p:cNvSpPr>
            <a:spLocks noGrp="1"/>
          </p:cNvSpPr>
          <p:nvPr>
            <p:ph idx="1"/>
          </p:nvPr>
        </p:nvSpPr>
        <p:spPr/>
        <p:txBody>
          <a:bodyPr>
            <a:normAutofit/>
          </a:bodyPr>
          <a:lstStyle/>
          <a:p>
            <a:r>
              <a:rPr lang="en-US" sz="2400" dirty="0"/>
              <a:t>Many library functions take function as parameters</a:t>
            </a:r>
          </a:p>
          <a:p>
            <a:pPr lvl="1"/>
            <a:r>
              <a:rPr lang="en-US" sz="2000" dirty="0"/>
              <a:t>Function parameters are often unary </a:t>
            </a:r>
            <a:r>
              <a:rPr lang="en-US" sz="1800" i="1" dirty="0">
                <a:solidFill>
                  <a:schemeClr val="tx1">
                    <a:lumMod val="65000"/>
                    <a:lumOff val="35000"/>
                  </a:schemeClr>
                </a:solidFill>
              </a:rPr>
              <a:t>(e.g. they accept 1 parameter)</a:t>
            </a:r>
            <a:endParaRPr lang="en-US" sz="2000" i="1" dirty="0">
              <a:solidFill>
                <a:schemeClr val="tx1">
                  <a:lumMod val="65000"/>
                  <a:lumOff val="35000"/>
                </a:schemeClr>
              </a:solidFill>
            </a:endParaRPr>
          </a:p>
          <a:p>
            <a:endParaRPr lang="en-US" sz="2400" dirty="0"/>
          </a:p>
          <a:p>
            <a:r>
              <a:rPr lang="en-US" sz="2400" dirty="0"/>
              <a:t>M provides </a:t>
            </a:r>
            <a:r>
              <a:rPr lang="en-US" sz="2000" dirty="0">
                <a:solidFill>
                  <a:srgbClr val="0000FF"/>
                </a:solidFill>
                <a:latin typeface="Lucida Console" panose="020B0609040504020204" pitchFamily="49" charset="0"/>
              </a:rPr>
              <a:t>each</a:t>
            </a:r>
            <a:r>
              <a:rPr lang="en-US" sz="2400" dirty="0"/>
              <a:t> syntax to make code easier to read/write</a:t>
            </a:r>
          </a:p>
          <a:p>
            <a:pPr lvl="1"/>
            <a:r>
              <a:rPr lang="en-US" sz="2000" dirty="0"/>
              <a:t>Unary parameter passed implicitly using </a:t>
            </a:r>
            <a:r>
              <a:rPr lang="en-US" b="1" dirty="0">
                <a:solidFill>
                  <a:srgbClr val="0000FF"/>
                </a:solidFill>
                <a:latin typeface="Lucida Console" panose="020B0609040504020204" pitchFamily="49" charset="0"/>
              </a:rPr>
              <a:t>_</a:t>
            </a:r>
            <a:r>
              <a:rPr lang="en-US" sz="2000" dirty="0"/>
              <a:t> variable</a:t>
            </a:r>
          </a:p>
          <a:p>
            <a:endParaRPr lang="en-US" sz="2400" dirty="0"/>
          </a:p>
          <a:p>
            <a:pPr lvl="1"/>
            <a:r>
              <a:rPr lang="en-US" sz="2000" dirty="0"/>
              <a:t>You can omit </a:t>
            </a:r>
            <a:r>
              <a:rPr lang="en-US" sz="2000" b="1" dirty="0">
                <a:solidFill>
                  <a:srgbClr val="0000FF"/>
                </a:solidFill>
                <a:latin typeface="Lucida Console" panose="020B0609040504020204" pitchFamily="49" charset="0"/>
              </a:rPr>
              <a:t>_</a:t>
            </a:r>
            <a:r>
              <a:rPr lang="en-US" sz="2000" dirty="0"/>
              <a:t> variable when accessing fields inside record</a:t>
            </a:r>
          </a:p>
          <a:p>
            <a:pPr lvl="1"/>
            <a:endParaRPr lang="en-US" sz="2000" dirty="0"/>
          </a:p>
          <a:p>
            <a:pPr lvl="1"/>
            <a:endParaRPr lang="en-US" sz="2000" dirty="0"/>
          </a:p>
          <a:p>
            <a:pPr lvl="1"/>
            <a:r>
              <a:rPr lang="en-US" sz="2000" dirty="0"/>
              <a:t>You must use </a:t>
            </a:r>
            <a:r>
              <a:rPr lang="en-US" sz="2000" b="1" dirty="0">
                <a:solidFill>
                  <a:srgbClr val="0000FF"/>
                </a:solidFill>
                <a:latin typeface="Lucida Console" panose="020B0609040504020204" pitchFamily="49" charset="0"/>
              </a:rPr>
              <a:t>_</a:t>
            </a:r>
            <a:r>
              <a:rPr lang="en-US" sz="2000" dirty="0"/>
              <a:t> variable when using </a:t>
            </a:r>
            <a:r>
              <a:rPr lang="en-US" sz="1800" b="1" dirty="0">
                <a:solidFill>
                  <a:srgbClr val="0000FF"/>
                </a:solidFill>
                <a:latin typeface="Lucida Console" panose="020B0609040504020204" pitchFamily="49" charset="0"/>
              </a:rPr>
              <a:t>each</a:t>
            </a:r>
            <a:r>
              <a:rPr lang="en-US" sz="2000" dirty="0"/>
              <a:t> with a list</a:t>
            </a:r>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059DCCCE-E4BB-42DC-A55A-F307E88D4B68}"/>
              </a:ext>
            </a:extLst>
          </p:cNvPr>
          <p:cNvPicPr>
            <a:picLocks noChangeAspect="1"/>
          </p:cNvPicPr>
          <p:nvPr/>
        </p:nvPicPr>
        <p:blipFill>
          <a:blip r:embed="rId2"/>
          <a:stretch>
            <a:fillRect/>
          </a:stretch>
        </p:blipFill>
        <p:spPr>
          <a:xfrm>
            <a:off x="1143000" y="2362200"/>
            <a:ext cx="7456482" cy="346689"/>
          </a:xfrm>
          <a:prstGeom prst="rect">
            <a:avLst/>
          </a:prstGeom>
          <a:ln>
            <a:solidFill>
              <a:schemeClr val="tx1">
                <a:lumMod val="50000"/>
                <a:lumOff val="50000"/>
              </a:schemeClr>
            </a:solidFill>
          </a:ln>
        </p:spPr>
      </p:pic>
      <p:grpSp>
        <p:nvGrpSpPr>
          <p:cNvPr id="16" name="Group 15">
            <a:extLst>
              <a:ext uri="{FF2B5EF4-FFF2-40B4-BE49-F238E27FC236}">
                <a16:creationId xmlns:a16="http://schemas.microsoft.com/office/drawing/2014/main" id="{EF7F75D1-09DF-4B8A-B1DB-AC93E784FEED}"/>
              </a:ext>
            </a:extLst>
          </p:cNvPr>
          <p:cNvGrpSpPr/>
          <p:nvPr/>
        </p:nvGrpSpPr>
        <p:grpSpPr>
          <a:xfrm>
            <a:off x="1143000" y="4520813"/>
            <a:ext cx="7452743" cy="736987"/>
            <a:chOff x="914400" y="4520813"/>
            <a:chExt cx="7452743" cy="736987"/>
          </a:xfrm>
        </p:grpSpPr>
        <p:pic>
          <p:nvPicPr>
            <p:cNvPr id="9" name="Picture 8">
              <a:extLst>
                <a:ext uri="{FF2B5EF4-FFF2-40B4-BE49-F238E27FC236}">
                  <a16:creationId xmlns:a16="http://schemas.microsoft.com/office/drawing/2014/main" id="{2E81F4E9-905E-444D-9C9E-461C8D73D5DD}"/>
                </a:ext>
              </a:extLst>
            </p:cNvPr>
            <p:cNvPicPr>
              <a:picLocks noChangeAspect="1"/>
            </p:cNvPicPr>
            <p:nvPr/>
          </p:nvPicPr>
          <p:blipFill>
            <a:blip r:embed="rId3"/>
            <a:stretch>
              <a:fillRect/>
            </a:stretch>
          </p:blipFill>
          <p:spPr>
            <a:xfrm>
              <a:off x="914400" y="4520813"/>
              <a:ext cx="7452743" cy="355987"/>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257B0769-DFD1-418D-946C-94ECD02AD91E}"/>
                </a:ext>
              </a:extLst>
            </p:cNvPr>
            <p:cNvPicPr>
              <a:picLocks noChangeAspect="1"/>
            </p:cNvPicPr>
            <p:nvPr/>
          </p:nvPicPr>
          <p:blipFill>
            <a:blip r:embed="rId4"/>
            <a:stretch>
              <a:fillRect/>
            </a:stretch>
          </p:blipFill>
          <p:spPr>
            <a:xfrm>
              <a:off x="914400" y="5006942"/>
              <a:ext cx="7452743" cy="250858"/>
            </a:xfrm>
            <a:prstGeom prst="rect">
              <a:avLst/>
            </a:prstGeom>
            <a:ln>
              <a:solidFill>
                <a:schemeClr val="tx1">
                  <a:lumMod val="50000"/>
                  <a:lumOff val="50000"/>
                </a:schemeClr>
              </a:solidFill>
            </a:ln>
          </p:spPr>
        </p:pic>
      </p:grpSp>
      <p:pic>
        <p:nvPicPr>
          <p:cNvPr id="8" name="Picture 7">
            <a:extLst>
              <a:ext uri="{FF2B5EF4-FFF2-40B4-BE49-F238E27FC236}">
                <a16:creationId xmlns:a16="http://schemas.microsoft.com/office/drawing/2014/main" id="{DB005522-7ABB-4C47-A1A6-339CAEA86D0D}"/>
              </a:ext>
            </a:extLst>
          </p:cNvPr>
          <p:cNvPicPr>
            <a:picLocks noChangeAspect="1"/>
          </p:cNvPicPr>
          <p:nvPr/>
        </p:nvPicPr>
        <p:blipFill>
          <a:blip r:embed="rId5"/>
          <a:stretch>
            <a:fillRect/>
          </a:stretch>
        </p:blipFill>
        <p:spPr>
          <a:xfrm>
            <a:off x="1147456" y="3684956"/>
            <a:ext cx="7448288" cy="344032"/>
          </a:xfrm>
          <a:prstGeom prst="rect">
            <a:avLst/>
          </a:prstGeom>
          <a:ln>
            <a:solidFill>
              <a:schemeClr val="tx1">
                <a:lumMod val="50000"/>
                <a:lumOff val="50000"/>
              </a:schemeClr>
            </a:solidFill>
          </a:ln>
        </p:spPr>
      </p:pic>
      <p:sp>
        <p:nvSpPr>
          <p:cNvPr id="7" name="Arrow: Up 6">
            <a:extLst>
              <a:ext uri="{FF2B5EF4-FFF2-40B4-BE49-F238E27FC236}">
                <a16:creationId xmlns:a16="http://schemas.microsoft.com/office/drawing/2014/main" id="{907B4D56-4C42-491C-BA12-7F9EDF435771}"/>
              </a:ext>
            </a:extLst>
          </p:cNvPr>
          <p:cNvSpPr/>
          <p:nvPr/>
        </p:nvSpPr>
        <p:spPr>
          <a:xfrm>
            <a:off x="6355671" y="3962400"/>
            <a:ext cx="178132" cy="145925"/>
          </a:xfrm>
          <a:prstGeom prst="upArrow">
            <a:avLst>
              <a:gd name="adj1" fmla="val 50000"/>
              <a:gd name="adj2" fmla="val 36709"/>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262DFC-FBD4-478D-AB0A-4C39EC1C5EC6}"/>
              </a:ext>
            </a:extLst>
          </p:cNvPr>
          <p:cNvPicPr>
            <a:picLocks noChangeAspect="1"/>
          </p:cNvPicPr>
          <p:nvPr/>
        </p:nvPicPr>
        <p:blipFill>
          <a:blip r:embed="rId6"/>
          <a:stretch>
            <a:fillRect/>
          </a:stretch>
        </p:blipFill>
        <p:spPr>
          <a:xfrm>
            <a:off x="1143000" y="5734783"/>
            <a:ext cx="7452743" cy="788515"/>
          </a:xfrm>
          <a:prstGeom prst="rect">
            <a:avLst/>
          </a:prstGeom>
          <a:ln>
            <a:solidFill>
              <a:schemeClr val="tx1">
                <a:lumMod val="50000"/>
                <a:lumOff val="50000"/>
              </a:schemeClr>
            </a:solidFill>
          </a:ln>
        </p:spPr>
      </p:pic>
      <p:sp>
        <p:nvSpPr>
          <p:cNvPr id="13" name="Arrow: Up 12">
            <a:extLst>
              <a:ext uri="{FF2B5EF4-FFF2-40B4-BE49-F238E27FC236}">
                <a16:creationId xmlns:a16="http://schemas.microsoft.com/office/drawing/2014/main" id="{BF2F79FA-49C0-4BF8-A626-AF7F45959B42}"/>
              </a:ext>
            </a:extLst>
          </p:cNvPr>
          <p:cNvSpPr/>
          <p:nvPr/>
        </p:nvSpPr>
        <p:spPr>
          <a:xfrm>
            <a:off x="7924800" y="6447982"/>
            <a:ext cx="228600" cy="267119"/>
          </a:xfrm>
          <a:prstGeom prst="upArrow">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7EC-5EFC-4EDF-80BD-3310A126B6A9}"/>
              </a:ext>
            </a:extLst>
          </p:cNvPr>
          <p:cNvSpPr>
            <a:spLocks noGrp="1"/>
          </p:cNvSpPr>
          <p:nvPr>
            <p:ph type="title"/>
          </p:nvPr>
        </p:nvSpPr>
        <p:spPr/>
        <p:txBody>
          <a:bodyPr/>
          <a:lstStyle/>
          <a:p>
            <a:r>
              <a:rPr lang="en-US" dirty="0"/>
              <a:t>Performing Calculations Across Rows</a:t>
            </a:r>
          </a:p>
        </p:txBody>
      </p:sp>
      <p:sp>
        <p:nvSpPr>
          <p:cNvPr id="15" name="Content Placeholder 14">
            <a:extLst>
              <a:ext uri="{FF2B5EF4-FFF2-40B4-BE49-F238E27FC236}">
                <a16:creationId xmlns:a16="http://schemas.microsoft.com/office/drawing/2014/main" id="{BA35273B-E5A0-4F8E-B332-EC41AD94B0AA}"/>
              </a:ext>
            </a:extLst>
          </p:cNvPr>
          <p:cNvSpPr>
            <a:spLocks noGrp="1"/>
          </p:cNvSpPr>
          <p:nvPr>
            <p:ph idx="1"/>
          </p:nvPr>
        </p:nvSpPr>
        <p:spPr>
          <a:xfrm>
            <a:off x="176221" y="1219200"/>
            <a:ext cx="8382000" cy="5181600"/>
          </a:xfrm>
        </p:spPr>
        <p:txBody>
          <a:bodyPr>
            <a:normAutofit/>
          </a:bodyPr>
          <a:lstStyle/>
          <a:p>
            <a:r>
              <a:rPr lang="en-US" sz="2000" dirty="0"/>
              <a:t>Requires adding an index column</a:t>
            </a:r>
          </a:p>
        </p:txBody>
      </p:sp>
      <p:pic>
        <p:nvPicPr>
          <p:cNvPr id="5" name="Picture 4">
            <a:extLst>
              <a:ext uri="{FF2B5EF4-FFF2-40B4-BE49-F238E27FC236}">
                <a16:creationId xmlns:a16="http://schemas.microsoft.com/office/drawing/2014/main" id="{77032573-AA8A-482D-859B-903309FAB48D}"/>
              </a:ext>
            </a:extLst>
          </p:cNvPr>
          <p:cNvPicPr>
            <a:picLocks noChangeAspect="1"/>
          </p:cNvPicPr>
          <p:nvPr/>
        </p:nvPicPr>
        <p:blipFill>
          <a:blip r:embed="rId2"/>
          <a:stretch>
            <a:fillRect/>
          </a:stretch>
        </p:blipFill>
        <p:spPr>
          <a:xfrm>
            <a:off x="369651" y="1828800"/>
            <a:ext cx="8364041" cy="4343400"/>
          </a:xfrm>
          <a:prstGeom prst="rect">
            <a:avLst/>
          </a:prstGeom>
          <a:ln w="28575">
            <a:solidFill>
              <a:schemeClr val="tx1"/>
            </a:solidFill>
          </a:ln>
        </p:spPr>
      </p:pic>
      <p:sp>
        <p:nvSpPr>
          <p:cNvPr id="6" name="Arrow: Left 5">
            <a:extLst>
              <a:ext uri="{FF2B5EF4-FFF2-40B4-BE49-F238E27FC236}">
                <a16:creationId xmlns:a16="http://schemas.microsoft.com/office/drawing/2014/main" id="{9B02C8D1-3C34-47D5-AA02-72DBD3929FD0}"/>
              </a:ext>
            </a:extLst>
          </p:cNvPr>
          <p:cNvSpPr/>
          <p:nvPr/>
        </p:nvSpPr>
        <p:spPr>
          <a:xfrm>
            <a:off x="5856051" y="3048000"/>
            <a:ext cx="685800" cy="304800"/>
          </a:xfrm>
          <a:prstGeom prst="leftArrow">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448C8B4-6A6A-4579-BD4B-44B9A7E93190}"/>
              </a:ext>
            </a:extLst>
          </p:cNvPr>
          <p:cNvSpPr/>
          <p:nvPr/>
        </p:nvSpPr>
        <p:spPr>
          <a:xfrm>
            <a:off x="1969851" y="2133599"/>
            <a:ext cx="1122485" cy="11635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1879A74C-0434-4399-8401-B92762DF589C}"/>
              </a:ext>
            </a:extLst>
          </p:cNvPr>
          <p:cNvSpPr/>
          <p:nvPr/>
        </p:nvSpPr>
        <p:spPr>
          <a:xfrm>
            <a:off x="5017851" y="5791200"/>
            <a:ext cx="3332285" cy="2491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3577BBBB-F500-491F-B85F-F7ED8B03436F}"/>
              </a:ext>
            </a:extLst>
          </p:cNvPr>
          <p:cNvSpPr/>
          <p:nvPr/>
        </p:nvSpPr>
        <p:spPr>
          <a:xfrm>
            <a:off x="4255852" y="3074377"/>
            <a:ext cx="1559170" cy="27842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a:extLst>
              <a:ext uri="{FF2B5EF4-FFF2-40B4-BE49-F238E27FC236}">
                <a16:creationId xmlns:a16="http://schemas.microsoft.com/office/drawing/2014/main" id="{17A2A67E-5BF2-4746-BE6B-F6C9AE97BBED}"/>
              </a:ext>
            </a:extLst>
          </p:cNvPr>
          <p:cNvSpPr/>
          <p:nvPr/>
        </p:nvSpPr>
        <p:spPr>
          <a:xfrm>
            <a:off x="4332051" y="5732584"/>
            <a:ext cx="4035670" cy="30773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6" name="Picture 15">
            <a:extLst>
              <a:ext uri="{FF2B5EF4-FFF2-40B4-BE49-F238E27FC236}">
                <a16:creationId xmlns:a16="http://schemas.microsoft.com/office/drawing/2014/main" id="{9DE9640A-75FC-4C8D-A8DA-48FAAE204215}"/>
              </a:ext>
            </a:extLst>
          </p:cNvPr>
          <p:cNvPicPr>
            <a:picLocks noChangeAspect="1"/>
          </p:cNvPicPr>
          <p:nvPr/>
        </p:nvPicPr>
        <p:blipFill>
          <a:blip r:embed="rId2"/>
          <a:stretch>
            <a:fillRect/>
          </a:stretch>
        </p:blipFill>
        <p:spPr>
          <a:xfrm>
            <a:off x="352815" y="1828800"/>
            <a:ext cx="8364041" cy="4343400"/>
          </a:xfrm>
          <a:prstGeom prst="rect">
            <a:avLst/>
          </a:prstGeom>
          <a:ln w="28575">
            <a:solidFill>
              <a:schemeClr val="tx1"/>
            </a:solidFill>
          </a:ln>
        </p:spPr>
      </p:pic>
    </p:spTree>
    <p:extLst>
      <p:ext uri="{BB962C8B-B14F-4D97-AF65-F5344CB8AC3E}">
        <p14:creationId xmlns:p14="http://schemas.microsoft.com/office/powerpoint/2010/main" val="15277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Ø"/>
            </a:pPr>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4285909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C50C-9EF2-4FB3-882B-19157BCD1BB6}"/>
              </a:ext>
            </a:extLst>
          </p:cNvPr>
          <p:cNvSpPr>
            <a:spLocks noGrp="1"/>
          </p:cNvSpPr>
          <p:nvPr>
            <p:ph type="title"/>
          </p:nvPr>
        </p:nvSpPr>
        <p:spPr/>
        <p:txBody>
          <a:bodyPr/>
          <a:lstStyle/>
          <a:p>
            <a:r>
              <a:rPr lang="en-US"/>
              <a:t>M Function Library</a:t>
            </a:r>
            <a:endParaRPr lang="en-US" dirty="0"/>
          </a:p>
        </p:txBody>
      </p:sp>
      <p:sp>
        <p:nvSpPr>
          <p:cNvPr id="3" name="Content Placeholder 2">
            <a:extLst>
              <a:ext uri="{FF2B5EF4-FFF2-40B4-BE49-F238E27FC236}">
                <a16:creationId xmlns:a16="http://schemas.microsoft.com/office/drawing/2014/main" id="{5CA05715-91DC-49FA-BD45-172121EE5986}"/>
              </a:ext>
            </a:extLst>
          </p:cNvPr>
          <p:cNvSpPr>
            <a:spLocks noGrp="1"/>
          </p:cNvSpPr>
          <p:nvPr>
            <p:ph idx="1"/>
          </p:nvPr>
        </p:nvSpPr>
        <p:spPr/>
        <p:txBody>
          <a:bodyPr>
            <a:normAutofit/>
          </a:bodyPr>
          <a:lstStyle/>
          <a:p>
            <a:r>
              <a:rPr lang="en-US" sz="2400" dirty="0"/>
              <a:t>Check out the Power Query M function reference</a:t>
            </a:r>
          </a:p>
          <a:p>
            <a:pPr lvl="1"/>
            <a:r>
              <a:rPr lang="en-US" sz="2000" dirty="0">
                <a:hlinkClick r:id="rId2"/>
              </a:rPr>
              <a:t>https://msdn.microsoft.com/en-us/library/mt779182.aspx</a:t>
            </a:r>
            <a:r>
              <a:rPr lang="en-US" sz="2000" dirty="0"/>
              <a:t> </a:t>
            </a:r>
          </a:p>
        </p:txBody>
      </p:sp>
      <p:pic>
        <p:nvPicPr>
          <p:cNvPr id="6" name="Picture 5">
            <a:extLst>
              <a:ext uri="{FF2B5EF4-FFF2-40B4-BE49-F238E27FC236}">
                <a16:creationId xmlns:a16="http://schemas.microsoft.com/office/drawing/2014/main" id="{D4F75A52-B58C-4CC8-969A-77678432363E}"/>
              </a:ext>
            </a:extLst>
          </p:cNvPr>
          <p:cNvPicPr>
            <a:picLocks noChangeAspect="1"/>
          </p:cNvPicPr>
          <p:nvPr/>
        </p:nvPicPr>
        <p:blipFill>
          <a:blip r:embed="rId3"/>
          <a:stretch>
            <a:fillRect/>
          </a:stretch>
        </p:blipFill>
        <p:spPr>
          <a:xfrm>
            <a:off x="876300" y="2514600"/>
            <a:ext cx="7391400" cy="3822907"/>
          </a:xfrm>
          <a:prstGeom prst="rect">
            <a:avLst/>
          </a:prstGeom>
          <a:ln>
            <a:solidFill>
              <a:schemeClr val="tx1"/>
            </a:solidFill>
          </a:ln>
        </p:spPr>
      </p:pic>
    </p:spTree>
    <p:extLst>
      <p:ext uri="{BB962C8B-B14F-4D97-AF65-F5344CB8AC3E}">
        <p14:creationId xmlns:p14="http://schemas.microsoft.com/office/powerpoint/2010/main" val="3852483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0E53-2010-41B9-BE4D-E4C11CC8C560}"/>
              </a:ext>
            </a:extLst>
          </p:cNvPr>
          <p:cNvSpPr>
            <a:spLocks noGrp="1"/>
          </p:cNvSpPr>
          <p:nvPr>
            <p:ph type="title"/>
          </p:nvPr>
        </p:nvSpPr>
        <p:spPr/>
        <p:txBody>
          <a:bodyPr/>
          <a:lstStyle/>
          <a:p>
            <a:r>
              <a:rPr lang="en-US" dirty="0"/>
              <a:t>Accessing Data using </a:t>
            </a:r>
            <a:r>
              <a:rPr lang="en-US" dirty="0" err="1"/>
              <a:t>OData.Feed</a:t>
            </a:r>
            <a:endParaRPr lang="en-US" dirty="0"/>
          </a:p>
        </p:txBody>
      </p:sp>
      <p:sp>
        <p:nvSpPr>
          <p:cNvPr id="3" name="Content Placeholder 2">
            <a:extLst>
              <a:ext uri="{FF2B5EF4-FFF2-40B4-BE49-F238E27FC236}">
                <a16:creationId xmlns:a16="http://schemas.microsoft.com/office/drawing/2014/main" id="{6B565EF0-4D86-4B57-8D8A-293FD76525C7}"/>
              </a:ext>
            </a:extLst>
          </p:cNvPr>
          <p:cNvSpPr>
            <a:spLocks noGrp="1"/>
          </p:cNvSpPr>
          <p:nvPr>
            <p:ph idx="1"/>
          </p:nvPr>
        </p:nvSpPr>
        <p:spPr/>
        <p:txBody>
          <a:bodyPr>
            <a:normAutofit/>
          </a:bodyPr>
          <a:lstStyle/>
          <a:p>
            <a:r>
              <a:rPr lang="en-US" sz="2400" dirty="0" err="1"/>
              <a:t>OData.Feed</a:t>
            </a:r>
            <a:r>
              <a:rPr lang="en-US" sz="2400" dirty="0"/>
              <a:t> can pull data from OData web service</a:t>
            </a:r>
          </a:p>
          <a:p>
            <a:pPr lvl="1"/>
            <a:r>
              <a:rPr lang="en-US" sz="2000" dirty="0"/>
              <a:t>OData connector assists with navigation through entities</a:t>
            </a:r>
          </a:p>
          <a:p>
            <a:pPr lvl="1"/>
            <a:r>
              <a:rPr lang="en-US" sz="2000" dirty="0"/>
              <a:t>OData connector support query folding </a:t>
            </a:r>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r>
              <a:rPr lang="en-US" sz="2400" dirty="0"/>
              <a:t>OData makes extra calls to acquire metadata</a:t>
            </a:r>
          </a:p>
          <a:p>
            <a:pPr lvl="1"/>
            <a:r>
              <a:rPr lang="en-US" sz="2000" dirty="0"/>
              <a:t>Let's look at the execution of this query using Fiddler</a:t>
            </a:r>
          </a:p>
          <a:p>
            <a:pPr lvl="1"/>
            <a:endParaRPr lang="en-US" sz="2000" dirty="0"/>
          </a:p>
          <a:p>
            <a:pPr lvl="1"/>
            <a:endParaRPr lang="en-US" sz="2000" dirty="0"/>
          </a:p>
        </p:txBody>
      </p:sp>
      <p:pic>
        <p:nvPicPr>
          <p:cNvPr id="6" name="Picture 5">
            <a:extLst>
              <a:ext uri="{FF2B5EF4-FFF2-40B4-BE49-F238E27FC236}">
                <a16:creationId xmlns:a16="http://schemas.microsoft.com/office/drawing/2014/main" id="{34D59CC5-3357-4C33-9533-ED1797224EAF}"/>
              </a:ext>
            </a:extLst>
          </p:cNvPr>
          <p:cNvPicPr>
            <a:picLocks noChangeAspect="1"/>
          </p:cNvPicPr>
          <p:nvPr/>
        </p:nvPicPr>
        <p:blipFill>
          <a:blip r:embed="rId2"/>
          <a:stretch>
            <a:fillRect/>
          </a:stretch>
        </p:blipFill>
        <p:spPr>
          <a:xfrm>
            <a:off x="1143000" y="2709465"/>
            <a:ext cx="7315200" cy="2742483"/>
          </a:xfrm>
          <a:prstGeom prst="rect">
            <a:avLst/>
          </a:prstGeom>
          <a:ln>
            <a:solidFill>
              <a:schemeClr val="tx1">
                <a:lumMod val="50000"/>
                <a:lumOff val="50000"/>
              </a:schemeClr>
            </a:solidFill>
          </a:ln>
        </p:spPr>
      </p:pic>
    </p:spTree>
    <p:extLst>
      <p:ext uri="{BB962C8B-B14F-4D97-AF65-F5344CB8AC3E}">
        <p14:creationId xmlns:p14="http://schemas.microsoft.com/office/powerpoint/2010/main" val="1220757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37D-4B9F-431E-9C07-F36CD147D4DE}"/>
              </a:ext>
            </a:extLst>
          </p:cNvPr>
          <p:cNvSpPr>
            <a:spLocks noGrp="1"/>
          </p:cNvSpPr>
          <p:nvPr>
            <p:ph type="title"/>
          </p:nvPr>
        </p:nvSpPr>
        <p:spPr/>
        <p:txBody>
          <a:bodyPr/>
          <a:lstStyle/>
          <a:p>
            <a:r>
              <a:rPr lang="en-US" dirty="0" err="1"/>
              <a:t>Web.Contents</a:t>
            </a:r>
            <a:endParaRPr lang="en-US" dirty="0"/>
          </a:p>
        </p:txBody>
      </p:sp>
      <p:sp>
        <p:nvSpPr>
          <p:cNvPr id="3" name="Content Placeholder 2">
            <a:extLst>
              <a:ext uri="{FF2B5EF4-FFF2-40B4-BE49-F238E27FC236}">
                <a16:creationId xmlns:a16="http://schemas.microsoft.com/office/drawing/2014/main" id="{AA04CDD4-1C7E-4E28-A212-083916889D2E}"/>
              </a:ext>
            </a:extLst>
          </p:cNvPr>
          <p:cNvSpPr>
            <a:spLocks noGrp="1"/>
          </p:cNvSpPr>
          <p:nvPr>
            <p:ph idx="1"/>
          </p:nvPr>
        </p:nvSpPr>
        <p:spPr/>
        <p:txBody>
          <a:bodyPr>
            <a:normAutofit/>
          </a:bodyPr>
          <a:lstStyle/>
          <a:p>
            <a:r>
              <a:rPr lang="en-US" sz="2400" dirty="0"/>
              <a:t>Can be more efficient than </a:t>
            </a:r>
            <a:r>
              <a:rPr lang="en-US" sz="2400" dirty="0" err="1"/>
              <a:t>OData.Feed</a:t>
            </a:r>
            <a:endParaRPr lang="en-US" sz="2400" dirty="0"/>
          </a:p>
          <a:p>
            <a:pPr lvl="1"/>
            <a:r>
              <a:rPr lang="en-US" sz="2000" dirty="0"/>
              <a:t>You can pass OData query string parameters (e.g. $select)</a:t>
            </a:r>
          </a:p>
        </p:txBody>
      </p:sp>
      <p:pic>
        <p:nvPicPr>
          <p:cNvPr id="4" name="Picture 3">
            <a:extLst>
              <a:ext uri="{FF2B5EF4-FFF2-40B4-BE49-F238E27FC236}">
                <a16:creationId xmlns:a16="http://schemas.microsoft.com/office/drawing/2014/main" id="{5201B90A-F48F-406C-ACC2-4F0030E39C7A}"/>
              </a:ext>
            </a:extLst>
          </p:cNvPr>
          <p:cNvPicPr>
            <a:picLocks noChangeAspect="1"/>
          </p:cNvPicPr>
          <p:nvPr/>
        </p:nvPicPr>
        <p:blipFill>
          <a:blip r:embed="rId2"/>
          <a:stretch>
            <a:fillRect/>
          </a:stretch>
        </p:blipFill>
        <p:spPr>
          <a:xfrm>
            <a:off x="838200" y="2438400"/>
            <a:ext cx="7391400" cy="2198058"/>
          </a:xfrm>
          <a:prstGeom prst="rect">
            <a:avLst/>
          </a:prstGeom>
          <a:ln>
            <a:solidFill>
              <a:schemeClr val="tx1">
                <a:lumMod val="50000"/>
                <a:lumOff val="50000"/>
              </a:schemeClr>
            </a:solidFill>
          </a:ln>
        </p:spPr>
      </p:pic>
    </p:spTree>
    <p:extLst>
      <p:ext uri="{BB962C8B-B14F-4D97-AF65-F5344CB8AC3E}">
        <p14:creationId xmlns:p14="http://schemas.microsoft.com/office/powerpoint/2010/main" val="83396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Ø"/>
            </a:pPr>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41924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A00C-00B2-4C7C-B842-D81C719111F6}"/>
              </a:ext>
            </a:extLst>
          </p:cNvPr>
          <p:cNvSpPr>
            <a:spLocks noGrp="1"/>
          </p:cNvSpPr>
          <p:nvPr>
            <p:ph type="title"/>
          </p:nvPr>
        </p:nvSpPr>
        <p:spPr/>
        <p:txBody>
          <a:bodyPr/>
          <a:lstStyle/>
          <a:p>
            <a:r>
              <a:rPr lang="en-US" dirty="0"/>
              <a:t>Understanding Function Queries</a:t>
            </a:r>
          </a:p>
        </p:txBody>
      </p:sp>
      <p:sp>
        <p:nvSpPr>
          <p:cNvPr id="3" name="Content Placeholder 2">
            <a:extLst>
              <a:ext uri="{FF2B5EF4-FFF2-40B4-BE49-F238E27FC236}">
                <a16:creationId xmlns:a16="http://schemas.microsoft.com/office/drawing/2014/main" id="{CA438CA0-DB59-4408-B628-BA3021E0783D}"/>
              </a:ext>
            </a:extLst>
          </p:cNvPr>
          <p:cNvSpPr>
            <a:spLocks noGrp="1"/>
          </p:cNvSpPr>
          <p:nvPr>
            <p:ph idx="1"/>
          </p:nvPr>
        </p:nvSpPr>
        <p:spPr/>
        <p:txBody>
          <a:bodyPr>
            <a:noAutofit/>
          </a:bodyPr>
          <a:lstStyle/>
          <a:p>
            <a:r>
              <a:rPr lang="en-US" sz="2400" dirty="0"/>
              <a:t>Query can be converted into reusable function</a:t>
            </a:r>
          </a:p>
          <a:p>
            <a:pPr lvl="1"/>
            <a:r>
              <a:rPr lang="en-US" sz="2000" dirty="0"/>
              <a:t>Requires editing query M code in Advanced Editor</a:t>
            </a:r>
          </a:p>
          <a:p>
            <a:pPr lvl="1"/>
            <a:r>
              <a:rPr lang="en-US" sz="2000" dirty="0"/>
              <a:t>Function query defined with one or more parameters</a:t>
            </a:r>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Function query can be called from other queries</a:t>
            </a:r>
          </a:p>
          <a:p>
            <a:pPr lvl="1"/>
            <a:r>
              <a:rPr lang="en-US" sz="2000" dirty="0"/>
              <a:t>Function query can be called using Invoke Custom Function</a:t>
            </a:r>
          </a:p>
          <a:p>
            <a:pPr lvl="1"/>
            <a:r>
              <a:rPr lang="en-US" sz="2000" dirty="0"/>
              <a:t>Function query can't be edited with visual designer</a:t>
            </a:r>
          </a:p>
        </p:txBody>
      </p:sp>
      <p:pic>
        <p:nvPicPr>
          <p:cNvPr id="4" name="Picture 3">
            <a:extLst>
              <a:ext uri="{FF2B5EF4-FFF2-40B4-BE49-F238E27FC236}">
                <a16:creationId xmlns:a16="http://schemas.microsoft.com/office/drawing/2014/main" id="{B508A397-67F4-4E13-B99B-A4EB1E2877E4}"/>
              </a:ext>
            </a:extLst>
          </p:cNvPr>
          <p:cNvPicPr/>
          <p:nvPr/>
        </p:nvPicPr>
        <p:blipFill rotWithShape="1">
          <a:blip r:embed="rId2">
            <a:extLst>
              <a:ext uri="{28A0092B-C50C-407E-A947-70E740481C1C}">
                <a14:useLocalDpi xmlns:a14="http://schemas.microsoft.com/office/drawing/2010/main" val="0"/>
              </a:ext>
            </a:extLst>
          </a:blip>
          <a:srcRect r="18654"/>
          <a:stretch/>
        </p:blipFill>
        <p:spPr bwMode="auto">
          <a:xfrm>
            <a:off x="1143000" y="2743200"/>
            <a:ext cx="3877055" cy="1828800"/>
          </a:xfrm>
          <a:prstGeom prst="rect">
            <a:avLst/>
          </a:prstGeom>
          <a:noFill/>
          <a:ln>
            <a:solidFill>
              <a:schemeClr val="bg1">
                <a:lumMod val="50000"/>
              </a:schemeClr>
            </a:solidFill>
          </a:ln>
        </p:spPr>
      </p:pic>
    </p:spTree>
    <p:extLst>
      <p:ext uri="{BB962C8B-B14F-4D97-AF65-F5344CB8AC3E}">
        <p14:creationId xmlns:p14="http://schemas.microsoft.com/office/powerpoint/2010/main" val="308344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EC85-4793-4D2D-BA43-662A1C5404BF}"/>
              </a:ext>
            </a:extLst>
          </p:cNvPr>
          <p:cNvSpPr>
            <a:spLocks noGrp="1"/>
          </p:cNvSpPr>
          <p:nvPr>
            <p:ph type="title"/>
          </p:nvPr>
        </p:nvSpPr>
        <p:spPr/>
        <p:txBody>
          <a:bodyPr/>
          <a:lstStyle/>
          <a:p>
            <a:r>
              <a:rPr lang="en-US"/>
              <a:t>List.Generate</a:t>
            </a:r>
            <a:endParaRPr lang="en-US" dirty="0"/>
          </a:p>
        </p:txBody>
      </p:sp>
      <p:sp>
        <p:nvSpPr>
          <p:cNvPr id="3" name="Content Placeholder 2">
            <a:extLst>
              <a:ext uri="{FF2B5EF4-FFF2-40B4-BE49-F238E27FC236}">
                <a16:creationId xmlns:a16="http://schemas.microsoft.com/office/drawing/2014/main" id="{38A14DF8-F86D-4FDF-99D8-409B8B5FBCF5}"/>
              </a:ext>
            </a:extLst>
          </p:cNvPr>
          <p:cNvSpPr>
            <a:spLocks noGrp="1"/>
          </p:cNvSpPr>
          <p:nvPr>
            <p:ph idx="1"/>
          </p:nvPr>
        </p:nvSpPr>
        <p:spPr>
          <a:xfrm>
            <a:off x="152400" y="1295400"/>
            <a:ext cx="8047892" cy="5181600"/>
          </a:xfrm>
        </p:spPr>
        <p:txBody>
          <a:bodyPr>
            <a:normAutofit/>
          </a:bodyPr>
          <a:lstStyle/>
          <a:p>
            <a:r>
              <a:rPr lang="en-US" sz="1800" b="1" dirty="0" err="1">
                <a:solidFill>
                  <a:srgbClr val="0000FF"/>
                </a:solidFill>
                <a:latin typeface="Lucida Console" panose="020B0609040504020204" pitchFamily="49" charset="0"/>
              </a:rPr>
              <a:t>List.Generate</a:t>
            </a:r>
            <a:r>
              <a:rPr lang="en-US" sz="1800" b="1" dirty="0">
                <a:solidFill>
                  <a:srgbClr val="0000FF"/>
                </a:solidFill>
                <a:latin typeface="Lucida Console" panose="020B0609040504020204" pitchFamily="49" charset="0"/>
              </a:rPr>
              <a:t> </a:t>
            </a:r>
            <a:r>
              <a:rPr lang="en-US" sz="2000" dirty="0"/>
              <a:t>accepts 3 function parameters</a:t>
            </a:r>
          </a:p>
          <a:p>
            <a:endParaRPr lang="en-US" sz="2000" dirty="0"/>
          </a:p>
          <a:p>
            <a:pPr lvl="1"/>
            <a:endParaRPr lang="en-US" sz="1600" dirty="0"/>
          </a:p>
          <a:p>
            <a:r>
              <a:rPr lang="en-US" sz="2000" dirty="0"/>
              <a:t>You can use </a:t>
            </a:r>
            <a:r>
              <a:rPr lang="en-US" sz="1800" b="1" dirty="0">
                <a:solidFill>
                  <a:srgbClr val="0000FF"/>
                </a:solidFill>
                <a:latin typeface="Lucida Console" panose="020B0609040504020204" pitchFamily="49" charset="0"/>
              </a:rPr>
              <a:t>each</a:t>
            </a:r>
            <a:r>
              <a:rPr lang="en-US" sz="2000" dirty="0"/>
              <a:t> syntax for 2</a:t>
            </a:r>
            <a:r>
              <a:rPr lang="en-US" sz="2000" baseline="30000" dirty="0"/>
              <a:t>nd</a:t>
            </a:r>
            <a:r>
              <a:rPr lang="en-US" sz="2000" dirty="0"/>
              <a:t> and 3</a:t>
            </a:r>
            <a:r>
              <a:rPr lang="en-US" sz="2000" baseline="30000" dirty="0"/>
              <a:t>rd</a:t>
            </a:r>
            <a:r>
              <a:rPr lang="en-US" sz="2000" dirty="0"/>
              <a:t> parameter</a:t>
            </a:r>
          </a:p>
          <a:p>
            <a:pPr lvl="1"/>
            <a:endParaRPr lang="en-US" sz="1600" dirty="0"/>
          </a:p>
          <a:p>
            <a:pPr lvl="1"/>
            <a:endParaRPr lang="en-US" sz="1600" dirty="0"/>
          </a:p>
          <a:p>
            <a:r>
              <a:rPr lang="en-US" sz="2000" dirty="0"/>
              <a:t>You can optionally split functions out into separate expressions</a:t>
            </a:r>
          </a:p>
          <a:p>
            <a:endParaRPr lang="en-US" sz="2000" dirty="0"/>
          </a:p>
          <a:p>
            <a:endParaRPr lang="en-US" sz="2000" dirty="0"/>
          </a:p>
        </p:txBody>
      </p:sp>
      <p:pic>
        <p:nvPicPr>
          <p:cNvPr id="4" name="Picture 3">
            <a:extLst>
              <a:ext uri="{FF2B5EF4-FFF2-40B4-BE49-F238E27FC236}">
                <a16:creationId xmlns:a16="http://schemas.microsoft.com/office/drawing/2014/main" id="{C6988EC2-2C76-4B61-B3FE-3581796D0BF5}"/>
              </a:ext>
            </a:extLst>
          </p:cNvPr>
          <p:cNvPicPr>
            <a:picLocks noChangeAspect="1"/>
          </p:cNvPicPr>
          <p:nvPr/>
        </p:nvPicPr>
        <p:blipFill>
          <a:blip r:embed="rId2"/>
          <a:stretch>
            <a:fillRect/>
          </a:stretch>
        </p:blipFill>
        <p:spPr>
          <a:xfrm>
            <a:off x="609600" y="3912576"/>
            <a:ext cx="8027890" cy="210722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FDFB2B45-9CF2-44B0-A06B-117443B867EB}"/>
              </a:ext>
            </a:extLst>
          </p:cNvPr>
          <p:cNvPicPr>
            <a:picLocks noChangeAspect="1"/>
          </p:cNvPicPr>
          <p:nvPr/>
        </p:nvPicPr>
        <p:blipFill>
          <a:blip r:embed="rId3"/>
          <a:stretch>
            <a:fillRect/>
          </a:stretch>
        </p:blipFill>
        <p:spPr>
          <a:xfrm>
            <a:off x="609600" y="2865439"/>
            <a:ext cx="7010400" cy="431963"/>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73A6A639-8B68-49DC-AE92-CF3DFACBF5B9}"/>
              </a:ext>
            </a:extLst>
          </p:cNvPr>
          <p:cNvPicPr>
            <a:picLocks noChangeAspect="1"/>
          </p:cNvPicPr>
          <p:nvPr/>
        </p:nvPicPr>
        <p:blipFill rotWithShape="1">
          <a:blip r:embed="rId4"/>
          <a:srcRect r="2166" b="-16700"/>
          <a:stretch/>
        </p:blipFill>
        <p:spPr>
          <a:xfrm>
            <a:off x="609600" y="1752600"/>
            <a:ext cx="7214091" cy="39035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BD29D10-E165-415D-B6DD-041A7A46888B}"/>
              </a:ext>
            </a:extLst>
          </p:cNvPr>
          <p:cNvPicPr>
            <a:picLocks noChangeAspect="1"/>
          </p:cNvPicPr>
          <p:nvPr/>
        </p:nvPicPr>
        <p:blipFill>
          <a:blip r:embed="rId5"/>
          <a:stretch>
            <a:fillRect/>
          </a:stretch>
        </p:blipFill>
        <p:spPr>
          <a:xfrm>
            <a:off x="7935055" y="1124507"/>
            <a:ext cx="1056545" cy="2304493"/>
          </a:xfrm>
          <a:prstGeom prst="rect">
            <a:avLst/>
          </a:prstGeom>
        </p:spPr>
      </p:pic>
    </p:spTree>
    <p:extLst>
      <p:ext uri="{BB962C8B-B14F-4D97-AF65-F5344CB8AC3E}">
        <p14:creationId xmlns:p14="http://schemas.microsoft.com/office/powerpoint/2010/main" val="19827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Power Query Mashup Engine</a:t>
            </a:r>
          </a:p>
          <a:p>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9847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Ø"/>
            </a:pPr>
            <a:r>
              <a:rPr lang="en-US" dirty="0"/>
              <a:t>Query Parameters</a:t>
            </a:r>
          </a:p>
          <a:p>
            <a:r>
              <a:rPr lang="en-US" dirty="0"/>
              <a:t>Custom Data Connectors</a:t>
            </a:r>
          </a:p>
        </p:txBody>
      </p:sp>
    </p:spTree>
    <p:extLst>
      <p:ext uri="{BB962C8B-B14F-4D97-AF65-F5344CB8AC3E}">
        <p14:creationId xmlns:p14="http://schemas.microsoft.com/office/powerpoint/2010/main" val="104590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Parameters</a:t>
            </a:r>
            <a:endParaRPr lang="en-US" dirty="0"/>
          </a:p>
        </p:txBody>
      </p:sp>
      <p:sp>
        <p:nvSpPr>
          <p:cNvPr id="3" name="Content Placeholder 2"/>
          <p:cNvSpPr>
            <a:spLocks noGrp="1"/>
          </p:cNvSpPr>
          <p:nvPr>
            <p:ph idx="1"/>
          </p:nvPr>
        </p:nvSpPr>
        <p:spPr/>
        <p:txBody>
          <a:bodyPr/>
          <a:lstStyle/>
          <a:p>
            <a:r>
              <a:rPr lang="en-US" dirty="0"/>
              <a:t>What is a Query Parameter?</a:t>
            </a:r>
          </a:p>
          <a:p>
            <a:pPr lvl="1"/>
            <a:r>
              <a:rPr lang="en-US" dirty="0"/>
              <a:t>Configurable setting with project scope</a:t>
            </a:r>
          </a:p>
          <a:p>
            <a:pPr lvl="1"/>
            <a:r>
              <a:rPr lang="en-US" dirty="0"/>
              <a:t>Strongly-typed value to which you can apply restrictions</a:t>
            </a:r>
          </a:p>
          <a:p>
            <a:pPr lvl="1"/>
            <a:r>
              <a:rPr lang="en-US" dirty="0"/>
              <a:t>Can be referenced from a query</a:t>
            </a:r>
          </a:p>
          <a:p>
            <a:pPr lvl="1"/>
            <a:r>
              <a:rPr lang="en-US" dirty="0"/>
              <a:t>Selected values can be populated using list</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p:txBody>
      </p:sp>
    </p:spTree>
    <p:extLst>
      <p:ext uri="{BB962C8B-B14F-4D97-AF65-F5344CB8AC3E}">
        <p14:creationId xmlns:p14="http://schemas.microsoft.com/office/powerpoint/2010/main" val="3417190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Query Parameters</a:t>
            </a:r>
          </a:p>
        </p:txBody>
      </p:sp>
      <p:sp>
        <p:nvSpPr>
          <p:cNvPr id="5" name="Content Placeholder 4"/>
          <p:cNvSpPr>
            <a:spLocks noGrp="1"/>
          </p:cNvSpPr>
          <p:nvPr>
            <p:ph idx="1"/>
          </p:nvPr>
        </p:nvSpPr>
        <p:spPr/>
        <p:txBody>
          <a:bodyPr>
            <a:normAutofit/>
          </a:bodyPr>
          <a:lstStyle/>
          <a:p>
            <a:r>
              <a:rPr lang="en-US" sz="2000" dirty="0"/>
              <a:t>Parameters can be created using </a:t>
            </a:r>
            <a:r>
              <a:rPr lang="en-US" sz="2000" b="1" dirty="0"/>
              <a:t>Manager Parameters</a:t>
            </a:r>
            <a:r>
              <a:rPr lang="en-US" sz="2000" dirty="0"/>
              <a:t> menu</a:t>
            </a:r>
          </a:p>
          <a:p>
            <a:endParaRPr lang="en-US" sz="2000" dirty="0"/>
          </a:p>
          <a:p>
            <a:endParaRPr lang="en-US" sz="2000" dirty="0"/>
          </a:p>
          <a:p>
            <a:endParaRPr lang="en-US" sz="2000" dirty="0"/>
          </a:p>
          <a:p>
            <a:endParaRPr lang="en-US" sz="2000" dirty="0"/>
          </a:p>
          <a:p>
            <a:r>
              <a:rPr lang="en-US" sz="2000" dirty="0"/>
              <a:t>Parameter properties</a:t>
            </a:r>
          </a:p>
          <a:p>
            <a:pPr lvl="1"/>
            <a:r>
              <a:rPr lang="en-US" sz="1600" dirty="0"/>
              <a:t>Name</a:t>
            </a:r>
          </a:p>
          <a:p>
            <a:pPr lvl="1"/>
            <a:r>
              <a:rPr lang="en-US" sz="1600" dirty="0"/>
              <a:t>Description</a:t>
            </a:r>
          </a:p>
          <a:p>
            <a:pPr lvl="1"/>
            <a:r>
              <a:rPr lang="en-US" sz="1600" dirty="0"/>
              <a:t>Required</a:t>
            </a:r>
          </a:p>
          <a:p>
            <a:pPr lvl="1"/>
            <a:r>
              <a:rPr lang="en-US" sz="1600" dirty="0"/>
              <a:t>Allowed Values</a:t>
            </a:r>
          </a:p>
          <a:p>
            <a:pPr lvl="1"/>
            <a:r>
              <a:rPr lang="en-US" sz="1600" dirty="0"/>
              <a:t>Default Value</a:t>
            </a:r>
          </a:p>
          <a:p>
            <a:pPr lvl="1"/>
            <a:r>
              <a:rPr lang="en-US" sz="1600" dirty="0"/>
              <a:t>Current Value</a:t>
            </a:r>
          </a:p>
        </p:txBody>
      </p:sp>
      <p:pic>
        <p:nvPicPr>
          <p:cNvPr id="4" name="Picture 3"/>
          <p:cNvPicPr>
            <a:picLocks noChangeAspect="1"/>
          </p:cNvPicPr>
          <p:nvPr/>
        </p:nvPicPr>
        <p:blipFill rotWithShape="1">
          <a:blip r:embed="rId3"/>
          <a:srcRect t="15415"/>
          <a:stretch/>
        </p:blipFill>
        <p:spPr>
          <a:xfrm>
            <a:off x="838200" y="1905000"/>
            <a:ext cx="3409792" cy="12954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91704" y="2286000"/>
            <a:ext cx="3810000" cy="3956956"/>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19690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idx="1"/>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1295400" y="2635419"/>
            <a:ext cx="6553200" cy="277355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257300" y="2622381"/>
            <a:ext cx="6629400" cy="2832438"/>
          </a:xfrm>
          <a:prstGeom prst="rect">
            <a:avLst/>
          </a:prstGeom>
          <a:ln>
            <a:solidFill>
              <a:schemeClr val="bg1">
                <a:lumMod val="50000"/>
              </a:schemeClr>
            </a:solidFill>
          </a:ln>
        </p:spPr>
      </p:pic>
    </p:spTree>
    <p:extLst>
      <p:ext uri="{BB962C8B-B14F-4D97-AF65-F5344CB8AC3E}">
        <p14:creationId xmlns:p14="http://schemas.microsoft.com/office/powerpoint/2010/main" val="2272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D3FB-A0A7-4E38-9AE4-E335C4377EB7}"/>
              </a:ext>
            </a:extLst>
          </p:cNvPr>
          <p:cNvSpPr>
            <a:spLocks noGrp="1"/>
          </p:cNvSpPr>
          <p:nvPr>
            <p:ph type="title"/>
          </p:nvPr>
        </p:nvSpPr>
        <p:spPr/>
        <p:txBody>
          <a:bodyPr/>
          <a:lstStyle/>
          <a:p>
            <a:r>
              <a:rPr lang="en-US" dirty="0"/>
              <a:t>Creating a Project Template File</a:t>
            </a:r>
          </a:p>
        </p:txBody>
      </p:sp>
      <p:pic>
        <p:nvPicPr>
          <p:cNvPr id="4" name="Picture 3">
            <a:extLst>
              <a:ext uri="{FF2B5EF4-FFF2-40B4-BE49-F238E27FC236}">
                <a16:creationId xmlns:a16="http://schemas.microsoft.com/office/drawing/2014/main" id="{829C16F2-F162-4B06-8AEF-F3A7A784D0C6}"/>
              </a:ext>
            </a:extLst>
          </p:cNvPr>
          <p:cNvPicPr>
            <a:picLocks noChangeAspect="1"/>
          </p:cNvPicPr>
          <p:nvPr/>
        </p:nvPicPr>
        <p:blipFill>
          <a:blip r:embed="rId2"/>
          <a:stretch>
            <a:fillRect/>
          </a:stretch>
        </p:blipFill>
        <p:spPr>
          <a:xfrm>
            <a:off x="685800" y="1524000"/>
            <a:ext cx="5257800" cy="1752600"/>
          </a:xfrm>
          <a:prstGeom prst="rect">
            <a:avLst/>
          </a:prstGeom>
        </p:spPr>
      </p:pic>
      <p:pic>
        <p:nvPicPr>
          <p:cNvPr id="5" name="Picture 4">
            <a:extLst>
              <a:ext uri="{FF2B5EF4-FFF2-40B4-BE49-F238E27FC236}">
                <a16:creationId xmlns:a16="http://schemas.microsoft.com/office/drawing/2014/main" id="{747182CD-6847-45BA-A42B-65AA44D9A11A}"/>
              </a:ext>
            </a:extLst>
          </p:cNvPr>
          <p:cNvPicPr>
            <a:picLocks noChangeAspect="1"/>
          </p:cNvPicPr>
          <p:nvPr/>
        </p:nvPicPr>
        <p:blipFill>
          <a:blip r:embed="rId3"/>
          <a:stretch>
            <a:fillRect/>
          </a:stretch>
        </p:blipFill>
        <p:spPr>
          <a:xfrm>
            <a:off x="838200" y="1676400"/>
            <a:ext cx="6086475" cy="2981325"/>
          </a:xfrm>
          <a:prstGeom prst="rect">
            <a:avLst/>
          </a:prstGeom>
        </p:spPr>
      </p:pic>
      <p:pic>
        <p:nvPicPr>
          <p:cNvPr id="6" name="Picture 5">
            <a:extLst>
              <a:ext uri="{FF2B5EF4-FFF2-40B4-BE49-F238E27FC236}">
                <a16:creationId xmlns:a16="http://schemas.microsoft.com/office/drawing/2014/main" id="{AD9BCB8E-FB4D-40C4-A910-C2E6D29F845C}"/>
              </a:ext>
            </a:extLst>
          </p:cNvPr>
          <p:cNvPicPr>
            <a:picLocks noChangeAspect="1"/>
          </p:cNvPicPr>
          <p:nvPr/>
        </p:nvPicPr>
        <p:blipFill>
          <a:blip r:embed="rId4"/>
          <a:stretch>
            <a:fillRect/>
          </a:stretch>
        </p:blipFill>
        <p:spPr>
          <a:xfrm>
            <a:off x="1066800" y="1885933"/>
            <a:ext cx="7391400" cy="3981467"/>
          </a:xfrm>
          <a:prstGeom prst="rect">
            <a:avLst/>
          </a:prstGeom>
          <a:ln>
            <a:solidFill>
              <a:schemeClr val="tx1"/>
            </a:solidFill>
          </a:ln>
        </p:spPr>
      </p:pic>
    </p:spTree>
    <p:extLst>
      <p:ext uri="{BB962C8B-B14F-4D97-AF65-F5344CB8AC3E}">
        <p14:creationId xmlns:p14="http://schemas.microsoft.com/office/powerpoint/2010/main" val="2403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168F-7265-438B-86C9-B3C3F36F0BD2}"/>
              </a:ext>
            </a:extLst>
          </p:cNvPr>
          <p:cNvSpPr>
            <a:spLocks noGrp="1"/>
          </p:cNvSpPr>
          <p:nvPr>
            <p:ph type="title"/>
          </p:nvPr>
        </p:nvSpPr>
        <p:spPr/>
        <p:txBody>
          <a:bodyPr/>
          <a:lstStyle/>
          <a:p>
            <a:r>
              <a:rPr lang="en-US" dirty="0"/>
              <a:t>The Template File Implementation</a:t>
            </a:r>
          </a:p>
        </p:txBody>
      </p:sp>
      <p:sp>
        <p:nvSpPr>
          <p:cNvPr id="4" name="Content Placeholder 3">
            <a:extLst>
              <a:ext uri="{FF2B5EF4-FFF2-40B4-BE49-F238E27FC236}">
                <a16:creationId xmlns:a16="http://schemas.microsoft.com/office/drawing/2014/main" id="{20BBECF5-EDDD-461E-BBA1-6731B92252DD}"/>
              </a:ext>
            </a:extLst>
          </p:cNvPr>
          <p:cNvSpPr>
            <a:spLocks noGrp="1"/>
          </p:cNvSpPr>
          <p:nvPr>
            <p:ph idx="1"/>
          </p:nvPr>
        </p:nvSpPr>
        <p:spPr/>
        <p:txBody>
          <a:bodyPr/>
          <a:lstStyle/>
          <a:p>
            <a:r>
              <a:rPr lang="en-US" dirty="0"/>
              <a:t>Solution required advanced query design</a:t>
            </a:r>
          </a:p>
        </p:txBody>
      </p:sp>
      <p:pic>
        <p:nvPicPr>
          <p:cNvPr id="3" name="Picture 2">
            <a:extLst>
              <a:ext uri="{FF2B5EF4-FFF2-40B4-BE49-F238E27FC236}">
                <a16:creationId xmlns:a16="http://schemas.microsoft.com/office/drawing/2014/main" id="{263CEACE-EF46-4FED-9832-E8DBE75C9ECA}"/>
              </a:ext>
            </a:extLst>
          </p:cNvPr>
          <p:cNvPicPr>
            <a:picLocks noChangeAspect="1"/>
          </p:cNvPicPr>
          <p:nvPr/>
        </p:nvPicPr>
        <p:blipFill>
          <a:blip r:embed="rId2"/>
          <a:stretch>
            <a:fillRect/>
          </a:stretch>
        </p:blipFill>
        <p:spPr>
          <a:xfrm>
            <a:off x="457200" y="2133600"/>
            <a:ext cx="8001000" cy="3537460"/>
          </a:xfrm>
          <a:prstGeom prst="rect">
            <a:avLst/>
          </a:prstGeom>
          <a:ln>
            <a:solidFill>
              <a:schemeClr val="tx1"/>
            </a:solidFill>
          </a:ln>
        </p:spPr>
      </p:pic>
    </p:spTree>
    <p:extLst>
      <p:ext uri="{BB962C8B-B14F-4D97-AF65-F5344CB8AC3E}">
        <p14:creationId xmlns:p14="http://schemas.microsoft.com/office/powerpoint/2010/main" val="318259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Ø"/>
            </a:pPr>
            <a:r>
              <a:rPr lang="en-US" dirty="0"/>
              <a:t>Custom Data Connectors</a:t>
            </a:r>
          </a:p>
        </p:txBody>
      </p:sp>
    </p:spTree>
    <p:extLst>
      <p:ext uri="{BB962C8B-B14F-4D97-AF65-F5344CB8AC3E}">
        <p14:creationId xmlns:p14="http://schemas.microsoft.com/office/powerpoint/2010/main" val="303935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59F4-8649-4F74-A777-2EFB8D4C3FD8}"/>
              </a:ext>
            </a:extLst>
          </p:cNvPr>
          <p:cNvSpPr>
            <a:spLocks noGrp="1"/>
          </p:cNvSpPr>
          <p:nvPr>
            <p:ph type="title"/>
          </p:nvPr>
        </p:nvSpPr>
        <p:spPr/>
        <p:txBody>
          <a:bodyPr/>
          <a:lstStyle/>
          <a:p>
            <a:r>
              <a:rPr lang="en-US" dirty="0"/>
              <a:t>Motivation for Custom Data Connectors</a:t>
            </a:r>
          </a:p>
        </p:txBody>
      </p:sp>
      <p:sp>
        <p:nvSpPr>
          <p:cNvPr id="3" name="Content Placeholder 2">
            <a:extLst>
              <a:ext uri="{FF2B5EF4-FFF2-40B4-BE49-F238E27FC236}">
                <a16:creationId xmlns:a16="http://schemas.microsoft.com/office/drawing/2014/main" id="{198EBCDD-B3BC-4AA7-9301-1E8A2314E93C}"/>
              </a:ext>
            </a:extLst>
          </p:cNvPr>
          <p:cNvSpPr>
            <a:spLocks noGrp="1"/>
          </p:cNvSpPr>
          <p:nvPr>
            <p:ph idx="1"/>
          </p:nvPr>
        </p:nvSpPr>
        <p:spPr/>
        <p:txBody>
          <a:bodyPr>
            <a:normAutofit/>
          </a:bodyPr>
          <a:lstStyle/>
          <a:p>
            <a:r>
              <a:rPr lang="en-US" sz="2000" dirty="0"/>
              <a:t>Creating a business analyst friendly view for a REST API</a:t>
            </a:r>
          </a:p>
          <a:p>
            <a:r>
              <a:rPr lang="en-US" sz="2000" dirty="0"/>
              <a:t>Providing branding for a source that Power Query supports with an existing connector (such as an OData service, or ODBC driver)</a:t>
            </a:r>
          </a:p>
          <a:p>
            <a:r>
              <a:rPr lang="en-US" sz="2000" dirty="0"/>
              <a:t>Implementing an OAuth v2 authentication flow for a SaaS offering</a:t>
            </a:r>
          </a:p>
          <a:p>
            <a:r>
              <a:rPr lang="en-US" sz="2000" dirty="0"/>
              <a:t>Exposing a limited/filtered view over your data source to improve usability</a:t>
            </a:r>
          </a:p>
          <a:p>
            <a:r>
              <a:rPr lang="en-US" sz="2000" dirty="0"/>
              <a:t>Supporting different authentication modes when creating a Power BI Content Pack</a:t>
            </a:r>
          </a:p>
          <a:p>
            <a:r>
              <a:rPr lang="en-US" sz="2000" dirty="0"/>
              <a:t>Enabling Direct Query for a data source via an ODBC driver</a:t>
            </a:r>
          </a:p>
        </p:txBody>
      </p:sp>
    </p:spTree>
    <p:extLst>
      <p:ext uri="{BB962C8B-B14F-4D97-AF65-F5344CB8AC3E}">
        <p14:creationId xmlns:p14="http://schemas.microsoft.com/office/powerpoint/2010/main" val="2401307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Power Query SDK</a:t>
            </a:r>
          </a:p>
        </p:txBody>
      </p:sp>
      <p:pic>
        <p:nvPicPr>
          <p:cNvPr id="3" name="Picture 2">
            <a:extLst>
              <a:ext uri="{FF2B5EF4-FFF2-40B4-BE49-F238E27FC236}">
                <a16:creationId xmlns:a16="http://schemas.microsoft.com/office/drawing/2014/main" id="{C8B613CB-5EDD-47EB-BD06-1E2DF81205B6}"/>
              </a:ext>
            </a:extLst>
          </p:cNvPr>
          <p:cNvPicPr>
            <a:picLocks noChangeAspect="1"/>
          </p:cNvPicPr>
          <p:nvPr/>
        </p:nvPicPr>
        <p:blipFill>
          <a:blip r:embed="rId2"/>
          <a:stretch>
            <a:fillRect/>
          </a:stretch>
        </p:blipFill>
        <p:spPr>
          <a:xfrm>
            <a:off x="533400" y="1371600"/>
            <a:ext cx="7416621" cy="3576096"/>
          </a:xfrm>
          <a:prstGeom prst="rect">
            <a:avLst/>
          </a:prstGeom>
        </p:spPr>
      </p:pic>
    </p:spTree>
    <p:extLst>
      <p:ext uri="{BB962C8B-B14F-4D97-AF65-F5344CB8AC3E}">
        <p14:creationId xmlns:p14="http://schemas.microsoft.com/office/powerpoint/2010/main" val="3710036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Creating a New Data Connector Project</a:t>
            </a:r>
          </a:p>
        </p:txBody>
      </p:sp>
      <p:pic>
        <p:nvPicPr>
          <p:cNvPr id="3" name="Picture 2">
            <a:extLst>
              <a:ext uri="{FF2B5EF4-FFF2-40B4-BE49-F238E27FC236}">
                <a16:creationId xmlns:a16="http://schemas.microsoft.com/office/drawing/2014/main" id="{E1AFC78A-E672-49C1-80D6-35CA22733AA2}"/>
              </a:ext>
            </a:extLst>
          </p:cNvPr>
          <p:cNvPicPr>
            <a:picLocks noChangeAspect="1"/>
          </p:cNvPicPr>
          <p:nvPr/>
        </p:nvPicPr>
        <p:blipFill>
          <a:blip r:embed="rId2"/>
          <a:stretch>
            <a:fillRect/>
          </a:stretch>
        </p:blipFill>
        <p:spPr>
          <a:xfrm>
            <a:off x="609600" y="1295400"/>
            <a:ext cx="7620000" cy="4143055"/>
          </a:xfrm>
          <a:prstGeom prst="rect">
            <a:avLst/>
          </a:prstGeom>
        </p:spPr>
      </p:pic>
    </p:spTree>
    <p:extLst>
      <p:ext uri="{BB962C8B-B14F-4D97-AF65-F5344CB8AC3E}">
        <p14:creationId xmlns:p14="http://schemas.microsoft.com/office/powerpoint/2010/main" val="290205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2017714"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Query </a:t>
            </a:r>
          </a:p>
          <a:p>
            <a:pPr algn="ctr"/>
            <a:r>
              <a:rPr lang="en-US"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ü"/>
            </a:pPr>
            <a:r>
              <a:rPr lang="en-US" dirty="0"/>
              <a:t>Custom Data Connectors</a:t>
            </a:r>
          </a:p>
        </p:txBody>
      </p:sp>
    </p:spTree>
    <p:extLst>
      <p:ext uri="{BB962C8B-B14F-4D97-AF65-F5344CB8AC3E}">
        <p14:creationId xmlns:p14="http://schemas.microsoft.com/office/powerpoint/2010/main" val="3294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Editor Window</a:t>
            </a:r>
            <a:endParaRPr lang="en-US" dirty="0"/>
          </a:p>
        </p:txBody>
      </p:sp>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easy-to-use UI experience for designing queries</a:t>
            </a:r>
          </a:p>
          <a:p>
            <a:pPr lvl="1"/>
            <a:r>
              <a:rPr lang="en-US" sz="2000" dirty="0"/>
              <a:t>Queries created by creating </a:t>
            </a:r>
            <a:r>
              <a:rPr lang="en-US" sz="2000" b="1" dirty="0"/>
              <a:t>Applied Steps</a:t>
            </a:r>
            <a:endParaRPr lang="en-US" sz="2000" dirty="0"/>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4" name="Picture 3"/>
          <p:cNvPicPr>
            <a:picLocks noChangeAspect="1"/>
          </p:cNvPicPr>
          <p:nvPr/>
        </p:nvPicPr>
        <p:blipFill>
          <a:blip r:embed="rId3"/>
          <a:stretch>
            <a:fillRect/>
          </a:stretch>
        </p:blipFill>
        <p:spPr>
          <a:xfrm>
            <a:off x="2579511" y="3505200"/>
            <a:ext cx="5619405" cy="2629263"/>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739422" y="3983016"/>
            <a:ext cx="1457603" cy="1877025"/>
          </a:xfrm>
          <a:prstGeom prst="rect">
            <a:avLst/>
          </a:prstGeom>
          <a:ln>
            <a:solidFill>
              <a:schemeClr val="tx1"/>
            </a:solidFill>
          </a:ln>
        </p:spPr>
      </p:pic>
      <p:cxnSp>
        <p:nvCxnSpPr>
          <p:cNvPr id="9" name="Straight Arrow Connector 8"/>
          <p:cNvCxnSpPr/>
          <p:nvPr/>
        </p:nvCxnSpPr>
        <p:spPr>
          <a:xfrm flipH="1">
            <a:off x="1207911" y="4009851"/>
            <a:ext cx="1295401" cy="5334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2688" y="3794428"/>
            <a:ext cx="281884" cy="470952"/>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5800" y="4265380"/>
            <a:ext cx="1348377" cy="1598480"/>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1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in data processing pipeline</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Each step is recorded using M </a:t>
            </a:r>
            <a:r>
              <a:rPr lang="en-US" sz="1600" i="1" dirty="0">
                <a:solidFill>
                  <a:schemeClr val="tx1">
                    <a:lumMod val="65000"/>
                    <a:lumOff val="35000"/>
                  </a:schemeClr>
                </a:solidFill>
              </a:rPr>
              <a:t>(aka Power Query Formula Language)</a:t>
            </a:r>
          </a:p>
          <a:p>
            <a:pPr lvl="1"/>
            <a:endParaRPr lang="en-US" sz="2000" dirty="0"/>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457200" y="3581400"/>
            <a:ext cx="6677295" cy="2827751"/>
          </a:xfrm>
          <a:prstGeom prst="rect">
            <a:avLst/>
          </a:prstGeom>
          <a:ln>
            <a:solidFill>
              <a:schemeClr val="tx1"/>
            </a:solidFill>
          </a:ln>
        </p:spPr>
      </p:pic>
      <p:grpSp>
        <p:nvGrpSpPr>
          <p:cNvPr id="21" name="Group 20"/>
          <p:cNvGrpSpPr/>
          <p:nvPr/>
        </p:nvGrpSpPr>
        <p:grpSpPr>
          <a:xfrm>
            <a:off x="1381925" y="3760537"/>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06901" y="5323054"/>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C67-C9BC-4C52-94C6-571D2D48B3AA}"/>
              </a:ext>
            </a:extLst>
          </p:cNvPr>
          <p:cNvSpPr>
            <a:spLocks noGrp="1"/>
          </p:cNvSpPr>
          <p:nvPr>
            <p:ph type="title"/>
          </p:nvPr>
        </p:nvSpPr>
        <p:spPr/>
        <p:txBody>
          <a:bodyPr/>
          <a:lstStyle/>
          <a:p>
            <a:r>
              <a:rPr lang="en-US" dirty="0"/>
              <a:t>Custom Column Dialog</a:t>
            </a:r>
          </a:p>
        </p:txBody>
      </p:sp>
      <p:sp>
        <p:nvSpPr>
          <p:cNvPr id="3" name="Content Placeholder 2">
            <a:extLst>
              <a:ext uri="{FF2B5EF4-FFF2-40B4-BE49-F238E27FC236}">
                <a16:creationId xmlns:a16="http://schemas.microsoft.com/office/drawing/2014/main" id="{0D18B16C-229C-49E4-9045-19FA0B21A407}"/>
              </a:ext>
            </a:extLst>
          </p:cNvPr>
          <p:cNvSpPr>
            <a:spLocks noGrp="1"/>
          </p:cNvSpPr>
          <p:nvPr>
            <p:ph idx="1"/>
          </p:nvPr>
        </p:nvSpPr>
        <p:spPr/>
        <p:txBody>
          <a:bodyPr>
            <a:normAutofit/>
          </a:bodyPr>
          <a:lstStyle/>
          <a:p>
            <a:r>
              <a:rPr lang="en-US" sz="2400" dirty="0"/>
              <a:t>You can write M code directly for custom column</a:t>
            </a:r>
          </a:p>
          <a:p>
            <a:pPr lvl="1"/>
            <a:r>
              <a:rPr lang="en-US" sz="2000" dirty="0"/>
              <a:t>The Custom Column dialog provides a simple M code editor</a:t>
            </a:r>
          </a:p>
        </p:txBody>
      </p:sp>
      <p:grpSp>
        <p:nvGrpSpPr>
          <p:cNvPr id="6" name="Group 5">
            <a:extLst>
              <a:ext uri="{FF2B5EF4-FFF2-40B4-BE49-F238E27FC236}">
                <a16:creationId xmlns:a16="http://schemas.microsoft.com/office/drawing/2014/main" id="{4EF1CE7A-EF69-40DA-9B5D-30C90CB0C60C}"/>
              </a:ext>
            </a:extLst>
          </p:cNvPr>
          <p:cNvGrpSpPr/>
          <p:nvPr/>
        </p:nvGrpSpPr>
        <p:grpSpPr>
          <a:xfrm>
            <a:off x="1143000" y="2514600"/>
            <a:ext cx="6248400" cy="3687697"/>
            <a:chOff x="1143000" y="2514600"/>
            <a:chExt cx="6248400" cy="3687697"/>
          </a:xfrm>
        </p:grpSpPr>
        <p:pic>
          <p:nvPicPr>
            <p:cNvPr id="4" name="Picture 3">
              <a:extLst>
                <a:ext uri="{FF2B5EF4-FFF2-40B4-BE49-F238E27FC236}">
                  <a16:creationId xmlns:a16="http://schemas.microsoft.com/office/drawing/2014/main" id="{F5F3CE49-0A6D-49A3-9E1A-4509893455C4}"/>
                </a:ext>
              </a:extLst>
            </p:cNvPr>
            <p:cNvPicPr>
              <a:picLocks noChangeAspect="1"/>
            </p:cNvPicPr>
            <p:nvPr/>
          </p:nvPicPr>
          <p:blipFill>
            <a:blip r:embed="rId2"/>
            <a:stretch>
              <a:fillRect/>
            </a:stretch>
          </p:blipFill>
          <p:spPr>
            <a:xfrm>
              <a:off x="1143000" y="2514600"/>
              <a:ext cx="6248400" cy="3687697"/>
            </a:xfrm>
            <a:prstGeom prst="rect">
              <a:avLst/>
            </a:prstGeom>
          </p:spPr>
        </p:pic>
        <p:pic>
          <p:nvPicPr>
            <p:cNvPr id="5" name="Picture 4">
              <a:extLst>
                <a:ext uri="{FF2B5EF4-FFF2-40B4-BE49-F238E27FC236}">
                  <a16:creationId xmlns:a16="http://schemas.microsoft.com/office/drawing/2014/main" id="{6138D500-7B5C-4481-8F03-4F89771EE710}"/>
                </a:ext>
              </a:extLst>
            </p:cNvPr>
            <p:cNvPicPr>
              <a:picLocks noChangeAspect="1"/>
            </p:cNvPicPr>
            <p:nvPr/>
          </p:nvPicPr>
          <p:blipFill rotWithShape="1">
            <a:blip r:embed="rId2"/>
            <a:srcRect l="4878" t="30995" r="53659" b="54541"/>
            <a:stretch/>
          </p:blipFill>
          <p:spPr>
            <a:xfrm>
              <a:off x="1447800" y="3657600"/>
              <a:ext cx="3701138" cy="761999"/>
            </a:xfrm>
            <a:prstGeom prst="rect">
              <a:avLst/>
            </a:prstGeom>
          </p:spPr>
        </p:pic>
      </p:grpSp>
    </p:spTree>
    <p:extLst>
      <p:ext uri="{BB962C8B-B14F-4D97-AF65-F5344CB8AC3E}">
        <p14:creationId xmlns:p14="http://schemas.microsoft.com/office/powerpoint/2010/main" val="50055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55F95-CAD5-49E0-857E-9CD9B0221E9A}"/>
              </a:ext>
            </a:extLst>
          </p:cNvPr>
          <p:cNvPicPr>
            <a:picLocks noChangeAspect="1"/>
          </p:cNvPicPr>
          <p:nvPr/>
        </p:nvPicPr>
        <p:blipFill>
          <a:blip r:embed="rId3"/>
          <a:stretch>
            <a:fillRect/>
          </a:stretch>
        </p:blipFill>
        <p:spPr>
          <a:xfrm>
            <a:off x="373830" y="3129202"/>
            <a:ext cx="4554616" cy="3100244"/>
          </a:xfrm>
          <a:prstGeom prst="rect">
            <a:avLst/>
          </a:prstGeom>
          <a:ln>
            <a:solidFill>
              <a:schemeClr val="tx1"/>
            </a:solidFill>
          </a:ln>
        </p:spPr>
      </p:pic>
      <p:sp>
        <p:nvSpPr>
          <p:cNvPr id="2" name="Title 1"/>
          <p:cNvSpPr>
            <a:spLocks noGrp="1"/>
          </p:cNvSpPr>
          <p:nvPr>
            <p:ph type="title"/>
          </p:nvPr>
        </p:nvSpPr>
        <p:spPr/>
        <p:txBody>
          <a:bodyPr/>
          <a:lstStyle/>
          <a:p>
            <a:r>
              <a:rPr lang="en-US" dirty="0"/>
              <a:t>Advanced Editor</a:t>
            </a:r>
            <a:br>
              <a:rPr lang="en-US" dirty="0"/>
            </a:br>
            <a:r>
              <a:rPr lang="en-US" sz="1100" dirty="0">
                <a:solidFill>
                  <a:schemeClr val="accent2">
                    <a:lumMod val="40000"/>
                    <a:lumOff val="60000"/>
                  </a:schemeClr>
                </a:solidFill>
              </a:rPr>
              <a:t>or more correctly - The Simple Editor for Advanced Users</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sp>
        <p:nvSpPr>
          <p:cNvPr id="8" name="Rounded Rectangle 7"/>
          <p:cNvSpPr/>
          <p:nvPr/>
        </p:nvSpPr>
        <p:spPr>
          <a:xfrm>
            <a:off x="2885499" y="3388048"/>
            <a:ext cx="370899" cy="55549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571299" y="3733800"/>
            <a:ext cx="5115501" cy="2414516"/>
          </a:xfrm>
          <a:prstGeom prst="rect">
            <a:avLst/>
          </a:prstGeom>
          <a:ln>
            <a:solidFill>
              <a:schemeClr val="bg1">
                <a:lumMod val="50000"/>
              </a:schemeClr>
            </a:solidFill>
          </a:ln>
        </p:spPr>
      </p:pic>
      <p:sp>
        <p:nvSpPr>
          <p:cNvPr id="9" name="Freeform 8"/>
          <p:cNvSpPr/>
          <p:nvPr/>
        </p:nvSpPr>
        <p:spPr>
          <a:xfrm>
            <a:off x="3256398" y="3353745"/>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14634</TotalTime>
  <Words>1897</Words>
  <Application>Microsoft Office PowerPoint</Application>
  <PresentationFormat>On-screen Show (4:3)</PresentationFormat>
  <Paragraphs>328</Paragraphs>
  <Slides>50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Arial Black</vt:lpstr>
      <vt:lpstr>Calibri</vt:lpstr>
      <vt:lpstr>Lucida Console</vt:lpstr>
      <vt:lpstr>Segoe UI</vt:lpstr>
      <vt:lpstr>Segoe UI Light</vt:lpstr>
      <vt:lpstr>Wingdings</vt:lpstr>
      <vt:lpstr>CPT_Wave15</vt:lpstr>
      <vt:lpstr>Introduction to M Programming for the Power BI Warrior</vt:lpstr>
      <vt:lpstr>Thanks to the Forefathers of M Education</vt:lpstr>
      <vt:lpstr>Download the Code and Slides</vt:lpstr>
      <vt:lpstr>Agenda</vt:lpstr>
      <vt:lpstr>Power BI Desktop is an ETL Tool</vt:lpstr>
      <vt:lpstr>Query Editor Window</vt:lpstr>
      <vt:lpstr>Query Steps</vt:lpstr>
      <vt:lpstr>Custom Column Dialog</vt:lpstr>
      <vt:lpstr>Advanced Editor or more correctly - The Simple Editor for Advanced Users</vt:lpstr>
      <vt:lpstr>"More" Advanced Editors</vt:lpstr>
      <vt:lpstr>Why Learn M</vt:lpstr>
      <vt:lpstr>Agenda</vt:lpstr>
      <vt:lpstr>The M Programming Language</vt:lpstr>
      <vt:lpstr>Referencing Other Queries</vt:lpstr>
      <vt:lpstr>Let Statement</vt:lpstr>
      <vt:lpstr>Comments and Variable Names</vt:lpstr>
      <vt:lpstr>Flow of Statement Evaluation</vt:lpstr>
      <vt:lpstr>Will This M Code Work?</vt:lpstr>
      <vt:lpstr>Query Folding</vt:lpstr>
      <vt:lpstr>Query Folding Example</vt:lpstr>
      <vt:lpstr>Native Queries</vt:lpstr>
      <vt:lpstr>M Type System</vt:lpstr>
      <vt:lpstr>M Datatypes</vt:lpstr>
      <vt:lpstr>Initializing Dates and Times</vt:lpstr>
      <vt:lpstr>Lists</vt:lpstr>
      <vt:lpstr>Text.Select</vt:lpstr>
      <vt:lpstr>Records</vt:lpstr>
      <vt:lpstr>Combination Operator (&amp;)</vt:lpstr>
      <vt:lpstr>Table.FromRecords</vt:lpstr>
      <vt:lpstr>Creating User-defined Types</vt:lpstr>
      <vt:lpstr>Using Each with Unary Functions</vt:lpstr>
      <vt:lpstr>Performing Calculations Across Rows</vt:lpstr>
      <vt:lpstr>Agenda</vt:lpstr>
      <vt:lpstr>M Function Library</vt:lpstr>
      <vt:lpstr>Accessing Data using OData.Feed</vt:lpstr>
      <vt:lpstr>Web.Contents</vt:lpstr>
      <vt:lpstr>Agenda</vt:lpstr>
      <vt:lpstr>Understanding Function Queries</vt:lpstr>
      <vt:lpstr>List.Generate</vt:lpstr>
      <vt:lpstr>Agenda</vt:lpstr>
      <vt:lpstr>Query Parameters</vt:lpstr>
      <vt:lpstr>Creating Query Parameters</vt:lpstr>
      <vt:lpstr>Referencing Parameters in a Query</vt:lpstr>
      <vt:lpstr>Creating a Project Template File</vt:lpstr>
      <vt:lpstr>The Template File Implementation</vt:lpstr>
      <vt:lpstr>Agenda</vt:lpstr>
      <vt:lpstr>Motivation for Custom Data Connectors</vt:lpstr>
      <vt:lpstr>Power Query SDK</vt:lpstr>
      <vt:lpstr>Creating a New Data Connector Project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 BI with SQL Server 2016</dc:title>
  <dc:creator>Ted Pattison</dc:creator>
  <cp:lastModifiedBy>Ted Pattison</cp:lastModifiedBy>
  <cp:revision>422</cp:revision>
  <dcterms:created xsi:type="dcterms:W3CDTF">2012-04-13T19:17:02Z</dcterms:created>
  <dcterms:modified xsi:type="dcterms:W3CDTF">2018-02-28T16:56:12Z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