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4"/>
  </p:notesMasterIdLst>
  <p:handoutMasterIdLst>
    <p:handoutMasterId r:id="rId45"/>
  </p:handoutMasterIdLst>
  <p:sldIdLst>
    <p:sldId id="532" r:id="rId6"/>
    <p:sldId id="278" r:id="rId7"/>
    <p:sldId id="467" r:id="rId8"/>
    <p:sldId id="526" r:id="rId9"/>
    <p:sldId id="280" r:id="rId10"/>
    <p:sldId id="469" r:id="rId11"/>
    <p:sldId id="314" r:id="rId12"/>
    <p:sldId id="282" r:id="rId13"/>
    <p:sldId id="470" r:id="rId14"/>
    <p:sldId id="468" r:id="rId15"/>
    <p:sldId id="472" r:id="rId16"/>
    <p:sldId id="473" r:id="rId17"/>
    <p:sldId id="297" r:id="rId18"/>
    <p:sldId id="486" r:id="rId19"/>
    <p:sldId id="477" r:id="rId20"/>
    <p:sldId id="527" r:id="rId21"/>
    <p:sldId id="283" r:id="rId22"/>
    <p:sldId id="479" r:id="rId23"/>
    <p:sldId id="480" r:id="rId24"/>
    <p:sldId id="487" r:id="rId25"/>
    <p:sldId id="463" r:id="rId26"/>
    <p:sldId id="488" r:id="rId27"/>
    <p:sldId id="513" r:id="rId28"/>
    <p:sldId id="493" r:id="rId29"/>
    <p:sldId id="492" r:id="rId30"/>
    <p:sldId id="497" r:id="rId31"/>
    <p:sldId id="498" r:id="rId32"/>
    <p:sldId id="489" r:id="rId33"/>
    <p:sldId id="484" r:id="rId34"/>
    <p:sldId id="514" r:id="rId35"/>
    <p:sldId id="528" r:id="rId36"/>
    <p:sldId id="529" r:id="rId37"/>
    <p:sldId id="530" r:id="rId38"/>
    <p:sldId id="499" r:id="rId39"/>
    <p:sldId id="500" r:id="rId40"/>
    <p:sldId id="501" r:id="rId41"/>
    <p:sldId id="531" r:id="rId42"/>
    <p:sldId id="491"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07" autoAdjust="0"/>
    <p:restoredTop sz="96196" autoAdjust="0"/>
  </p:normalViewPr>
  <p:slideViewPr>
    <p:cSldViewPr>
      <p:cViewPr varScale="1">
        <p:scale>
          <a:sx n="116" d="100"/>
          <a:sy n="116" d="100"/>
        </p:scale>
        <p:origin x="2083" y="77"/>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0"/>
    </p:cViewPr>
  </p:sorterViewPr>
  <p:notesViewPr>
    <p:cSldViewPr>
      <p:cViewPr>
        <p:scale>
          <a:sx n="90" d="100"/>
          <a:sy n="90" d="100"/>
        </p:scale>
        <p:origin x="2486"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a:t>v1.0</a:t>
            </a:r>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the core concepts of creating and executing queries in Power BI Desktop. Students will learn how to leverage the query features of Power BI Desktop to import data from a variety of sources including databases, Excel spreadsheets, web pages and SharePoint lists. Students will also discover how to design queries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clean up, transform and reshape data during the import process by learning about all the different</a:t>
            </a:r>
            <a:r>
              <a:rPr lang="en-US" sz="1200" kern="1200" baseline="0" dirty="0">
                <a:solidFill>
                  <a:schemeClr val="tx1"/>
                </a:solidFill>
                <a:effectLst/>
                <a:latin typeface="+mn-lt"/>
                <a:ea typeface="+mn-ea"/>
                <a:cs typeface="+mn-cs"/>
              </a:rPr>
              <a:t> type of query operations available in the Power BI Desktop query builder</a:t>
            </a:r>
            <a:r>
              <a:rPr lang="en-US" sz="1200" kern="1200" dirty="0">
                <a:solidFill>
                  <a:schemeClr val="tx1"/>
                </a:solidFill>
                <a:effectLst/>
                <a:latin typeface="+mn-lt"/>
                <a:ea typeface="+mn-ea"/>
                <a:cs typeface="+mn-cs"/>
              </a:rPr>
              <a:t>. The module also examines the use</a:t>
            </a:r>
            <a:r>
              <a:rPr lang="en-US" sz="1200" kern="1200" baseline="0" dirty="0">
                <a:solidFill>
                  <a:schemeClr val="tx1"/>
                </a:solidFill>
                <a:effectLst/>
                <a:latin typeface="+mn-lt"/>
                <a:ea typeface="+mn-ea"/>
                <a:cs typeface="+mn-cs"/>
              </a:rPr>
              <a:t> of query parameters and </a:t>
            </a:r>
            <a:r>
              <a:rPr lang="en-US" sz="1200" kern="1200" dirty="0">
                <a:solidFill>
                  <a:schemeClr val="tx1"/>
                </a:solidFill>
                <a:effectLst/>
                <a:latin typeface="+mn-lt"/>
                <a:ea typeface="+mn-ea"/>
                <a:cs typeface="+mn-cs"/>
              </a:rPr>
              <a:t>powerful transform operations such as merging columns and appending rows from multiple data sources. The module concludes by explaining to students </a:t>
            </a:r>
            <a:r>
              <a:rPr lang="en-US" sz="1200" kern="1200" baseline="0" dirty="0">
                <a:solidFill>
                  <a:schemeClr val="tx1"/>
                </a:solidFill>
                <a:effectLst/>
                <a:latin typeface="+mn-lt"/>
                <a:ea typeface="+mn-ea"/>
                <a:cs typeface="+mn-cs"/>
              </a:rPr>
              <a:t>how to design queries to convert an OLTP database design into an OLAP data model that is better suited for data analysis and reporting in a Power BI Desktop project.</a:t>
            </a:r>
            <a:endParaRPr lang="en-US" baseline="0" dirty="0"/>
          </a:p>
        </p:txBody>
      </p:sp>
    </p:spTree>
    <p:extLst>
      <p:ext uri="{BB962C8B-B14F-4D97-AF65-F5344CB8AC3E}">
        <p14:creationId xmlns:p14="http://schemas.microsoft.com/office/powerpoint/2010/main" val="189700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GB" b="1" dirty="0"/>
              <a:t>Left navigation bar</a:t>
            </a:r>
            <a:r>
              <a:rPr lang="en-GB" dirty="0"/>
              <a:t>: display a thumbnail for each screen in your app or a hierarchical view of all the controls on each screen.</a:t>
            </a:r>
            <a:endParaRPr lang="en-US" dirty="0"/>
          </a:p>
          <a:p>
            <a:pPr marL="228600" lvl="0" indent="-228600">
              <a:buFont typeface="+mj-lt"/>
              <a:buAutoNum type="arabicPeriod"/>
            </a:pPr>
            <a:r>
              <a:rPr lang="en-GB" b="1" dirty="0"/>
              <a:t>Middle pane</a:t>
            </a:r>
            <a:r>
              <a:rPr lang="en-GB" dirty="0"/>
              <a:t>: shows the screen that you're working on and canvas area.</a:t>
            </a:r>
            <a:endParaRPr lang="en-US" dirty="0"/>
          </a:p>
          <a:p>
            <a:pPr marL="228600" lvl="0" indent="-228600">
              <a:buFont typeface="+mj-lt"/>
              <a:buAutoNum type="arabicPeriod"/>
            </a:pPr>
            <a:r>
              <a:rPr lang="en-GB" b="1" dirty="0"/>
              <a:t>Right-hand pane:</a:t>
            </a:r>
            <a:r>
              <a:rPr lang="en-GB" dirty="0"/>
              <a:t> where you set properties, data sources, and advanced options.</a:t>
            </a:r>
            <a:endParaRPr lang="en-US" dirty="0"/>
          </a:p>
          <a:p>
            <a:pPr marL="228600" lvl="0" indent="-228600">
              <a:buFont typeface="+mj-lt"/>
              <a:buAutoNum type="arabicPeriod"/>
            </a:pPr>
            <a:r>
              <a:rPr lang="en-GB" b="1" dirty="0"/>
              <a:t>Property drop-down list</a:t>
            </a:r>
            <a:r>
              <a:rPr lang="en-GB" dirty="0"/>
              <a:t>: where you select the properties that formulas apply to.</a:t>
            </a:r>
            <a:endParaRPr lang="en-US" dirty="0"/>
          </a:p>
          <a:p>
            <a:pPr marL="228600" lvl="0" indent="-228600">
              <a:buFont typeface="+mj-lt"/>
              <a:buAutoNum type="arabicPeriod"/>
            </a:pPr>
            <a:r>
              <a:rPr lang="en-GB" b="1" dirty="0"/>
              <a:t>Formula bar</a:t>
            </a:r>
            <a:r>
              <a:rPr lang="en-GB" dirty="0"/>
              <a:t>: where you add formulas (as in Excel) that define app behaviour.</a:t>
            </a:r>
            <a:endParaRPr lang="en-US" dirty="0"/>
          </a:p>
          <a:p>
            <a:pPr marL="228600" lvl="0" indent="-228600">
              <a:buFont typeface="+mj-lt"/>
              <a:buAutoNum type="arabicPeriod"/>
            </a:pPr>
            <a:r>
              <a:rPr lang="en-GB" b="1" dirty="0"/>
              <a:t>Ribbon</a:t>
            </a:r>
            <a:r>
              <a:rPr lang="en-GB" dirty="0"/>
              <a:t>: where you add controls and customize design elements.</a:t>
            </a:r>
            <a:endParaRPr lang="en-US" dirty="0"/>
          </a:p>
          <a:p>
            <a:pPr marL="228600" lvl="0" indent="-228600">
              <a:buFont typeface="+mj-lt"/>
              <a:buAutoNum type="arabicPeriod"/>
            </a:pPr>
            <a:r>
              <a:rPr lang="en-GB" b="1" dirty="0"/>
              <a:t>Ribbon tabs: </a:t>
            </a:r>
            <a:r>
              <a:rPr lang="en-GB" dirty="0"/>
              <a:t>each ribbon contains a set of contextual-tabs. The New Screen button is on both the Home and Insert ribbons.</a:t>
            </a:r>
            <a:endParaRPr lang="en-US" dirty="0"/>
          </a:p>
        </p:txBody>
      </p:sp>
      <p:sp>
        <p:nvSpPr>
          <p:cNvPr id="4" name="Slide Number Placeholder 3"/>
          <p:cNvSpPr>
            <a:spLocks noGrp="1"/>
          </p:cNvSpPr>
          <p:nvPr>
            <p:ph type="sldNum" sz="quarter" idx="10"/>
          </p:nvPr>
        </p:nvSpPr>
        <p:spPr/>
        <p:txBody>
          <a:bodyPr/>
          <a:lstStyle/>
          <a:p>
            <a:fld id="{8071D3C4-3B96-4DAA-BA48-30045AAA4634}" type="slidenum">
              <a:rPr lang="en-GB" smtClean="0"/>
              <a:t>5</a:t>
            </a:fld>
            <a:endParaRPr lang="en-GB"/>
          </a:p>
        </p:txBody>
      </p:sp>
    </p:spTree>
    <p:extLst>
      <p:ext uri="{BB962C8B-B14F-4D97-AF65-F5344CB8AC3E}">
        <p14:creationId xmlns:p14="http://schemas.microsoft.com/office/powerpoint/2010/main" val="2392920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198866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93118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653158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200697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71D3C4-3B96-4DAA-BA48-30045AAA4634}" type="slidenum">
              <a:rPr lang="en-GB" smtClean="0"/>
              <a:t>36</a:t>
            </a:fld>
            <a:endParaRPr lang="en-GB"/>
          </a:p>
        </p:txBody>
      </p:sp>
    </p:spTree>
    <p:extLst>
      <p:ext uri="{BB962C8B-B14F-4D97-AF65-F5344CB8AC3E}">
        <p14:creationId xmlns:p14="http://schemas.microsoft.com/office/powerpoint/2010/main" val="4065726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7967955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17" name="Inhaltsplatzhalter 2"/>
          <p:cNvSpPr>
            <a:spLocks noGrp="1"/>
          </p:cNvSpPr>
          <p:nvPr>
            <p:ph idx="1"/>
          </p:nvPr>
        </p:nvSpPr>
        <p:spPr>
          <a:xfrm>
            <a:off x="241300" y="1484787"/>
            <a:ext cx="8229601" cy="4281339"/>
          </a:xfrm>
          <a:prstGeom prst="rect">
            <a:avLst/>
          </a:prstGeom>
        </p:spPr>
        <p:txBody>
          <a:bodyPr/>
          <a:lstStyle>
            <a:lvl1pPr marL="257111" indent="-257111">
              <a:buFont typeface="Wingdings" pitchFamily="2" charset="2"/>
              <a:buChar char="§"/>
              <a:defRPr>
                <a:solidFill>
                  <a:schemeClr val="tx1"/>
                </a:solidFill>
                <a:latin typeface="Segoe UI" pitchFamily="34" charset="0"/>
                <a:ea typeface="Segoe UI" pitchFamily="34" charset="0"/>
                <a:cs typeface="Segoe UI" pitchFamily="34" charset="0"/>
              </a:defRPr>
            </a:lvl1pPr>
            <a:lvl2pPr marL="557074" indent="-214259">
              <a:buFont typeface="Wingdings" pitchFamily="2" charset="2"/>
              <a:buChar char="§"/>
              <a:defRPr>
                <a:solidFill>
                  <a:schemeClr val="tx1"/>
                </a:solidFill>
                <a:latin typeface="Segoe UI" pitchFamily="34" charset="0"/>
                <a:ea typeface="Segoe UI" pitchFamily="34" charset="0"/>
                <a:cs typeface="Segoe UI" pitchFamily="34" charset="0"/>
              </a:defRPr>
            </a:lvl2pPr>
            <a:lvl3pPr marL="857036" indent="-171407">
              <a:buFont typeface="Wingdings" pitchFamily="2" charset="2"/>
              <a:buChar char="§"/>
              <a:defRPr>
                <a:solidFill>
                  <a:schemeClr val="tx1"/>
                </a:solidFill>
                <a:latin typeface="Segoe UI" pitchFamily="34" charset="0"/>
                <a:ea typeface="Segoe UI" pitchFamily="34" charset="0"/>
                <a:cs typeface="Segoe UI" pitchFamily="34" charset="0"/>
              </a:defRPr>
            </a:lvl3pPr>
            <a:lvl4pPr marL="1199850" indent="-171407">
              <a:buFont typeface="Wingdings" pitchFamily="2" charset="2"/>
              <a:buChar char="§"/>
              <a:defRPr>
                <a:solidFill>
                  <a:schemeClr val="tx1"/>
                </a:solidFill>
                <a:latin typeface="Segoe UI" pitchFamily="34" charset="0"/>
                <a:ea typeface="Segoe UI" pitchFamily="34" charset="0"/>
                <a:cs typeface="Segoe UI" pitchFamily="34" charset="0"/>
              </a:defRPr>
            </a:lvl4pPr>
            <a:lvl5pPr marL="1542665" indent="-171407">
              <a:buFont typeface="Wingdings" pitchFamily="2" charset="2"/>
              <a:buChar char="§"/>
              <a:defRPr>
                <a:solidFill>
                  <a:schemeClr val="tx1"/>
                </a:solidFill>
                <a:latin typeface="Segoe UI" pitchFamily="34" charset="0"/>
                <a:ea typeface="Segoe UI" pitchFamily="34" charset="0"/>
                <a:cs typeface="Segoe UI"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42099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C8A5E5-FAB3-45FE-B422-E8A8593917C7}" type="datetimeFigureOut">
              <a:rPr lang="en-GB" smtClean="0"/>
              <a:t>14/02/2018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F17F2C-43F9-4360-B608-305BB96131D3}" type="slidenum">
              <a:rPr lang="en-GB" smtClean="0"/>
              <a:t>‹#›</a:t>
            </a:fld>
            <a:endParaRPr lang="en-GB"/>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44624"/>
            <a:ext cx="8229600" cy="998984"/>
          </a:xfrm>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Tree>
    <p:extLst>
      <p:ext uri="{BB962C8B-B14F-4D97-AF65-F5344CB8AC3E}">
        <p14:creationId xmlns:p14="http://schemas.microsoft.com/office/powerpoint/2010/main" val="359093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A5E5-FAB3-45FE-B422-E8A8593917C7}" type="datetimeFigureOut">
              <a:rPr lang="en-GB" smtClean="0"/>
              <a:t>14/02/2018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F17F2C-43F9-4360-B608-305BB96131D3}" type="slidenum">
              <a:rPr lang="en-GB" smtClean="0"/>
              <a:t>‹#›</a:t>
            </a:fld>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6"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79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for Graphic">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lvl1pPr>
              <a:defRPr>
                <a:latin typeface="Segoe UI Light" panose="020B0502040204020203" pitchFamily="34" charset="0"/>
              </a:defRPr>
            </a:lvl1pPr>
          </a:lstStyle>
          <a:p>
            <a:fld id="{02C8A5E5-FAB3-45FE-B422-E8A8593917C7}" type="datetimeFigureOut">
              <a:rPr lang="en-GB" smtClean="0"/>
              <a:pPr/>
              <a:t>14/02/2018</a:t>
            </a:fld>
            <a:endParaRPr lang="en-GB"/>
          </a:p>
        </p:txBody>
      </p:sp>
      <p:sp>
        <p:nvSpPr>
          <p:cNvPr id="5" name="Footer Placeholder 4"/>
          <p:cNvSpPr>
            <a:spLocks noGrp="1"/>
          </p:cNvSpPr>
          <p:nvPr>
            <p:ph type="ftr" sz="quarter" idx="11"/>
          </p:nvPr>
        </p:nvSpPr>
        <p:spPr/>
        <p:txBody>
          <a:bodyPr/>
          <a:lstStyle>
            <a:lvl1pPr>
              <a:defRPr>
                <a:latin typeface="Segoe UI Light" panose="020B0502040204020203"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Segoe UI Light" panose="020B0502040204020203" pitchFamily="34" charset="0"/>
              </a:defRPr>
            </a:lvl1pPr>
          </a:lstStyle>
          <a:p>
            <a:fld id="{61F17F2C-43F9-4360-B608-305BB96131D3}" type="slidenum">
              <a:rPr lang="en-GB" smtClean="0"/>
              <a:pPr/>
              <a:t>‹#›</a:t>
            </a:fld>
            <a:endParaRPr lang="en-GB"/>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0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eb.powerapps.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57200"/>
            <a:ext cx="8763000" cy="1371600"/>
          </a:xfrm>
        </p:spPr>
        <p:txBody>
          <a:bodyPr/>
          <a:lstStyle/>
          <a:p>
            <a:pPr algn="ctr"/>
            <a:r>
              <a:rPr lang="en-US" sz="3200" dirty="0"/>
              <a:t>Love at First Sight with</a:t>
            </a:r>
            <a:br>
              <a:rPr lang="en-US" sz="3200" dirty="0"/>
            </a:br>
            <a:r>
              <a:rPr lang="en-US" sz="4000" dirty="0"/>
              <a:t>PowerApps and Flow</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Form Layouts</a:t>
            </a:r>
            <a:endParaRPr lang="en-US" dirty="0"/>
          </a:p>
        </p:txBody>
      </p:sp>
      <p:pic>
        <p:nvPicPr>
          <p:cNvPr id="5" name="Picture 4"/>
          <p:cNvPicPr/>
          <p:nvPr/>
        </p:nvPicPr>
        <p:blipFill>
          <a:blip r:embed="rId2"/>
          <a:stretch>
            <a:fillRect/>
          </a:stretch>
        </p:blipFill>
        <p:spPr>
          <a:xfrm>
            <a:off x="1295400" y="1447800"/>
            <a:ext cx="6466155" cy="49359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5549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 Controls and Data Cards</a:t>
            </a:r>
          </a:p>
        </p:txBody>
      </p:sp>
      <p:sp>
        <p:nvSpPr>
          <p:cNvPr id="3" name="Content Placeholder 2"/>
          <p:cNvSpPr>
            <a:spLocks noGrp="1"/>
          </p:cNvSpPr>
          <p:nvPr>
            <p:ph idx="1"/>
          </p:nvPr>
        </p:nvSpPr>
        <p:spPr/>
        <p:txBody>
          <a:bodyPr/>
          <a:lstStyle/>
          <a:p>
            <a:r>
              <a:rPr lang="en-US" b="1" dirty="0"/>
              <a:t>Card controls</a:t>
            </a:r>
          </a:p>
          <a:p>
            <a:pPr lvl="1"/>
            <a:r>
              <a:rPr lang="en-US" dirty="0"/>
              <a:t>Building blocks of the </a:t>
            </a:r>
            <a:r>
              <a:rPr lang="en-US" b="1" dirty="0"/>
              <a:t>Edit</a:t>
            </a:r>
            <a:r>
              <a:rPr lang="en-US" dirty="0"/>
              <a:t> and </a:t>
            </a:r>
            <a:r>
              <a:rPr lang="en-US" b="1" dirty="0"/>
              <a:t>Display</a:t>
            </a:r>
            <a:r>
              <a:rPr lang="en-US" dirty="0"/>
              <a:t> form controls</a:t>
            </a:r>
          </a:p>
          <a:p>
            <a:pPr lvl="1"/>
            <a:r>
              <a:rPr lang="en-US" b="1" dirty="0"/>
              <a:t>Form </a:t>
            </a:r>
            <a:r>
              <a:rPr lang="en-US" dirty="0"/>
              <a:t>represents entire record</a:t>
            </a:r>
          </a:p>
          <a:p>
            <a:pPr lvl="1"/>
            <a:r>
              <a:rPr lang="en-US" b="1" dirty="0"/>
              <a:t>Card</a:t>
            </a:r>
            <a:r>
              <a:rPr lang="en-US" dirty="0"/>
              <a:t> represents a single field of the record</a:t>
            </a:r>
          </a:p>
          <a:p>
            <a:endParaRPr lang="en-US" dirty="0"/>
          </a:p>
          <a:p>
            <a:r>
              <a:rPr lang="en-US" dirty="0"/>
              <a:t>C</a:t>
            </a:r>
            <a:r>
              <a:rPr lang="en-US" b="1" dirty="0"/>
              <a:t>ards</a:t>
            </a:r>
            <a:r>
              <a:rPr lang="en-US" dirty="0"/>
              <a:t> configured in right-hand pane</a:t>
            </a:r>
          </a:p>
          <a:p>
            <a:pPr lvl="2"/>
            <a:r>
              <a:rPr lang="en-US" dirty="0"/>
              <a:t>Choose which fields to show</a:t>
            </a:r>
          </a:p>
          <a:p>
            <a:pPr lvl="2"/>
            <a:r>
              <a:rPr lang="en-US" dirty="0"/>
              <a:t>Change order of fields</a:t>
            </a:r>
          </a:p>
          <a:p>
            <a:pPr lvl="2"/>
            <a:r>
              <a:rPr lang="en-US" dirty="0"/>
              <a:t>Change how to show each field</a:t>
            </a:r>
          </a:p>
          <a:p>
            <a:pPr marL="0" indent="0">
              <a:buNone/>
            </a:pPr>
            <a:endParaRPr lang="en-US" dirty="0"/>
          </a:p>
        </p:txBody>
      </p:sp>
    </p:spTree>
    <p:extLst>
      <p:ext uri="{BB962C8B-B14F-4D97-AF65-F5344CB8AC3E}">
        <p14:creationId xmlns:p14="http://schemas.microsoft.com/office/powerpoint/2010/main" val="385211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Cards</a:t>
            </a:r>
          </a:p>
        </p:txBody>
      </p:sp>
      <p:pic>
        <p:nvPicPr>
          <p:cNvPr id="4" name="Picture 3"/>
          <p:cNvPicPr>
            <a:picLocks noChangeAspect="1"/>
          </p:cNvPicPr>
          <p:nvPr/>
        </p:nvPicPr>
        <p:blipFill>
          <a:blip r:embed="rId2"/>
          <a:stretch>
            <a:fillRect/>
          </a:stretch>
        </p:blipFill>
        <p:spPr>
          <a:xfrm>
            <a:off x="1068522" y="1124744"/>
            <a:ext cx="7006955" cy="53291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4640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Name &amp; Icon</a:t>
            </a:r>
            <a:endParaRPr lang="en-US" dirty="0"/>
          </a:p>
        </p:txBody>
      </p:sp>
      <p:sp>
        <p:nvSpPr>
          <p:cNvPr id="4" name="Content Placeholder 3"/>
          <p:cNvSpPr>
            <a:spLocks noGrp="1"/>
          </p:cNvSpPr>
          <p:nvPr>
            <p:ph idx="1"/>
          </p:nvPr>
        </p:nvSpPr>
        <p:spPr/>
        <p:txBody>
          <a:bodyPr/>
          <a:lstStyle/>
          <a:p>
            <a:r>
              <a:rPr lang="en-US"/>
              <a:t>Name, icon, and description settings your app</a:t>
            </a:r>
          </a:p>
          <a:p>
            <a:r>
              <a:rPr lang="en-GB" b="1"/>
              <a:t>File</a:t>
            </a:r>
            <a:r>
              <a:rPr lang="en-GB"/>
              <a:t> tab &gt; </a:t>
            </a:r>
            <a:r>
              <a:rPr lang="en-GB" b="1"/>
              <a:t>App Settings</a:t>
            </a:r>
            <a:r>
              <a:rPr lang="en-US"/>
              <a:t> (PowerApps Studio)</a:t>
            </a:r>
            <a:endParaRPr lang="en-US" dirty="0"/>
          </a:p>
        </p:txBody>
      </p:sp>
      <p:pic>
        <p:nvPicPr>
          <p:cNvPr id="5" name="Picture 4" descr="C:\Users\chris\AppData\Local\Temp\SNAGHTML735b1dd.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914" y="2608804"/>
            <a:ext cx="5731510" cy="4041140"/>
          </a:xfrm>
          <a:prstGeom prst="rect">
            <a:avLst/>
          </a:prstGeom>
          <a:ln>
            <a:noFill/>
          </a:ln>
          <a:effectLst>
            <a:outerShdw blurRad="292100" dist="139700" dir="2700000" algn="tl" rotWithShape="0">
              <a:srgbClr val="333333">
                <a:alpha val="65000"/>
              </a:srgbClr>
            </a:outerShdw>
          </a:effectLst>
        </p:spPr>
      </p:pic>
      <p:pic>
        <p:nvPicPr>
          <p:cNvPr id="6" name="Picture 5"/>
          <p:cNvPicPr/>
          <p:nvPr/>
        </p:nvPicPr>
        <p:blipFill>
          <a:blip r:embed="rId3"/>
          <a:stretch>
            <a:fillRect/>
          </a:stretch>
        </p:blipFill>
        <p:spPr>
          <a:xfrm>
            <a:off x="6250138" y="2608804"/>
            <a:ext cx="2595581" cy="16764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9836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Building Apps with PowerApps Studio</a:t>
            </a:r>
          </a:p>
          <a:p>
            <a:pPr>
              <a:buFont typeface="Wingdings" panose="05000000000000000000" pitchFamily="2" charset="2"/>
              <a:buChar char="Ø"/>
            </a:pPr>
            <a:r>
              <a:rPr lang="en-US" dirty="0"/>
              <a:t>Understanding Connectors and Connections</a:t>
            </a:r>
          </a:p>
          <a:p>
            <a:r>
              <a:rPr lang="en-US" dirty="0"/>
              <a:t>Building PowerApps for SharePoint Online</a:t>
            </a:r>
          </a:p>
          <a:p>
            <a:r>
              <a:rPr lang="en-US" dirty="0"/>
              <a:t>Extending PowerApps using Microsoft Flow</a:t>
            </a:r>
          </a:p>
          <a:p>
            <a:r>
              <a:rPr lang="en-US" dirty="0"/>
              <a:t>Advanced Topics with PowerApps &amp; Flow </a:t>
            </a:r>
          </a:p>
        </p:txBody>
      </p:sp>
    </p:spTree>
    <p:extLst>
      <p:ext uri="{BB962C8B-B14F-4D97-AF65-F5344CB8AC3E}">
        <p14:creationId xmlns:p14="http://schemas.microsoft.com/office/powerpoint/2010/main" val="2063239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Connectors and Connections</a:t>
            </a:r>
          </a:p>
        </p:txBody>
      </p:sp>
      <p:sp>
        <p:nvSpPr>
          <p:cNvPr id="4" name="Content Placeholder 3"/>
          <p:cNvSpPr>
            <a:spLocks noGrp="1"/>
          </p:cNvSpPr>
          <p:nvPr>
            <p:ph idx="1"/>
          </p:nvPr>
        </p:nvSpPr>
        <p:spPr/>
        <p:txBody>
          <a:bodyPr>
            <a:normAutofit/>
          </a:bodyPr>
          <a:lstStyle/>
          <a:p>
            <a:r>
              <a:rPr lang="en-US" sz="1800" b="1" dirty="0"/>
              <a:t>Connector</a:t>
            </a:r>
          </a:p>
          <a:p>
            <a:pPr lvl="1"/>
            <a:r>
              <a:rPr lang="en-US" sz="1600" dirty="0"/>
              <a:t>A wrapper around an API which allows PowerApps and Flow to read and write from external </a:t>
            </a:r>
            <a:r>
              <a:rPr lang="en-US" sz="1600" dirty="0" err="1"/>
              <a:t>datasource</a:t>
            </a:r>
            <a:endParaRPr lang="en-US" sz="1600" dirty="0"/>
          </a:p>
          <a:p>
            <a:endParaRPr lang="en-US" sz="2000" dirty="0"/>
          </a:p>
          <a:p>
            <a:endParaRPr lang="en-US" sz="2000" dirty="0"/>
          </a:p>
          <a:p>
            <a:pPr lvl="1"/>
            <a:endParaRPr lang="en-US" sz="1600" dirty="0"/>
          </a:p>
          <a:p>
            <a:r>
              <a:rPr lang="en-US" sz="1800" b="1" dirty="0"/>
              <a:t>Connection</a:t>
            </a:r>
          </a:p>
          <a:p>
            <a:pPr lvl="1"/>
            <a:r>
              <a:rPr lang="en-US" sz="1600" dirty="0"/>
              <a:t>Configuration created in order to use a connector</a:t>
            </a:r>
          </a:p>
          <a:p>
            <a:pPr lvl="1"/>
            <a:r>
              <a:rPr lang="en-US" sz="1600" dirty="0"/>
              <a:t>Connection defined data source location, login credentials and granted permissions</a:t>
            </a:r>
          </a:p>
          <a:p>
            <a:pPr lvl="1"/>
            <a:endParaRPr lang="en-US" sz="1600" dirty="0"/>
          </a:p>
        </p:txBody>
      </p:sp>
      <p:pic>
        <p:nvPicPr>
          <p:cNvPr id="5" name="Picture 4" descr="List of Service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438400"/>
            <a:ext cx="2971800" cy="1045036"/>
          </a:xfrm>
          <a:prstGeom prst="rect">
            <a:avLst/>
          </a:prstGeom>
          <a:noFill/>
          <a:ln>
            <a:solidFill>
              <a:schemeClr val="bg1">
                <a:lumMod val="50000"/>
              </a:schemeClr>
            </a:solidFill>
          </a:ln>
        </p:spPr>
      </p:pic>
      <p:pic>
        <p:nvPicPr>
          <p:cNvPr id="2" name="Picture 1">
            <a:extLst>
              <a:ext uri="{FF2B5EF4-FFF2-40B4-BE49-F238E27FC236}">
                <a16:creationId xmlns:a16="http://schemas.microsoft.com/office/drawing/2014/main" id="{C5DF967F-5D87-40CB-B6F4-720EC6463A8A}"/>
              </a:ext>
            </a:extLst>
          </p:cNvPr>
          <p:cNvPicPr>
            <a:picLocks noChangeAspect="1"/>
          </p:cNvPicPr>
          <p:nvPr/>
        </p:nvPicPr>
        <p:blipFill rotWithShape="1">
          <a:blip r:embed="rId3"/>
          <a:srcRect b="22222"/>
          <a:stretch/>
        </p:blipFill>
        <p:spPr>
          <a:xfrm>
            <a:off x="1219200" y="4572000"/>
            <a:ext cx="2277070" cy="2133600"/>
          </a:xfrm>
          <a:prstGeom prst="rect">
            <a:avLst/>
          </a:prstGeom>
          <a:ln>
            <a:solidFill>
              <a:schemeClr val="bg1">
                <a:lumMod val="50000"/>
              </a:schemeClr>
            </a:solidFill>
          </a:ln>
        </p:spPr>
      </p:pic>
    </p:spTree>
    <p:extLst>
      <p:ext uri="{BB962C8B-B14F-4D97-AF65-F5344CB8AC3E}">
        <p14:creationId xmlns:p14="http://schemas.microsoft.com/office/powerpoint/2010/main" val="315791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ECD0-EFB6-43FA-981E-BAA2D40CCDBD}"/>
              </a:ext>
            </a:extLst>
          </p:cNvPr>
          <p:cNvSpPr>
            <a:spLocks noGrp="1"/>
          </p:cNvSpPr>
          <p:nvPr>
            <p:ph type="title"/>
          </p:nvPr>
        </p:nvSpPr>
        <p:spPr/>
        <p:txBody>
          <a:bodyPr/>
          <a:lstStyle/>
          <a:p>
            <a:r>
              <a:rPr lang="en-US" dirty="0"/>
              <a:t>Granting Permissions</a:t>
            </a:r>
          </a:p>
        </p:txBody>
      </p:sp>
      <p:pic>
        <p:nvPicPr>
          <p:cNvPr id="3" name="Picture 2">
            <a:extLst>
              <a:ext uri="{FF2B5EF4-FFF2-40B4-BE49-F238E27FC236}">
                <a16:creationId xmlns:a16="http://schemas.microsoft.com/office/drawing/2014/main" id="{BFF23529-8C08-4B25-99F0-2F0A8C54C5D5}"/>
              </a:ext>
            </a:extLst>
          </p:cNvPr>
          <p:cNvPicPr>
            <a:picLocks noChangeAspect="1"/>
          </p:cNvPicPr>
          <p:nvPr/>
        </p:nvPicPr>
        <p:blipFill>
          <a:blip r:embed="rId2"/>
          <a:stretch>
            <a:fillRect/>
          </a:stretch>
        </p:blipFill>
        <p:spPr>
          <a:xfrm>
            <a:off x="885825" y="1524000"/>
            <a:ext cx="7143750" cy="4819880"/>
          </a:xfrm>
          <a:prstGeom prst="rect">
            <a:avLst/>
          </a:prstGeom>
          <a:ln>
            <a:solidFill>
              <a:schemeClr val="bg1">
                <a:lumMod val="50000"/>
              </a:schemeClr>
            </a:solidFill>
          </a:ln>
        </p:spPr>
      </p:pic>
    </p:spTree>
    <p:extLst>
      <p:ext uri="{BB962C8B-B14F-4D97-AF65-F5344CB8AC3E}">
        <p14:creationId xmlns:p14="http://schemas.microsoft.com/office/powerpoint/2010/main" val="567618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Panel</a:t>
            </a:r>
          </a:p>
        </p:txBody>
      </p:sp>
      <p:sp>
        <p:nvSpPr>
          <p:cNvPr id="4" name="Content Placeholder 3"/>
          <p:cNvSpPr>
            <a:spLocks noGrp="1"/>
          </p:cNvSpPr>
          <p:nvPr>
            <p:ph idx="1"/>
          </p:nvPr>
        </p:nvSpPr>
        <p:spPr>
          <a:xfrm>
            <a:off x="457200" y="1412776"/>
            <a:ext cx="4834880" cy="4868000"/>
          </a:xfrm>
        </p:spPr>
        <p:txBody>
          <a:bodyPr/>
          <a:lstStyle/>
          <a:p>
            <a:r>
              <a:rPr lang="en-GB" dirty="0"/>
              <a:t>Will list existing data sources</a:t>
            </a:r>
          </a:p>
          <a:p>
            <a:r>
              <a:rPr lang="en-GB" dirty="0"/>
              <a:t>Also provides ability to add new data sources</a:t>
            </a:r>
            <a:endParaRPr lang="en-US" dirty="0"/>
          </a:p>
        </p:txBody>
      </p:sp>
      <p:pic>
        <p:nvPicPr>
          <p:cNvPr id="3" name="Picture 2"/>
          <p:cNvPicPr/>
          <p:nvPr/>
        </p:nvPicPr>
        <p:blipFill>
          <a:blip r:embed="rId2"/>
          <a:stretch>
            <a:fillRect/>
          </a:stretch>
        </p:blipFill>
        <p:spPr>
          <a:xfrm>
            <a:off x="5410200" y="1740914"/>
            <a:ext cx="3540968" cy="4902305"/>
          </a:xfrm>
          <a:prstGeom prst="rect">
            <a:avLst/>
          </a:prstGeom>
          <a:ln>
            <a:solidFill>
              <a:schemeClr val="tx1"/>
            </a:solidFill>
          </a:ln>
        </p:spPr>
      </p:pic>
    </p:spTree>
    <p:extLst>
      <p:ext uri="{BB962C8B-B14F-4D97-AF65-F5344CB8AC3E}">
        <p14:creationId xmlns:p14="http://schemas.microsoft.com/office/powerpoint/2010/main" val="1047306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Delegation</a:t>
            </a:r>
          </a:p>
        </p:txBody>
      </p:sp>
      <p:sp>
        <p:nvSpPr>
          <p:cNvPr id="4" name="Content Placeholder 3"/>
          <p:cNvSpPr>
            <a:spLocks noGrp="1"/>
          </p:cNvSpPr>
          <p:nvPr>
            <p:ph idx="1"/>
          </p:nvPr>
        </p:nvSpPr>
        <p:spPr/>
        <p:txBody>
          <a:bodyPr>
            <a:normAutofit/>
          </a:bodyPr>
          <a:lstStyle/>
          <a:p>
            <a:r>
              <a:rPr lang="en-US" b="1" dirty="0"/>
              <a:t>Delegation</a:t>
            </a:r>
            <a:r>
              <a:rPr lang="en-US" dirty="0"/>
              <a:t> is where you can delegate the processing of data to a data source before the data is pulled in an app</a:t>
            </a:r>
          </a:p>
          <a:p>
            <a:pPr lvl="1"/>
            <a:r>
              <a:rPr lang="en-US" dirty="0"/>
              <a:t>Key to building efficient apps</a:t>
            </a:r>
          </a:p>
          <a:p>
            <a:pPr lvl="1"/>
            <a:r>
              <a:rPr lang="en-US" dirty="0"/>
              <a:t>Minimizes the amount of data that needs to be brought into the app</a:t>
            </a:r>
            <a:br>
              <a:rPr lang="en-US" dirty="0"/>
            </a:br>
            <a:endParaRPr lang="en-US" dirty="0"/>
          </a:p>
          <a:p>
            <a:r>
              <a:rPr lang="en-US" dirty="0"/>
              <a:t>PowerApps includes a powerful set of functions to filter, sort, and shape tables of data</a:t>
            </a:r>
          </a:p>
          <a:p>
            <a:pPr lvl="1"/>
            <a:r>
              <a:rPr lang="en-US" dirty="0"/>
              <a:t>Equivalent to writing database queries</a:t>
            </a:r>
          </a:p>
        </p:txBody>
      </p:sp>
    </p:spTree>
    <p:extLst>
      <p:ext uri="{BB962C8B-B14F-4D97-AF65-F5344CB8AC3E}">
        <p14:creationId xmlns:p14="http://schemas.microsoft.com/office/powerpoint/2010/main" val="91451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Delegate Functions</a:t>
            </a:r>
          </a:p>
        </p:txBody>
      </p:sp>
      <p:sp>
        <p:nvSpPr>
          <p:cNvPr id="3" name="Content Placeholder 2"/>
          <p:cNvSpPr>
            <a:spLocks noGrp="1"/>
          </p:cNvSpPr>
          <p:nvPr>
            <p:ph idx="1"/>
          </p:nvPr>
        </p:nvSpPr>
        <p:spPr/>
        <p:txBody>
          <a:bodyPr>
            <a:noAutofit/>
          </a:bodyPr>
          <a:lstStyle/>
          <a:p>
            <a:r>
              <a:rPr lang="en-US" sz="2400" b="1" dirty="0"/>
              <a:t>Filter functions</a:t>
            </a:r>
          </a:p>
          <a:p>
            <a:pPr lvl="1"/>
            <a:r>
              <a:rPr lang="en-US" sz="2000" i="1" dirty="0"/>
              <a:t>Filter</a:t>
            </a:r>
            <a:r>
              <a:rPr lang="en-US" sz="2000" dirty="0"/>
              <a:t>, </a:t>
            </a:r>
            <a:r>
              <a:rPr lang="en-US" sz="2000" i="1" dirty="0"/>
              <a:t>Search</a:t>
            </a:r>
            <a:r>
              <a:rPr lang="en-US" sz="2000" dirty="0"/>
              <a:t>, and </a:t>
            </a:r>
            <a:r>
              <a:rPr lang="en-US" sz="2000" i="1" dirty="0"/>
              <a:t>LookUp</a:t>
            </a:r>
            <a:r>
              <a:rPr lang="en-US" sz="2000" dirty="0"/>
              <a:t> can be delegated</a:t>
            </a:r>
            <a:br>
              <a:rPr lang="en-US" sz="2000" dirty="0"/>
            </a:br>
            <a:endParaRPr lang="en-US" sz="2000" dirty="0"/>
          </a:p>
          <a:p>
            <a:r>
              <a:rPr lang="en-US" sz="2400" b="1" dirty="0"/>
              <a:t>Sorting functions</a:t>
            </a:r>
          </a:p>
          <a:p>
            <a:pPr lvl="1"/>
            <a:r>
              <a:rPr lang="en-US" sz="2000" i="1" dirty="0"/>
              <a:t>Sort </a:t>
            </a:r>
            <a:r>
              <a:rPr lang="en-US" sz="2000" dirty="0"/>
              <a:t>and </a:t>
            </a:r>
            <a:r>
              <a:rPr lang="en-US" sz="2000" i="1" dirty="0" err="1"/>
              <a:t>SortByColumns</a:t>
            </a:r>
            <a:r>
              <a:rPr lang="en-US" sz="2000" i="1" dirty="0"/>
              <a:t> </a:t>
            </a:r>
            <a:r>
              <a:rPr lang="en-US" sz="2000" dirty="0"/>
              <a:t>can be delegated</a:t>
            </a:r>
            <a:br>
              <a:rPr lang="en-US" sz="2000" dirty="0"/>
            </a:br>
            <a:endParaRPr lang="en-US" sz="2000" i="1" dirty="0"/>
          </a:p>
          <a:p>
            <a:r>
              <a:rPr lang="en-US" sz="2400" b="1" dirty="0"/>
              <a:t>Aggregate functions</a:t>
            </a:r>
          </a:p>
          <a:p>
            <a:pPr lvl="1"/>
            <a:r>
              <a:rPr lang="en-US" sz="2000" i="1" dirty="0"/>
              <a:t>Sum</a:t>
            </a:r>
            <a:r>
              <a:rPr lang="en-US" sz="2000" dirty="0"/>
              <a:t>, </a:t>
            </a:r>
            <a:r>
              <a:rPr lang="en-US" sz="2000" i="1" dirty="0"/>
              <a:t>Average</a:t>
            </a:r>
            <a:r>
              <a:rPr lang="en-US" sz="2000" dirty="0"/>
              <a:t>, </a:t>
            </a:r>
            <a:r>
              <a:rPr lang="en-US" sz="2000" i="1" dirty="0"/>
              <a:t>Min</a:t>
            </a:r>
            <a:r>
              <a:rPr lang="en-US" sz="2000" dirty="0"/>
              <a:t>, and </a:t>
            </a:r>
            <a:r>
              <a:rPr lang="en-US" sz="2000" i="1" dirty="0"/>
              <a:t>Max </a:t>
            </a:r>
            <a:r>
              <a:rPr lang="en-US" sz="2000" dirty="0"/>
              <a:t>can be delegated</a:t>
            </a:r>
          </a:p>
          <a:p>
            <a:pPr lvl="1"/>
            <a:r>
              <a:rPr lang="en-US" sz="2000" dirty="0"/>
              <a:t>Not all data sources support this delegation</a:t>
            </a:r>
            <a:br>
              <a:rPr lang="en-US" sz="2000" dirty="0"/>
            </a:br>
            <a:endParaRPr lang="en-US" sz="2000" dirty="0"/>
          </a:p>
          <a:p>
            <a:pPr marL="27432" indent="0">
              <a:buNone/>
            </a:pPr>
            <a:r>
              <a:rPr lang="en-US" sz="2000" b="1" dirty="0">
                <a:solidFill>
                  <a:srgbClr val="126BA1"/>
                </a:solidFill>
              </a:rPr>
              <a:t>https://powerapps.microsoft.com/en-us/tutorials/delegation-list/ </a:t>
            </a:r>
          </a:p>
        </p:txBody>
      </p:sp>
    </p:spTree>
    <p:extLst>
      <p:ext uri="{BB962C8B-B14F-4D97-AF65-F5344CB8AC3E}">
        <p14:creationId xmlns:p14="http://schemas.microsoft.com/office/powerpoint/2010/main" val="100369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Ø"/>
            </a:pPr>
            <a:r>
              <a:rPr lang="en-US" dirty="0"/>
              <a:t>Building Apps with PowerApps Studio</a:t>
            </a:r>
          </a:p>
          <a:p>
            <a:r>
              <a:rPr lang="en-US" dirty="0"/>
              <a:t>Understanding Connectors and Connections</a:t>
            </a:r>
          </a:p>
          <a:p>
            <a:r>
              <a:rPr lang="en-US" dirty="0"/>
              <a:t>Building PowerApps for SharePoint Online</a:t>
            </a:r>
          </a:p>
          <a:p>
            <a:r>
              <a:rPr lang="en-US" dirty="0"/>
              <a:t>Extending PowerApps using Microsoft Flow</a:t>
            </a:r>
          </a:p>
          <a:p>
            <a:r>
              <a:rPr lang="en-US" dirty="0"/>
              <a:t>Advanced Topics with PowerApps &amp; Flow </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Building Apps with PowerApps Studio</a:t>
            </a:r>
          </a:p>
          <a:p>
            <a:pPr>
              <a:buFont typeface="Wingdings" panose="05000000000000000000" pitchFamily="2" charset="2"/>
              <a:buChar char="ü"/>
            </a:pPr>
            <a:r>
              <a:rPr lang="en-US" dirty="0"/>
              <a:t>Understanding Connectors and Connections</a:t>
            </a:r>
          </a:p>
          <a:p>
            <a:pPr>
              <a:buFont typeface="Wingdings" panose="05000000000000000000" pitchFamily="2" charset="2"/>
              <a:buChar char="Ø"/>
            </a:pPr>
            <a:r>
              <a:rPr lang="en-US" dirty="0"/>
              <a:t>Building PowerApps for SharePoint Online</a:t>
            </a:r>
          </a:p>
          <a:p>
            <a:r>
              <a:rPr lang="en-US" dirty="0"/>
              <a:t>Extending PowerApps using Microsoft Flow</a:t>
            </a:r>
          </a:p>
          <a:p>
            <a:r>
              <a:rPr lang="en-US" dirty="0"/>
              <a:t>Advanced Topics with PowerApps &amp; Flow </a:t>
            </a:r>
          </a:p>
        </p:txBody>
      </p:sp>
    </p:spTree>
    <p:extLst>
      <p:ext uri="{BB962C8B-B14F-4D97-AF65-F5344CB8AC3E}">
        <p14:creationId xmlns:p14="http://schemas.microsoft.com/office/powerpoint/2010/main" val="2010837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SharePoint List</a:t>
            </a:r>
          </a:p>
        </p:txBody>
      </p:sp>
      <p:sp>
        <p:nvSpPr>
          <p:cNvPr id="3" name="Content Placeholder 2"/>
          <p:cNvSpPr>
            <a:spLocks noGrp="1"/>
          </p:cNvSpPr>
          <p:nvPr>
            <p:ph idx="1"/>
          </p:nvPr>
        </p:nvSpPr>
        <p:spPr/>
        <p:txBody>
          <a:bodyPr>
            <a:normAutofit/>
          </a:bodyPr>
          <a:lstStyle/>
          <a:p>
            <a:r>
              <a:rPr lang="en-US" dirty="0"/>
              <a:t>Generate an app automatically based on data in a SharePoint list</a:t>
            </a:r>
          </a:p>
          <a:p>
            <a:pPr lvl="1"/>
            <a:r>
              <a:rPr lang="en-US" dirty="0"/>
              <a:t>Users can manage items in app for SharePoint list</a:t>
            </a:r>
          </a:p>
          <a:p>
            <a:pPr lvl="1"/>
            <a:r>
              <a:rPr lang="en-US" u="sng" dirty="0"/>
              <a:t>Libraries are NOT supported</a:t>
            </a:r>
          </a:p>
          <a:p>
            <a:r>
              <a:rPr lang="en-US" dirty="0"/>
              <a:t>By default, the app will have 3 screens:</a:t>
            </a:r>
          </a:p>
          <a:p>
            <a:pPr lvl="1"/>
            <a:r>
              <a:rPr lang="en-US" b="1" dirty="0"/>
              <a:t>BrowseScreen1 </a:t>
            </a:r>
            <a:r>
              <a:rPr lang="en-US" dirty="0"/>
              <a:t>-</a:t>
            </a:r>
            <a:r>
              <a:rPr lang="en-US" b="1" dirty="0"/>
              <a:t> </a:t>
            </a:r>
            <a:r>
              <a:rPr lang="en-US" dirty="0"/>
              <a:t>browse through all records in the list</a:t>
            </a:r>
          </a:p>
          <a:p>
            <a:pPr lvl="1"/>
            <a:r>
              <a:rPr lang="en-US" b="1" dirty="0"/>
              <a:t>DetailsScreen1 - </a:t>
            </a:r>
            <a:r>
              <a:rPr lang="en-US" dirty="0"/>
              <a:t>view all fields for a specific record</a:t>
            </a:r>
          </a:p>
          <a:p>
            <a:pPr lvl="1"/>
            <a:r>
              <a:rPr lang="en-US" b="1" dirty="0"/>
              <a:t>EditScreen1 - </a:t>
            </a:r>
            <a:r>
              <a:rPr lang="en-US" dirty="0"/>
              <a:t>create or edit a record</a:t>
            </a:r>
          </a:p>
          <a:p>
            <a:r>
              <a:rPr lang="en-US" dirty="0"/>
              <a:t>Customize these screens based on your needs</a:t>
            </a:r>
          </a:p>
          <a:p>
            <a:r>
              <a:rPr lang="en-US" u="sng" dirty="0"/>
              <a:t>Not all columns are supported</a:t>
            </a:r>
          </a:p>
        </p:txBody>
      </p:sp>
    </p:spTree>
    <p:extLst>
      <p:ext uri="{BB962C8B-B14F-4D97-AF65-F5344CB8AC3E}">
        <p14:creationId xmlns:p14="http://schemas.microsoft.com/office/powerpoint/2010/main" val="2050323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Building Apps with PowerApps Studio</a:t>
            </a:r>
          </a:p>
          <a:p>
            <a:pPr>
              <a:buFont typeface="Wingdings" panose="05000000000000000000" pitchFamily="2" charset="2"/>
              <a:buChar char="ü"/>
            </a:pPr>
            <a:r>
              <a:rPr lang="en-US" dirty="0"/>
              <a:t>Understanding Connectors and Connections</a:t>
            </a:r>
          </a:p>
          <a:p>
            <a:pPr>
              <a:buFont typeface="Wingdings" panose="05000000000000000000" pitchFamily="2" charset="2"/>
              <a:buChar char="ü"/>
            </a:pPr>
            <a:r>
              <a:rPr lang="en-US" dirty="0"/>
              <a:t>Building PowerApps for SharePoint Online</a:t>
            </a:r>
          </a:p>
          <a:p>
            <a:pPr>
              <a:buFont typeface="Wingdings" panose="05000000000000000000" pitchFamily="2" charset="2"/>
              <a:buChar char="Ø"/>
            </a:pPr>
            <a:r>
              <a:rPr lang="en-US" dirty="0"/>
              <a:t>Extending PowerApps using Microsoft Flow</a:t>
            </a:r>
          </a:p>
          <a:p>
            <a:r>
              <a:rPr lang="en-US" dirty="0"/>
              <a:t>Advanced Topics with PowerApps &amp; Flow </a:t>
            </a:r>
          </a:p>
        </p:txBody>
      </p:sp>
    </p:spTree>
    <p:extLst>
      <p:ext uri="{BB962C8B-B14F-4D97-AF65-F5344CB8AC3E}">
        <p14:creationId xmlns:p14="http://schemas.microsoft.com/office/powerpoint/2010/main" val="3636892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C3EF-64CB-417A-B7CD-B9471D84019C}"/>
              </a:ext>
            </a:extLst>
          </p:cNvPr>
          <p:cNvSpPr>
            <a:spLocks noGrp="1"/>
          </p:cNvSpPr>
          <p:nvPr>
            <p:ph type="title"/>
          </p:nvPr>
        </p:nvSpPr>
        <p:spPr/>
        <p:txBody>
          <a:bodyPr/>
          <a:lstStyle/>
          <a:p>
            <a:r>
              <a:rPr lang="en-US" dirty="0"/>
              <a:t>What is Flow?</a:t>
            </a:r>
          </a:p>
        </p:txBody>
      </p:sp>
      <p:sp>
        <p:nvSpPr>
          <p:cNvPr id="3" name="Content Placeholder 2">
            <a:extLst>
              <a:ext uri="{FF2B5EF4-FFF2-40B4-BE49-F238E27FC236}">
                <a16:creationId xmlns:a16="http://schemas.microsoft.com/office/drawing/2014/main" id="{3B39CAF5-891A-4947-862C-D0C2F1F0423C}"/>
              </a:ext>
            </a:extLst>
          </p:cNvPr>
          <p:cNvSpPr>
            <a:spLocks noGrp="1"/>
          </p:cNvSpPr>
          <p:nvPr>
            <p:ph idx="1"/>
          </p:nvPr>
        </p:nvSpPr>
        <p:spPr/>
        <p:txBody>
          <a:bodyPr>
            <a:normAutofit/>
          </a:bodyPr>
          <a:lstStyle/>
          <a:p>
            <a:r>
              <a:rPr lang="en-US" sz="2400" dirty="0"/>
              <a:t>Service for automating workflows across other services</a:t>
            </a:r>
          </a:p>
          <a:p>
            <a:pPr lvl="1"/>
            <a:r>
              <a:rPr lang="en-US" sz="2000" dirty="0"/>
              <a:t>Designed by Microsoft for business users more than developers</a:t>
            </a:r>
          </a:p>
          <a:p>
            <a:pPr lvl="1"/>
            <a:endParaRPr lang="en-US" sz="2000" dirty="0"/>
          </a:p>
          <a:p>
            <a:r>
              <a:rPr lang="en-US" sz="2400" dirty="0"/>
              <a:t>What can you do with Flow?</a:t>
            </a:r>
          </a:p>
          <a:p>
            <a:pPr lvl="1"/>
            <a:r>
              <a:rPr lang="en-US" sz="2000" dirty="0"/>
              <a:t>Get notifications</a:t>
            </a:r>
          </a:p>
          <a:p>
            <a:pPr lvl="1"/>
            <a:r>
              <a:rPr lang="en-US" sz="2000" dirty="0"/>
              <a:t>Copy files</a:t>
            </a:r>
          </a:p>
          <a:p>
            <a:pPr lvl="1"/>
            <a:r>
              <a:rPr lang="en-US" sz="2000" dirty="0"/>
              <a:t>Collect data</a:t>
            </a:r>
          </a:p>
          <a:p>
            <a:pPr lvl="1"/>
            <a:r>
              <a:rPr lang="en-US" sz="2000" dirty="0"/>
              <a:t>Automate approvals</a:t>
            </a:r>
          </a:p>
        </p:txBody>
      </p:sp>
    </p:spTree>
    <p:extLst>
      <p:ext uri="{BB962C8B-B14F-4D97-AF65-F5344CB8AC3E}">
        <p14:creationId xmlns:p14="http://schemas.microsoft.com/office/powerpoint/2010/main" val="863140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Building Blocks of Flow</a:t>
            </a:r>
            <a:endParaRPr lang="en-US" dirty="0"/>
          </a:p>
        </p:txBody>
      </p:sp>
      <p:sp>
        <p:nvSpPr>
          <p:cNvPr id="5" name="Content Placeholder 4"/>
          <p:cNvSpPr>
            <a:spLocks noGrp="1"/>
          </p:cNvSpPr>
          <p:nvPr>
            <p:ph idx="1"/>
          </p:nvPr>
        </p:nvSpPr>
        <p:spPr/>
        <p:txBody>
          <a:bodyPr>
            <a:normAutofit/>
          </a:bodyPr>
          <a:lstStyle/>
          <a:p>
            <a:r>
              <a:rPr lang="en-US" sz="2400" dirty="0"/>
              <a:t>Flows whether created from a template or from scratch:</a:t>
            </a:r>
          </a:p>
          <a:p>
            <a:pPr lvl="1"/>
            <a:r>
              <a:rPr lang="en-US" sz="2000" dirty="0"/>
              <a:t>Will contain </a:t>
            </a:r>
            <a:r>
              <a:rPr lang="en-US" sz="2000" b="1" dirty="0"/>
              <a:t>building blocks</a:t>
            </a:r>
            <a:r>
              <a:rPr lang="en-US" sz="2000" dirty="0"/>
              <a:t> that work together in certain ways (much like a flowchart)</a:t>
            </a:r>
            <a:br>
              <a:rPr lang="en-US" sz="2000" dirty="0"/>
            </a:br>
            <a:endParaRPr lang="en-US" sz="2000" dirty="0"/>
          </a:p>
          <a:p>
            <a:r>
              <a:rPr lang="en-US" sz="2400" dirty="0"/>
              <a:t>Building blocks of Flow:</a:t>
            </a:r>
          </a:p>
          <a:p>
            <a:pPr lvl="1"/>
            <a:r>
              <a:rPr lang="en-US" sz="2000" b="1" dirty="0"/>
              <a:t>Services</a:t>
            </a:r>
            <a:r>
              <a:rPr lang="en-US" sz="2000" dirty="0"/>
              <a:t> - sources and destinations of data in a flow</a:t>
            </a:r>
          </a:p>
          <a:p>
            <a:pPr lvl="1"/>
            <a:r>
              <a:rPr lang="en-US" sz="2000" b="1" dirty="0"/>
              <a:t>Triggers</a:t>
            </a:r>
            <a:r>
              <a:rPr lang="en-US" sz="2000" dirty="0"/>
              <a:t> - events that start a flow</a:t>
            </a:r>
          </a:p>
          <a:p>
            <a:pPr lvl="1"/>
            <a:r>
              <a:rPr lang="en-US" sz="2000" b="1" dirty="0"/>
              <a:t>Actions</a:t>
            </a:r>
            <a:r>
              <a:rPr lang="en-US" sz="2000" dirty="0"/>
              <a:t> - tasks accomplished by the flow</a:t>
            </a:r>
          </a:p>
          <a:p>
            <a:pPr lvl="1"/>
            <a:r>
              <a:rPr lang="en-US" sz="2000" b="1" dirty="0"/>
              <a:t>Conditions</a:t>
            </a:r>
            <a:r>
              <a:rPr lang="en-US" sz="2000" dirty="0"/>
              <a:t> - allow for branching if/then logic in a flow</a:t>
            </a:r>
          </a:p>
          <a:p>
            <a:pPr lvl="1"/>
            <a:r>
              <a:rPr lang="en-US" sz="2000" b="1" dirty="0"/>
              <a:t>Loops</a:t>
            </a:r>
            <a:r>
              <a:rPr lang="en-US" sz="2000" dirty="0"/>
              <a:t> - for iterating over actions more than once</a:t>
            </a:r>
          </a:p>
        </p:txBody>
      </p:sp>
    </p:spTree>
    <p:extLst>
      <p:ext uri="{BB962C8B-B14F-4D97-AF65-F5344CB8AC3E}">
        <p14:creationId xmlns:p14="http://schemas.microsoft.com/office/powerpoint/2010/main" val="2610478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lstStyle/>
          <a:p>
            <a:r>
              <a:rPr lang="en-US" dirty="0"/>
              <a:t>Flow Visual Designer </a:t>
            </a:r>
          </a:p>
        </p:txBody>
      </p:sp>
      <p:grpSp>
        <p:nvGrpSpPr>
          <p:cNvPr id="31" name="Group 30"/>
          <p:cNvGrpSpPr/>
          <p:nvPr/>
        </p:nvGrpSpPr>
        <p:grpSpPr>
          <a:xfrm>
            <a:off x="-475532" y="1556792"/>
            <a:ext cx="9601806" cy="4033043"/>
            <a:chOff x="-106608" y="1946347"/>
            <a:chExt cx="8845796" cy="3715496"/>
          </a:xfrm>
        </p:grpSpPr>
        <p:sp>
          <p:nvSpPr>
            <p:cNvPr id="5" name="Content Placeholder 2"/>
            <p:cNvSpPr txBox="1">
              <a:spLocks/>
            </p:cNvSpPr>
            <p:nvPr/>
          </p:nvSpPr>
          <p:spPr>
            <a:xfrm>
              <a:off x="481113" y="1946347"/>
              <a:ext cx="2984690" cy="454578"/>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Segoe UI Light" panose="020B0502040204020203" pitchFamily="34" charset="0"/>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Segoe UI Light" panose="020B0502040204020203" pitchFamily="34" charset="0"/>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Segoe UI Light" panose="020B0502040204020203" pitchFamily="34" charset="0"/>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Segoe UI Light" panose="020B0502040204020203" pitchFamily="34" charset="0"/>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Segoe UI Light" panose="020B0502040204020203"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r>
                <a:rPr lang="en-US" sz="1224" dirty="0">
                  <a:cs typeface="Segoe UI Light" panose="020B0502040204020203" pitchFamily="34" charset="0"/>
                </a:rPr>
                <a:t>Sending an Exchange email when a new file is added in Dropbox</a:t>
              </a:r>
            </a:p>
          </p:txBody>
        </p:sp>
        <p:grpSp>
          <p:nvGrpSpPr>
            <p:cNvPr id="6" name="Group 5"/>
            <p:cNvGrpSpPr/>
            <p:nvPr/>
          </p:nvGrpSpPr>
          <p:grpSpPr>
            <a:xfrm>
              <a:off x="285053" y="3259380"/>
              <a:ext cx="8454135" cy="2402463"/>
              <a:chOff x="371818" y="3117989"/>
              <a:chExt cx="11053101" cy="3141026"/>
            </a:xfrm>
          </p:grpSpPr>
          <p:grpSp>
            <p:nvGrpSpPr>
              <p:cNvPr id="7" name="Group 6"/>
              <p:cNvGrpSpPr/>
              <p:nvPr/>
            </p:nvGrpSpPr>
            <p:grpSpPr>
              <a:xfrm>
                <a:off x="371818" y="4322107"/>
                <a:ext cx="3877054" cy="914400"/>
                <a:chOff x="553270" y="2032528"/>
                <a:chExt cx="2321314" cy="914400"/>
              </a:xfrm>
            </p:grpSpPr>
            <p:sp>
              <p:nvSpPr>
                <p:cNvPr id="18" name="Rectangle 17"/>
                <p:cNvSpPr/>
                <p:nvPr/>
              </p:nvSpPr>
              <p:spPr>
                <a:xfrm>
                  <a:off x="553270" y="2032528"/>
                  <a:ext cx="2321314" cy="859613"/>
                </a:xfrm>
                <a:prstGeom prst="rect">
                  <a:avLst/>
                </a:prstGeom>
              </p:spPr>
              <p:txBody>
                <a:bodyPr wrap="square">
                  <a:spAutoFit/>
                </a:bodyPr>
                <a:lstStyle/>
                <a:p>
                  <a:pPr algn="r" defTabSz="685709">
                    <a:defRPr/>
                  </a:pPr>
                  <a:r>
                    <a:rPr lang="en-US" sz="1224" kern="0" dirty="0">
                      <a:solidFill>
                        <a:schemeClr val="tx1">
                          <a:lumMod val="85000"/>
                          <a:lumOff val="15000"/>
                        </a:schemeClr>
                      </a:solidFill>
                      <a:latin typeface="Segoe UI Light" panose="020B0502040204020203" pitchFamily="34" charset="0"/>
                      <a:cs typeface="Segoe UI Light" panose="020B0502040204020203" pitchFamily="34" charset="0"/>
                    </a:rPr>
                    <a:t>Authenticate to your O365 account.</a:t>
                  </a:r>
                  <a:br>
                    <a:rPr lang="en-US" sz="1224" kern="0" dirty="0">
                      <a:solidFill>
                        <a:schemeClr val="tx1">
                          <a:lumMod val="85000"/>
                          <a:lumOff val="15000"/>
                        </a:schemeClr>
                      </a:solidFill>
                      <a:latin typeface="Segoe UI Light" panose="020B0502040204020203" pitchFamily="34" charset="0"/>
                      <a:cs typeface="Segoe UI Light" panose="020B0502040204020203" pitchFamily="34" charset="0"/>
                    </a:rPr>
                  </a:br>
                  <a:br>
                    <a:rPr lang="en-US" sz="1224" kern="0" dirty="0">
                      <a:solidFill>
                        <a:schemeClr val="tx1">
                          <a:lumMod val="85000"/>
                          <a:lumOff val="15000"/>
                        </a:schemeClr>
                      </a:solidFill>
                      <a:latin typeface="Segoe UI Light" panose="020B0502040204020203" pitchFamily="34" charset="0"/>
                      <a:cs typeface="Segoe UI Light" panose="020B0502040204020203" pitchFamily="34" charset="0"/>
                    </a:rPr>
                  </a:br>
                  <a:r>
                    <a:rPr lang="en-US" sz="1224" kern="0" dirty="0">
                      <a:solidFill>
                        <a:schemeClr val="tx1">
                          <a:lumMod val="85000"/>
                          <a:lumOff val="15000"/>
                        </a:schemeClr>
                      </a:solidFill>
                      <a:latin typeface="Segoe UI Light" panose="020B0502040204020203" pitchFamily="34" charset="0"/>
                      <a:cs typeface="Segoe UI Light" panose="020B0502040204020203" pitchFamily="34" charset="0"/>
                    </a:rPr>
                    <a:t>Build email </a:t>
                  </a:r>
                  <a:r>
                    <a:rPr lang="en-US" sz="1224" i="1" kern="0" dirty="0">
                      <a:solidFill>
                        <a:schemeClr val="tx1">
                          <a:lumMod val="85000"/>
                          <a:lumOff val="15000"/>
                        </a:schemeClr>
                      </a:solidFill>
                      <a:latin typeface="Segoe UI Light" panose="020B0502040204020203" pitchFamily="34" charset="0"/>
                      <a:cs typeface="Segoe UI Light" panose="020B0502040204020203" pitchFamily="34" charset="0"/>
                    </a:rPr>
                    <a:t>Subject</a:t>
                  </a:r>
                  <a:r>
                    <a:rPr lang="en-US" sz="1224" kern="0" dirty="0">
                      <a:solidFill>
                        <a:schemeClr val="tx1">
                          <a:lumMod val="85000"/>
                          <a:lumOff val="15000"/>
                        </a:schemeClr>
                      </a:solidFill>
                      <a:latin typeface="Segoe UI Light" panose="020B0502040204020203" pitchFamily="34" charset="0"/>
                      <a:cs typeface="Segoe UI Light" panose="020B0502040204020203" pitchFamily="34" charset="0"/>
                    </a:rPr>
                    <a:t> and </a:t>
                  </a:r>
                  <a:r>
                    <a:rPr lang="en-US" sz="1224" i="1" kern="0" dirty="0">
                      <a:solidFill>
                        <a:schemeClr val="tx1">
                          <a:lumMod val="85000"/>
                          <a:lumOff val="15000"/>
                        </a:schemeClr>
                      </a:solidFill>
                      <a:latin typeface="Segoe UI Light" panose="020B0502040204020203" pitchFamily="34" charset="0"/>
                      <a:cs typeface="Segoe UI Light" panose="020B0502040204020203" pitchFamily="34" charset="0"/>
                    </a:rPr>
                    <a:t>Body</a:t>
                  </a:r>
                </a:p>
              </p:txBody>
            </p:sp>
            <p:sp>
              <p:nvSpPr>
                <p:cNvPr id="19" name="Line Callout 2 (Accent Bar) 15"/>
                <p:cNvSpPr/>
                <p:nvPr/>
              </p:nvSpPr>
              <p:spPr>
                <a:xfrm flipH="1">
                  <a:off x="2790615" y="2184928"/>
                  <a:ext cx="83968" cy="762000"/>
                </a:xfrm>
                <a:prstGeom prst="accentCallout2">
                  <a:avLst>
                    <a:gd name="adj1" fmla="val 18750"/>
                    <a:gd name="adj2" fmla="val -8333"/>
                    <a:gd name="adj3" fmla="val -5738"/>
                    <a:gd name="adj4" fmla="val -198011"/>
                    <a:gd name="adj5" fmla="val -99148"/>
                    <a:gd name="adj6" fmla="val -432842"/>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09">
                    <a:defRPr/>
                  </a:pPr>
                  <a:endParaRPr lang="en-US" sz="1377" kern="0" dirty="0">
                    <a:solidFill>
                      <a:sysClr val="windowText" lastClr="000000"/>
                    </a:solidFill>
                  </a:endParaRPr>
                </a:p>
              </p:txBody>
            </p:sp>
          </p:grpSp>
          <p:grpSp>
            <p:nvGrpSpPr>
              <p:cNvPr id="8" name="Group 7"/>
              <p:cNvGrpSpPr/>
              <p:nvPr/>
            </p:nvGrpSpPr>
            <p:grpSpPr>
              <a:xfrm flipH="1">
                <a:off x="8399679" y="3514284"/>
                <a:ext cx="2783577" cy="990599"/>
                <a:chOff x="601534" y="1914403"/>
                <a:chExt cx="2321314" cy="990599"/>
              </a:xfrm>
            </p:grpSpPr>
            <p:sp>
              <p:nvSpPr>
                <p:cNvPr id="16" name="Rectangle 15"/>
                <p:cNvSpPr/>
                <p:nvPr/>
              </p:nvSpPr>
              <p:spPr>
                <a:xfrm>
                  <a:off x="601534" y="1914403"/>
                  <a:ext cx="2321314" cy="859613"/>
                </a:xfrm>
                <a:prstGeom prst="rect">
                  <a:avLst/>
                </a:prstGeom>
              </p:spPr>
              <p:txBody>
                <a:bodyPr wrap="square">
                  <a:spAutoFit/>
                </a:bodyPr>
                <a:lstStyle/>
                <a:p>
                  <a:pPr defTabSz="685709">
                    <a:defRPr/>
                  </a:pPr>
                  <a:r>
                    <a:rPr lang="en-US" sz="1224" kern="0" dirty="0">
                      <a:solidFill>
                        <a:schemeClr val="tx1">
                          <a:lumMod val="85000"/>
                          <a:lumOff val="15000"/>
                        </a:schemeClr>
                      </a:solidFill>
                      <a:latin typeface="Segoe UI Light" panose="020B0502040204020203" pitchFamily="34" charset="0"/>
                      <a:cs typeface="Segoe UI Light" panose="020B0502040204020203" pitchFamily="34" charset="0"/>
                    </a:rPr>
                    <a:t>Choose to include properties from previous step (Dropbox file) to improve relevance</a:t>
                  </a:r>
                </a:p>
              </p:txBody>
            </p:sp>
            <p:sp>
              <p:nvSpPr>
                <p:cNvPr id="17" name="Line Callout 2 (Accent Bar) 18"/>
                <p:cNvSpPr/>
                <p:nvPr/>
              </p:nvSpPr>
              <p:spPr>
                <a:xfrm flipH="1">
                  <a:off x="2762508" y="2024997"/>
                  <a:ext cx="160340" cy="880005"/>
                </a:xfrm>
                <a:prstGeom prst="accentCallout2">
                  <a:avLst>
                    <a:gd name="adj1" fmla="val 79661"/>
                    <a:gd name="adj2" fmla="val -8817"/>
                    <a:gd name="adj3" fmla="val 82284"/>
                    <a:gd name="adj4" fmla="val -545901"/>
                    <a:gd name="adj5" fmla="val 82917"/>
                    <a:gd name="adj6" fmla="val -565874"/>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09">
                    <a:defRPr/>
                  </a:pPr>
                  <a:endParaRPr lang="en-US" sz="1377" kern="0" dirty="0">
                    <a:solidFill>
                      <a:sysClr val="windowText" lastClr="000000"/>
                    </a:solidFill>
                  </a:endParaRPr>
                </a:p>
              </p:txBody>
            </p:sp>
          </p:grpSp>
          <p:grpSp>
            <p:nvGrpSpPr>
              <p:cNvPr id="9" name="Group 8"/>
              <p:cNvGrpSpPr/>
              <p:nvPr/>
            </p:nvGrpSpPr>
            <p:grpSpPr>
              <a:xfrm flipH="1">
                <a:off x="8501278" y="5153104"/>
                <a:ext cx="2923641" cy="1105911"/>
                <a:chOff x="556572" y="2328862"/>
                <a:chExt cx="2321314" cy="1105911"/>
              </a:xfrm>
            </p:grpSpPr>
            <p:sp>
              <p:nvSpPr>
                <p:cNvPr id="14" name="Rectangle 13"/>
                <p:cNvSpPr/>
                <p:nvPr/>
              </p:nvSpPr>
              <p:spPr>
                <a:xfrm>
                  <a:off x="556572" y="2328862"/>
                  <a:ext cx="2321314" cy="1105911"/>
                </a:xfrm>
                <a:prstGeom prst="rect">
                  <a:avLst/>
                </a:prstGeom>
              </p:spPr>
              <p:txBody>
                <a:bodyPr wrap="square">
                  <a:spAutoFit/>
                </a:bodyPr>
                <a:lstStyle/>
                <a:p>
                  <a:pPr defTabSz="685709">
                    <a:defRPr/>
                  </a:pPr>
                  <a:r>
                    <a:rPr lang="en-US" sz="1224" kern="0" dirty="0">
                      <a:solidFill>
                        <a:schemeClr val="tx1">
                          <a:lumMod val="85000"/>
                          <a:lumOff val="15000"/>
                        </a:schemeClr>
                      </a:solidFill>
                      <a:latin typeface="Segoe UI Light" panose="020B0502040204020203" pitchFamily="34" charset="0"/>
                      <a:cs typeface="Segoe UI Light" panose="020B0502040204020203" pitchFamily="34" charset="0"/>
                    </a:rPr>
                    <a:t>Specify </a:t>
                  </a:r>
                  <a:r>
                    <a:rPr lang="en-US" sz="1224" i="1" kern="0" dirty="0">
                      <a:solidFill>
                        <a:schemeClr val="tx1">
                          <a:lumMod val="85000"/>
                          <a:lumOff val="15000"/>
                        </a:schemeClr>
                      </a:solidFill>
                      <a:latin typeface="Segoe UI Light" panose="020B0502040204020203" pitchFamily="34" charset="0"/>
                      <a:cs typeface="Segoe UI Light" panose="020B0502040204020203" pitchFamily="34" charset="0"/>
                    </a:rPr>
                    <a:t>Send To</a:t>
                  </a:r>
                  <a:r>
                    <a:rPr lang="en-US" sz="1224" kern="0" dirty="0">
                      <a:solidFill>
                        <a:schemeClr val="tx1">
                          <a:lumMod val="85000"/>
                          <a:lumOff val="15000"/>
                        </a:schemeClr>
                      </a:solidFill>
                      <a:latin typeface="Segoe UI Light" panose="020B0502040204020203" pitchFamily="34" charset="0"/>
                      <a:cs typeface="Segoe UI Light" panose="020B0502040204020203" pitchFamily="34" charset="0"/>
                    </a:rPr>
                    <a:t> email address and additional properties (optional): </a:t>
                  </a:r>
                  <a:r>
                    <a:rPr lang="en-US" sz="1224" i="1" kern="0" dirty="0">
                      <a:solidFill>
                        <a:schemeClr val="tx1">
                          <a:lumMod val="85000"/>
                          <a:lumOff val="15000"/>
                        </a:schemeClr>
                      </a:solidFill>
                      <a:latin typeface="Segoe UI Light" panose="020B0502040204020203" pitchFamily="34" charset="0"/>
                      <a:cs typeface="Segoe UI Light" panose="020B0502040204020203" pitchFamily="34" charset="0"/>
                    </a:rPr>
                    <a:t>From</a:t>
                  </a:r>
                  <a:r>
                    <a:rPr lang="en-US" sz="1224" kern="0" dirty="0">
                      <a:solidFill>
                        <a:schemeClr val="tx1">
                          <a:lumMod val="85000"/>
                          <a:lumOff val="15000"/>
                        </a:schemeClr>
                      </a:solidFill>
                      <a:latin typeface="Segoe UI Light" panose="020B0502040204020203" pitchFamily="34" charset="0"/>
                      <a:cs typeface="Segoe UI Light" panose="020B0502040204020203" pitchFamily="34" charset="0"/>
                    </a:rPr>
                    <a:t>, </a:t>
                  </a:r>
                  <a:r>
                    <a:rPr lang="en-US" sz="1224" i="1" kern="0" dirty="0">
                      <a:solidFill>
                        <a:schemeClr val="tx1">
                          <a:lumMod val="85000"/>
                          <a:lumOff val="15000"/>
                        </a:schemeClr>
                      </a:solidFill>
                      <a:latin typeface="Segoe UI Light" panose="020B0502040204020203" pitchFamily="34" charset="0"/>
                      <a:cs typeface="Segoe UI Light" panose="020B0502040204020203" pitchFamily="34" charset="0"/>
                    </a:rPr>
                    <a:t>CC</a:t>
                  </a:r>
                  <a:r>
                    <a:rPr lang="en-US" sz="1224" kern="0" dirty="0">
                      <a:solidFill>
                        <a:schemeClr val="tx1">
                          <a:lumMod val="85000"/>
                          <a:lumOff val="15000"/>
                        </a:schemeClr>
                      </a:solidFill>
                      <a:latin typeface="Segoe UI Light" panose="020B0502040204020203" pitchFamily="34" charset="0"/>
                      <a:cs typeface="Segoe UI Light" panose="020B0502040204020203" pitchFamily="34" charset="0"/>
                    </a:rPr>
                    <a:t>, </a:t>
                  </a:r>
                  <a:r>
                    <a:rPr lang="en-US" sz="1224" i="1" kern="0" dirty="0">
                      <a:solidFill>
                        <a:schemeClr val="tx1">
                          <a:lumMod val="85000"/>
                          <a:lumOff val="15000"/>
                        </a:schemeClr>
                      </a:solidFill>
                      <a:latin typeface="Segoe UI Light" panose="020B0502040204020203" pitchFamily="34" charset="0"/>
                      <a:cs typeface="Segoe UI Light" panose="020B0502040204020203" pitchFamily="34" charset="0"/>
                    </a:rPr>
                    <a:t>BCC</a:t>
                  </a:r>
                  <a:r>
                    <a:rPr lang="en-US" sz="1224" kern="0" dirty="0">
                      <a:solidFill>
                        <a:schemeClr val="tx1">
                          <a:lumMod val="85000"/>
                          <a:lumOff val="15000"/>
                        </a:schemeClr>
                      </a:solidFill>
                      <a:latin typeface="Segoe UI Light" panose="020B0502040204020203" pitchFamily="34" charset="0"/>
                      <a:cs typeface="Segoe UI Light" panose="020B0502040204020203" pitchFamily="34" charset="0"/>
                    </a:rPr>
                    <a:t> and </a:t>
                  </a:r>
                  <a:r>
                    <a:rPr lang="en-US" sz="1224" i="1" kern="0" dirty="0">
                      <a:solidFill>
                        <a:schemeClr val="tx1">
                          <a:lumMod val="85000"/>
                          <a:lumOff val="15000"/>
                        </a:schemeClr>
                      </a:solidFill>
                      <a:latin typeface="Segoe UI Light" panose="020B0502040204020203" pitchFamily="34" charset="0"/>
                      <a:cs typeface="Segoe UI Light" panose="020B0502040204020203" pitchFamily="34" charset="0"/>
                    </a:rPr>
                    <a:t>Importance</a:t>
                  </a:r>
                </a:p>
              </p:txBody>
            </p:sp>
            <p:sp>
              <p:nvSpPr>
                <p:cNvPr id="15" name="Line Callout 2 (Accent Bar) 21"/>
                <p:cNvSpPr/>
                <p:nvPr/>
              </p:nvSpPr>
              <p:spPr>
                <a:xfrm flipH="1">
                  <a:off x="2717546" y="2439456"/>
                  <a:ext cx="160340" cy="880005"/>
                </a:xfrm>
                <a:prstGeom prst="accentCallout2">
                  <a:avLst>
                    <a:gd name="adj1" fmla="val 79661"/>
                    <a:gd name="adj2" fmla="val -8817"/>
                    <a:gd name="adj3" fmla="val 79513"/>
                    <a:gd name="adj4" fmla="val -230144"/>
                    <a:gd name="adj5" fmla="val 37585"/>
                    <a:gd name="adj6" fmla="val -597114"/>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09">
                    <a:defRPr/>
                  </a:pPr>
                  <a:endParaRPr lang="en-US" sz="1377" kern="0" dirty="0">
                    <a:solidFill>
                      <a:sysClr val="windowText" lastClr="000000"/>
                    </a:solidFill>
                  </a:endParaRPr>
                </a:p>
              </p:txBody>
            </p:sp>
          </p:grpSp>
          <p:grpSp>
            <p:nvGrpSpPr>
              <p:cNvPr id="10" name="Group 9"/>
              <p:cNvGrpSpPr/>
              <p:nvPr/>
            </p:nvGrpSpPr>
            <p:grpSpPr>
              <a:xfrm>
                <a:off x="4945881" y="3117989"/>
                <a:ext cx="2288994" cy="3132378"/>
                <a:chOff x="5136381" y="2783224"/>
                <a:chExt cx="2288994" cy="3132378"/>
              </a:xfrm>
            </p:grpSpPr>
            <p:pic>
              <p:nvPicPr>
                <p:cNvPr id="11" name="Picture 10"/>
                <p:cNvPicPr>
                  <a:picLocks noChangeAspect="1"/>
                </p:cNvPicPr>
                <p:nvPr/>
              </p:nvPicPr>
              <p:blipFill rotWithShape="1">
                <a:blip r:embed="rId2"/>
                <a:srcRect l="2752" t="32032" r="35637" b="2837"/>
                <a:stretch/>
              </p:blipFill>
              <p:spPr>
                <a:xfrm>
                  <a:off x="5136381" y="2783224"/>
                  <a:ext cx="2288994" cy="3132378"/>
                </a:xfrm>
                <a:prstGeom prst="rect">
                  <a:avLst/>
                </a:prstGeom>
              </p:spPr>
            </p:pic>
            <p:sp>
              <p:nvSpPr>
                <p:cNvPr id="12" name="Rectangle 11"/>
                <p:cNvSpPr/>
                <p:nvPr/>
              </p:nvSpPr>
              <p:spPr>
                <a:xfrm>
                  <a:off x="5194092" y="5686778"/>
                  <a:ext cx="1057130" cy="15188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09">
                    <a:defRPr/>
                  </a:pPr>
                  <a:endParaRPr lang="en-US" sz="1377" kern="0">
                    <a:solidFill>
                      <a:sysClr val="windowText" lastClr="000000"/>
                    </a:solidFill>
                  </a:endParaRPr>
                </a:p>
              </p:txBody>
            </p:sp>
            <p:sp>
              <p:nvSpPr>
                <p:cNvPr id="13" name="TextBox 12"/>
                <p:cNvSpPr txBox="1"/>
                <p:nvPr/>
              </p:nvSpPr>
              <p:spPr>
                <a:xfrm>
                  <a:off x="5278141" y="5720098"/>
                  <a:ext cx="1403214" cy="92382"/>
                </a:xfrm>
                <a:prstGeom prst="rect">
                  <a:avLst/>
                </a:prstGeom>
                <a:solidFill>
                  <a:srgbClr val="E5E5E5"/>
                </a:solidFill>
                <a:ln>
                  <a:solidFill>
                    <a:srgbClr val="E5E5E5"/>
                  </a:solidFill>
                </a:ln>
              </p:spPr>
              <p:txBody>
                <a:bodyPr wrap="square" lIns="0" tIns="0" rIns="0" bIns="0" rtlCol="0">
                  <a:spAutoFit/>
                </a:bodyPr>
                <a:lstStyle/>
                <a:p>
                  <a:pPr defTabSz="685709">
                    <a:defRPr/>
                  </a:pPr>
                  <a:r>
                    <a:rPr lang="en-US" sz="459" kern="0" dirty="0">
                      <a:solidFill>
                        <a:schemeClr val="bg1">
                          <a:lumMod val="65000"/>
                        </a:schemeClr>
                      </a:solidFill>
                    </a:rPr>
                    <a:t>Connected to johnsharp@contoso.com</a:t>
                  </a:r>
                </a:p>
              </p:txBody>
            </p:sp>
          </p:grpSp>
        </p:grpSp>
        <p:grpSp>
          <p:nvGrpSpPr>
            <p:cNvPr id="20" name="Group 19"/>
            <p:cNvGrpSpPr/>
            <p:nvPr/>
          </p:nvGrpSpPr>
          <p:grpSpPr>
            <a:xfrm>
              <a:off x="-106608" y="2201909"/>
              <a:ext cx="5622911" cy="1279690"/>
              <a:chOff x="-140247" y="1735430"/>
              <a:chExt cx="7351504" cy="1673091"/>
            </a:xfrm>
          </p:grpSpPr>
          <p:grpSp>
            <p:nvGrpSpPr>
              <p:cNvPr id="21" name="Group 20"/>
              <p:cNvGrpSpPr/>
              <p:nvPr/>
            </p:nvGrpSpPr>
            <p:grpSpPr>
              <a:xfrm>
                <a:off x="-140247" y="2494121"/>
                <a:ext cx="4389120" cy="914400"/>
                <a:chOff x="563066" y="2099554"/>
                <a:chExt cx="2321314" cy="914400"/>
              </a:xfrm>
            </p:grpSpPr>
            <p:sp>
              <p:nvSpPr>
                <p:cNvPr id="23" name="Rectangle 22"/>
                <p:cNvSpPr/>
                <p:nvPr/>
              </p:nvSpPr>
              <p:spPr>
                <a:xfrm>
                  <a:off x="563066" y="2099554"/>
                  <a:ext cx="2321314" cy="859613"/>
                </a:xfrm>
                <a:prstGeom prst="rect">
                  <a:avLst/>
                </a:prstGeom>
              </p:spPr>
              <p:txBody>
                <a:bodyPr wrap="square">
                  <a:spAutoFit/>
                </a:bodyPr>
                <a:lstStyle/>
                <a:p>
                  <a:pPr algn="r" defTabSz="685709">
                    <a:defRPr/>
                  </a:pPr>
                  <a:r>
                    <a:rPr lang="en-US" sz="1224" kern="0" dirty="0">
                      <a:solidFill>
                        <a:schemeClr val="tx1">
                          <a:lumMod val="85000"/>
                          <a:lumOff val="15000"/>
                        </a:schemeClr>
                      </a:solidFill>
                      <a:latin typeface="Segoe UI Light" panose="020B0502040204020203" pitchFamily="34" charset="0"/>
                      <a:cs typeface="Segoe UI Light" panose="020B0502040204020203" pitchFamily="34" charset="0"/>
                    </a:rPr>
                    <a:t>Authenticate to your Dropbox account. </a:t>
                  </a:r>
                  <a:br>
                    <a:rPr lang="en-US" sz="1224" kern="0" dirty="0">
                      <a:solidFill>
                        <a:schemeClr val="tx1">
                          <a:lumMod val="85000"/>
                          <a:lumOff val="15000"/>
                        </a:schemeClr>
                      </a:solidFill>
                      <a:latin typeface="Segoe UI Light" panose="020B0502040204020203" pitchFamily="34" charset="0"/>
                      <a:cs typeface="Segoe UI Light" panose="020B0502040204020203" pitchFamily="34" charset="0"/>
                    </a:rPr>
                  </a:br>
                  <a:endParaRPr lang="en-US" sz="1224" kern="0" dirty="0">
                    <a:solidFill>
                      <a:schemeClr val="tx1">
                        <a:lumMod val="85000"/>
                        <a:lumOff val="15000"/>
                      </a:schemeClr>
                    </a:solidFill>
                    <a:latin typeface="Segoe UI Light" panose="020B0502040204020203" pitchFamily="34" charset="0"/>
                    <a:cs typeface="Segoe UI Light" panose="020B0502040204020203" pitchFamily="34" charset="0"/>
                  </a:endParaRPr>
                </a:p>
                <a:p>
                  <a:pPr algn="r" defTabSz="685709">
                    <a:defRPr/>
                  </a:pPr>
                  <a:r>
                    <a:rPr lang="en-US" sz="1224" kern="0" dirty="0">
                      <a:solidFill>
                        <a:schemeClr val="tx1">
                          <a:lumMod val="85000"/>
                          <a:lumOff val="15000"/>
                        </a:schemeClr>
                      </a:solidFill>
                      <a:latin typeface="Segoe UI Light" panose="020B0502040204020203" pitchFamily="34" charset="0"/>
                      <a:cs typeface="Segoe UI Light" panose="020B0502040204020203" pitchFamily="34" charset="0"/>
                    </a:rPr>
                    <a:t>Select folder to monitor</a:t>
                  </a:r>
                </a:p>
              </p:txBody>
            </p:sp>
            <p:sp>
              <p:nvSpPr>
                <p:cNvPr id="24" name="Line Callout 2 (Accent Bar) 12"/>
                <p:cNvSpPr/>
                <p:nvPr/>
              </p:nvSpPr>
              <p:spPr>
                <a:xfrm flipH="1">
                  <a:off x="2800411" y="2251954"/>
                  <a:ext cx="83968" cy="762000"/>
                </a:xfrm>
                <a:prstGeom prst="accentCallout2">
                  <a:avLst>
                    <a:gd name="adj1" fmla="val 18750"/>
                    <a:gd name="adj2" fmla="val -8333"/>
                    <a:gd name="adj3" fmla="val -7338"/>
                    <a:gd name="adj4" fmla="val -198881"/>
                    <a:gd name="adj5" fmla="val -40235"/>
                    <a:gd name="adj6" fmla="val -369041"/>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09">
                    <a:defRPr/>
                  </a:pPr>
                  <a:endParaRPr lang="en-US" sz="1377" kern="0" dirty="0">
                    <a:solidFill>
                      <a:sysClr val="windowText" lastClr="000000"/>
                    </a:solidFill>
                  </a:endParaRPr>
                </a:p>
              </p:txBody>
            </p:sp>
          </p:grpSp>
          <p:pic>
            <p:nvPicPr>
              <p:cNvPr id="22" name="Picture 21"/>
              <p:cNvPicPr>
                <a:picLocks noChangeAspect="1"/>
              </p:cNvPicPr>
              <p:nvPr/>
            </p:nvPicPr>
            <p:blipFill>
              <a:blip r:embed="rId3"/>
              <a:stretch>
                <a:fillRect/>
              </a:stretch>
            </p:blipFill>
            <p:spPr>
              <a:xfrm>
                <a:off x="4972199" y="1735430"/>
                <a:ext cx="2239058" cy="1212581"/>
              </a:xfrm>
              <a:prstGeom prst="rect">
                <a:avLst/>
              </a:prstGeom>
              <a:ln>
                <a:solidFill>
                  <a:srgbClr val="0070C0"/>
                </a:solidFill>
              </a:ln>
            </p:spPr>
          </p:pic>
        </p:grpSp>
        <p:pic>
          <p:nvPicPr>
            <p:cNvPr id="25" name="Picture 24"/>
            <p:cNvPicPr>
              <a:picLocks noChangeAspect="1"/>
            </p:cNvPicPr>
            <p:nvPr/>
          </p:nvPicPr>
          <p:blipFill>
            <a:blip r:embed="rId4"/>
            <a:stretch>
              <a:fillRect/>
            </a:stretch>
          </p:blipFill>
          <p:spPr>
            <a:xfrm>
              <a:off x="5323434" y="2676213"/>
              <a:ext cx="1339321" cy="636559"/>
            </a:xfrm>
            <a:prstGeom prst="rect">
              <a:avLst/>
            </a:prstGeom>
            <a:ln>
              <a:solidFill>
                <a:srgbClr val="0070C0"/>
              </a:solidFill>
            </a:ln>
          </p:spPr>
        </p:pic>
        <p:sp>
          <p:nvSpPr>
            <p:cNvPr id="26" name="TextBox 25"/>
            <p:cNvSpPr txBox="1"/>
            <p:nvPr/>
          </p:nvSpPr>
          <p:spPr>
            <a:xfrm>
              <a:off x="3882053" y="2692610"/>
              <a:ext cx="552648" cy="174663"/>
            </a:xfrm>
            <a:prstGeom prst="rect">
              <a:avLst/>
            </a:prstGeom>
            <a:solidFill>
              <a:schemeClr val="bg1"/>
            </a:solidFill>
          </p:spPr>
          <p:txBody>
            <a:bodyPr wrap="square" rtlCol="0">
              <a:spAutoFit/>
            </a:bodyPr>
            <a:lstStyle/>
            <a:p>
              <a:pPr defTabSz="685709">
                <a:defRPr/>
              </a:pPr>
              <a:r>
                <a:rPr lang="en-US" sz="535" kern="0" dirty="0">
                  <a:solidFill>
                    <a:schemeClr val="bg1">
                      <a:lumMod val="50000"/>
                    </a:schemeClr>
                  </a:solidFill>
                  <a:latin typeface="Segoe UI" panose="020B0502040204020203" pitchFamily="34" charset="0"/>
                  <a:cs typeface="Segoe UI" panose="020B0502040204020203" pitchFamily="34" charset="0"/>
                </a:rPr>
                <a:t>PowerApps</a:t>
              </a:r>
            </a:p>
          </p:txBody>
        </p:sp>
        <p:cxnSp>
          <p:nvCxnSpPr>
            <p:cNvPr id="27" name="Straight Arrow Connector 26"/>
            <p:cNvCxnSpPr/>
            <p:nvPr/>
          </p:nvCxnSpPr>
          <p:spPr>
            <a:xfrm>
              <a:off x="4597320" y="3092903"/>
              <a:ext cx="742" cy="1945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a:stretch>
              <a:fillRect/>
            </a:stretch>
          </p:blipFill>
          <p:spPr>
            <a:xfrm>
              <a:off x="4922731" y="5489858"/>
              <a:ext cx="493368" cy="107467"/>
            </a:xfrm>
            <a:prstGeom prst="rect">
              <a:avLst/>
            </a:prstGeom>
          </p:spPr>
        </p:pic>
      </p:grpSp>
    </p:spTree>
    <p:extLst>
      <p:ext uri="{BB962C8B-B14F-4D97-AF65-F5344CB8AC3E}">
        <p14:creationId xmlns:p14="http://schemas.microsoft.com/office/powerpoint/2010/main" val="873777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Recurring Flows</a:t>
            </a:r>
          </a:p>
        </p:txBody>
      </p:sp>
      <p:grpSp>
        <p:nvGrpSpPr>
          <p:cNvPr id="2" name="Group 1"/>
          <p:cNvGrpSpPr/>
          <p:nvPr/>
        </p:nvGrpSpPr>
        <p:grpSpPr>
          <a:xfrm>
            <a:off x="251520" y="1340768"/>
            <a:ext cx="8536843" cy="4763434"/>
            <a:chOff x="251520" y="1340768"/>
            <a:chExt cx="8536843" cy="4763434"/>
          </a:xfrm>
        </p:grpSpPr>
        <p:pic>
          <p:nvPicPr>
            <p:cNvPr id="5" name="Picture 4"/>
            <p:cNvPicPr>
              <a:picLocks noChangeAspect="1"/>
            </p:cNvPicPr>
            <p:nvPr/>
          </p:nvPicPr>
          <p:blipFill>
            <a:blip r:embed="rId2"/>
            <a:stretch>
              <a:fillRect/>
            </a:stretch>
          </p:blipFill>
          <p:spPr>
            <a:xfrm>
              <a:off x="251520" y="1340768"/>
              <a:ext cx="5605503" cy="2605107"/>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3054271" y="3861048"/>
              <a:ext cx="5734092" cy="2243154"/>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1572517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Delayed Flows</a:t>
            </a:r>
          </a:p>
        </p:txBody>
      </p:sp>
      <p:pic>
        <p:nvPicPr>
          <p:cNvPr id="4" name="Picture 3"/>
          <p:cNvPicPr>
            <a:picLocks noChangeAspect="1"/>
          </p:cNvPicPr>
          <p:nvPr/>
        </p:nvPicPr>
        <p:blipFill>
          <a:blip r:embed="rId2"/>
          <a:stretch>
            <a:fillRect/>
          </a:stretch>
        </p:blipFill>
        <p:spPr>
          <a:xfrm>
            <a:off x="834018" y="1251922"/>
            <a:ext cx="2009790" cy="127159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2843808" y="2708920"/>
            <a:ext cx="5734092" cy="2481281"/>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841103" y="5383706"/>
            <a:ext cx="5729329" cy="10001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4484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Building Apps with PowerApps Studio</a:t>
            </a:r>
          </a:p>
          <a:p>
            <a:pPr>
              <a:buFont typeface="Wingdings" panose="05000000000000000000" pitchFamily="2" charset="2"/>
              <a:buChar char="ü"/>
            </a:pPr>
            <a:r>
              <a:rPr lang="en-US" dirty="0"/>
              <a:t>Understanding Connectors and Connections</a:t>
            </a:r>
          </a:p>
          <a:p>
            <a:pPr>
              <a:buFont typeface="Wingdings" panose="05000000000000000000" pitchFamily="2" charset="2"/>
              <a:buChar char="ü"/>
            </a:pPr>
            <a:r>
              <a:rPr lang="en-US" dirty="0"/>
              <a:t>Building PowerApps for SharePoint Online</a:t>
            </a:r>
          </a:p>
          <a:p>
            <a:pPr>
              <a:buFont typeface="Wingdings" panose="05000000000000000000" pitchFamily="2" charset="2"/>
              <a:buChar char="ü"/>
            </a:pPr>
            <a:r>
              <a:rPr lang="en-US" dirty="0"/>
              <a:t>Extending PowerApps using Microsoft Flow</a:t>
            </a:r>
          </a:p>
          <a:p>
            <a:pPr>
              <a:buFont typeface="Wingdings" panose="05000000000000000000" pitchFamily="2" charset="2"/>
              <a:buChar char="Ø"/>
            </a:pPr>
            <a:r>
              <a:rPr lang="en-US" dirty="0"/>
              <a:t>Advanced Topics with PowerApps &amp; Flow </a:t>
            </a:r>
          </a:p>
        </p:txBody>
      </p:sp>
    </p:spTree>
    <p:extLst>
      <p:ext uri="{BB962C8B-B14F-4D97-AF65-F5344CB8AC3E}">
        <p14:creationId xmlns:p14="http://schemas.microsoft.com/office/powerpoint/2010/main" val="3649741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Common Data Service</a:t>
            </a:r>
            <a:endParaRPr lang="en-US" dirty="0"/>
          </a:p>
        </p:txBody>
      </p:sp>
      <p:sp>
        <p:nvSpPr>
          <p:cNvPr id="4" name="Content Placeholder 3"/>
          <p:cNvSpPr>
            <a:spLocks noGrp="1"/>
          </p:cNvSpPr>
          <p:nvPr>
            <p:ph idx="1"/>
          </p:nvPr>
        </p:nvSpPr>
        <p:spPr/>
        <p:txBody>
          <a:bodyPr>
            <a:normAutofit/>
          </a:bodyPr>
          <a:lstStyle/>
          <a:p>
            <a:r>
              <a:rPr lang="en-US" b="1" dirty="0"/>
              <a:t>Common Data Service (CDS) is:</a:t>
            </a:r>
          </a:p>
          <a:p>
            <a:pPr lvl="1"/>
            <a:r>
              <a:rPr lang="en-US" dirty="0"/>
              <a:t>A Microsoft Azure–based business application platform</a:t>
            </a:r>
          </a:p>
          <a:p>
            <a:pPr lvl="1"/>
            <a:r>
              <a:rPr lang="en-US" dirty="0"/>
              <a:t>Enables you to easily build and extend applications with their business data</a:t>
            </a:r>
          </a:p>
          <a:p>
            <a:pPr lvl="1"/>
            <a:r>
              <a:rPr lang="en-US" dirty="0"/>
              <a:t>Includes a Data Model</a:t>
            </a:r>
            <a:br>
              <a:rPr lang="en-US" dirty="0"/>
            </a:br>
            <a:endParaRPr lang="en-US" dirty="0"/>
          </a:p>
          <a:p>
            <a:r>
              <a:rPr lang="en-US" b="1" dirty="0"/>
              <a:t>One of the biggest benefits is:</a:t>
            </a:r>
          </a:p>
          <a:p>
            <a:pPr lvl="1"/>
            <a:r>
              <a:rPr lang="en-US" dirty="0"/>
              <a:t>It does all the heavy lifting of bringing your data together in one place for your users and applications</a:t>
            </a:r>
          </a:p>
        </p:txBody>
      </p:sp>
    </p:spTree>
    <p:extLst>
      <p:ext uri="{BB962C8B-B14F-4D97-AF65-F5344CB8AC3E}">
        <p14:creationId xmlns:p14="http://schemas.microsoft.com/office/powerpoint/2010/main" val="174584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CCAC-6BEA-47F5-ADA2-98AB30BD9BEF}"/>
              </a:ext>
            </a:extLst>
          </p:cNvPr>
          <p:cNvSpPr>
            <a:spLocks noGrp="1"/>
          </p:cNvSpPr>
          <p:nvPr>
            <p:ph type="title"/>
          </p:nvPr>
        </p:nvSpPr>
        <p:spPr/>
        <p:txBody>
          <a:bodyPr/>
          <a:lstStyle/>
          <a:p>
            <a:r>
              <a:rPr lang="en-US"/>
              <a:t>Business Application Platform</a:t>
            </a:r>
            <a:endParaRPr lang="en-US" dirty="0"/>
          </a:p>
        </p:txBody>
      </p:sp>
      <p:sp>
        <p:nvSpPr>
          <p:cNvPr id="4" name="Content Placeholder 3">
            <a:extLst>
              <a:ext uri="{FF2B5EF4-FFF2-40B4-BE49-F238E27FC236}">
                <a16:creationId xmlns:a16="http://schemas.microsoft.com/office/drawing/2014/main" id="{14707E38-7DAA-4410-B3D1-E1A20081E774}"/>
              </a:ext>
            </a:extLst>
          </p:cNvPr>
          <p:cNvSpPr>
            <a:spLocks noGrp="1"/>
          </p:cNvSpPr>
          <p:nvPr>
            <p:ph idx="1"/>
          </p:nvPr>
        </p:nvSpPr>
        <p:spPr/>
        <p:txBody>
          <a:bodyPr/>
          <a:lstStyle/>
          <a:p>
            <a:r>
              <a:rPr lang="en-US"/>
              <a:t>Power BI</a:t>
            </a:r>
          </a:p>
          <a:p>
            <a:r>
              <a:rPr lang="en-US"/>
              <a:t>PowerApps</a:t>
            </a:r>
          </a:p>
          <a:p>
            <a:r>
              <a:rPr lang="en-US"/>
              <a:t>Flow</a:t>
            </a:r>
            <a:endParaRPr lang="en-US" dirty="0"/>
          </a:p>
        </p:txBody>
      </p:sp>
      <p:pic>
        <p:nvPicPr>
          <p:cNvPr id="3" name="Picture 2">
            <a:extLst>
              <a:ext uri="{FF2B5EF4-FFF2-40B4-BE49-F238E27FC236}">
                <a16:creationId xmlns:a16="http://schemas.microsoft.com/office/drawing/2014/main" id="{92981068-E5DB-4CF7-B33C-73EB70FEE1AD}"/>
              </a:ext>
            </a:extLst>
          </p:cNvPr>
          <p:cNvPicPr>
            <a:picLocks noChangeAspect="1"/>
          </p:cNvPicPr>
          <p:nvPr/>
        </p:nvPicPr>
        <p:blipFill>
          <a:blip r:embed="rId2"/>
          <a:stretch>
            <a:fillRect/>
          </a:stretch>
        </p:blipFill>
        <p:spPr>
          <a:xfrm>
            <a:off x="2743200" y="1487647"/>
            <a:ext cx="5354515" cy="5141753"/>
          </a:xfrm>
          <a:prstGeom prst="rect">
            <a:avLst/>
          </a:prstGeom>
        </p:spPr>
      </p:pic>
    </p:spTree>
    <p:extLst>
      <p:ext uri="{BB962C8B-B14F-4D97-AF65-F5344CB8AC3E}">
        <p14:creationId xmlns:p14="http://schemas.microsoft.com/office/powerpoint/2010/main" val="1789559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8F9E-DF18-4480-8B59-A99188A65CB8}"/>
              </a:ext>
            </a:extLst>
          </p:cNvPr>
          <p:cNvSpPr>
            <a:spLocks noGrp="1"/>
          </p:cNvSpPr>
          <p:nvPr>
            <p:ph type="title"/>
          </p:nvPr>
        </p:nvSpPr>
        <p:spPr/>
        <p:txBody>
          <a:bodyPr/>
          <a:lstStyle/>
          <a:p>
            <a:r>
              <a:rPr lang="en-US" dirty="0"/>
              <a:t>PowerApps and Flow Admin Center</a:t>
            </a:r>
          </a:p>
        </p:txBody>
      </p:sp>
      <p:pic>
        <p:nvPicPr>
          <p:cNvPr id="3" name="Picture 2">
            <a:extLst>
              <a:ext uri="{FF2B5EF4-FFF2-40B4-BE49-F238E27FC236}">
                <a16:creationId xmlns:a16="http://schemas.microsoft.com/office/drawing/2014/main" id="{673915A0-6C57-4C3B-BB12-DAF3A6EC8C64}"/>
              </a:ext>
            </a:extLst>
          </p:cNvPr>
          <p:cNvPicPr>
            <a:picLocks noChangeAspect="1"/>
          </p:cNvPicPr>
          <p:nvPr/>
        </p:nvPicPr>
        <p:blipFill rotWithShape="1">
          <a:blip r:embed="rId2"/>
          <a:srcRect t="12168"/>
          <a:stretch/>
        </p:blipFill>
        <p:spPr>
          <a:xfrm>
            <a:off x="164123" y="1295400"/>
            <a:ext cx="8713334" cy="4114800"/>
          </a:xfrm>
          <a:prstGeom prst="rect">
            <a:avLst/>
          </a:prstGeom>
        </p:spPr>
      </p:pic>
    </p:spTree>
    <p:extLst>
      <p:ext uri="{BB962C8B-B14F-4D97-AF65-F5344CB8AC3E}">
        <p14:creationId xmlns:p14="http://schemas.microsoft.com/office/powerpoint/2010/main" val="3820263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Environments</a:t>
            </a:r>
          </a:p>
        </p:txBody>
      </p:sp>
      <p:sp>
        <p:nvSpPr>
          <p:cNvPr id="3" name="Content Placeholder 2"/>
          <p:cNvSpPr>
            <a:spLocks noGrp="1"/>
          </p:cNvSpPr>
          <p:nvPr>
            <p:ph idx="1"/>
          </p:nvPr>
        </p:nvSpPr>
        <p:spPr/>
        <p:txBody>
          <a:bodyPr>
            <a:noAutofit/>
          </a:bodyPr>
          <a:lstStyle/>
          <a:p>
            <a:r>
              <a:rPr lang="en-US" sz="2400" dirty="0"/>
              <a:t>An </a:t>
            </a:r>
            <a:r>
              <a:rPr lang="en-US" sz="2400" b="1" dirty="0"/>
              <a:t>Environment</a:t>
            </a:r>
            <a:r>
              <a:rPr lang="en-US" sz="2400" dirty="0"/>
              <a:t> is a space to store, manage, and share your organization’s:</a:t>
            </a:r>
          </a:p>
          <a:p>
            <a:pPr lvl="1"/>
            <a:r>
              <a:rPr lang="en-US" sz="2000" dirty="0"/>
              <a:t>Business data, PowerApps, and Flows</a:t>
            </a:r>
            <a:br>
              <a:rPr lang="en-US" sz="2000" dirty="0"/>
            </a:br>
            <a:endParaRPr lang="en-US" sz="2000" dirty="0"/>
          </a:p>
          <a:p>
            <a:r>
              <a:rPr lang="en-US" sz="2400" dirty="0"/>
              <a:t>Also serve as </a:t>
            </a:r>
            <a:r>
              <a:rPr lang="en-US" sz="2400" b="1" dirty="0"/>
              <a:t>containers</a:t>
            </a:r>
            <a:r>
              <a:rPr lang="en-US" sz="2400" dirty="0"/>
              <a:t> to separate apps that have:</a:t>
            </a:r>
          </a:p>
          <a:p>
            <a:pPr lvl="1"/>
            <a:r>
              <a:rPr lang="en-US" sz="2000" dirty="0"/>
              <a:t>Different roles</a:t>
            </a:r>
          </a:p>
          <a:p>
            <a:pPr lvl="1"/>
            <a:r>
              <a:rPr lang="en-US" sz="2000" dirty="0"/>
              <a:t>Security requirements</a:t>
            </a:r>
          </a:p>
          <a:p>
            <a:pPr lvl="1"/>
            <a:r>
              <a:rPr lang="en-US" sz="2000" dirty="0"/>
              <a:t>Target audiences</a:t>
            </a:r>
            <a:br>
              <a:rPr lang="en-US" sz="2000" dirty="0"/>
            </a:br>
            <a:endParaRPr lang="en-US" sz="2000" dirty="0"/>
          </a:p>
          <a:p>
            <a:r>
              <a:rPr lang="en-US" sz="2400" dirty="0"/>
              <a:t>How you choose to leverage environments depends on your organization and apps you are trying to build </a:t>
            </a:r>
          </a:p>
        </p:txBody>
      </p:sp>
    </p:spTree>
    <p:extLst>
      <p:ext uri="{BB962C8B-B14F-4D97-AF65-F5344CB8AC3E}">
        <p14:creationId xmlns:p14="http://schemas.microsoft.com/office/powerpoint/2010/main" val="624355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Roles and Permissions</a:t>
            </a:r>
          </a:p>
        </p:txBody>
      </p:sp>
      <p:sp>
        <p:nvSpPr>
          <p:cNvPr id="3" name="Content Placeholder 2"/>
          <p:cNvSpPr>
            <a:spLocks noGrp="1"/>
          </p:cNvSpPr>
          <p:nvPr>
            <p:ph idx="1"/>
          </p:nvPr>
        </p:nvSpPr>
        <p:spPr/>
        <p:txBody>
          <a:bodyPr>
            <a:normAutofit/>
          </a:bodyPr>
          <a:lstStyle/>
          <a:p>
            <a:r>
              <a:rPr lang="en-GB" sz="2000" b="1" dirty="0"/>
              <a:t>Environment Admin role </a:t>
            </a:r>
            <a:r>
              <a:rPr lang="en-GB" sz="2000" dirty="0"/>
              <a:t>- can perform all administrative actions on an environment including the following:</a:t>
            </a:r>
            <a:endParaRPr lang="en-US" sz="2000" dirty="0"/>
          </a:p>
          <a:p>
            <a:pPr lvl="1"/>
            <a:r>
              <a:rPr lang="en-GB" sz="2000" dirty="0"/>
              <a:t>Add or remove a user or group from either Environment Admin or Environment Maker role</a:t>
            </a:r>
            <a:endParaRPr lang="en-US" sz="2000" dirty="0"/>
          </a:p>
          <a:p>
            <a:pPr lvl="1"/>
            <a:r>
              <a:rPr lang="en-GB" sz="2000" dirty="0"/>
              <a:t>Provision Common Data Service database for environment</a:t>
            </a:r>
            <a:endParaRPr lang="en-US" sz="2000" dirty="0"/>
          </a:p>
          <a:p>
            <a:pPr lvl="1"/>
            <a:r>
              <a:rPr lang="en-GB" sz="2000" dirty="0"/>
              <a:t>View and manage all resources created in environment</a:t>
            </a:r>
            <a:endParaRPr lang="en-US" sz="2000" dirty="0"/>
          </a:p>
          <a:p>
            <a:pPr lvl="1"/>
            <a:r>
              <a:rPr lang="en-GB" sz="2000" dirty="0"/>
              <a:t>Set Data Loss Prevention policies</a:t>
            </a:r>
          </a:p>
          <a:p>
            <a:pPr lvl="1"/>
            <a:endParaRPr lang="en-US" sz="2000" dirty="0"/>
          </a:p>
          <a:p>
            <a:r>
              <a:rPr lang="en-US" sz="2000" b="1" dirty="0"/>
              <a:t>Environment Maker role </a:t>
            </a:r>
            <a:r>
              <a:rPr lang="en-US" sz="2000" dirty="0"/>
              <a:t>- can create new resources within environment including apps, connections, custom APIs, gateways, and flows using Microsoft Flow</a:t>
            </a:r>
          </a:p>
        </p:txBody>
      </p:sp>
    </p:spTree>
    <p:extLst>
      <p:ext uri="{BB962C8B-B14F-4D97-AF65-F5344CB8AC3E}">
        <p14:creationId xmlns:p14="http://schemas.microsoft.com/office/powerpoint/2010/main" val="602854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Loss Prevention Policies</a:t>
            </a:r>
          </a:p>
        </p:txBody>
      </p:sp>
      <p:sp>
        <p:nvSpPr>
          <p:cNvPr id="3" name="Content Placeholder 2"/>
          <p:cNvSpPr>
            <a:spLocks noGrp="1"/>
          </p:cNvSpPr>
          <p:nvPr>
            <p:ph idx="1"/>
          </p:nvPr>
        </p:nvSpPr>
        <p:spPr/>
        <p:txBody>
          <a:bodyPr>
            <a:normAutofit/>
          </a:bodyPr>
          <a:lstStyle/>
          <a:p>
            <a:r>
              <a:rPr lang="en-US" sz="2000" b="1" dirty="0"/>
              <a:t>Data is critical in an organization’s success</a:t>
            </a:r>
          </a:p>
          <a:p>
            <a:pPr lvl="1"/>
            <a:r>
              <a:rPr lang="en-US" sz="1800" dirty="0"/>
              <a:t>It needs to be readily available for decision-making</a:t>
            </a:r>
          </a:p>
          <a:p>
            <a:pPr lvl="1"/>
            <a:r>
              <a:rPr lang="en-US" sz="1800" dirty="0"/>
              <a:t>Needs to be protected so it’s not shared with audiences that should not have access to the data</a:t>
            </a:r>
            <a:br>
              <a:rPr lang="en-US" sz="1800" dirty="0"/>
            </a:br>
            <a:endParaRPr lang="en-US" sz="1800" dirty="0"/>
          </a:p>
          <a:p>
            <a:r>
              <a:rPr lang="en-US" sz="2000" b="1" dirty="0"/>
              <a:t>Data Loss Prevention (DLP) Policies</a:t>
            </a:r>
          </a:p>
          <a:p>
            <a:pPr lvl="1"/>
            <a:r>
              <a:rPr lang="en-US" sz="1800" dirty="0"/>
              <a:t>PowerApps provides a way to protect your data by providing the ability to create and enforce policies</a:t>
            </a:r>
          </a:p>
          <a:p>
            <a:pPr lvl="1"/>
            <a:r>
              <a:rPr lang="en-US" sz="1800" dirty="0"/>
              <a:t>You can define which consumer services/connectors specific business data may be shared with</a:t>
            </a:r>
          </a:p>
        </p:txBody>
      </p:sp>
    </p:spTree>
    <p:extLst>
      <p:ext uri="{BB962C8B-B14F-4D97-AF65-F5344CB8AC3E}">
        <p14:creationId xmlns:p14="http://schemas.microsoft.com/office/powerpoint/2010/main" val="2235988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Lifecycle Management (ALM)</a:t>
            </a:r>
          </a:p>
        </p:txBody>
      </p:sp>
      <p:sp>
        <p:nvSpPr>
          <p:cNvPr id="3" name="Content Placeholder 2"/>
          <p:cNvSpPr>
            <a:spLocks noGrp="1"/>
          </p:cNvSpPr>
          <p:nvPr>
            <p:ph idx="1"/>
          </p:nvPr>
        </p:nvSpPr>
        <p:spPr/>
        <p:txBody>
          <a:bodyPr>
            <a:normAutofit lnSpcReduction="10000"/>
          </a:bodyPr>
          <a:lstStyle/>
          <a:p>
            <a:r>
              <a:rPr lang="en-GB" sz="2000" b="1" dirty="0"/>
              <a:t>Managing Power Apps</a:t>
            </a:r>
          </a:p>
          <a:p>
            <a:pPr lvl="1"/>
            <a:r>
              <a:rPr lang="en-GB" sz="1800" dirty="0"/>
              <a:t>Sharing PowerApps</a:t>
            </a:r>
          </a:p>
          <a:p>
            <a:pPr lvl="1"/>
            <a:r>
              <a:rPr lang="en-GB" sz="1800" dirty="0"/>
              <a:t>PowerApp Versioning</a:t>
            </a:r>
          </a:p>
          <a:p>
            <a:pPr lvl="1"/>
            <a:r>
              <a:rPr lang="en-GB" sz="1800" dirty="0"/>
              <a:t>Microsoft AppSource</a:t>
            </a:r>
          </a:p>
          <a:p>
            <a:r>
              <a:rPr lang="en-GB" sz="2000" b="1" dirty="0"/>
              <a:t>Running PowerApps</a:t>
            </a:r>
          </a:p>
          <a:p>
            <a:pPr lvl="1"/>
            <a:r>
              <a:rPr lang="en-GB" sz="1800" dirty="0"/>
              <a:t>PowerApps Mobile</a:t>
            </a:r>
          </a:p>
          <a:p>
            <a:pPr lvl="1"/>
            <a:r>
              <a:rPr lang="en-GB" sz="1800" dirty="0"/>
              <a:t>Web Browser</a:t>
            </a:r>
          </a:p>
          <a:p>
            <a:pPr lvl="1"/>
            <a:r>
              <a:rPr lang="en-GB" sz="1800" dirty="0"/>
              <a:t>SharePoint List</a:t>
            </a:r>
          </a:p>
          <a:p>
            <a:r>
              <a:rPr lang="en-GB" sz="2000" b="1" dirty="0"/>
              <a:t>PowerApps Admin Center and Flow Admin Center</a:t>
            </a:r>
          </a:p>
          <a:p>
            <a:pPr lvl="1"/>
            <a:r>
              <a:rPr lang="en-GB" sz="1800" dirty="0"/>
              <a:t>Environments</a:t>
            </a:r>
          </a:p>
          <a:p>
            <a:pPr lvl="1"/>
            <a:r>
              <a:rPr lang="en-GB" sz="1800" dirty="0"/>
              <a:t>Data Loss Prevention Policies</a:t>
            </a:r>
          </a:p>
          <a:p>
            <a:endParaRPr lang="en-GB" sz="2000" dirty="0"/>
          </a:p>
          <a:p>
            <a:pPr lvl="1"/>
            <a:endParaRPr lang="en-GB" sz="1800" dirty="0"/>
          </a:p>
        </p:txBody>
      </p:sp>
    </p:spTree>
    <p:extLst>
      <p:ext uri="{BB962C8B-B14F-4D97-AF65-F5344CB8AC3E}">
        <p14:creationId xmlns:p14="http://schemas.microsoft.com/office/powerpoint/2010/main" val="544507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PowerApps</a:t>
            </a:r>
          </a:p>
        </p:txBody>
      </p:sp>
      <p:sp>
        <p:nvSpPr>
          <p:cNvPr id="3" name="Content Placeholder 2"/>
          <p:cNvSpPr>
            <a:spLocks noGrp="1"/>
          </p:cNvSpPr>
          <p:nvPr>
            <p:ph idx="1"/>
          </p:nvPr>
        </p:nvSpPr>
        <p:spPr/>
        <p:txBody>
          <a:bodyPr>
            <a:normAutofit/>
          </a:bodyPr>
          <a:lstStyle/>
          <a:p>
            <a:r>
              <a:rPr lang="en-US" sz="2400" b="1" dirty="0"/>
              <a:t>Apps can be shared with:</a:t>
            </a:r>
          </a:p>
          <a:p>
            <a:pPr lvl="1"/>
            <a:r>
              <a:rPr lang="en-US" sz="2000" dirty="0"/>
              <a:t>Users or groups</a:t>
            </a:r>
          </a:p>
          <a:p>
            <a:pPr lvl="1"/>
            <a:r>
              <a:rPr lang="en-US" sz="2000" dirty="0"/>
              <a:t>Entire organization</a:t>
            </a:r>
          </a:p>
          <a:p>
            <a:r>
              <a:rPr lang="en-US" sz="2400" b="1" dirty="0"/>
              <a:t>There are 3 types of sharing options:</a:t>
            </a:r>
          </a:p>
          <a:p>
            <a:pPr lvl="1"/>
            <a:r>
              <a:rPr lang="en-US" sz="2000" u="sng" dirty="0"/>
              <a:t>Can Use</a:t>
            </a:r>
          </a:p>
          <a:p>
            <a:pPr lvl="2"/>
            <a:r>
              <a:rPr lang="en-US" sz="1800" dirty="0"/>
              <a:t>Users/groups can run the app but cannot share</a:t>
            </a:r>
          </a:p>
          <a:p>
            <a:pPr lvl="1"/>
            <a:r>
              <a:rPr lang="en-US" sz="2000" u="sng" dirty="0"/>
              <a:t>Can Use and Share</a:t>
            </a:r>
          </a:p>
          <a:p>
            <a:pPr lvl="2"/>
            <a:r>
              <a:rPr lang="en-US" sz="1800" dirty="0"/>
              <a:t>Users/groups can run the app and share with others</a:t>
            </a:r>
          </a:p>
          <a:p>
            <a:pPr lvl="1"/>
            <a:r>
              <a:rPr lang="en-US" sz="2000" u="sng" dirty="0"/>
              <a:t>Can Edit</a:t>
            </a:r>
          </a:p>
          <a:p>
            <a:pPr lvl="2"/>
            <a:r>
              <a:rPr lang="en-US" sz="1800" dirty="0"/>
              <a:t>Users/groups can run the app, customize it, and share the new version of the app</a:t>
            </a:r>
          </a:p>
        </p:txBody>
      </p:sp>
    </p:spTree>
    <p:extLst>
      <p:ext uri="{BB962C8B-B14F-4D97-AF65-F5344CB8AC3E}">
        <p14:creationId xmlns:p14="http://schemas.microsoft.com/office/powerpoint/2010/main" val="2425688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PowerApps Versioning</a:t>
            </a:r>
          </a:p>
        </p:txBody>
      </p:sp>
      <p:sp>
        <p:nvSpPr>
          <p:cNvPr id="3" name="Content Placeholder 2"/>
          <p:cNvSpPr>
            <a:spLocks noGrp="1"/>
          </p:cNvSpPr>
          <p:nvPr>
            <p:ph idx="1"/>
          </p:nvPr>
        </p:nvSpPr>
        <p:spPr/>
        <p:txBody>
          <a:bodyPr/>
          <a:lstStyle/>
          <a:p>
            <a:r>
              <a:rPr lang="en-US" dirty="0"/>
              <a:t>For apps saved to the cloud, PowerApps keeps a history of changes:</a:t>
            </a:r>
          </a:p>
          <a:p>
            <a:pPr lvl="1"/>
            <a:r>
              <a:rPr lang="en-US" dirty="0"/>
              <a:t>Accessible via </a:t>
            </a:r>
            <a:r>
              <a:rPr lang="en-US" dirty="0">
                <a:hlinkClick r:id="rId3"/>
              </a:rPr>
              <a:t>https://web.powerapps.com</a:t>
            </a:r>
            <a:r>
              <a:rPr lang="en-US" dirty="0"/>
              <a:t> </a:t>
            </a:r>
          </a:p>
          <a:p>
            <a:pPr lvl="1"/>
            <a:r>
              <a:rPr lang="en-US" dirty="0"/>
              <a:t>Restore, delete, and publish versions</a:t>
            </a:r>
          </a:p>
        </p:txBody>
      </p:sp>
      <p:pic>
        <p:nvPicPr>
          <p:cNvPr id="4" name="Picture 3"/>
          <p:cNvPicPr>
            <a:picLocks noChangeAspect="1"/>
          </p:cNvPicPr>
          <p:nvPr/>
        </p:nvPicPr>
        <p:blipFill>
          <a:blip r:embed="rId4"/>
          <a:stretch>
            <a:fillRect/>
          </a:stretch>
        </p:blipFill>
        <p:spPr>
          <a:xfrm>
            <a:off x="533400" y="3581400"/>
            <a:ext cx="7027168" cy="18789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63898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ECCD-6EDA-4946-81F9-BAC05119E749}"/>
              </a:ext>
            </a:extLst>
          </p:cNvPr>
          <p:cNvSpPr>
            <a:spLocks noGrp="1"/>
          </p:cNvSpPr>
          <p:nvPr>
            <p:ph type="title"/>
          </p:nvPr>
        </p:nvSpPr>
        <p:spPr/>
        <p:txBody>
          <a:bodyPr/>
          <a:lstStyle/>
          <a:p>
            <a:r>
              <a:rPr lang="en-US" dirty="0"/>
              <a:t>Deep Dive into PowerApps and Flow</a:t>
            </a:r>
          </a:p>
        </p:txBody>
      </p:sp>
      <p:sp>
        <p:nvSpPr>
          <p:cNvPr id="3" name="Content Placeholder 2">
            <a:extLst>
              <a:ext uri="{FF2B5EF4-FFF2-40B4-BE49-F238E27FC236}">
                <a16:creationId xmlns:a16="http://schemas.microsoft.com/office/drawing/2014/main" id="{ED722FFA-118B-4FE7-B2BA-06F290668385}"/>
              </a:ext>
            </a:extLst>
          </p:cNvPr>
          <p:cNvSpPr>
            <a:spLocks noGrp="1"/>
          </p:cNvSpPr>
          <p:nvPr>
            <p:ph idx="1"/>
          </p:nvPr>
        </p:nvSpPr>
        <p:spPr>
          <a:xfrm>
            <a:off x="381000" y="5562600"/>
            <a:ext cx="8382000" cy="1066800"/>
          </a:xfrm>
        </p:spPr>
        <p:txBody>
          <a:bodyPr>
            <a:normAutofit/>
          </a:bodyPr>
          <a:lstStyle/>
          <a:p>
            <a:r>
              <a:rPr lang="en-US" sz="2400" dirty="0"/>
              <a:t>See more info at </a:t>
            </a:r>
            <a:r>
              <a:rPr lang="en-US" sz="2400" b="1" dirty="0">
                <a:solidFill>
                  <a:schemeClr val="accent1">
                    <a:lumMod val="75000"/>
                  </a:schemeClr>
                </a:solidFill>
              </a:rPr>
              <a:t>https://www.criticalpathtraining.com</a:t>
            </a:r>
          </a:p>
        </p:txBody>
      </p:sp>
      <p:pic>
        <p:nvPicPr>
          <p:cNvPr id="4" name="Picture 3">
            <a:extLst>
              <a:ext uri="{FF2B5EF4-FFF2-40B4-BE49-F238E27FC236}">
                <a16:creationId xmlns:a16="http://schemas.microsoft.com/office/drawing/2014/main" id="{058B3F42-AD82-4C5A-8505-D1CB2D40D3E5}"/>
              </a:ext>
            </a:extLst>
          </p:cNvPr>
          <p:cNvPicPr>
            <a:picLocks noChangeAspect="1"/>
          </p:cNvPicPr>
          <p:nvPr/>
        </p:nvPicPr>
        <p:blipFill>
          <a:blip r:embed="rId2"/>
          <a:stretch>
            <a:fillRect/>
          </a:stretch>
        </p:blipFill>
        <p:spPr>
          <a:xfrm>
            <a:off x="3429000" y="1673469"/>
            <a:ext cx="5163758" cy="3505200"/>
          </a:xfrm>
          <a:prstGeom prst="rect">
            <a:avLst/>
          </a:prstGeom>
          <a:ln>
            <a:solidFill>
              <a:schemeClr val="bg1">
                <a:lumMod val="50000"/>
              </a:schemeClr>
            </a:solidFill>
          </a:ln>
        </p:spPr>
      </p:pic>
      <p:pic>
        <p:nvPicPr>
          <p:cNvPr id="5" name="Picture 4">
            <a:extLst>
              <a:ext uri="{FF2B5EF4-FFF2-40B4-BE49-F238E27FC236}">
                <a16:creationId xmlns:a16="http://schemas.microsoft.com/office/drawing/2014/main" id="{6FF5BBB5-F093-4D8C-9181-E511E308AF27}"/>
              </a:ext>
            </a:extLst>
          </p:cNvPr>
          <p:cNvPicPr>
            <a:picLocks noChangeAspect="1"/>
          </p:cNvPicPr>
          <p:nvPr/>
        </p:nvPicPr>
        <p:blipFill>
          <a:blip r:embed="rId3"/>
          <a:stretch>
            <a:fillRect/>
          </a:stretch>
        </p:blipFill>
        <p:spPr>
          <a:xfrm>
            <a:off x="533400" y="1673469"/>
            <a:ext cx="2608564" cy="1371600"/>
          </a:xfrm>
          <a:prstGeom prst="rect">
            <a:avLst/>
          </a:prstGeom>
        </p:spPr>
      </p:pic>
    </p:spTree>
    <p:extLst>
      <p:ext uri="{BB962C8B-B14F-4D97-AF65-F5344CB8AC3E}">
        <p14:creationId xmlns:p14="http://schemas.microsoft.com/office/powerpoint/2010/main" val="983606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Building Apps with PowerApps Studio</a:t>
            </a:r>
          </a:p>
          <a:p>
            <a:pPr>
              <a:buFont typeface="Wingdings" panose="05000000000000000000" pitchFamily="2" charset="2"/>
              <a:buChar char="ü"/>
            </a:pPr>
            <a:r>
              <a:rPr lang="en-US" dirty="0"/>
              <a:t>Understanding Connectors and Connections</a:t>
            </a:r>
          </a:p>
          <a:p>
            <a:pPr>
              <a:buFont typeface="Wingdings" panose="05000000000000000000" pitchFamily="2" charset="2"/>
              <a:buChar char="ü"/>
            </a:pPr>
            <a:r>
              <a:rPr lang="en-US" dirty="0"/>
              <a:t>Building PowerApps for SharePoint Online</a:t>
            </a:r>
          </a:p>
          <a:p>
            <a:pPr>
              <a:buFont typeface="Wingdings" panose="05000000000000000000" pitchFamily="2" charset="2"/>
              <a:buChar char="ü"/>
            </a:pPr>
            <a:r>
              <a:rPr lang="en-US" dirty="0"/>
              <a:t>Extending PowerApps using Microsoft Flow</a:t>
            </a:r>
          </a:p>
          <a:p>
            <a:pPr>
              <a:buFont typeface="Wingdings" panose="05000000000000000000" pitchFamily="2" charset="2"/>
              <a:buChar char="ü"/>
            </a:pPr>
            <a:r>
              <a:rPr lang="en-US" dirty="0"/>
              <a:t>Advanced Topics with PowerApps &amp; Flow </a:t>
            </a:r>
          </a:p>
        </p:txBody>
      </p:sp>
    </p:spTree>
    <p:extLst>
      <p:ext uri="{BB962C8B-B14F-4D97-AF65-F5344CB8AC3E}">
        <p14:creationId xmlns:p14="http://schemas.microsoft.com/office/powerpoint/2010/main" val="345739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84A1-F2AC-4114-8286-2D2DDC240911}"/>
              </a:ext>
            </a:extLst>
          </p:cNvPr>
          <p:cNvSpPr>
            <a:spLocks noGrp="1"/>
          </p:cNvSpPr>
          <p:nvPr>
            <p:ph type="title"/>
          </p:nvPr>
        </p:nvSpPr>
        <p:spPr/>
        <p:txBody>
          <a:bodyPr/>
          <a:lstStyle/>
          <a:p>
            <a:r>
              <a:rPr lang="en-US" dirty="0"/>
              <a:t>What is PowerApps?</a:t>
            </a:r>
          </a:p>
        </p:txBody>
      </p:sp>
      <p:sp>
        <p:nvSpPr>
          <p:cNvPr id="3" name="Content Placeholder 2">
            <a:extLst>
              <a:ext uri="{FF2B5EF4-FFF2-40B4-BE49-F238E27FC236}">
                <a16:creationId xmlns:a16="http://schemas.microsoft.com/office/drawing/2014/main" id="{D98F4BEA-4E9E-4869-BB6C-366EAB41385E}"/>
              </a:ext>
            </a:extLst>
          </p:cNvPr>
          <p:cNvSpPr>
            <a:spLocks noGrp="1"/>
          </p:cNvSpPr>
          <p:nvPr>
            <p:ph idx="1"/>
          </p:nvPr>
        </p:nvSpPr>
        <p:spPr/>
        <p:txBody>
          <a:bodyPr>
            <a:normAutofit/>
          </a:bodyPr>
          <a:lstStyle/>
          <a:p>
            <a:r>
              <a:rPr lang="en-US" sz="2400" dirty="0"/>
              <a:t>Service for building and using custom business apps</a:t>
            </a:r>
          </a:p>
          <a:p>
            <a:pPr lvl="1"/>
            <a:r>
              <a:rPr lang="en-US" sz="2000" dirty="0"/>
              <a:t>Apps run in any browser and on mobile devices and tablets</a:t>
            </a:r>
          </a:p>
          <a:p>
            <a:pPr lvl="1"/>
            <a:r>
              <a:rPr lang="en-US" sz="2000" dirty="0"/>
              <a:t>Apps connect to datasources and services through connectors</a:t>
            </a:r>
          </a:p>
          <a:p>
            <a:pPr lvl="1"/>
            <a:r>
              <a:rPr lang="en-US" sz="2000" dirty="0"/>
              <a:t>Targeted at Power Users more than professional developers</a:t>
            </a:r>
          </a:p>
        </p:txBody>
      </p:sp>
      <p:pic>
        <p:nvPicPr>
          <p:cNvPr id="1026" name="Picture 2" descr="5a71d09a34e7a">
            <a:extLst>
              <a:ext uri="{FF2B5EF4-FFF2-40B4-BE49-F238E27FC236}">
                <a16:creationId xmlns:a16="http://schemas.microsoft.com/office/drawing/2014/main" id="{9325372B-281D-4466-AC0C-21A051267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276600"/>
            <a:ext cx="3086744" cy="3276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764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PowerApps Studio Interface</a:t>
            </a:r>
            <a:endParaRPr lang="en-US" dirty="0"/>
          </a:p>
        </p:txBody>
      </p:sp>
      <p:pic>
        <p:nvPicPr>
          <p:cNvPr id="4" name="Picture 3">
            <a:extLst>
              <a:ext uri="{FF2B5EF4-FFF2-40B4-BE49-F238E27FC236}">
                <a16:creationId xmlns:a16="http://schemas.microsoft.com/office/drawing/2014/main" id="{113EE7EF-CC7C-4491-A773-B91F590FA439}"/>
              </a:ext>
            </a:extLst>
          </p:cNvPr>
          <p:cNvPicPr>
            <a:picLocks noChangeAspect="1"/>
          </p:cNvPicPr>
          <p:nvPr/>
        </p:nvPicPr>
        <p:blipFill>
          <a:blip r:embed="rId3"/>
          <a:stretch>
            <a:fillRect/>
          </a:stretch>
        </p:blipFill>
        <p:spPr>
          <a:xfrm>
            <a:off x="784020" y="1066800"/>
            <a:ext cx="7347359" cy="5659358"/>
          </a:xfrm>
          <a:prstGeom prst="rect">
            <a:avLst/>
          </a:prstGeom>
          <a:ln>
            <a:solidFill>
              <a:schemeClr val="tx1"/>
            </a:solidFill>
          </a:ln>
        </p:spPr>
      </p:pic>
    </p:spTree>
    <p:extLst>
      <p:ext uri="{BB962C8B-B14F-4D97-AF65-F5344CB8AC3E}">
        <p14:creationId xmlns:p14="http://schemas.microsoft.com/office/powerpoint/2010/main" val="2961277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Screens and Controls</a:t>
            </a:r>
          </a:p>
        </p:txBody>
      </p:sp>
      <p:sp>
        <p:nvSpPr>
          <p:cNvPr id="4" name="Content Placeholder 3"/>
          <p:cNvSpPr>
            <a:spLocks noGrp="1"/>
          </p:cNvSpPr>
          <p:nvPr>
            <p:ph idx="1"/>
          </p:nvPr>
        </p:nvSpPr>
        <p:spPr/>
        <p:txBody>
          <a:bodyPr/>
          <a:lstStyle/>
          <a:p>
            <a:r>
              <a:rPr lang="en-US" dirty="0"/>
              <a:t>Screens represent the atomic of UI design</a:t>
            </a:r>
          </a:p>
          <a:p>
            <a:pPr lvl="1"/>
            <a:r>
              <a:rPr lang="en-US" dirty="0"/>
              <a:t>Your app can have as many screens as you need</a:t>
            </a:r>
          </a:p>
          <a:p>
            <a:pPr lvl="1"/>
            <a:r>
              <a:rPr lang="en-US" dirty="0"/>
              <a:t>Your app supplies means to navigate across screen</a:t>
            </a:r>
          </a:p>
          <a:p>
            <a:pPr lvl="1"/>
            <a:endParaRPr lang="en-US" dirty="0"/>
          </a:p>
          <a:p>
            <a:r>
              <a:rPr lang="en-US" dirty="0"/>
              <a:t>You can add controls to screens</a:t>
            </a:r>
          </a:p>
          <a:p>
            <a:pPr lvl="1"/>
            <a:r>
              <a:rPr lang="en-US" dirty="0"/>
              <a:t>Controls properties change appearance and behavior</a:t>
            </a:r>
          </a:p>
          <a:p>
            <a:pPr lvl="1"/>
            <a:r>
              <a:rPr lang="en-US" dirty="0"/>
              <a:t>Control properties can be </a:t>
            </a:r>
            <a:r>
              <a:rPr lang="en-US"/>
              <a:t>input or output </a:t>
            </a:r>
            <a:r>
              <a:rPr lang="en-US" dirty="0"/>
              <a:t>properties</a:t>
            </a:r>
          </a:p>
          <a:p>
            <a:pPr lvl="1"/>
            <a:r>
              <a:rPr lang="en-US" dirty="0"/>
              <a:t>Control properties not used for 2-way binding</a:t>
            </a:r>
          </a:p>
          <a:p>
            <a:pPr lvl="1"/>
            <a:r>
              <a:rPr lang="en-US" dirty="0"/>
              <a:t>Properties configured in Properties tab or in formula bar</a:t>
            </a:r>
          </a:p>
        </p:txBody>
      </p:sp>
    </p:spTree>
    <p:extLst>
      <p:ext uri="{BB962C8B-B14F-4D97-AF65-F5344CB8AC3E}">
        <p14:creationId xmlns:p14="http://schemas.microsoft.com/office/powerpoint/2010/main" val="50535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Interactivity &amp; Screen Navigation</a:t>
            </a:r>
          </a:p>
        </p:txBody>
      </p:sp>
      <p:sp>
        <p:nvSpPr>
          <p:cNvPr id="4" name="Content Placeholder 3"/>
          <p:cNvSpPr>
            <a:spLocks noGrp="1"/>
          </p:cNvSpPr>
          <p:nvPr>
            <p:ph idx="1"/>
          </p:nvPr>
        </p:nvSpPr>
        <p:spPr/>
        <p:txBody>
          <a:bodyPr/>
          <a:lstStyle/>
          <a:p>
            <a:r>
              <a:rPr lang="en-US" dirty="0"/>
              <a:t>Create buttons to drive navigation</a:t>
            </a:r>
          </a:p>
        </p:txBody>
      </p:sp>
      <p:pic>
        <p:nvPicPr>
          <p:cNvPr id="6" name="Picture 5">
            <a:extLst>
              <a:ext uri="{FF2B5EF4-FFF2-40B4-BE49-F238E27FC236}">
                <a16:creationId xmlns:a16="http://schemas.microsoft.com/office/drawing/2014/main" id="{C7A8E208-4A9B-48ED-AD33-E773ED83C23D}"/>
              </a:ext>
            </a:extLst>
          </p:cNvPr>
          <p:cNvPicPr>
            <a:picLocks noChangeAspect="1"/>
          </p:cNvPicPr>
          <p:nvPr/>
        </p:nvPicPr>
        <p:blipFill>
          <a:blip r:embed="rId2"/>
          <a:stretch>
            <a:fillRect/>
          </a:stretch>
        </p:blipFill>
        <p:spPr>
          <a:xfrm>
            <a:off x="838200" y="2209800"/>
            <a:ext cx="7800975" cy="3543300"/>
          </a:xfrm>
          <a:prstGeom prst="rect">
            <a:avLst/>
          </a:prstGeom>
          <a:ln>
            <a:solidFill>
              <a:schemeClr val="bg1">
                <a:lumMod val="50000"/>
              </a:schemeClr>
            </a:solidFill>
          </a:ln>
        </p:spPr>
      </p:pic>
    </p:spTree>
    <p:extLst>
      <p:ext uri="{BB962C8B-B14F-4D97-AF65-F5344CB8AC3E}">
        <p14:creationId xmlns:p14="http://schemas.microsoft.com/office/powerpoint/2010/main" val="226266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Properties Panel</a:t>
            </a:r>
            <a:endParaRPr lang="en-US" dirty="0"/>
          </a:p>
        </p:txBody>
      </p:sp>
      <p:sp>
        <p:nvSpPr>
          <p:cNvPr id="5" name="Content Placeholder 4"/>
          <p:cNvSpPr>
            <a:spLocks noGrp="1"/>
          </p:cNvSpPr>
          <p:nvPr>
            <p:ph idx="1"/>
          </p:nvPr>
        </p:nvSpPr>
        <p:spPr>
          <a:xfrm>
            <a:off x="381000" y="1447800"/>
            <a:ext cx="7543800" cy="5181600"/>
          </a:xfrm>
        </p:spPr>
        <p:txBody>
          <a:bodyPr>
            <a:normAutofit/>
          </a:bodyPr>
          <a:lstStyle/>
          <a:p>
            <a:r>
              <a:rPr lang="en-GB" sz="2000" dirty="0"/>
              <a:t>Used to configure control properties without writing a formula</a:t>
            </a:r>
          </a:p>
          <a:p>
            <a:pPr lvl="1"/>
            <a:r>
              <a:rPr lang="en-GB" sz="1800" dirty="0"/>
              <a:t>Properties exposed varies based on control</a:t>
            </a:r>
          </a:p>
        </p:txBody>
      </p:sp>
      <p:pic>
        <p:nvPicPr>
          <p:cNvPr id="3" name="Picture 2">
            <a:extLst>
              <a:ext uri="{FF2B5EF4-FFF2-40B4-BE49-F238E27FC236}">
                <a16:creationId xmlns:a16="http://schemas.microsoft.com/office/drawing/2014/main" id="{7E84B3FD-87C1-47E8-B636-E9EEA7B18F04}"/>
              </a:ext>
            </a:extLst>
          </p:cNvPr>
          <p:cNvPicPr>
            <a:picLocks noChangeAspect="1"/>
          </p:cNvPicPr>
          <p:nvPr/>
        </p:nvPicPr>
        <p:blipFill>
          <a:blip r:embed="rId2"/>
          <a:stretch>
            <a:fillRect/>
          </a:stretch>
        </p:blipFill>
        <p:spPr>
          <a:xfrm>
            <a:off x="1219200" y="2362199"/>
            <a:ext cx="5943600" cy="4125433"/>
          </a:xfrm>
          <a:prstGeom prst="rect">
            <a:avLst/>
          </a:prstGeom>
          <a:ln>
            <a:solidFill>
              <a:schemeClr val="bg1">
                <a:lumMod val="50000"/>
              </a:schemeClr>
            </a:solidFill>
          </a:ln>
        </p:spPr>
      </p:pic>
    </p:spTree>
    <p:extLst>
      <p:ext uri="{BB962C8B-B14F-4D97-AF65-F5344CB8AC3E}">
        <p14:creationId xmlns:p14="http://schemas.microsoft.com/office/powerpoint/2010/main" val="337296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Controls</a:t>
            </a:r>
          </a:p>
        </p:txBody>
      </p:sp>
      <p:sp>
        <p:nvSpPr>
          <p:cNvPr id="4" name="Content Placeholder 3"/>
          <p:cNvSpPr>
            <a:spLocks noGrp="1"/>
          </p:cNvSpPr>
          <p:nvPr>
            <p:ph idx="1"/>
          </p:nvPr>
        </p:nvSpPr>
        <p:spPr/>
        <p:txBody>
          <a:bodyPr>
            <a:noAutofit/>
          </a:bodyPr>
          <a:lstStyle/>
          <a:p>
            <a:pPr lvl="0"/>
            <a:r>
              <a:rPr lang="en-GB" sz="2000" b="1" dirty="0"/>
              <a:t>Text:</a:t>
            </a:r>
            <a:r>
              <a:rPr lang="en-GB" sz="2000" dirty="0"/>
              <a:t> </a:t>
            </a:r>
          </a:p>
          <a:p>
            <a:pPr lvl="1"/>
            <a:r>
              <a:rPr lang="en-GB" sz="1600" dirty="0"/>
              <a:t>Label, Text input, HTML Text, Pen input</a:t>
            </a:r>
            <a:endParaRPr lang="en-US" sz="1600" dirty="0"/>
          </a:p>
          <a:p>
            <a:pPr lvl="0"/>
            <a:r>
              <a:rPr lang="en-GB" sz="2000" b="1" dirty="0"/>
              <a:t>Controls:</a:t>
            </a:r>
          </a:p>
          <a:p>
            <a:pPr lvl="1"/>
            <a:r>
              <a:rPr lang="en-GB" sz="1600" dirty="0"/>
              <a:t>Button, Dropdown, Date picker, List box, Checkbox, Radio, Toggle, Slider, Timer</a:t>
            </a:r>
            <a:endParaRPr lang="en-US" sz="1600" dirty="0"/>
          </a:p>
          <a:p>
            <a:pPr lvl="0"/>
            <a:r>
              <a:rPr lang="en-GB" sz="2000" b="1" dirty="0"/>
              <a:t>Gallery:</a:t>
            </a:r>
          </a:p>
          <a:p>
            <a:pPr lvl="1"/>
            <a:r>
              <a:rPr lang="en-GB" sz="1600" dirty="0"/>
              <a:t>Vertical, Horizontal, Flexible height, Blank vertical, Blank horizontal</a:t>
            </a:r>
            <a:endParaRPr lang="en-US" sz="1600" dirty="0"/>
          </a:p>
          <a:p>
            <a:pPr lvl="0"/>
            <a:r>
              <a:rPr lang="en-GB" sz="2000" b="1" dirty="0"/>
              <a:t>Data table</a:t>
            </a:r>
            <a:endParaRPr lang="en-US" sz="2000" dirty="0"/>
          </a:p>
          <a:p>
            <a:pPr lvl="0"/>
            <a:r>
              <a:rPr lang="en-GB" sz="2000" b="1" dirty="0"/>
              <a:t>Forms:</a:t>
            </a:r>
          </a:p>
          <a:p>
            <a:pPr lvl="1"/>
            <a:r>
              <a:rPr lang="en-GB" sz="1600" dirty="0"/>
              <a:t>Edit, Display, Entity form</a:t>
            </a:r>
            <a:endParaRPr lang="en-US" sz="1600" dirty="0"/>
          </a:p>
          <a:p>
            <a:r>
              <a:rPr lang="en-GB" sz="2000" b="1" dirty="0"/>
              <a:t>Media:</a:t>
            </a:r>
          </a:p>
          <a:p>
            <a:pPr lvl="1"/>
            <a:r>
              <a:rPr lang="en-GB" sz="1600" dirty="0"/>
              <a:t>Image, Camera, Barcode, Video, Audio, Microphone, Add picture</a:t>
            </a:r>
            <a:endParaRPr lang="en-US" sz="1600" dirty="0"/>
          </a:p>
          <a:p>
            <a:pPr lvl="0"/>
            <a:r>
              <a:rPr lang="en-GB" sz="2000" b="1" dirty="0"/>
              <a:t>Charts:</a:t>
            </a:r>
            <a:r>
              <a:rPr lang="en-GB" sz="2000" dirty="0"/>
              <a:t> </a:t>
            </a:r>
          </a:p>
          <a:p>
            <a:pPr lvl="1"/>
            <a:r>
              <a:rPr lang="en-GB" sz="1600" dirty="0"/>
              <a:t>Column chart, Line chart, Pie chart</a:t>
            </a:r>
            <a:endParaRPr lang="en-US" sz="1600" dirty="0"/>
          </a:p>
          <a:p>
            <a:pPr lvl="0"/>
            <a:r>
              <a:rPr lang="en-GB" sz="2000" b="1" dirty="0"/>
              <a:t>Icons</a:t>
            </a:r>
            <a:endParaRPr lang="en-US" sz="2000" dirty="0"/>
          </a:p>
        </p:txBody>
      </p:sp>
    </p:spTree>
    <p:extLst>
      <p:ext uri="{BB962C8B-B14F-4D97-AF65-F5344CB8AC3E}">
        <p14:creationId xmlns:p14="http://schemas.microsoft.com/office/powerpoint/2010/main" val="2430341142"/>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A5547237-B119-45CA-BEFC-A2DA2BDB03E7}">
  <ds:schemaRef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http://purl.org/dc/dcmitype/"/>
    <ds:schemaRef ds:uri="http://purl.org/dc/terms/"/>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12333</TotalTime>
  <Words>1384</Words>
  <Application>Microsoft Office PowerPoint</Application>
  <PresentationFormat>On-screen Show (4:3)</PresentationFormat>
  <Paragraphs>229</Paragraphs>
  <Slides>38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Arial Black</vt:lpstr>
      <vt:lpstr>Calibri</vt:lpstr>
      <vt:lpstr>Lucida Console</vt:lpstr>
      <vt:lpstr>Segoe UI</vt:lpstr>
      <vt:lpstr>Segoe UI Light</vt:lpstr>
      <vt:lpstr>Wingdings</vt:lpstr>
      <vt:lpstr>Wingdings 2</vt:lpstr>
      <vt:lpstr>CPT_Wave15</vt:lpstr>
      <vt:lpstr>Love at First Sight with PowerApps and Flow</vt:lpstr>
      <vt:lpstr>Agenda</vt:lpstr>
      <vt:lpstr>Business Application Platform</vt:lpstr>
      <vt:lpstr>What is PowerApps?</vt:lpstr>
      <vt:lpstr>PowerApps Studio Interface</vt:lpstr>
      <vt:lpstr>Screens and Controls</vt:lpstr>
      <vt:lpstr>Interactivity &amp; Screen Navigation</vt:lpstr>
      <vt:lpstr>Properties Panel</vt:lpstr>
      <vt:lpstr>Adding Controls</vt:lpstr>
      <vt:lpstr>Form Layouts</vt:lpstr>
      <vt:lpstr>Card Controls and Data Cards</vt:lpstr>
      <vt:lpstr>Data Cards</vt:lpstr>
      <vt:lpstr>App Name &amp; Icon</vt:lpstr>
      <vt:lpstr>Agenda</vt:lpstr>
      <vt:lpstr>Connectors and Connections</vt:lpstr>
      <vt:lpstr>Granting Permissions</vt:lpstr>
      <vt:lpstr>Data Panel</vt:lpstr>
      <vt:lpstr>Understanding Delegation</vt:lpstr>
      <vt:lpstr>Types of Delegate Functions</vt:lpstr>
      <vt:lpstr>Agenda</vt:lpstr>
      <vt:lpstr>SharePoint List</vt:lpstr>
      <vt:lpstr>Agenda</vt:lpstr>
      <vt:lpstr>What is Flow?</vt:lpstr>
      <vt:lpstr>Building Blocks of Flow</vt:lpstr>
      <vt:lpstr>Flow Visual Designer </vt:lpstr>
      <vt:lpstr>Recurring Flows</vt:lpstr>
      <vt:lpstr>Delayed Flows</vt:lpstr>
      <vt:lpstr>Agenda</vt:lpstr>
      <vt:lpstr>Common Data Service</vt:lpstr>
      <vt:lpstr>PowerApps and Flow Admin Center</vt:lpstr>
      <vt:lpstr>Managing Environments</vt:lpstr>
      <vt:lpstr>Environment Roles and Permissions</vt:lpstr>
      <vt:lpstr>Data Loss Prevention Policies</vt:lpstr>
      <vt:lpstr>Application Lifecycle Management (ALM)</vt:lpstr>
      <vt:lpstr>Sharing PowerApps</vt:lpstr>
      <vt:lpstr>PowerApps Versioning</vt:lpstr>
      <vt:lpstr>Deep Dive into PowerApps and Flow</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Power BI with SQL Server 2016</dc:title>
  <dc:creator>Ted Pattison</dc:creator>
  <cp:lastModifiedBy>Ted Pattison</cp:lastModifiedBy>
  <cp:revision>342</cp:revision>
  <dcterms:created xsi:type="dcterms:W3CDTF">2012-04-13T19:17:02Z</dcterms:created>
  <dcterms:modified xsi:type="dcterms:W3CDTF">2018-02-14T20:10:43Z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