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5"/>
  </p:sldMasterIdLst>
  <p:notesMasterIdLst>
    <p:notesMasterId r:id="rId29"/>
  </p:notesMasterIdLst>
  <p:handoutMasterIdLst>
    <p:handoutMasterId r:id="rId30"/>
  </p:handoutMasterIdLst>
  <p:sldIdLst>
    <p:sldId id="279" r:id="rId6"/>
    <p:sldId id="355" r:id="rId7"/>
    <p:sldId id="319" r:id="rId8"/>
    <p:sldId id="344" r:id="rId9"/>
    <p:sldId id="320" r:id="rId10"/>
    <p:sldId id="321" r:id="rId11"/>
    <p:sldId id="322" r:id="rId12"/>
    <p:sldId id="323" r:id="rId13"/>
    <p:sldId id="324" r:id="rId14"/>
    <p:sldId id="327" r:id="rId15"/>
    <p:sldId id="328" r:id="rId16"/>
    <p:sldId id="329" r:id="rId17"/>
    <p:sldId id="330" r:id="rId18"/>
    <p:sldId id="331" r:id="rId19"/>
    <p:sldId id="332" r:id="rId20"/>
    <p:sldId id="333" r:id="rId21"/>
    <p:sldId id="334" r:id="rId22"/>
    <p:sldId id="335" r:id="rId23"/>
    <p:sldId id="336" r:id="rId24"/>
    <p:sldId id="337" r:id="rId25"/>
    <p:sldId id="338" r:id="rId26"/>
    <p:sldId id="341" r:id="rId27"/>
    <p:sldId id="345" r:id="rId2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27" autoAdjust="0"/>
    <p:restoredTop sz="95268" autoAdjust="0"/>
  </p:normalViewPr>
  <p:slideViewPr>
    <p:cSldViewPr>
      <p:cViewPr varScale="1">
        <p:scale>
          <a:sx n="83" d="100"/>
          <a:sy n="83" d="100"/>
        </p:scale>
        <p:origin x="1210" y="72"/>
      </p:cViewPr>
      <p:guideLst>
        <p:guide orient="horz" pos="2160"/>
        <p:guide pos="2880"/>
      </p:guideLst>
    </p:cSldViewPr>
  </p:slideViewPr>
  <p:notesTextViewPr>
    <p:cViewPr>
      <p:scale>
        <a:sx n="150" d="100"/>
        <a:sy n="150" d="100"/>
      </p:scale>
      <p:origin x="0" y="0"/>
    </p:cViewPr>
  </p:notesTextViewPr>
  <p:sorterViewPr>
    <p:cViewPr varScale="1">
      <p:scale>
        <a:sx n="100" d="100"/>
        <a:sy n="100" d="100"/>
      </p:scale>
      <p:origin x="0" y="-442"/>
    </p:cViewPr>
  </p:sorterViewPr>
  <p:notesViewPr>
    <p:cSldViewPr>
      <p:cViewPr varScale="1">
        <p:scale>
          <a:sx n="85" d="100"/>
          <a:sy n="85" d="100"/>
        </p:scale>
        <p:origin x="3744" y="6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handoutMaster" Target="handoutMasters/handoutMaster1.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a:t>0x - Lecture Title</a:t>
            </a:r>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a:t>© 2010 Critical Path Training, LLC - All Rights Reserved</a:t>
            </a:r>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github.com/SharePoint/sp-dev-samples/blob/master/Samples/WebHooks.List/SharePoint.WebHooks.Common/ChangeManager.c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ev.office.com/sharepoint/docs/apis/webhooks/lists/update-subscription"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ngrok.com/"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github.com/bsimser/sphooks"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module examines developing with webhooks and explains how webhooks can be used to execute code with custom logic in response to events that occur in SharePoint Online, Microsoft Teams, OneDrive and Outlook. Students will learn about the benefits and disadvantages of SharePoint webhooks in comparison to classic SharePoint event receivers and remote event receivers. Students will also learn the steps to create an Azure Function using C# and to register it as a webhook with SharePoint Online to execute custom code in response to changes to items in a SharePoint list or changes to a document in a document library. The module explains the webhook coding requirements including returning validation tokens and executing processing asynchronously.</a:t>
            </a:r>
            <a:endParaRPr lang="en-US" dirty="0"/>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In the previous step your service endpoint was called but SharePoint only provided information about where the change happened, not what was actually changed. </a:t>
            </a:r>
          </a:p>
          <a:p>
            <a:endParaRPr lang="en-US" sz="900" b="0" i="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i="0" kern="1200" dirty="0">
                <a:solidFill>
                  <a:schemeClr val="tx1"/>
                </a:solidFill>
                <a:effectLst/>
                <a:latin typeface="Segoe UI Light" pitchFamily="34" charset="0"/>
                <a:ea typeface="+mn-ea"/>
                <a:cs typeface="+mn-cs"/>
              </a:rPr>
              <a:t>To guarantee an immediate response, regardless of the number of changes there, it's important that the workload of your service endpoint runs asynchronously.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To understand what was changed, you'll need to use the SharePoint </a:t>
            </a:r>
            <a:r>
              <a:rPr lang="en-US" sz="900" kern="1200" dirty="0" err="1">
                <a:solidFill>
                  <a:schemeClr val="tx1"/>
                </a:solidFill>
                <a:effectLst/>
                <a:latin typeface="Segoe UI Light" pitchFamily="34" charset="0"/>
                <a:ea typeface="+mn-ea"/>
                <a:cs typeface="+mn-cs"/>
              </a:rPr>
              <a:t>GetChanges</a:t>
            </a:r>
            <a:r>
              <a:rPr lang="en-US" sz="900" kern="1200" dirty="0">
                <a:solidFill>
                  <a:schemeClr val="tx1"/>
                </a:solidFill>
                <a:effectLst/>
                <a:latin typeface="Segoe UI Light" pitchFamily="34" charset="0"/>
                <a:ea typeface="+mn-ea"/>
                <a:cs typeface="+mn-cs"/>
              </a:rPr>
              <a:t>()</a:t>
            </a:r>
            <a:r>
              <a:rPr lang="en-US" sz="900" b="0" i="0" kern="1200" dirty="0">
                <a:solidFill>
                  <a:schemeClr val="tx1"/>
                </a:solidFill>
                <a:effectLst/>
                <a:latin typeface="Segoe UI Light" pitchFamily="34" charset="0"/>
                <a:ea typeface="+mn-ea"/>
                <a:cs typeface="+mn-cs"/>
              </a:rPr>
              <a:t> API.</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You can learn more about the </a:t>
            </a:r>
            <a:r>
              <a:rPr lang="en-US" sz="900" b="0" i="0" kern="1200" dirty="0" err="1">
                <a:solidFill>
                  <a:schemeClr val="tx1"/>
                </a:solidFill>
                <a:effectLst/>
                <a:latin typeface="Segoe UI Light" pitchFamily="34" charset="0"/>
                <a:ea typeface="+mn-ea"/>
                <a:cs typeface="+mn-cs"/>
              </a:rPr>
              <a:t>GetChanges</a:t>
            </a:r>
            <a:r>
              <a:rPr lang="en-US" sz="900" b="0" i="0" kern="1200" dirty="0">
                <a:solidFill>
                  <a:schemeClr val="tx1"/>
                </a:solidFill>
                <a:effectLst/>
                <a:latin typeface="Segoe UI Light" pitchFamily="34" charset="0"/>
                <a:ea typeface="+mn-ea"/>
                <a:cs typeface="+mn-cs"/>
              </a:rPr>
              <a:t>() implementation in the </a:t>
            </a:r>
            <a:r>
              <a:rPr lang="en-US" sz="900" b="1" i="0" kern="1200" dirty="0" err="1">
                <a:solidFill>
                  <a:schemeClr val="tx1"/>
                </a:solidFill>
                <a:effectLst/>
                <a:latin typeface="Segoe UI Light" pitchFamily="34" charset="0"/>
                <a:ea typeface="+mn-ea"/>
                <a:cs typeface="+mn-cs"/>
              </a:rPr>
              <a:t>ProcessNotification</a:t>
            </a:r>
            <a:r>
              <a:rPr lang="en-US" sz="900" b="0" i="0" kern="1200" dirty="0">
                <a:solidFill>
                  <a:schemeClr val="tx1"/>
                </a:solidFill>
                <a:effectLst/>
                <a:latin typeface="Segoe UI Light" pitchFamily="34" charset="0"/>
                <a:ea typeface="+mn-ea"/>
                <a:cs typeface="+mn-cs"/>
              </a:rPr>
              <a:t> method in the </a:t>
            </a:r>
            <a:r>
              <a:rPr lang="en-US" sz="900" b="0" i="0" u="none" strike="noStrike" kern="1200" dirty="0" err="1">
                <a:solidFill>
                  <a:schemeClr val="tx1"/>
                </a:solidFill>
                <a:effectLst/>
                <a:latin typeface="Segoe UI Light" pitchFamily="34" charset="0"/>
                <a:ea typeface="+mn-ea"/>
                <a:cs typeface="+mn-cs"/>
                <a:hlinkClick r:id="rId3"/>
              </a:rPr>
              <a:t>ChangeManager</a:t>
            </a:r>
            <a:r>
              <a:rPr lang="en-US" sz="900" b="0" i="0" kern="1200" dirty="0">
                <a:solidFill>
                  <a:schemeClr val="tx1"/>
                </a:solidFill>
                <a:effectLst/>
                <a:latin typeface="Segoe UI Light" pitchFamily="34" charset="0"/>
                <a:ea typeface="+mn-ea"/>
                <a:cs typeface="+mn-cs"/>
              </a:rPr>
              <a:t> class of the </a:t>
            </a:r>
            <a:r>
              <a:rPr lang="en-US" sz="900" b="1" i="0" kern="1200" dirty="0" err="1">
                <a:solidFill>
                  <a:schemeClr val="tx1"/>
                </a:solidFill>
                <a:effectLst/>
                <a:latin typeface="Segoe UI Light" pitchFamily="34" charset="0"/>
                <a:ea typeface="+mn-ea"/>
                <a:cs typeface="+mn-cs"/>
              </a:rPr>
              <a:t>SharePoint.WebHooks.Common</a:t>
            </a:r>
            <a:r>
              <a:rPr lang="en-US" sz="900" b="1" i="0" kern="1200" dirty="0">
                <a:solidFill>
                  <a:schemeClr val="tx1"/>
                </a:solidFill>
                <a:effectLst/>
                <a:latin typeface="Segoe UI Light" pitchFamily="34" charset="0"/>
                <a:ea typeface="+mn-ea"/>
                <a:cs typeface="+mn-cs"/>
              </a:rPr>
              <a:t> </a:t>
            </a:r>
            <a:r>
              <a:rPr lang="en-US" sz="900" b="0" i="0" kern="1200" dirty="0">
                <a:solidFill>
                  <a:schemeClr val="tx1"/>
                </a:solidFill>
                <a:effectLst/>
                <a:latin typeface="Segoe UI Light" pitchFamily="34" charset="0"/>
                <a:ea typeface="+mn-ea"/>
                <a:cs typeface="+mn-cs"/>
              </a:rPr>
              <a:t>project.</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To avoid getting the same change repeatedly, it's important that you inform SharePoint from which point you want the changes. This is done by passing a </a:t>
            </a:r>
            <a:r>
              <a:rPr lang="en-US" sz="900" b="1" i="0" kern="1200" dirty="0" err="1">
                <a:solidFill>
                  <a:schemeClr val="tx1"/>
                </a:solidFill>
                <a:effectLst/>
                <a:latin typeface="Segoe UI Light" pitchFamily="34" charset="0"/>
                <a:ea typeface="+mn-ea"/>
                <a:cs typeface="+mn-cs"/>
              </a:rPr>
              <a:t>changeToken</a:t>
            </a:r>
            <a:r>
              <a:rPr lang="en-US" sz="900" b="0" i="0" kern="1200" dirty="0">
                <a:solidFill>
                  <a:schemeClr val="tx1"/>
                </a:solidFill>
                <a:effectLst/>
                <a:latin typeface="Segoe UI Light" pitchFamily="34" charset="0"/>
                <a:ea typeface="+mn-ea"/>
                <a:cs typeface="+mn-cs"/>
              </a:rPr>
              <a:t>, which also implies that your service endpoint needs to persist the last used </a:t>
            </a:r>
            <a:r>
              <a:rPr lang="en-US" sz="900" b="1" i="0" kern="1200" dirty="0" err="1">
                <a:solidFill>
                  <a:schemeClr val="tx1"/>
                </a:solidFill>
                <a:effectLst/>
                <a:latin typeface="Segoe UI Light" pitchFamily="34" charset="0"/>
                <a:ea typeface="+mn-ea"/>
                <a:cs typeface="+mn-cs"/>
              </a:rPr>
              <a:t>changeToken</a:t>
            </a:r>
            <a:r>
              <a:rPr lang="en-US" sz="900" b="0" i="0" kern="1200" dirty="0">
                <a:solidFill>
                  <a:schemeClr val="tx1"/>
                </a:solidFill>
                <a:effectLst/>
                <a:latin typeface="Segoe UI Light" pitchFamily="34" charset="0"/>
                <a:ea typeface="+mn-ea"/>
                <a:cs typeface="+mn-cs"/>
              </a:rPr>
              <a:t> so that it can be used the next time the service endpoint is called.</a:t>
            </a:r>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Futura Hv" pitchFamily="34" charset="0"/>
                <a:ea typeface="+mn-ea"/>
                <a:cs typeface="+mn-cs"/>
              </a:rPr>
              <a:t>SharePoint</a:t>
            </a:r>
            <a:endParaRPr kumimoji="0" lang="en-US" sz="1000" b="0" i="0" u="none" strike="noStrike" kern="1200" cap="none" spc="0" normalizeH="0" baseline="0" noProof="0" dirty="0">
              <a:ln>
                <a:noFill/>
              </a:ln>
              <a:solidFill>
                <a:srgbClr val="000000"/>
              </a:solidFill>
              <a:effectLst/>
              <a:uLnTx/>
              <a:uFillTx/>
              <a:latin typeface="Futura Hv"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24154"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800" b="0" i="0" u="none" strike="noStrike" kern="1200" cap="none" spc="0" normalizeH="0" baseline="0" noProof="0" smtClean="0">
                <a:ln>
                  <a:noFill/>
                </a:ln>
                <a:solidFill>
                  <a:srgbClr val="000000"/>
                </a:solidFill>
                <a:effectLst/>
                <a:uLnTx/>
                <a:uFillTx/>
                <a:latin typeface="Futura Bk" pitchFamily="34"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800" b="0" i="0" u="none" strike="noStrike" kern="1200" cap="none" spc="0" normalizeH="0" baseline="0" noProof="0" dirty="0">
              <a:ln>
                <a:noFill/>
              </a:ln>
              <a:solidFill>
                <a:srgbClr val="000000"/>
              </a:solidFill>
              <a:effectLst/>
              <a:uLnTx/>
              <a:uFillTx/>
              <a:latin typeface="Futura Bk" pitchFamily="34" charset="0"/>
              <a:ea typeface="+mn-ea"/>
              <a:cs typeface="+mn-cs"/>
            </a:endParaRPr>
          </a:p>
        </p:txBody>
      </p:sp>
    </p:spTree>
    <p:extLst>
      <p:ext uri="{BB962C8B-B14F-4D97-AF65-F5344CB8AC3E}">
        <p14:creationId xmlns:p14="http://schemas.microsoft.com/office/powerpoint/2010/main" val="42729996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The following are some key things to note about changes:</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SharePoint does not call your service in real-time: when a change happens on a list that has a </a:t>
            </a:r>
            <a:r>
              <a:rPr lang="en-US" sz="900" b="0" i="0" kern="1200" dirty="0" err="1">
                <a:solidFill>
                  <a:schemeClr val="tx1"/>
                </a:solidFill>
                <a:effectLst/>
                <a:latin typeface="Segoe UI Light" pitchFamily="34" charset="0"/>
                <a:ea typeface="+mn-ea"/>
                <a:cs typeface="+mn-cs"/>
              </a:rPr>
              <a:t>webhook</a:t>
            </a:r>
            <a:r>
              <a:rPr lang="en-US" sz="900" b="0" i="0" kern="1200" dirty="0">
                <a:solidFill>
                  <a:schemeClr val="tx1"/>
                </a:solidFill>
                <a:effectLst/>
                <a:latin typeface="Segoe UI Light" pitchFamily="34" charset="0"/>
                <a:ea typeface="+mn-ea"/>
                <a:cs typeface="+mn-cs"/>
              </a:rPr>
              <a:t>, SharePoint will queue a </a:t>
            </a:r>
            <a:r>
              <a:rPr lang="en-US" sz="900" b="0" i="0" kern="1200" dirty="0" err="1">
                <a:solidFill>
                  <a:schemeClr val="tx1"/>
                </a:solidFill>
                <a:effectLst/>
                <a:latin typeface="Segoe UI Light" pitchFamily="34" charset="0"/>
                <a:ea typeface="+mn-ea"/>
                <a:cs typeface="+mn-cs"/>
              </a:rPr>
              <a:t>webhook</a:t>
            </a:r>
            <a:r>
              <a:rPr lang="en-US" sz="900" b="0" i="0" kern="1200" dirty="0">
                <a:solidFill>
                  <a:schemeClr val="tx1"/>
                </a:solidFill>
                <a:effectLst/>
                <a:latin typeface="Segoe UI Light" pitchFamily="34" charset="0"/>
                <a:ea typeface="+mn-ea"/>
                <a:cs typeface="+mn-cs"/>
              </a:rPr>
              <a:t> call out. Once each minute this queue will be read and the appropriate service endpoints are called. This batching of requests is important. For example, if a bulk upload of 1000 records occurred at once, batching prevents SharePoint from calling your endpoint 1000 times. So your endpoint is only called once but when you call the </a:t>
            </a:r>
            <a:r>
              <a:rPr lang="en-US" sz="900" b="0" i="0" kern="1200" dirty="0" err="1">
                <a:solidFill>
                  <a:schemeClr val="tx1"/>
                </a:solidFill>
                <a:effectLst/>
                <a:latin typeface="Segoe UI Light" pitchFamily="34" charset="0"/>
                <a:ea typeface="+mn-ea"/>
                <a:cs typeface="+mn-cs"/>
              </a:rPr>
              <a:t>GetChanges</a:t>
            </a:r>
            <a:r>
              <a:rPr lang="en-US" sz="900" b="0" i="0" kern="1200" dirty="0">
                <a:solidFill>
                  <a:schemeClr val="tx1"/>
                </a:solidFill>
                <a:effectLst/>
                <a:latin typeface="Segoe UI Light" pitchFamily="34" charset="0"/>
                <a:ea typeface="+mn-ea"/>
                <a:cs typeface="+mn-cs"/>
              </a:rPr>
              <a:t>()method you'll get 1000 change events that you need to process.</a:t>
            </a:r>
          </a:p>
          <a:p>
            <a:endParaRPr lang="en-US" sz="900" b="0" i="0" kern="1200" dirty="0">
              <a:solidFill>
                <a:schemeClr val="tx1"/>
              </a:solidFill>
              <a:effectLst/>
              <a:latin typeface="Segoe UI Light" pitchFamily="34" charset="0"/>
              <a:ea typeface="+mn-ea"/>
              <a:cs typeface="+mn-cs"/>
            </a:endParaRPr>
          </a:p>
          <a:p>
            <a:endParaRPr lang="en-US" sz="900"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Futura Hv" pitchFamily="34" charset="0"/>
                <a:ea typeface="+mn-ea"/>
                <a:cs typeface="+mn-cs"/>
              </a:rPr>
              <a:t>SharePoint</a:t>
            </a:r>
            <a:endParaRPr kumimoji="0" lang="en-US" sz="1000" b="0" i="0" u="none" strike="noStrike" kern="1200" cap="none" spc="0" normalizeH="0" baseline="0" noProof="0" dirty="0">
              <a:ln>
                <a:noFill/>
              </a:ln>
              <a:solidFill>
                <a:srgbClr val="000000"/>
              </a:solidFill>
              <a:effectLst/>
              <a:uLnTx/>
              <a:uFillTx/>
              <a:latin typeface="Futura Hv"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24154"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800" b="0" i="0" u="none" strike="noStrike" kern="1200" cap="none" spc="0" normalizeH="0" baseline="0" noProof="0" smtClean="0">
                <a:ln>
                  <a:noFill/>
                </a:ln>
                <a:solidFill>
                  <a:srgbClr val="000000"/>
                </a:solidFill>
                <a:effectLst/>
                <a:uLnTx/>
                <a:uFillTx/>
                <a:latin typeface="Futura Bk" pitchFamily="34"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800" b="0" i="0" u="none" strike="noStrike" kern="1200" cap="none" spc="0" normalizeH="0" baseline="0" noProof="0" dirty="0">
              <a:ln>
                <a:noFill/>
              </a:ln>
              <a:solidFill>
                <a:srgbClr val="000000"/>
              </a:solidFill>
              <a:effectLst/>
              <a:uLnTx/>
              <a:uFillTx/>
              <a:latin typeface="Futura Bk" pitchFamily="34" charset="0"/>
              <a:ea typeface="+mn-ea"/>
              <a:cs typeface="+mn-cs"/>
            </a:endParaRPr>
          </a:p>
        </p:txBody>
      </p:sp>
    </p:spTree>
    <p:extLst>
      <p:ext uri="{BB962C8B-B14F-4D97-AF65-F5344CB8AC3E}">
        <p14:creationId xmlns:p14="http://schemas.microsoft.com/office/powerpoint/2010/main" val="2124456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We take the message from SharePoint and put it into an Azure service queue</a:t>
            </a:r>
            <a:r>
              <a:rPr lang="en-US" baseline="0" dirty="0"/>
              <a:t> where we can take some time to process it. </a:t>
            </a:r>
          </a:p>
          <a:p>
            <a:pPr marL="228600" indent="-228600">
              <a:buAutoNum type="arabicPeriod"/>
            </a:pPr>
            <a:r>
              <a:rPr lang="en-US" baseline="0" dirty="0"/>
              <a:t>The most common way to process is an Azure </a:t>
            </a:r>
            <a:r>
              <a:rPr lang="en-US" baseline="0" dirty="0" err="1"/>
              <a:t>WebJob</a:t>
            </a:r>
            <a:r>
              <a:rPr lang="en-US" baseline="0" dirty="0"/>
              <a:t>.</a:t>
            </a:r>
          </a:p>
          <a:p>
            <a:pPr marL="228600" indent="-228600">
              <a:buAutoNum type="arabicPeriod"/>
            </a:pPr>
            <a:r>
              <a:rPr lang="en-US" baseline="0" dirty="0"/>
              <a:t>Then we use the CSOM API to </a:t>
            </a:r>
            <a:r>
              <a:rPr lang="en-US" baseline="0" dirty="0" err="1"/>
              <a:t>GetChanges</a:t>
            </a:r>
            <a:r>
              <a:rPr lang="en-US" baseline="0" dirty="0"/>
              <a:t>() using the List ID and </a:t>
            </a:r>
          </a:p>
          <a:p>
            <a:pPr marL="228600" indent="-228600">
              <a:buAutoNum type="arabicPeriod"/>
            </a:pPr>
            <a:r>
              <a:rPr lang="en-US" baseline="0" dirty="0"/>
              <a:t>Then we process the changes. </a:t>
            </a:r>
          </a:p>
          <a:p>
            <a:pPr marL="228600" indent="-228600">
              <a:buAutoNum type="arabicPeriod"/>
            </a:pPr>
            <a:endParaRPr lang="en-US" baseline="0" dirty="0"/>
          </a:p>
          <a:p>
            <a:pPr marL="228600" indent="-228600">
              <a:buAutoNum type="arabicPeriod"/>
            </a:pPr>
            <a:endParaRPr lang="en-CA" dirty="0"/>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Futura Hv" pitchFamily="34" charset="0"/>
                <a:ea typeface="+mn-ea"/>
                <a:cs typeface="+mn-cs"/>
              </a:rPr>
              <a:t>Presentation Title</a:t>
            </a:r>
          </a:p>
        </p:txBody>
      </p:sp>
      <p:sp>
        <p:nvSpPr>
          <p:cNvPr id="5" name="Slide Number Placeholder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F27A72E-ABDD-4068-81F6-86B1928DD1C5}" type="slidenum">
              <a:rPr kumimoji="0" lang="en-US" sz="800" b="0" i="0" u="none" strike="noStrike" kern="1200" cap="none" spc="0" normalizeH="0" baseline="0" noProof="0" smtClean="0">
                <a:ln>
                  <a:noFill/>
                </a:ln>
                <a:solidFill>
                  <a:srgbClr val="000000"/>
                </a:solidFill>
                <a:effectLst/>
                <a:uLnTx/>
                <a:uFillTx/>
                <a:latin typeface="Futura Bk" pitchFamily="34"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800" b="0" i="0" u="none" strike="noStrike" kern="1200" cap="none" spc="0" normalizeH="0" baseline="0" noProof="0">
              <a:ln>
                <a:noFill/>
              </a:ln>
              <a:solidFill>
                <a:srgbClr val="000000"/>
              </a:solidFill>
              <a:effectLst/>
              <a:uLnTx/>
              <a:uFillTx/>
              <a:latin typeface="Futura Bk" pitchFamily="34" charset="0"/>
              <a:ea typeface="+mn-ea"/>
              <a:cs typeface="+mn-cs"/>
            </a:endParaRPr>
          </a:p>
        </p:txBody>
      </p:sp>
    </p:spTree>
    <p:extLst>
      <p:ext uri="{BB962C8B-B14F-4D97-AF65-F5344CB8AC3E}">
        <p14:creationId xmlns:p14="http://schemas.microsoft.com/office/powerpoint/2010/main" val="38877306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900" b="0" i="0" kern="1200" dirty="0">
                <a:solidFill>
                  <a:schemeClr val="tx1"/>
                </a:solidFill>
                <a:effectLst/>
                <a:latin typeface="Segoe UI Light" pitchFamily="34" charset="0"/>
                <a:ea typeface="+mn-ea"/>
                <a:cs typeface="+mn-cs"/>
              </a:rPr>
              <a:t>1.</a:t>
            </a:r>
            <a:r>
              <a:rPr lang="en-US" sz="900" b="0" i="0" kern="1200" baseline="0" dirty="0">
                <a:solidFill>
                  <a:schemeClr val="tx1"/>
                </a:solidFill>
                <a:effectLst/>
                <a:latin typeface="Segoe UI Light" pitchFamily="34" charset="0"/>
                <a:ea typeface="+mn-ea"/>
                <a:cs typeface="+mn-cs"/>
              </a:rPr>
              <a:t> </a:t>
            </a:r>
            <a:r>
              <a:rPr lang="en-US" sz="900" b="0" i="0" kern="1200" dirty="0">
                <a:solidFill>
                  <a:schemeClr val="tx1"/>
                </a:solidFill>
                <a:effectLst/>
                <a:latin typeface="Segoe UI Light" pitchFamily="34" charset="0"/>
                <a:ea typeface="+mn-ea"/>
                <a:cs typeface="+mn-cs"/>
              </a:rPr>
              <a:t>Your application creates a </a:t>
            </a:r>
            <a:r>
              <a:rPr lang="en-US" sz="900" b="0" i="0" kern="1200" dirty="0" err="1">
                <a:solidFill>
                  <a:schemeClr val="tx1"/>
                </a:solidFill>
                <a:effectLst/>
                <a:latin typeface="Segoe UI Light" pitchFamily="34" charset="0"/>
                <a:ea typeface="+mn-ea"/>
                <a:cs typeface="+mn-cs"/>
              </a:rPr>
              <a:t>webhook</a:t>
            </a:r>
            <a:r>
              <a:rPr lang="en-US" sz="900" b="0" i="0" kern="1200" dirty="0">
                <a:solidFill>
                  <a:schemeClr val="tx1"/>
                </a:solidFill>
                <a:effectLst/>
                <a:latin typeface="Segoe UI Light" pitchFamily="34" charset="0"/>
                <a:ea typeface="+mn-ea"/>
                <a:cs typeface="+mn-cs"/>
              </a:rPr>
              <a:t> subscription. When it does it gets the current </a:t>
            </a:r>
            <a:r>
              <a:rPr lang="en-US" sz="900" b="1" i="0" kern="1200" dirty="0" err="1">
                <a:solidFill>
                  <a:schemeClr val="tx1"/>
                </a:solidFill>
                <a:effectLst/>
                <a:latin typeface="Segoe UI Light" pitchFamily="34" charset="0"/>
                <a:ea typeface="+mn-ea"/>
                <a:cs typeface="+mn-cs"/>
              </a:rPr>
              <a:t>changeToken</a:t>
            </a:r>
            <a:r>
              <a:rPr lang="en-US" sz="900" b="0" i="0" kern="1200" dirty="0">
                <a:solidFill>
                  <a:schemeClr val="tx1"/>
                </a:solidFill>
                <a:effectLst/>
                <a:latin typeface="Segoe UI Light" pitchFamily="34" charset="0"/>
                <a:ea typeface="+mn-ea"/>
                <a:cs typeface="+mn-cs"/>
              </a:rPr>
              <a:t> from the list it created the </a:t>
            </a:r>
            <a:r>
              <a:rPr lang="en-US" sz="900" b="0" i="0" kern="1200" dirty="0" err="1">
                <a:solidFill>
                  <a:schemeClr val="tx1"/>
                </a:solidFill>
                <a:effectLst/>
                <a:latin typeface="Segoe UI Light" pitchFamily="34" charset="0"/>
                <a:ea typeface="+mn-ea"/>
                <a:cs typeface="+mn-cs"/>
              </a:rPr>
              <a:t>webhook</a:t>
            </a:r>
            <a:r>
              <a:rPr lang="en-US" sz="900" b="0" i="0" kern="1200" dirty="0">
                <a:solidFill>
                  <a:schemeClr val="tx1"/>
                </a:solidFill>
                <a:effectLst/>
                <a:latin typeface="Segoe UI Light" pitchFamily="34" charset="0"/>
                <a:ea typeface="+mn-ea"/>
                <a:cs typeface="+mn-cs"/>
              </a:rPr>
              <a:t> for.</a:t>
            </a:r>
          </a:p>
          <a:p>
            <a:pPr marL="0" indent="0">
              <a:buNone/>
            </a:pPr>
            <a:r>
              <a:rPr lang="en-US" sz="900" b="0" i="0" kern="1200" dirty="0">
                <a:solidFill>
                  <a:schemeClr val="tx1"/>
                </a:solidFill>
                <a:effectLst/>
                <a:latin typeface="Segoe UI Light" pitchFamily="34" charset="0"/>
                <a:ea typeface="+mn-ea"/>
                <a:cs typeface="+mn-cs"/>
              </a:rPr>
              <a:t>2. Your application persists the </a:t>
            </a:r>
            <a:r>
              <a:rPr lang="en-US" sz="900" b="1" i="0" kern="1200" dirty="0" err="1">
                <a:solidFill>
                  <a:schemeClr val="tx1"/>
                </a:solidFill>
                <a:effectLst/>
                <a:latin typeface="Segoe UI Light" pitchFamily="34" charset="0"/>
                <a:ea typeface="+mn-ea"/>
                <a:cs typeface="+mn-cs"/>
              </a:rPr>
              <a:t>changeToken</a:t>
            </a:r>
            <a:r>
              <a:rPr lang="en-US" sz="900" b="0" i="0" kern="1200" dirty="0">
                <a:solidFill>
                  <a:schemeClr val="tx1"/>
                </a:solidFill>
                <a:effectLst/>
                <a:latin typeface="Segoe UI Light" pitchFamily="34" charset="0"/>
                <a:ea typeface="+mn-ea"/>
                <a:cs typeface="+mn-cs"/>
              </a:rPr>
              <a:t> in a persistent storage, such as SQL Azure in this case.</a:t>
            </a:r>
          </a:p>
          <a:p>
            <a:pPr marL="0" indent="0">
              <a:buNone/>
            </a:pPr>
            <a:r>
              <a:rPr lang="en-US" sz="900" b="0" i="0" kern="1200" dirty="0">
                <a:solidFill>
                  <a:schemeClr val="tx1"/>
                </a:solidFill>
                <a:effectLst/>
                <a:latin typeface="Segoe UI Light" pitchFamily="34" charset="0"/>
                <a:ea typeface="+mn-ea"/>
                <a:cs typeface="+mn-cs"/>
              </a:rPr>
              <a:t>3. A change in SharePoint occurs and SharePoint calls your service endpoint.</a:t>
            </a:r>
          </a:p>
          <a:p>
            <a:pPr marL="0" indent="0">
              <a:buNone/>
            </a:pPr>
            <a:r>
              <a:rPr lang="en-US" sz="900" b="0" i="0" kern="1200" dirty="0">
                <a:solidFill>
                  <a:schemeClr val="tx1"/>
                </a:solidFill>
                <a:effectLst/>
                <a:latin typeface="Segoe UI Light" pitchFamily="34" charset="0"/>
                <a:ea typeface="+mn-ea"/>
                <a:cs typeface="+mn-cs"/>
              </a:rPr>
              <a:t>4. Your service endpoint serializes the notification request and stores it in a storage queue.</a:t>
            </a:r>
          </a:p>
          <a:p>
            <a:pPr marL="0" indent="0">
              <a:buNone/>
            </a:pPr>
            <a:r>
              <a:rPr lang="en-US" sz="900" b="0" i="0" kern="1200" dirty="0">
                <a:solidFill>
                  <a:schemeClr val="tx1"/>
                </a:solidFill>
                <a:effectLst/>
                <a:latin typeface="Segoe UI Light" pitchFamily="34" charset="0"/>
                <a:ea typeface="+mn-ea"/>
                <a:cs typeface="+mn-cs"/>
              </a:rPr>
              <a:t>5. Your web job sees the message in the queue and starts your message processing logic.</a:t>
            </a:r>
          </a:p>
          <a:p>
            <a:pPr marL="0" indent="0">
              <a:buNone/>
            </a:pPr>
            <a:r>
              <a:rPr lang="en-US" sz="900" b="0" i="0" kern="1200" dirty="0">
                <a:solidFill>
                  <a:schemeClr val="tx1"/>
                </a:solidFill>
                <a:effectLst/>
                <a:latin typeface="Segoe UI Light" pitchFamily="34" charset="0"/>
                <a:ea typeface="+mn-ea"/>
                <a:cs typeface="+mn-cs"/>
              </a:rPr>
              <a:t>6. Your message processing logic retrieves the last used change token from the persistent storage.</a:t>
            </a:r>
          </a:p>
          <a:p>
            <a:pPr marL="0" indent="0">
              <a:buNone/>
            </a:pPr>
            <a:r>
              <a:rPr lang="en-US" sz="900" b="0" i="0" kern="1200" dirty="0">
                <a:solidFill>
                  <a:schemeClr val="tx1"/>
                </a:solidFill>
                <a:effectLst/>
                <a:latin typeface="Segoe UI Light" pitchFamily="34" charset="0"/>
                <a:ea typeface="+mn-ea"/>
                <a:cs typeface="+mn-cs"/>
              </a:rPr>
              <a:t>7. Your message processing logic uses the </a:t>
            </a:r>
            <a:r>
              <a:rPr lang="en-US" sz="900" b="0" i="0" kern="1200" dirty="0" err="1">
                <a:solidFill>
                  <a:schemeClr val="tx1"/>
                </a:solidFill>
                <a:effectLst/>
                <a:latin typeface="Segoe UI Light" pitchFamily="34" charset="0"/>
                <a:ea typeface="+mn-ea"/>
                <a:cs typeface="+mn-cs"/>
              </a:rPr>
              <a:t>GetChanges</a:t>
            </a:r>
            <a:r>
              <a:rPr lang="en-US" sz="900" b="0" i="0" kern="1200" dirty="0">
                <a:solidFill>
                  <a:schemeClr val="tx1"/>
                </a:solidFill>
                <a:effectLst/>
                <a:latin typeface="Segoe UI Light" pitchFamily="34" charset="0"/>
                <a:ea typeface="+mn-ea"/>
                <a:cs typeface="+mn-cs"/>
              </a:rPr>
              <a:t>()API to determine what changed.</a:t>
            </a:r>
          </a:p>
          <a:p>
            <a:pPr marL="0" indent="0">
              <a:buNone/>
            </a:pPr>
            <a:r>
              <a:rPr lang="en-US" sz="900" b="0" i="0" kern="1200" dirty="0">
                <a:solidFill>
                  <a:schemeClr val="tx1"/>
                </a:solidFill>
                <a:effectLst/>
                <a:latin typeface="Segoe UI Light" pitchFamily="34" charset="0"/>
                <a:ea typeface="+mn-ea"/>
                <a:cs typeface="+mn-cs"/>
              </a:rPr>
              <a:t>8. The returned changes are processed and now your application performs what it needs to do based on the changes.</a:t>
            </a:r>
          </a:p>
          <a:p>
            <a:pPr marL="0" indent="0">
              <a:buNone/>
            </a:pPr>
            <a:r>
              <a:rPr lang="en-US" sz="900" b="0" i="0" kern="1200" dirty="0">
                <a:solidFill>
                  <a:schemeClr val="tx1"/>
                </a:solidFill>
                <a:effectLst/>
                <a:latin typeface="Segoe UI Light" pitchFamily="34" charset="0"/>
                <a:ea typeface="+mn-ea"/>
                <a:cs typeface="+mn-cs"/>
              </a:rPr>
              <a:t>9. Finally the application persists the last retrieved </a:t>
            </a:r>
            <a:r>
              <a:rPr lang="en-US" sz="900" b="1" i="0" kern="1200" dirty="0" err="1">
                <a:solidFill>
                  <a:schemeClr val="tx1"/>
                </a:solidFill>
                <a:effectLst/>
                <a:latin typeface="Segoe UI Light" pitchFamily="34" charset="0"/>
                <a:ea typeface="+mn-ea"/>
                <a:cs typeface="+mn-cs"/>
              </a:rPr>
              <a:t>changeToken</a:t>
            </a:r>
            <a:r>
              <a:rPr lang="en-US" sz="900" b="0" i="0" kern="1200" dirty="0">
                <a:solidFill>
                  <a:schemeClr val="tx1"/>
                </a:solidFill>
                <a:effectLst/>
                <a:latin typeface="Segoe UI Light" pitchFamily="34" charset="0"/>
                <a:ea typeface="+mn-ea"/>
                <a:cs typeface="+mn-cs"/>
              </a:rPr>
              <a:t> so that next time it does not receive changes that were already processed.</a:t>
            </a:r>
          </a:p>
          <a:p>
            <a:pPr marL="0" indent="0">
              <a:buNone/>
            </a:pPr>
            <a:endParaRPr lang="en-US" dirty="0"/>
          </a:p>
          <a:p>
            <a:r>
              <a:rPr lang="en-US" dirty="0"/>
              <a:t>If a </a:t>
            </a:r>
            <a:r>
              <a:rPr lang="en-US" dirty="0" err="1"/>
              <a:t>WebJob</a:t>
            </a:r>
            <a:r>
              <a:rPr lang="en-US" dirty="0"/>
              <a:t> is monitoring a queue and sees two messages appear at once, it will spin up two instances and process the messages in parallel. It is</a:t>
            </a:r>
            <a:r>
              <a:rPr lang="en-US" baseline="0" dirty="0"/>
              <a:t> therefore important to run the </a:t>
            </a:r>
            <a:r>
              <a:rPr lang="en-US" b="1" baseline="0" dirty="0" err="1"/>
              <a:t>WebJob</a:t>
            </a:r>
            <a:r>
              <a:rPr lang="en-US" baseline="0" dirty="0"/>
              <a:t> in </a:t>
            </a:r>
            <a:r>
              <a:rPr lang="en-US" b="1" baseline="0" dirty="0"/>
              <a:t>single instance mode </a:t>
            </a:r>
            <a:r>
              <a:rPr lang="en-US" baseline="0" dirty="0"/>
              <a:t>to prevent contention and duplicate processing. </a:t>
            </a:r>
            <a:endParaRPr lang="en-US" dirty="0"/>
          </a:p>
          <a:p>
            <a:pPr marL="0" indent="0">
              <a:buNone/>
            </a:pPr>
            <a:endParaRPr lang="en-US" dirty="0"/>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Futura Hv" pitchFamily="34" charset="0"/>
                <a:ea typeface="+mn-ea"/>
                <a:cs typeface="+mn-cs"/>
              </a:rPr>
              <a:t>SharePoint</a:t>
            </a:r>
            <a:endParaRPr kumimoji="0" lang="en-US" sz="1000" b="0" i="0" u="none" strike="noStrike" kern="1200" cap="none" spc="0" normalizeH="0" baseline="0" noProof="0" dirty="0">
              <a:ln>
                <a:noFill/>
              </a:ln>
              <a:solidFill>
                <a:srgbClr val="000000"/>
              </a:solidFill>
              <a:effectLst/>
              <a:uLnTx/>
              <a:uFillTx/>
              <a:latin typeface="Futura Hv"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24154"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800" b="0" i="0" u="none" strike="noStrike" kern="1200" cap="none" spc="0" normalizeH="0" baseline="0" noProof="0" smtClean="0">
                <a:ln>
                  <a:noFill/>
                </a:ln>
                <a:solidFill>
                  <a:srgbClr val="000000"/>
                </a:solidFill>
                <a:effectLst/>
                <a:uLnTx/>
                <a:uFillTx/>
                <a:latin typeface="Futura Bk" pitchFamily="34"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800" b="0" i="0" u="none" strike="noStrike" kern="1200" cap="none" spc="0" normalizeH="0" baseline="0" noProof="0" dirty="0">
              <a:ln>
                <a:noFill/>
              </a:ln>
              <a:solidFill>
                <a:srgbClr val="000000"/>
              </a:solidFill>
              <a:effectLst/>
              <a:uLnTx/>
              <a:uFillTx/>
              <a:latin typeface="Futura Bk" pitchFamily="34" charset="0"/>
              <a:ea typeface="+mn-ea"/>
              <a:cs typeface="+mn-cs"/>
            </a:endParaRPr>
          </a:p>
        </p:txBody>
      </p:sp>
    </p:spTree>
    <p:extLst>
      <p:ext uri="{BB962C8B-B14F-4D97-AF65-F5344CB8AC3E}">
        <p14:creationId xmlns:p14="http://schemas.microsoft.com/office/powerpoint/2010/main" val="26356048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err="1">
                <a:solidFill>
                  <a:schemeClr val="tx1"/>
                </a:solidFill>
                <a:effectLst/>
                <a:latin typeface="Segoe UI Light" pitchFamily="34" charset="0"/>
                <a:ea typeface="+mn-ea"/>
                <a:cs typeface="+mn-cs"/>
              </a:rPr>
              <a:t>Webhook</a:t>
            </a:r>
            <a:r>
              <a:rPr lang="en-US" sz="900" b="0" i="0" kern="1200" dirty="0">
                <a:solidFill>
                  <a:schemeClr val="tx1"/>
                </a:solidFill>
                <a:effectLst/>
                <a:latin typeface="Segoe UI Light" pitchFamily="34" charset="0"/>
                <a:ea typeface="+mn-ea"/>
                <a:cs typeface="+mn-cs"/>
              </a:rPr>
              <a:t> subscriptions are set to expire 6 months by default or at the specified date when they are created. Often you need the </a:t>
            </a:r>
            <a:r>
              <a:rPr lang="en-US" sz="900" b="0" i="0" kern="1200" dirty="0" err="1">
                <a:solidFill>
                  <a:schemeClr val="tx1"/>
                </a:solidFill>
                <a:effectLst/>
                <a:latin typeface="Segoe UI Light" pitchFamily="34" charset="0"/>
                <a:ea typeface="+mn-ea"/>
                <a:cs typeface="+mn-cs"/>
              </a:rPr>
              <a:t>webhook</a:t>
            </a:r>
            <a:r>
              <a:rPr lang="en-US" sz="900" b="0" i="0" kern="1200" dirty="0">
                <a:solidFill>
                  <a:schemeClr val="tx1"/>
                </a:solidFill>
                <a:effectLst/>
                <a:latin typeface="Segoe UI Light" pitchFamily="34" charset="0"/>
                <a:ea typeface="+mn-ea"/>
                <a:cs typeface="+mn-cs"/>
              </a:rPr>
              <a:t> to be available for a longer time. The patterns described below are good for increasing the lifetime of a </a:t>
            </a:r>
            <a:r>
              <a:rPr lang="en-US" sz="900" b="0" i="0" kern="1200" dirty="0" err="1">
                <a:solidFill>
                  <a:schemeClr val="tx1"/>
                </a:solidFill>
                <a:effectLst/>
                <a:latin typeface="Segoe UI Light" pitchFamily="34" charset="0"/>
                <a:ea typeface="+mn-ea"/>
                <a:cs typeface="+mn-cs"/>
              </a:rPr>
              <a:t>webhook</a:t>
            </a:r>
            <a:r>
              <a:rPr lang="en-US" sz="900" b="0" i="0" kern="1200" dirty="0">
                <a:solidFill>
                  <a:schemeClr val="tx1"/>
                </a:solidFill>
                <a:effectLst/>
                <a:latin typeface="Segoe UI Light" pitchFamily="34" charset="0"/>
                <a:ea typeface="+mn-ea"/>
                <a:cs typeface="+mn-cs"/>
              </a:rPr>
              <a:t> subscription. The first pattern is lightweight and the second one is slightly more complex and requires an additional web job to be hosted.</a:t>
            </a:r>
          </a:p>
          <a:p>
            <a:endParaRPr lang="en-US" sz="900" b="0" i="0" kern="1200" dirty="0">
              <a:solidFill>
                <a:schemeClr val="tx1"/>
              </a:solidFill>
              <a:effectLst/>
              <a:latin typeface="Segoe UI Light" pitchFamily="34" charset="0"/>
              <a:ea typeface="+mn-ea"/>
              <a:cs typeface="+mn-cs"/>
            </a:endParaRPr>
          </a:p>
          <a:p>
            <a:r>
              <a:rPr lang="en-US" sz="900" b="1" i="0" kern="1200" dirty="0">
                <a:solidFill>
                  <a:schemeClr val="tx1"/>
                </a:solidFill>
                <a:effectLst/>
                <a:latin typeface="Segoe UI Light" pitchFamily="34" charset="0"/>
                <a:ea typeface="+mn-ea"/>
                <a:cs typeface="+mn-cs"/>
              </a:rPr>
              <a:t>Basic model</a:t>
            </a:r>
          </a:p>
          <a:p>
            <a:r>
              <a:rPr lang="en-US" sz="900" b="0" i="0" kern="1200" dirty="0">
                <a:solidFill>
                  <a:schemeClr val="tx1"/>
                </a:solidFill>
                <a:effectLst/>
                <a:latin typeface="Segoe UI Light" pitchFamily="34" charset="0"/>
                <a:ea typeface="+mn-ea"/>
                <a:cs typeface="+mn-cs"/>
              </a:rPr>
              <a:t>When your service receives a notification it also gets information about the subscription lifetime. If the subscription is about to expire, inside your notification processing logic you simply extend the lifetime of the subscription. This model works fine for most cases. However, in a case where there's no change for 6 months on the list you've created a </a:t>
            </a:r>
            <a:r>
              <a:rPr lang="en-US" sz="900" b="0" i="0" kern="1200" dirty="0" err="1">
                <a:solidFill>
                  <a:schemeClr val="tx1"/>
                </a:solidFill>
                <a:effectLst/>
                <a:latin typeface="Segoe UI Light" pitchFamily="34" charset="0"/>
                <a:ea typeface="+mn-ea"/>
                <a:cs typeface="+mn-cs"/>
              </a:rPr>
              <a:t>webhook</a:t>
            </a:r>
            <a:r>
              <a:rPr lang="en-US" sz="900" b="0" i="0" kern="1200" dirty="0">
                <a:solidFill>
                  <a:schemeClr val="tx1"/>
                </a:solidFill>
                <a:effectLst/>
                <a:latin typeface="Segoe UI Light" pitchFamily="34" charset="0"/>
                <a:ea typeface="+mn-ea"/>
                <a:cs typeface="+mn-cs"/>
              </a:rPr>
              <a:t> subscription for, the </a:t>
            </a:r>
            <a:r>
              <a:rPr lang="en-US" sz="900" b="0" i="0" kern="1200" dirty="0" err="1">
                <a:solidFill>
                  <a:schemeClr val="tx1"/>
                </a:solidFill>
                <a:effectLst/>
                <a:latin typeface="Segoe UI Light" pitchFamily="34" charset="0"/>
                <a:ea typeface="+mn-ea"/>
                <a:cs typeface="+mn-cs"/>
              </a:rPr>
              <a:t>webhook</a:t>
            </a:r>
            <a:r>
              <a:rPr lang="en-US" sz="900" b="0" i="0" kern="1200" dirty="0">
                <a:solidFill>
                  <a:schemeClr val="tx1"/>
                </a:solidFill>
                <a:effectLst/>
                <a:latin typeface="Segoe UI Light" pitchFamily="34" charset="0"/>
                <a:ea typeface="+mn-ea"/>
                <a:cs typeface="+mn-cs"/>
              </a:rPr>
              <a:t> subscription is never prolonged and will be deleted.</a:t>
            </a:r>
          </a:p>
          <a:p>
            <a:endParaRPr lang="en-US" sz="900" b="0" i="0" kern="1200" dirty="0">
              <a:solidFill>
                <a:schemeClr val="tx1"/>
              </a:solidFill>
              <a:effectLst/>
              <a:latin typeface="Segoe UI Light" pitchFamily="34" charset="0"/>
              <a:ea typeface="+mn-ea"/>
              <a:cs typeface="+mn-cs"/>
            </a:endParaRPr>
          </a:p>
          <a:p>
            <a:r>
              <a:rPr lang="en-US" sz="900" b="1" i="0" kern="1200" dirty="0">
                <a:solidFill>
                  <a:schemeClr val="tx1"/>
                </a:solidFill>
                <a:effectLst/>
                <a:latin typeface="Segoe UI Light" pitchFamily="34" charset="0"/>
                <a:ea typeface="+mn-ea"/>
                <a:cs typeface="+mn-cs"/>
              </a:rPr>
              <a:t>Reliable but more complex model</a:t>
            </a:r>
          </a:p>
          <a:p>
            <a:r>
              <a:rPr lang="en-US" sz="900" b="0" i="0" kern="1200" dirty="0">
                <a:solidFill>
                  <a:schemeClr val="tx1"/>
                </a:solidFill>
                <a:effectLst/>
                <a:latin typeface="Segoe UI Light" pitchFamily="34" charset="0"/>
                <a:ea typeface="+mn-ea"/>
                <a:cs typeface="+mn-cs"/>
              </a:rPr>
              <a:t>Create a web job that on a weekly basis reads all the subscription IDs from the persistent storage. One-by-one extend the found subscriptions each time.</a:t>
            </a:r>
          </a:p>
          <a:p>
            <a:endParaRPr lang="en-US" sz="900" b="0" i="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Futura Hv" pitchFamily="34" charset="0"/>
                <a:ea typeface="+mn-ea"/>
                <a:cs typeface="+mn-cs"/>
              </a:rPr>
              <a:t>SharePoint</a:t>
            </a:r>
            <a:endParaRPr kumimoji="0" lang="en-US" sz="1000" b="0" i="0" u="none" strike="noStrike" kern="1200" cap="none" spc="0" normalizeH="0" baseline="0" noProof="0" dirty="0">
              <a:ln>
                <a:noFill/>
              </a:ln>
              <a:solidFill>
                <a:srgbClr val="000000"/>
              </a:solidFill>
              <a:effectLst/>
              <a:uLnTx/>
              <a:uFillTx/>
              <a:latin typeface="Futura Hv"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24154"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800" b="0" i="0" u="none" strike="noStrike" kern="1200" cap="none" spc="0" normalizeH="0" baseline="0" noProof="0" smtClean="0">
                <a:ln>
                  <a:noFill/>
                </a:ln>
                <a:solidFill>
                  <a:srgbClr val="000000"/>
                </a:solidFill>
                <a:effectLst/>
                <a:uLnTx/>
                <a:uFillTx/>
                <a:latin typeface="Futura Bk" pitchFamily="34"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800" b="0" i="0" u="none" strike="noStrike" kern="1200" cap="none" spc="0" normalizeH="0" baseline="0" noProof="0" dirty="0">
              <a:ln>
                <a:noFill/>
              </a:ln>
              <a:solidFill>
                <a:srgbClr val="000000"/>
              </a:solidFill>
              <a:effectLst/>
              <a:uLnTx/>
              <a:uFillTx/>
              <a:latin typeface="Futura Bk" pitchFamily="34" charset="0"/>
              <a:ea typeface="+mn-ea"/>
              <a:cs typeface="+mn-cs"/>
            </a:endParaRPr>
          </a:p>
        </p:txBody>
      </p:sp>
    </p:spTree>
    <p:extLst>
      <p:ext uri="{BB962C8B-B14F-4D97-AF65-F5344CB8AC3E}">
        <p14:creationId xmlns:p14="http://schemas.microsoft.com/office/powerpoint/2010/main" val="39938155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The application must have at least edit permissions to the SharePoint list where the subscription will be updated.</a:t>
            </a:r>
            <a:endParaRPr lang="en-US" dirty="0"/>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Futura Hv" pitchFamily="34" charset="0"/>
                <a:ea typeface="+mn-ea"/>
                <a:cs typeface="+mn-cs"/>
              </a:rPr>
              <a:t>SharePoint</a:t>
            </a:r>
            <a:endParaRPr kumimoji="0" lang="en-US" sz="1000" b="0" i="0" u="none" strike="noStrike" kern="1200" cap="none" spc="0" normalizeH="0" baseline="0" noProof="0" dirty="0">
              <a:ln>
                <a:noFill/>
              </a:ln>
              <a:solidFill>
                <a:srgbClr val="000000"/>
              </a:solidFill>
              <a:effectLst/>
              <a:uLnTx/>
              <a:uFillTx/>
              <a:latin typeface="Futura Hv"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24154"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800" b="0" i="0" u="none" strike="noStrike" kern="1200" cap="none" spc="0" normalizeH="0" baseline="0" noProof="0" smtClean="0">
                <a:ln>
                  <a:noFill/>
                </a:ln>
                <a:solidFill>
                  <a:srgbClr val="000000"/>
                </a:solidFill>
                <a:effectLst/>
                <a:uLnTx/>
                <a:uFillTx/>
                <a:latin typeface="Futura Bk" pitchFamily="34"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800" b="0" i="0" u="none" strike="noStrike" kern="1200" cap="none" spc="0" normalizeH="0" baseline="0" noProof="0" dirty="0">
              <a:ln>
                <a:noFill/>
              </a:ln>
              <a:solidFill>
                <a:srgbClr val="000000"/>
              </a:solidFill>
              <a:effectLst/>
              <a:uLnTx/>
              <a:uFillTx/>
              <a:latin typeface="Futura Bk" pitchFamily="34" charset="0"/>
              <a:ea typeface="+mn-ea"/>
              <a:cs typeface="+mn-cs"/>
            </a:endParaRPr>
          </a:p>
        </p:txBody>
      </p:sp>
    </p:spTree>
    <p:extLst>
      <p:ext uri="{BB962C8B-B14F-4D97-AF65-F5344CB8AC3E}">
        <p14:creationId xmlns:p14="http://schemas.microsoft.com/office/powerpoint/2010/main" val="33701349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i="0" kern="1200" dirty="0">
                <a:solidFill>
                  <a:schemeClr val="tx1"/>
                </a:solidFill>
                <a:effectLst/>
                <a:latin typeface="Segoe UI Light" pitchFamily="34" charset="0"/>
                <a:ea typeface="+mn-ea"/>
                <a:cs typeface="+mn-cs"/>
              </a:rPr>
              <a:t>Make the PATCH with the SharePoint REST API.</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0" i="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i="0" kern="1200" dirty="0">
                <a:solidFill>
                  <a:schemeClr val="tx1"/>
                </a:solidFill>
                <a:effectLst/>
                <a:latin typeface="Segoe UI Light" pitchFamily="34" charset="0"/>
                <a:ea typeface="+mn-ea"/>
                <a:cs typeface="+mn-cs"/>
              </a:rPr>
              <a:t>The actual renewal of a SharePoint list </a:t>
            </a:r>
            <a:r>
              <a:rPr lang="en-US" sz="900" b="0" i="0" kern="1200" dirty="0" err="1">
                <a:solidFill>
                  <a:schemeClr val="tx1"/>
                </a:solidFill>
                <a:effectLst/>
                <a:latin typeface="Segoe UI Light" pitchFamily="34" charset="0"/>
                <a:ea typeface="+mn-ea"/>
                <a:cs typeface="+mn-cs"/>
              </a:rPr>
              <a:t>webhook</a:t>
            </a:r>
            <a:r>
              <a:rPr lang="en-US" sz="900" b="0" i="0" kern="1200" dirty="0">
                <a:solidFill>
                  <a:schemeClr val="tx1"/>
                </a:solidFill>
                <a:effectLst/>
                <a:latin typeface="Segoe UI Light" pitchFamily="34" charset="0"/>
                <a:ea typeface="+mn-ea"/>
                <a:cs typeface="+mn-cs"/>
              </a:rPr>
              <a:t> can be done using a </a:t>
            </a:r>
            <a:r>
              <a:rPr lang="en-US" sz="900" b="0" i="0" u="none" strike="noStrike" kern="1200" dirty="0">
                <a:solidFill>
                  <a:schemeClr val="tx1"/>
                </a:solidFill>
                <a:effectLst/>
                <a:latin typeface="Segoe UI Light" pitchFamily="34" charset="0"/>
                <a:ea typeface="+mn-ea"/>
                <a:cs typeface="+mn-cs"/>
                <a:hlinkClick r:id="rId3"/>
              </a:rPr>
              <a:t>PATCH /_</a:t>
            </a:r>
            <a:r>
              <a:rPr lang="en-US" sz="900" b="0" i="0" u="none" strike="noStrike" kern="1200" dirty="0" err="1">
                <a:solidFill>
                  <a:schemeClr val="tx1"/>
                </a:solidFill>
                <a:effectLst/>
                <a:latin typeface="Segoe UI Light" pitchFamily="34" charset="0"/>
                <a:ea typeface="+mn-ea"/>
                <a:cs typeface="+mn-cs"/>
                <a:hlinkClick r:id="rId3"/>
              </a:rPr>
              <a:t>api</a:t>
            </a:r>
            <a:r>
              <a:rPr lang="en-US" sz="900" b="0" i="0" u="none" strike="noStrike" kern="1200" dirty="0">
                <a:solidFill>
                  <a:schemeClr val="tx1"/>
                </a:solidFill>
                <a:effectLst/>
                <a:latin typeface="Segoe UI Light" pitchFamily="34" charset="0"/>
                <a:ea typeface="+mn-ea"/>
                <a:cs typeface="+mn-cs"/>
                <a:hlinkClick r:id="rId3"/>
              </a:rPr>
              <a:t>/web/lists('list-id')/subscriptions(‘</a:t>
            </a:r>
            <a:r>
              <a:rPr lang="en-US" sz="900" b="0" i="0" u="none" strike="noStrike" kern="1200" dirty="0" err="1">
                <a:solidFill>
                  <a:schemeClr val="tx1"/>
                </a:solidFill>
                <a:effectLst/>
                <a:latin typeface="Segoe UI Light" pitchFamily="34" charset="0"/>
                <a:ea typeface="+mn-ea"/>
                <a:cs typeface="+mn-cs"/>
                <a:hlinkClick r:id="rId3"/>
              </a:rPr>
              <a:t>subscriptionID</a:t>
            </a:r>
            <a:r>
              <a:rPr lang="en-US" sz="900" b="0" i="0" u="none" strike="noStrike" kern="1200" dirty="0">
                <a:solidFill>
                  <a:schemeClr val="tx1"/>
                </a:solidFill>
                <a:effectLst/>
                <a:latin typeface="Segoe UI Light" pitchFamily="34" charset="0"/>
                <a:ea typeface="+mn-ea"/>
                <a:cs typeface="+mn-cs"/>
                <a:hlinkClick r:id="rId3"/>
              </a:rPr>
              <a:t>’)</a:t>
            </a:r>
            <a:r>
              <a:rPr lang="en-US" sz="900" b="0" i="0" kern="1200" dirty="0">
                <a:solidFill>
                  <a:schemeClr val="tx1"/>
                </a:solidFill>
                <a:effectLst/>
                <a:latin typeface="Segoe UI Light" pitchFamily="34" charset="0"/>
                <a:ea typeface="+mn-ea"/>
                <a:cs typeface="+mn-cs"/>
              </a:rPr>
              <a:t> REST call.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0" i="0" kern="1200" dirty="0">
              <a:solidFill>
                <a:schemeClr val="tx1"/>
              </a:solidFill>
              <a:effectLst/>
              <a:latin typeface="Segoe UI Light" pitchFamily="34" charset="0"/>
              <a:ea typeface="+mn-ea"/>
              <a:cs typeface="+mn-cs"/>
            </a:endParaRPr>
          </a:p>
          <a:p>
            <a:r>
              <a:rPr lang="en-US" sz="900" b="1" i="0" kern="1200" dirty="0">
                <a:solidFill>
                  <a:schemeClr val="tx1"/>
                </a:solidFill>
                <a:effectLst/>
                <a:latin typeface="Segoe UI Light" pitchFamily="34" charset="0"/>
                <a:ea typeface="+mn-ea"/>
                <a:cs typeface="+mn-cs"/>
              </a:rPr>
              <a:t>Example</a:t>
            </a:r>
          </a:p>
          <a:p>
            <a:r>
              <a:rPr lang="en-US" sz="900" kern="1200" dirty="0">
                <a:solidFill>
                  <a:schemeClr val="tx1"/>
                </a:solidFill>
                <a:effectLst/>
                <a:latin typeface="Segoe UI Light" pitchFamily="34" charset="0"/>
                <a:ea typeface="+mn-ea"/>
                <a:cs typeface="+mn-cs"/>
              </a:rPr>
              <a:t>PATCH _</a:t>
            </a:r>
            <a:r>
              <a:rPr lang="en-US" sz="900" kern="1200" dirty="0" err="1">
                <a:solidFill>
                  <a:schemeClr val="tx1"/>
                </a:solidFill>
                <a:effectLst/>
                <a:latin typeface="Segoe UI Light" pitchFamily="34" charset="0"/>
                <a:ea typeface="+mn-ea"/>
                <a:cs typeface="+mn-cs"/>
              </a:rPr>
              <a:t>api</a:t>
            </a:r>
            <a:r>
              <a:rPr lang="en-US" sz="900" kern="1200" dirty="0">
                <a:solidFill>
                  <a:schemeClr val="tx1"/>
                </a:solidFill>
                <a:effectLst/>
                <a:latin typeface="Segoe UI Light" pitchFamily="34" charset="0"/>
                <a:ea typeface="+mn-ea"/>
                <a:cs typeface="+mn-cs"/>
              </a:rPr>
              <a:t>/web/lists('5C77031A-9621-4DFC-BB5D-57803A94E91D')/subscriptions('6D77031A-2345-5GRT-BV3D-55234B56FR43') Content-Type: application/</a:t>
            </a:r>
            <a:r>
              <a:rPr lang="en-US" sz="900" kern="1200" dirty="0" err="1">
                <a:solidFill>
                  <a:schemeClr val="tx1"/>
                </a:solidFill>
                <a:effectLst/>
                <a:latin typeface="Segoe UI Light" pitchFamily="34" charset="0"/>
                <a:ea typeface="+mn-ea"/>
                <a:cs typeface="+mn-cs"/>
              </a:rPr>
              <a:t>json</a:t>
            </a:r>
            <a:r>
              <a:rPr lang="en-US" sz="900" kern="1200" dirty="0">
                <a:solidFill>
                  <a:schemeClr val="tx1"/>
                </a:solidFill>
                <a:effectLst/>
                <a:latin typeface="Segoe UI Light" pitchFamily="34" charset="0"/>
                <a:ea typeface="+mn-ea"/>
                <a:cs typeface="+mn-cs"/>
              </a:rPr>
              <a:t> </a:t>
            </a:r>
          </a:p>
          <a:p>
            <a:r>
              <a:rPr lang="en-US" sz="900" kern="1200" dirty="0">
                <a:solidFill>
                  <a:schemeClr val="tx1"/>
                </a:solidFill>
                <a:effectLst/>
                <a:latin typeface="Segoe UI Light" pitchFamily="34" charset="0"/>
                <a:ea typeface="+mn-ea"/>
                <a:cs typeface="+mn-cs"/>
              </a:rPr>
              <a:t>{ </a:t>
            </a:r>
          </a:p>
          <a:p>
            <a:pPr marL="109306" lvl="1" indent="0">
              <a:buNone/>
            </a:pPr>
            <a:r>
              <a:rPr lang="en-US" sz="900" kern="1200" dirty="0">
                <a:solidFill>
                  <a:schemeClr val="tx1"/>
                </a:solidFill>
                <a:effectLst/>
                <a:latin typeface="Segoe UI Light" pitchFamily="34" charset="0"/>
                <a:ea typeface="+mn-ea"/>
                <a:cs typeface="+mn-cs"/>
              </a:rPr>
              <a:t>"</a:t>
            </a:r>
            <a:r>
              <a:rPr lang="en-US" sz="900" kern="1200" dirty="0" err="1">
                <a:solidFill>
                  <a:schemeClr val="tx1"/>
                </a:solidFill>
                <a:effectLst/>
                <a:latin typeface="Segoe UI Light" pitchFamily="34" charset="0"/>
                <a:ea typeface="+mn-ea"/>
                <a:cs typeface="+mn-cs"/>
              </a:rPr>
              <a:t>notificationUrl</a:t>
            </a:r>
            <a:r>
              <a:rPr lang="en-US" sz="900" kern="1200" dirty="0">
                <a:solidFill>
                  <a:schemeClr val="tx1"/>
                </a:solidFill>
                <a:effectLst/>
                <a:latin typeface="Segoe UI Light" pitchFamily="34" charset="0"/>
                <a:ea typeface="+mn-ea"/>
                <a:cs typeface="+mn-cs"/>
              </a:rPr>
              <a:t>": "https://contoso.azurewebsites.net/</a:t>
            </a:r>
            <a:r>
              <a:rPr lang="en-US" sz="900" kern="1200" dirty="0" err="1">
                <a:solidFill>
                  <a:schemeClr val="tx1"/>
                </a:solidFill>
                <a:effectLst/>
                <a:latin typeface="Segoe UI Light" pitchFamily="34" charset="0"/>
                <a:ea typeface="+mn-ea"/>
                <a:cs typeface="+mn-cs"/>
              </a:rPr>
              <a:t>api</a:t>
            </a:r>
            <a:r>
              <a:rPr lang="en-US" sz="900" kern="1200" dirty="0">
                <a:solidFill>
                  <a:schemeClr val="tx1"/>
                </a:solidFill>
                <a:effectLst/>
                <a:latin typeface="Segoe UI Light" pitchFamily="34" charset="0"/>
                <a:ea typeface="+mn-ea"/>
                <a:cs typeface="+mn-cs"/>
              </a:rPr>
              <a:t>/v2/</a:t>
            </a:r>
            <a:r>
              <a:rPr lang="en-US" sz="900" kern="1200" dirty="0" err="1">
                <a:solidFill>
                  <a:schemeClr val="tx1"/>
                </a:solidFill>
                <a:effectLst/>
                <a:latin typeface="Segoe UI Light" pitchFamily="34" charset="0"/>
                <a:ea typeface="+mn-ea"/>
                <a:cs typeface="+mn-cs"/>
              </a:rPr>
              <a:t>webhook</a:t>
            </a:r>
            <a:r>
              <a:rPr lang="en-US" sz="900" kern="1200" dirty="0">
                <a:solidFill>
                  <a:schemeClr val="tx1"/>
                </a:solidFill>
                <a:effectLst/>
                <a:latin typeface="Segoe UI Light" pitchFamily="34" charset="0"/>
                <a:ea typeface="+mn-ea"/>
                <a:cs typeface="+mn-cs"/>
              </a:rPr>
              <a:t>-receiver", </a:t>
            </a:r>
          </a:p>
          <a:p>
            <a:pPr marL="109306" lvl="1" indent="0">
              <a:buNone/>
            </a:pPr>
            <a:r>
              <a:rPr lang="en-US" sz="900" kern="1200" dirty="0">
                <a:solidFill>
                  <a:schemeClr val="tx1"/>
                </a:solidFill>
                <a:effectLst/>
                <a:latin typeface="Segoe UI Light" pitchFamily="34" charset="0"/>
                <a:ea typeface="+mn-ea"/>
                <a:cs typeface="+mn-cs"/>
              </a:rPr>
              <a:t>"</a:t>
            </a:r>
            <a:r>
              <a:rPr lang="en-US" sz="900" kern="1200" dirty="0" err="1">
                <a:solidFill>
                  <a:schemeClr val="tx1"/>
                </a:solidFill>
                <a:effectLst/>
                <a:latin typeface="Segoe UI Light" pitchFamily="34" charset="0"/>
                <a:ea typeface="+mn-ea"/>
                <a:cs typeface="+mn-cs"/>
              </a:rPr>
              <a:t>expirationDateTime</a:t>
            </a:r>
            <a:r>
              <a:rPr lang="en-US" sz="900" kern="1200" dirty="0">
                <a:solidFill>
                  <a:schemeClr val="tx1"/>
                </a:solidFill>
                <a:effectLst/>
                <a:latin typeface="Segoe UI Light" pitchFamily="34" charset="0"/>
                <a:ea typeface="+mn-ea"/>
                <a:cs typeface="+mn-cs"/>
              </a:rPr>
              <a:t>": "2016-01-03T11:23:00.000Z" </a:t>
            </a:r>
          </a:p>
          <a:p>
            <a:r>
              <a:rPr lang="en-US" sz="900" kern="1200" dirty="0">
                <a:solidFill>
                  <a:schemeClr val="tx1"/>
                </a:solidFill>
                <a:effectLst/>
                <a:latin typeface="Segoe UI Light" pitchFamily="34" charset="0"/>
                <a:ea typeface="+mn-ea"/>
                <a:cs typeface="+mn-cs"/>
              </a:rPr>
              <a:t>}</a:t>
            </a:r>
          </a:p>
          <a:p>
            <a:endParaRPr lang="en-US" sz="900" b="0" i="0" kern="1200" dirty="0">
              <a:solidFill>
                <a:schemeClr val="tx1"/>
              </a:solidFill>
              <a:effectLst/>
              <a:latin typeface="Segoe UI Light" pitchFamily="34" charset="0"/>
              <a:ea typeface="+mn-ea"/>
              <a:cs typeface="+mn-cs"/>
            </a:endParaRPr>
          </a:p>
          <a:p>
            <a:r>
              <a:rPr lang="en-US" sz="900" b="1" i="0" kern="1200" dirty="0">
                <a:solidFill>
                  <a:schemeClr val="tx1"/>
                </a:solidFill>
                <a:effectLst/>
                <a:latin typeface="Segoe UI Light" pitchFamily="34" charset="0"/>
                <a:ea typeface="+mn-ea"/>
                <a:cs typeface="+mn-cs"/>
              </a:rPr>
              <a:t>Response</a:t>
            </a:r>
          </a:p>
          <a:p>
            <a:r>
              <a:rPr lang="en-US" sz="900" b="0" i="0" kern="1200" dirty="0">
                <a:solidFill>
                  <a:schemeClr val="tx1"/>
                </a:solidFill>
                <a:effectLst/>
                <a:latin typeface="Segoe UI Light" pitchFamily="34" charset="0"/>
                <a:ea typeface="+mn-ea"/>
                <a:cs typeface="+mn-cs"/>
              </a:rPr>
              <a:t>If the subscription is found and successfully updated, then a 204 No Content response is returned:</a:t>
            </a:r>
          </a:p>
          <a:p>
            <a:endParaRPr lang="en-US" sz="900" b="0" i="0" kern="1200" dirty="0">
              <a:solidFill>
                <a:schemeClr val="tx1"/>
              </a:solidFill>
              <a:effectLst/>
              <a:latin typeface="Segoe UI Light" pitchFamily="34" charset="0"/>
              <a:ea typeface="+mn-ea"/>
              <a:cs typeface="+mn-cs"/>
            </a:endParaRPr>
          </a:p>
          <a:p>
            <a:r>
              <a:rPr lang="en-US" sz="900" b="1" i="0" kern="1200" dirty="0">
                <a:solidFill>
                  <a:schemeClr val="tx1"/>
                </a:solidFill>
                <a:effectLst/>
                <a:latin typeface="Segoe UI Light" pitchFamily="34" charset="0"/>
                <a:ea typeface="+mn-ea"/>
                <a:cs typeface="+mn-cs"/>
              </a:rPr>
              <a:t>Example</a:t>
            </a:r>
          </a:p>
          <a:p>
            <a:r>
              <a:rPr lang="en-US" sz="900" kern="1200" dirty="0">
                <a:solidFill>
                  <a:schemeClr val="tx1"/>
                </a:solidFill>
                <a:effectLst/>
                <a:latin typeface="Segoe UI Light" pitchFamily="34" charset="0"/>
                <a:ea typeface="+mn-ea"/>
                <a:cs typeface="+mn-cs"/>
              </a:rPr>
              <a:t>HTTP/1.1 204 No Content</a:t>
            </a:r>
            <a:endParaRPr lang="en-US" dirty="0"/>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Futura Hv" pitchFamily="34" charset="0"/>
                <a:ea typeface="+mn-ea"/>
                <a:cs typeface="+mn-cs"/>
              </a:rPr>
              <a:t>SharePoint</a:t>
            </a:r>
            <a:endParaRPr kumimoji="0" lang="en-US" sz="1000" b="0" i="0" u="none" strike="noStrike" kern="1200" cap="none" spc="0" normalizeH="0" baseline="0" noProof="0" dirty="0">
              <a:ln>
                <a:noFill/>
              </a:ln>
              <a:solidFill>
                <a:srgbClr val="000000"/>
              </a:solidFill>
              <a:effectLst/>
              <a:uLnTx/>
              <a:uFillTx/>
              <a:latin typeface="Futura Hv"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24154"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800" b="0" i="0" u="none" strike="noStrike" kern="1200" cap="none" spc="0" normalizeH="0" baseline="0" noProof="0" smtClean="0">
                <a:ln>
                  <a:noFill/>
                </a:ln>
                <a:solidFill>
                  <a:srgbClr val="000000"/>
                </a:solidFill>
                <a:effectLst/>
                <a:uLnTx/>
                <a:uFillTx/>
                <a:latin typeface="Futura Bk" pitchFamily="34"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800" b="0" i="0" u="none" strike="noStrike" kern="1200" cap="none" spc="0" normalizeH="0" baseline="0" noProof="0" dirty="0">
              <a:ln>
                <a:noFill/>
              </a:ln>
              <a:solidFill>
                <a:srgbClr val="000000"/>
              </a:solidFill>
              <a:effectLst/>
              <a:uLnTx/>
              <a:uFillTx/>
              <a:latin typeface="Futura Bk" pitchFamily="34" charset="0"/>
              <a:ea typeface="+mn-ea"/>
              <a:cs typeface="+mn-cs"/>
            </a:endParaRPr>
          </a:p>
        </p:txBody>
      </p:sp>
    </p:spTree>
    <p:extLst>
      <p:ext uri="{BB962C8B-B14F-4D97-AF65-F5344CB8AC3E}">
        <p14:creationId xmlns:p14="http://schemas.microsoft.com/office/powerpoint/2010/main" val="13407567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err="1">
                <a:solidFill>
                  <a:schemeClr val="tx1"/>
                </a:solidFill>
                <a:effectLst/>
                <a:latin typeface="Segoe UI Light" pitchFamily="34" charset="0"/>
                <a:ea typeface="+mn-ea"/>
                <a:cs typeface="+mn-cs"/>
              </a:rPr>
              <a:t>Webhooks</a:t>
            </a:r>
            <a:r>
              <a:rPr lang="en-US" sz="900" b="0" i="0" kern="1200" dirty="0">
                <a:solidFill>
                  <a:schemeClr val="tx1"/>
                </a:solidFill>
                <a:effectLst/>
                <a:latin typeface="Segoe UI Light" pitchFamily="34" charset="0"/>
                <a:ea typeface="+mn-ea"/>
                <a:cs typeface="+mn-cs"/>
              </a:rPr>
              <a:t> are also designed to be robust. They feature a built-in retry mechanism to enhance the reliability of message delivery, and </a:t>
            </a:r>
            <a:r>
              <a:rPr lang="en-US" sz="900" b="0" i="0" kern="1200" dirty="0" err="1">
                <a:solidFill>
                  <a:schemeClr val="tx1"/>
                </a:solidFill>
                <a:effectLst/>
                <a:latin typeface="Segoe UI Light" pitchFamily="34" charset="0"/>
                <a:ea typeface="+mn-ea"/>
                <a:cs typeface="+mn-cs"/>
              </a:rPr>
              <a:t>WebHooks</a:t>
            </a:r>
            <a:r>
              <a:rPr lang="en-US" sz="900" b="0" i="0" kern="1200" dirty="0">
                <a:solidFill>
                  <a:schemeClr val="tx1"/>
                </a:solidFill>
                <a:effectLst/>
                <a:latin typeface="Segoe UI Light" pitchFamily="34" charset="0"/>
                <a:ea typeface="+mn-ea"/>
                <a:cs typeface="+mn-cs"/>
              </a:rPr>
              <a:t> make use of standard HTTP Status codes to determine how and when to retry requests.</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If SharePoint doesn’t receive the response, it retries a few times with exponential </a:t>
            </a:r>
            <a:r>
              <a:rPr lang="en-US" sz="900" b="0" i="0" kern="1200" dirty="0" err="1">
                <a:solidFill>
                  <a:schemeClr val="tx1"/>
                </a:solidFill>
                <a:effectLst/>
                <a:latin typeface="Segoe UI Light" pitchFamily="34" charset="0"/>
                <a:ea typeface="+mn-ea"/>
                <a:cs typeface="+mn-cs"/>
              </a:rPr>
              <a:t>backoff</a:t>
            </a:r>
            <a:r>
              <a:rPr lang="en-US" sz="900" b="0" i="0" kern="1200" dirty="0">
                <a:solidFill>
                  <a:schemeClr val="tx1"/>
                </a:solidFill>
                <a:effectLst/>
                <a:latin typeface="Segoe UI Light" pitchFamily="34" charset="0"/>
                <a:ea typeface="+mn-ea"/>
                <a:cs typeface="+mn-cs"/>
              </a:rPr>
              <a:t> and ultimately discards the message.</a:t>
            </a:r>
          </a:p>
          <a:p>
            <a:endParaRPr lang="en-US" sz="900" b="0" i="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Futura Hv" pitchFamily="34" charset="0"/>
                <a:ea typeface="+mn-ea"/>
                <a:cs typeface="+mn-cs"/>
              </a:rPr>
              <a:t>SharePoint</a:t>
            </a:r>
            <a:endParaRPr kumimoji="0" lang="en-US" sz="1000" b="0" i="0" u="none" strike="noStrike" kern="1200" cap="none" spc="0" normalizeH="0" baseline="0" noProof="0" dirty="0">
              <a:ln>
                <a:noFill/>
              </a:ln>
              <a:solidFill>
                <a:srgbClr val="000000"/>
              </a:solidFill>
              <a:effectLst/>
              <a:uLnTx/>
              <a:uFillTx/>
              <a:latin typeface="Futura Hv"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24154"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800" b="0" i="0" u="none" strike="noStrike" kern="1200" cap="none" spc="0" normalizeH="0" baseline="0" noProof="0" smtClean="0">
                <a:ln>
                  <a:noFill/>
                </a:ln>
                <a:solidFill>
                  <a:srgbClr val="000000"/>
                </a:solidFill>
                <a:effectLst/>
                <a:uLnTx/>
                <a:uFillTx/>
                <a:latin typeface="Futura Bk" pitchFamily="34"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US" sz="800" b="0" i="0" u="none" strike="noStrike" kern="1200" cap="none" spc="0" normalizeH="0" baseline="0" noProof="0" dirty="0">
              <a:ln>
                <a:noFill/>
              </a:ln>
              <a:solidFill>
                <a:srgbClr val="000000"/>
              </a:solidFill>
              <a:effectLst/>
              <a:uLnTx/>
              <a:uFillTx/>
              <a:latin typeface="Futura Bk" pitchFamily="34" charset="0"/>
              <a:ea typeface="+mn-ea"/>
              <a:cs typeface="+mn-cs"/>
            </a:endParaRPr>
          </a:p>
        </p:txBody>
      </p:sp>
    </p:spTree>
    <p:extLst>
      <p:ext uri="{BB962C8B-B14F-4D97-AF65-F5344CB8AC3E}">
        <p14:creationId xmlns:p14="http://schemas.microsoft.com/office/powerpoint/2010/main" val="31575062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Because SharePoint is calling out to your </a:t>
            </a:r>
            <a:r>
              <a:rPr lang="en-US" sz="900" b="0" i="0" kern="1200" dirty="0" err="1">
                <a:solidFill>
                  <a:schemeClr val="tx1"/>
                </a:solidFill>
                <a:effectLst/>
                <a:latin typeface="Segoe UI Light" pitchFamily="34" charset="0"/>
                <a:ea typeface="+mn-ea"/>
                <a:cs typeface="+mn-cs"/>
              </a:rPr>
              <a:t>webhook</a:t>
            </a:r>
            <a:r>
              <a:rPr lang="en-US" sz="900" b="0" i="0" kern="1200" dirty="0">
                <a:solidFill>
                  <a:schemeClr val="tx1"/>
                </a:solidFill>
                <a:effectLst/>
                <a:latin typeface="Segoe UI Light" pitchFamily="34" charset="0"/>
                <a:ea typeface="+mn-ea"/>
                <a:cs typeface="+mn-cs"/>
              </a:rPr>
              <a:t> service endpoint, your endpoint needs to be reachable by SharePoint. This makes development and debugging slightly more complex. The following are some strategies that you can use to make your life easier:</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During initial development, you provide your own serialized payload to your service processing logic. This will make it possible to completely test your processing logic without deploying the service endpoint (and even without configuring a </a:t>
            </a:r>
            <a:r>
              <a:rPr lang="en-US" sz="900" b="0" i="0" kern="1200" dirty="0" err="1">
                <a:solidFill>
                  <a:schemeClr val="tx1"/>
                </a:solidFill>
                <a:effectLst/>
                <a:latin typeface="Segoe UI Light" pitchFamily="34" charset="0"/>
                <a:ea typeface="+mn-ea"/>
                <a:cs typeface="+mn-cs"/>
              </a:rPr>
              <a:t>webhook</a:t>
            </a:r>
            <a:r>
              <a:rPr lang="en-US" sz="900" b="0" i="0" kern="1200" dirty="0">
                <a:solidFill>
                  <a:schemeClr val="tx1"/>
                </a:solidFill>
                <a:effectLst/>
                <a:latin typeface="Segoe UI Light" pitchFamily="34" charset="0"/>
                <a:ea typeface="+mn-ea"/>
                <a:cs typeface="+mn-cs"/>
              </a:rPr>
              <a:t>).</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If you have access to Azure resources, you can deploy your endpoint to Azure using a debug build and configure the Azure App Service for debugging. This will then allow you to set a remote breakpoint and do remote debugging using Visual Studio.</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If you do not want to deploy your service during development time, you'll need to use a secure tunnel for your service. The idea is that you tell SharePoint that the notification service is located on a shared public endpoint. In the client, you install a component that connects to that shared public service and whenever a call is made to the public endpoint, the client component is notified and it pushes the payload to your service running on localhost. </a:t>
            </a:r>
            <a:r>
              <a:rPr lang="en-US" sz="900" b="0" i="0" u="none" strike="noStrike" kern="1200" dirty="0" err="1">
                <a:solidFill>
                  <a:schemeClr val="tx1"/>
                </a:solidFill>
                <a:effectLst/>
                <a:latin typeface="Segoe UI Light" pitchFamily="34" charset="0"/>
                <a:ea typeface="+mn-ea"/>
                <a:cs typeface="+mn-cs"/>
                <a:hlinkClick r:id="rId3"/>
              </a:rPr>
              <a:t>ngrok</a:t>
            </a:r>
            <a:r>
              <a:rPr lang="en-US" sz="900" b="0" i="0" kern="1200" dirty="0">
                <a:solidFill>
                  <a:schemeClr val="tx1"/>
                </a:solidFill>
                <a:effectLst/>
                <a:latin typeface="Segoe UI Light" pitchFamily="34" charset="0"/>
                <a:ea typeface="+mn-ea"/>
                <a:cs typeface="+mn-cs"/>
              </a:rPr>
              <a:t> is an implementation of such a secure tunnel tool that you can use to debug your </a:t>
            </a:r>
            <a:r>
              <a:rPr lang="en-US" sz="900" b="0" i="0" kern="1200" dirty="0" err="1">
                <a:solidFill>
                  <a:schemeClr val="tx1"/>
                </a:solidFill>
                <a:effectLst/>
                <a:latin typeface="Segoe UI Light" pitchFamily="34" charset="0"/>
                <a:ea typeface="+mn-ea"/>
                <a:cs typeface="+mn-cs"/>
              </a:rPr>
              <a:t>webhook</a:t>
            </a:r>
            <a:r>
              <a:rPr lang="en-US" sz="900" b="0" i="0" kern="1200" dirty="0">
                <a:solidFill>
                  <a:schemeClr val="tx1"/>
                </a:solidFill>
                <a:effectLst/>
                <a:latin typeface="Segoe UI Light" pitchFamily="34" charset="0"/>
                <a:ea typeface="+mn-ea"/>
                <a:cs typeface="+mn-cs"/>
              </a:rPr>
              <a:t> service locally.</a:t>
            </a:r>
          </a:p>
          <a:p>
            <a:endParaRPr lang="en-US" dirty="0"/>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Futura Hv" pitchFamily="34" charset="0"/>
                <a:ea typeface="+mn-ea"/>
                <a:cs typeface="+mn-cs"/>
              </a:rPr>
              <a:t>SharePoint</a:t>
            </a:r>
            <a:endParaRPr kumimoji="0" lang="en-US" sz="1000" b="0" i="0" u="none" strike="noStrike" kern="1200" cap="none" spc="0" normalizeH="0" baseline="0" noProof="0" dirty="0">
              <a:ln>
                <a:noFill/>
              </a:ln>
              <a:solidFill>
                <a:srgbClr val="000000"/>
              </a:solidFill>
              <a:effectLst/>
              <a:uLnTx/>
              <a:uFillTx/>
              <a:latin typeface="Futura Hv"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24154"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800" b="0" i="0" u="none" strike="noStrike" kern="1200" cap="none" spc="0" normalizeH="0" baseline="0" noProof="0" smtClean="0">
                <a:ln>
                  <a:noFill/>
                </a:ln>
                <a:solidFill>
                  <a:srgbClr val="000000"/>
                </a:solidFill>
                <a:effectLst/>
                <a:uLnTx/>
                <a:uFillTx/>
                <a:latin typeface="Futura Bk" pitchFamily="34"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US" sz="800" b="0" i="0" u="none" strike="noStrike" kern="1200" cap="none" spc="0" normalizeH="0" baseline="0" noProof="0" dirty="0">
              <a:ln>
                <a:noFill/>
              </a:ln>
              <a:solidFill>
                <a:srgbClr val="000000"/>
              </a:solidFill>
              <a:effectLst/>
              <a:uLnTx/>
              <a:uFillTx/>
              <a:latin typeface="Futura Bk" pitchFamily="34" charset="0"/>
              <a:ea typeface="+mn-ea"/>
              <a:cs typeface="+mn-cs"/>
            </a:endParaRPr>
          </a:p>
        </p:txBody>
      </p:sp>
    </p:spTree>
    <p:extLst>
      <p:ext uri="{BB962C8B-B14F-4D97-AF65-F5344CB8AC3E}">
        <p14:creationId xmlns:p14="http://schemas.microsoft.com/office/powerpoint/2010/main" val="10240208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a:t>
            </a:r>
          </a:p>
          <a:p>
            <a:pPr lvl="1"/>
            <a:r>
              <a:rPr lang="en-US" dirty="0"/>
              <a:t>Community </a:t>
            </a:r>
            <a:r>
              <a:rPr lang="en-US" dirty="0" err="1"/>
              <a:t>WebHook</a:t>
            </a:r>
            <a:r>
              <a:rPr lang="en-US" dirty="0"/>
              <a:t> project for SharePoint 2010 and 2013 (by Bil Simser) </a:t>
            </a:r>
          </a:p>
          <a:p>
            <a:pPr lvl="2"/>
            <a:r>
              <a:rPr lang="en-US" dirty="0"/>
              <a:t>Note: Not an official Microsoft project </a:t>
            </a:r>
          </a:p>
          <a:p>
            <a:pPr lvl="2"/>
            <a:r>
              <a:rPr lang="en-CA" dirty="0">
                <a:hlinkClick r:id="rId3"/>
              </a:rPr>
              <a:t>https://github.com/bsimser/sphooks</a:t>
            </a:r>
            <a:r>
              <a:rPr lang="en-CA" dirty="0"/>
              <a:t> </a:t>
            </a:r>
          </a:p>
          <a:p>
            <a:endParaRPr lang="en-CA" dirty="0"/>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Futura Hv" pitchFamily="34" charset="0"/>
                <a:ea typeface="+mn-ea"/>
                <a:cs typeface="+mn-cs"/>
              </a:rPr>
              <a:t>Presentation Title</a:t>
            </a:r>
          </a:p>
        </p:txBody>
      </p:sp>
      <p:sp>
        <p:nvSpPr>
          <p:cNvPr id="5" name="Slide Number Placeholder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F27A72E-ABDD-4068-81F6-86B1928DD1C5}" type="slidenum">
              <a:rPr kumimoji="0" lang="en-US" sz="800" b="0" i="0" u="none" strike="noStrike" kern="1200" cap="none" spc="0" normalizeH="0" baseline="0" noProof="0" smtClean="0">
                <a:ln>
                  <a:noFill/>
                </a:ln>
                <a:solidFill>
                  <a:srgbClr val="000000"/>
                </a:solidFill>
                <a:effectLst/>
                <a:uLnTx/>
                <a:uFillTx/>
                <a:latin typeface="Futura Bk" pitchFamily="34"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US" sz="800" b="0" i="0" u="none" strike="noStrike" kern="1200" cap="none" spc="0" normalizeH="0" baseline="0" noProof="0">
              <a:ln>
                <a:noFill/>
              </a:ln>
              <a:solidFill>
                <a:srgbClr val="000000"/>
              </a:solidFill>
              <a:effectLst/>
              <a:uLnTx/>
              <a:uFillTx/>
              <a:latin typeface="Futura Bk" pitchFamily="34" charset="0"/>
              <a:ea typeface="+mn-ea"/>
              <a:cs typeface="+mn-cs"/>
            </a:endParaRPr>
          </a:p>
        </p:txBody>
      </p:sp>
    </p:spTree>
    <p:extLst>
      <p:ext uri="{BB962C8B-B14F-4D97-AF65-F5344CB8AC3E}">
        <p14:creationId xmlns:p14="http://schemas.microsoft.com/office/powerpoint/2010/main" val="1041078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err="1">
                <a:solidFill>
                  <a:schemeClr val="tx1"/>
                </a:solidFill>
                <a:effectLst/>
                <a:latin typeface="Segoe UI Light" pitchFamily="34" charset="0"/>
                <a:ea typeface="+mn-ea"/>
                <a:cs typeface="+mn-cs"/>
              </a:rPr>
              <a:t>Webhooks</a:t>
            </a:r>
            <a:r>
              <a:rPr lang="en-US" sz="900" b="0" i="0" kern="1200" dirty="0">
                <a:solidFill>
                  <a:schemeClr val="tx1"/>
                </a:solidFill>
                <a:effectLst/>
                <a:latin typeface="Segoe UI Light" pitchFamily="34" charset="0"/>
                <a:ea typeface="+mn-ea"/>
                <a:cs typeface="+mn-cs"/>
              </a:rPr>
              <a:t> notify your application about changes in SharePoint that the application needs to monitor. There's no need for your application to regularly poll for changes anymore. With </a:t>
            </a:r>
            <a:r>
              <a:rPr lang="en-US" sz="900" b="0" i="0" kern="1200" dirty="0" err="1">
                <a:solidFill>
                  <a:schemeClr val="tx1"/>
                </a:solidFill>
                <a:effectLst/>
                <a:latin typeface="Segoe UI Light" pitchFamily="34" charset="0"/>
                <a:ea typeface="+mn-ea"/>
                <a:cs typeface="+mn-cs"/>
              </a:rPr>
              <a:t>WebHooks</a:t>
            </a:r>
            <a:r>
              <a:rPr lang="en-US" sz="900" b="0" i="0" kern="1200" dirty="0">
                <a:solidFill>
                  <a:schemeClr val="tx1"/>
                </a:solidFill>
                <a:effectLst/>
                <a:latin typeface="Segoe UI Light" pitchFamily="34" charset="0"/>
                <a:ea typeface="+mn-ea"/>
                <a:cs typeface="+mn-cs"/>
              </a:rPr>
              <a:t> your application is notified (</a:t>
            </a:r>
            <a:r>
              <a:rPr lang="en-US" sz="900" b="1" i="0" kern="1200" dirty="0">
                <a:solidFill>
                  <a:schemeClr val="tx1"/>
                </a:solidFill>
                <a:effectLst/>
                <a:latin typeface="Segoe UI Light" pitchFamily="34" charset="0"/>
                <a:ea typeface="+mn-ea"/>
                <a:cs typeface="+mn-cs"/>
              </a:rPr>
              <a:t>push</a:t>
            </a:r>
            <a:r>
              <a:rPr lang="en-US" sz="900" b="0" i="0" kern="1200" dirty="0">
                <a:solidFill>
                  <a:schemeClr val="tx1"/>
                </a:solidFill>
                <a:effectLst/>
                <a:latin typeface="Segoe UI Light" pitchFamily="34" charset="0"/>
                <a:ea typeface="+mn-ea"/>
                <a:cs typeface="+mn-cs"/>
              </a:rPr>
              <a:t> model) whenever there's a change. </a:t>
            </a:r>
            <a:r>
              <a:rPr lang="en-US" sz="900" b="0" i="0" kern="1200" dirty="0" err="1">
                <a:solidFill>
                  <a:schemeClr val="tx1"/>
                </a:solidFill>
                <a:effectLst/>
                <a:latin typeface="Segoe UI Light" pitchFamily="34" charset="0"/>
                <a:ea typeface="+mn-ea"/>
                <a:cs typeface="+mn-cs"/>
              </a:rPr>
              <a:t>Webhooks</a:t>
            </a:r>
            <a:r>
              <a:rPr lang="en-US" sz="900" b="0" i="0" kern="1200" dirty="0">
                <a:solidFill>
                  <a:schemeClr val="tx1"/>
                </a:solidFill>
                <a:effectLst/>
                <a:latin typeface="Segoe UI Light" pitchFamily="34" charset="0"/>
                <a:ea typeface="+mn-ea"/>
                <a:cs typeface="+mn-cs"/>
              </a:rPr>
              <a:t> are not specific to Microsoft. They are a universal web standard that's also being adopted by other vendors (e.g., WordPress, GitHub, MailChimp, and others).</a:t>
            </a:r>
          </a:p>
          <a:p>
            <a:endParaRPr lang="en-US" dirty="0"/>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Futura Hv" pitchFamily="34" charset="0"/>
                <a:ea typeface="+mn-ea"/>
                <a:cs typeface="+mn-cs"/>
              </a:rPr>
              <a:t>SharePoint</a:t>
            </a:r>
            <a:endParaRPr kumimoji="0" lang="en-US" sz="1000" b="0" i="0" u="none" strike="noStrike" kern="1200" cap="none" spc="0" normalizeH="0" baseline="0" noProof="0" dirty="0">
              <a:ln>
                <a:noFill/>
              </a:ln>
              <a:solidFill>
                <a:srgbClr val="000000"/>
              </a:solidFill>
              <a:effectLst/>
              <a:uLnTx/>
              <a:uFillTx/>
              <a:latin typeface="Futura Hv"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24154"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800" b="0" i="0" u="none" strike="noStrike" kern="1200" cap="none" spc="0" normalizeH="0" baseline="0" noProof="0" smtClean="0">
                <a:ln>
                  <a:noFill/>
                </a:ln>
                <a:solidFill>
                  <a:srgbClr val="000000"/>
                </a:solidFill>
                <a:effectLst/>
                <a:uLnTx/>
                <a:uFillTx/>
                <a:latin typeface="Futura Bk" pitchFamily="34"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800" b="0" i="0" u="none" strike="noStrike" kern="1200" cap="none" spc="0" normalizeH="0" baseline="0" noProof="0" dirty="0">
              <a:ln>
                <a:noFill/>
              </a:ln>
              <a:solidFill>
                <a:srgbClr val="000000"/>
              </a:solidFill>
              <a:effectLst/>
              <a:uLnTx/>
              <a:uFillTx/>
              <a:latin typeface="Futura Bk" pitchFamily="34" charset="0"/>
              <a:ea typeface="+mn-ea"/>
              <a:cs typeface="+mn-cs"/>
            </a:endParaRPr>
          </a:p>
        </p:txBody>
      </p:sp>
    </p:spTree>
    <p:extLst>
      <p:ext uri="{BB962C8B-B14F-4D97-AF65-F5344CB8AC3E}">
        <p14:creationId xmlns:p14="http://schemas.microsoft.com/office/powerpoint/2010/main" val="1660669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Futura Hv" pitchFamily="34" charset="0"/>
                <a:ea typeface="+mn-ea"/>
                <a:cs typeface="+mn-cs"/>
              </a:rPr>
              <a:t>SharePoint</a:t>
            </a:r>
            <a:endParaRPr kumimoji="0" lang="en-US" sz="1000" b="0" i="0" u="none" strike="noStrike" kern="1200" cap="none" spc="0" normalizeH="0" baseline="0" noProof="0" dirty="0">
              <a:ln>
                <a:noFill/>
              </a:ln>
              <a:solidFill>
                <a:srgbClr val="000000"/>
              </a:solidFill>
              <a:effectLst/>
              <a:uLnTx/>
              <a:uFillTx/>
              <a:latin typeface="Futura Hv"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24154"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800" b="0" i="0" u="none" strike="noStrike" kern="1200" cap="none" spc="0" normalizeH="0" baseline="0" noProof="0" smtClean="0">
                <a:ln>
                  <a:noFill/>
                </a:ln>
                <a:solidFill>
                  <a:srgbClr val="000000"/>
                </a:solidFill>
                <a:effectLst/>
                <a:uLnTx/>
                <a:uFillTx/>
                <a:latin typeface="Futura Bk" pitchFamily="34"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800" b="0" i="0" u="none" strike="noStrike" kern="1200" cap="none" spc="0" normalizeH="0" baseline="0" noProof="0" dirty="0">
              <a:ln>
                <a:noFill/>
              </a:ln>
              <a:solidFill>
                <a:srgbClr val="000000"/>
              </a:solidFill>
              <a:effectLst/>
              <a:uLnTx/>
              <a:uFillTx/>
              <a:latin typeface="Futura Bk" pitchFamily="34" charset="0"/>
              <a:ea typeface="+mn-ea"/>
              <a:cs typeface="+mn-cs"/>
            </a:endParaRPr>
          </a:p>
        </p:txBody>
      </p:sp>
    </p:spTree>
    <p:extLst>
      <p:ext uri="{BB962C8B-B14F-4D97-AF65-F5344CB8AC3E}">
        <p14:creationId xmlns:p14="http://schemas.microsoft.com/office/powerpoint/2010/main" val="720137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The application must have at least edit permissions to the SharePoint list where the subscription will be created.</a:t>
            </a:r>
            <a:endParaRPr lang="en-US" dirty="0"/>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Futura Hv" pitchFamily="34" charset="0"/>
                <a:ea typeface="+mn-ea"/>
                <a:cs typeface="+mn-cs"/>
              </a:rPr>
              <a:t>SharePoint</a:t>
            </a:r>
            <a:endParaRPr kumimoji="0" lang="en-US" sz="1000" b="0" i="0" u="none" strike="noStrike" kern="1200" cap="none" spc="0" normalizeH="0" baseline="0" noProof="0" dirty="0">
              <a:ln>
                <a:noFill/>
              </a:ln>
              <a:solidFill>
                <a:srgbClr val="000000"/>
              </a:solidFill>
              <a:effectLst/>
              <a:uLnTx/>
              <a:uFillTx/>
              <a:latin typeface="Futura Hv"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24154"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800" b="0" i="0" u="none" strike="noStrike" kern="1200" cap="none" spc="0" normalizeH="0" baseline="0" noProof="0" smtClean="0">
                <a:ln>
                  <a:noFill/>
                </a:ln>
                <a:solidFill>
                  <a:srgbClr val="000000"/>
                </a:solidFill>
                <a:effectLst/>
                <a:uLnTx/>
                <a:uFillTx/>
                <a:latin typeface="Futura Bk" pitchFamily="34"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800" b="0" i="0" u="none" strike="noStrike" kern="1200" cap="none" spc="0" normalizeH="0" baseline="0" noProof="0" dirty="0">
              <a:ln>
                <a:noFill/>
              </a:ln>
              <a:solidFill>
                <a:srgbClr val="000000"/>
              </a:solidFill>
              <a:effectLst/>
              <a:uLnTx/>
              <a:uFillTx/>
              <a:latin typeface="Futura Bk" pitchFamily="34" charset="0"/>
              <a:ea typeface="+mn-ea"/>
              <a:cs typeface="+mn-cs"/>
            </a:endParaRPr>
          </a:p>
        </p:txBody>
      </p:sp>
    </p:spTree>
    <p:extLst>
      <p:ext uri="{BB962C8B-B14F-4D97-AF65-F5344CB8AC3E}">
        <p14:creationId xmlns:p14="http://schemas.microsoft.com/office/powerpoint/2010/main" val="12871531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i="0" kern="1200" dirty="0">
                <a:solidFill>
                  <a:schemeClr val="tx1"/>
                </a:solidFill>
                <a:effectLst/>
                <a:latin typeface="Segoe UI Light" pitchFamily="34" charset="0"/>
                <a:ea typeface="+mn-ea"/>
                <a:cs typeface="+mn-cs"/>
              </a:rPr>
              <a:t>Make the post with the SharePoint REST API.</a:t>
            </a:r>
          </a:p>
          <a:p>
            <a:endParaRPr lang="en-US" sz="900" b="1" i="0" kern="1200" dirty="0">
              <a:solidFill>
                <a:schemeClr val="tx1"/>
              </a:solidFill>
              <a:effectLst/>
              <a:latin typeface="Segoe UI Light" pitchFamily="34" charset="0"/>
              <a:ea typeface="+mn-ea"/>
              <a:cs typeface="+mn-cs"/>
            </a:endParaRPr>
          </a:p>
          <a:p>
            <a:r>
              <a:rPr lang="en-US" sz="900" b="1" i="0" kern="1200" dirty="0">
                <a:solidFill>
                  <a:schemeClr val="tx1"/>
                </a:solidFill>
                <a:effectLst/>
                <a:latin typeface="Segoe UI Light" pitchFamily="34" charset="0"/>
                <a:ea typeface="+mn-ea"/>
                <a:cs typeface="+mn-cs"/>
              </a:rPr>
              <a:t>Example</a:t>
            </a:r>
          </a:p>
          <a:p>
            <a:r>
              <a:rPr lang="en-US" sz="900" kern="1200" dirty="0">
                <a:solidFill>
                  <a:schemeClr val="tx1"/>
                </a:solidFill>
                <a:effectLst/>
                <a:latin typeface="Segoe UI Light" pitchFamily="34" charset="0"/>
                <a:ea typeface="+mn-ea"/>
                <a:cs typeface="+mn-cs"/>
              </a:rPr>
              <a:t>POST /_</a:t>
            </a:r>
            <a:r>
              <a:rPr lang="en-US" sz="900" kern="1200" dirty="0" err="1">
                <a:solidFill>
                  <a:schemeClr val="tx1"/>
                </a:solidFill>
                <a:effectLst/>
                <a:latin typeface="Segoe UI Light" pitchFamily="34" charset="0"/>
                <a:ea typeface="+mn-ea"/>
                <a:cs typeface="+mn-cs"/>
              </a:rPr>
              <a:t>api</a:t>
            </a:r>
            <a:r>
              <a:rPr lang="en-US" sz="900" kern="1200" dirty="0">
                <a:solidFill>
                  <a:schemeClr val="tx1"/>
                </a:solidFill>
                <a:effectLst/>
                <a:latin typeface="Segoe UI Light" pitchFamily="34" charset="0"/>
                <a:ea typeface="+mn-ea"/>
                <a:cs typeface="+mn-cs"/>
              </a:rPr>
              <a:t>/web/lists('5C77031A-9621-4DFC-BB5D-57803A94E91D')/subscriptions Accept: application/</a:t>
            </a:r>
            <a:r>
              <a:rPr lang="en-US" sz="900" kern="1200" dirty="0" err="1">
                <a:solidFill>
                  <a:schemeClr val="tx1"/>
                </a:solidFill>
                <a:effectLst/>
                <a:latin typeface="Segoe UI Light" pitchFamily="34" charset="0"/>
                <a:ea typeface="+mn-ea"/>
                <a:cs typeface="+mn-cs"/>
              </a:rPr>
              <a:t>json</a:t>
            </a:r>
            <a:r>
              <a:rPr lang="en-US" sz="900" kern="1200" dirty="0">
                <a:solidFill>
                  <a:schemeClr val="tx1"/>
                </a:solidFill>
                <a:effectLst/>
                <a:latin typeface="Segoe UI Light" pitchFamily="34" charset="0"/>
                <a:ea typeface="+mn-ea"/>
                <a:cs typeface="+mn-cs"/>
              </a:rPr>
              <a:t> Content-Type: application/</a:t>
            </a:r>
            <a:r>
              <a:rPr lang="en-US" sz="900" kern="1200" dirty="0" err="1">
                <a:solidFill>
                  <a:schemeClr val="tx1"/>
                </a:solidFill>
                <a:effectLst/>
                <a:latin typeface="Segoe UI Light" pitchFamily="34" charset="0"/>
                <a:ea typeface="+mn-ea"/>
                <a:cs typeface="+mn-cs"/>
              </a:rPr>
              <a:t>json</a:t>
            </a:r>
            <a:r>
              <a:rPr lang="en-US" sz="900" kern="1200" dirty="0">
                <a:solidFill>
                  <a:schemeClr val="tx1"/>
                </a:solidFill>
                <a:effectLst/>
                <a:latin typeface="Segoe UI Light" pitchFamily="34" charset="0"/>
                <a:ea typeface="+mn-ea"/>
                <a:cs typeface="+mn-cs"/>
              </a:rPr>
              <a:t> </a:t>
            </a:r>
          </a:p>
          <a:p>
            <a:r>
              <a:rPr lang="en-US" sz="900" kern="1200" dirty="0">
                <a:solidFill>
                  <a:schemeClr val="tx1"/>
                </a:solidFill>
                <a:effectLst/>
                <a:latin typeface="Segoe UI Light" pitchFamily="34" charset="0"/>
                <a:ea typeface="+mn-ea"/>
                <a:cs typeface="+mn-cs"/>
              </a:rPr>
              <a:t>{ </a:t>
            </a:r>
          </a:p>
          <a:p>
            <a:r>
              <a:rPr lang="en-US" sz="900" kern="1200" dirty="0">
                <a:solidFill>
                  <a:schemeClr val="tx1"/>
                </a:solidFill>
                <a:effectLst/>
                <a:latin typeface="Segoe UI Light" pitchFamily="34" charset="0"/>
                <a:ea typeface="+mn-ea"/>
                <a:cs typeface="+mn-cs"/>
              </a:rPr>
              <a:t>  "resource": "https://contoso.sharepoint.com/_</a:t>
            </a:r>
            <a:r>
              <a:rPr lang="en-US" sz="900" kern="1200" dirty="0" err="1">
                <a:solidFill>
                  <a:schemeClr val="tx1"/>
                </a:solidFill>
                <a:effectLst/>
                <a:latin typeface="Segoe UI Light" pitchFamily="34" charset="0"/>
                <a:ea typeface="+mn-ea"/>
                <a:cs typeface="+mn-cs"/>
              </a:rPr>
              <a:t>api</a:t>
            </a:r>
            <a:r>
              <a:rPr lang="en-US" sz="900" kern="1200" dirty="0">
                <a:solidFill>
                  <a:schemeClr val="tx1"/>
                </a:solidFill>
                <a:effectLst/>
                <a:latin typeface="Segoe UI Light" pitchFamily="34" charset="0"/>
                <a:ea typeface="+mn-ea"/>
                <a:cs typeface="+mn-cs"/>
              </a:rPr>
              <a:t>/web/lists('5C77031A-9621-4DFC-BB5D-57803A94E91D')", </a:t>
            </a:r>
          </a:p>
          <a:p>
            <a:r>
              <a:rPr lang="en-US" sz="900" kern="1200" dirty="0">
                <a:solidFill>
                  <a:schemeClr val="tx1"/>
                </a:solidFill>
                <a:effectLst/>
                <a:latin typeface="Segoe UI Light" pitchFamily="34" charset="0"/>
                <a:ea typeface="+mn-ea"/>
                <a:cs typeface="+mn-cs"/>
              </a:rPr>
              <a:t>  "</a:t>
            </a:r>
            <a:r>
              <a:rPr lang="en-US" sz="900" kern="1200" dirty="0" err="1">
                <a:solidFill>
                  <a:schemeClr val="tx1"/>
                </a:solidFill>
                <a:effectLst/>
                <a:latin typeface="Segoe UI Light" pitchFamily="34" charset="0"/>
                <a:ea typeface="+mn-ea"/>
                <a:cs typeface="+mn-cs"/>
              </a:rPr>
              <a:t>notificationUrl</a:t>
            </a:r>
            <a:r>
              <a:rPr lang="en-US" sz="900" kern="1200" dirty="0">
                <a:solidFill>
                  <a:schemeClr val="tx1"/>
                </a:solidFill>
                <a:effectLst/>
                <a:latin typeface="Segoe UI Light" pitchFamily="34" charset="0"/>
                <a:ea typeface="+mn-ea"/>
                <a:cs typeface="+mn-cs"/>
              </a:rPr>
              <a:t>": "https://91e383a5.ngrok.io/</a:t>
            </a:r>
            <a:r>
              <a:rPr lang="en-US" sz="900" kern="1200" dirty="0" err="1">
                <a:solidFill>
                  <a:schemeClr val="tx1"/>
                </a:solidFill>
                <a:effectLst/>
                <a:latin typeface="Segoe UI Light" pitchFamily="34" charset="0"/>
                <a:ea typeface="+mn-ea"/>
                <a:cs typeface="+mn-cs"/>
              </a:rPr>
              <a:t>api</a:t>
            </a:r>
            <a:r>
              <a:rPr lang="en-US" sz="900" kern="1200" dirty="0">
                <a:solidFill>
                  <a:schemeClr val="tx1"/>
                </a:solidFill>
                <a:effectLst/>
                <a:latin typeface="Segoe UI Light" pitchFamily="34" charset="0"/>
                <a:ea typeface="+mn-ea"/>
                <a:cs typeface="+mn-cs"/>
              </a:rPr>
              <a:t>/</a:t>
            </a:r>
            <a:r>
              <a:rPr lang="en-US" sz="900" kern="1200" dirty="0" err="1">
                <a:solidFill>
                  <a:schemeClr val="tx1"/>
                </a:solidFill>
                <a:effectLst/>
                <a:latin typeface="Segoe UI Light" pitchFamily="34" charset="0"/>
                <a:ea typeface="+mn-ea"/>
                <a:cs typeface="+mn-cs"/>
              </a:rPr>
              <a:t>webhook</a:t>
            </a:r>
            <a:r>
              <a:rPr lang="en-US" sz="900" kern="1200" dirty="0">
                <a:solidFill>
                  <a:schemeClr val="tx1"/>
                </a:solidFill>
                <a:effectLst/>
                <a:latin typeface="Segoe UI Light" pitchFamily="34" charset="0"/>
                <a:ea typeface="+mn-ea"/>
                <a:cs typeface="+mn-cs"/>
              </a:rPr>
              <a:t>/</a:t>
            </a:r>
            <a:r>
              <a:rPr lang="en-US" sz="900" kern="1200" dirty="0" err="1">
                <a:solidFill>
                  <a:schemeClr val="tx1"/>
                </a:solidFill>
                <a:effectLst/>
                <a:latin typeface="Segoe UI Light" pitchFamily="34" charset="0"/>
                <a:ea typeface="+mn-ea"/>
                <a:cs typeface="+mn-cs"/>
              </a:rPr>
              <a:t>handlerequest</a:t>
            </a:r>
            <a:r>
              <a:rPr lang="en-US" sz="900" kern="1200" dirty="0">
                <a:solidFill>
                  <a:schemeClr val="tx1"/>
                </a:solidFill>
                <a:effectLst/>
                <a:latin typeface="Segoe UI Light" pitchFamily="34" charset="0"/>
                <a:ea typeface="+mn-ea"/>
                <a:cs typeface="+mn-cs"/>
              </a:rPr>
              <a:t>", </a:t>
            </a:r>
          </a:p>
          <a:p>
            <a:r>
              <a:rPr lang="en-US" sz="900" kern="1200" dirty="0">
                <a:solidFill>
                  <a:schemeClr val="tx1"/>
                </a:solidFill>
                <a:effectLst/>
                <a:latin typeface="Segoe UI Light" pitchFamily="34" charset="0"/>
                <a:ea typeface="+mn-ea"/>
                <a:cs typeface="+mn-cs"/>
              </a:rPr>
              <a:t>  "</a:t>
            </a:r>
            <a:r>
              <a:rPr lang="en-US" sz="900" kern="1200" dirty="0" err="1">
                <a:solidFill>
                  <a:schemeClr val="tx1"/>
                </a:solidFill>
                <a:effectLst/>
                <a:latin typeface="Segoe UI Light" pitchFamily="34" charset="0"/>
                <a:ea typeface="+mn-ea"/>
                <a:cs typeface="+mn-cs"/>
              </a:rPr>
              <a:t>expirationDateTime</a:t>
            </a:r>
            <a:r>
              <a:rPr lang="en-US" sz="900" kern="1200" dirty="0">
                <a:solidFill>
                  <a:schemeClr val="tx1"/>
                </a:solidFill>
                <a:effectLst/>
                <a:latin typeface="Segoe UI Light" pitchFamily="34" charset="0"/>
                <a:ea typeface="+mn-ea"/>
                <a:cs typeface="+mn-cs"/>
              </a:rPr>
              <a:t>": "2016-04-27T16:17:57+00:00" </a:t>
            </a:r>
          </a:p>
          <a:p>
            <a:r>
              <a:rPr lang="en-US" sz="900" kern="1200" dirty="0">
                <a:solidFill>
                  <a:schemeClr val="tx1"/>
                </a:solidFill>
                <a:effectLst/>
                <a:latin typeface="Segoe UI Light" pitchFamily="34" charset="0"/>
                <a:ea typeface="+mn-ea"/>
                <a:cs typeface="+mn-cs"/>
              </a:rPr>
              <a:t>}</a:t>
            </a:r>
          </a:p>
          <a:p>
            <a:endParaRPr lang="en-US" sz="900" b="1" i="0" kern="1200" dirty="0">
              <a:solidFill>
                <a:schemeClr val="tx1"/>
              </a:solidFill>
              <a:effectLst/>
              <a:latin typeface="Segoe UI Light" pitchFamily="34" charset="0"/>
              <a:ea typeface="+mn-ea"/>
              <a:cs typeface="+mn-cs"/>
            </a:endParaRPr>
          </a:p>
          <a:p>
            <a:r>
              <a:rPr lang="en-US" sz="900" b="1" i="0" kern="1200" dirty="0">
                <a:solidFill>
                  <a:schemeClr val="tx1"/>
                </a:solidFill>
                <a:effectLst/>
                <a:latin typeface="Segoe UI Light" pitchFamily="34" charset="0"/>
                <a:ea typeface="+mn-ea"/>
                <a:cs typeface="+mn-cs"/>
              </a:rPr>
              <a:t>Response</a:t>
            </a:r>
          </a:p>
          <a:p>
            <a:r>
              <a:rPr lang="en-US" sz="900" b="0" i="0" kern="1200" dirty="0">
                <a:solidFill>
                  <a:schemeClr val="tx1"/>
                </a:solidFill>
                <a:effectLst/>
                <a:latin typeface="Segoe UI Light" pitchFamily="34" charset="0"/>
                <a:ea typeface="+mn-ea"/>
                <a:cs typeface="+mn-cs"/>
              </a:rPr>
              <a:t>If the subscription is added, then a 201 Created response is returned that includes the newly created subscription object.</a:t>
            </a:r>
          </a:p>
          <a:p>
            <a:endParaRPr lang="en-US" sz="900" b="0" i="0" kern="1200" dirty="0">
              <a:solidFill>
                <a:schemeClr val="tx1"/>
              </a:solidFill>
              <a:effectLst/>
              <a:latin typeface="Segoe UI Light" pitchFamily="34" charset="0"/>
              <a:ea typeface="+mn-ea"/>
              <a:cs typeface="+mn-cs"/>
            </a:endParaRPr>
          </a:p>
          <a:p>
            <a:r>
              <a:rPr lang="en-US" sz="900" b="1" i="0" kern="1200" dirty="0">
                <a:solidFill>
                  <a:schemeClr val="tx1"/>
                </a:solidFill>
                <a:effectLst/>
                <a:latin typeface="Segoe UI Light" pitchFamily="34" charset="0"/>
                <a:ea typeface="+mn-ea"/>
                <a:cs typeface="+mn-cs"/>
              </a:rPr>
              <a:t>Example</a:t>
            </a:r>
          </a:p>
          <a:p>
            <a:endParaRPr lang="en-US" sz="900" b="1" i="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HTTP/1.1 201 Created Content-Type: application/</a:t>
            </a:r>
            <a:r>
              <a:rPr lang="en-US" sz="900" kern="1200" dirty="0" err="1">
                <a:solidFill>
                  <a:schemeClr val="tx1"/>
                </a:solidFill>
                <a:effectLst/>
                <a:latin typeface="Segoe UI Light" pitchFamily="34" charset="0"/>
                <a:ea typeface="+mn-ea"/>
                <a:cs typeface="+mn-cs"/>
              </a:rPr>
              <a:t>json</a:t>
            </a:r>
            <a:r>
              <a:rPr lang="en-US" sz="900" kern="1200" dirty="0">
                <a:solidFill>
                  <a:schemeClr val="tx1"/>
                </a:solidFill>
                <a:effectLst/>
                <a:latin typeface="Segoe UI Light" pitchFamily="34" charset="0"/>
                <a:ea typeface="+mn-ea"/>
                <a:cs typeface="+mn-cs"/>
              </a:rPr>
              <a:t> </a:t>
            </a:r>
          </a:p>
          <a:p>
            <a:r>
              <a:rPr lang="en-US" sz="900" kern="1200" dirty="0">
                <a:solidFill>
                  <a:schemeClr val="tx1"/>
                </a:solidFill>
                <a:effectLst/>
                <a:latin typeface="Segoe UI Light" pitchFamily="34" charset="0"/>
                <a:ea typeface="+mn-ea"/>
                <a:cs typeface="+mn-cs"/>
              </a:rPr>
              <a:t>{ </a:t>
            </a:r>
          </a:p>
          <a:p>
            <a:r>
              <a:rPr lang="en-US" sz="900" kern="1200" dirty="0">
                <a:solidFill>
                  <a:schemeClr val="tx1"/>
                </a:solidFill>
                <a:effectLst/>
                <a:latin typeface="Segoe UI Light" pitchFamily="34" charset="0"/>
                <a:ea typeface="+mn-ea"/>
                <a:cs typeface="+mn-cs"/>
              </a:rPr>
              <a:t>  "id": "a8e6d5e6-9f7f-497a-b97f-8ffe8f559dc7", </a:t>
            </a:r>
          </a:p>
          <a:p>
            <a:r>
              <a:rPr lang="en-US" sz="900" kern="1200" dirty="0">
                <a:solidFill>
                  <a:schemeClr val="tx1"/>
                </a:solidFill>
                <a:effectLst/>
                <a:latin typeface="Segoe UI Light" pitchFamily="34" charset="0"/>
                <a:ea typeface="+mn-ea"/>
                <a:cs typeface="+mn-cs"/>
              </a:rPr>
              <a:t>  "</a:t>
            </a:r>
            <a:r>
              <a:rPr lang="en-US" sz="900" kern="1200" dirty="0" err="1">
                <a:solidFill>
                  <a:schemeClr val="tx1"/>
                </a:solidFill>
                <a:effectLst/>
                <a:latin typeface="Segoe UI Light" pitchFamily="34" charset="0"/>
                <a:ea typeface="+mn-ea"/>
                <a:cs typeface="+mn-cs"/>
              </a:rPr>
              <a:t>expirationDateTime</a:t>
            </a:r>
            <a:r>
              <a:rPr lang="en-US" sz="900" kern="1200" dirty="0">
                <a:solidFill>
                  <a:schemeClr val="tx1"/>
                </a:solidFill>
                <a:effectLst/>
                <a:latin typeface="Segoe UI Light" pitchFamily="34" charset="0"/>
                <a:ea typeface="+mn-ea"/>
                <a:cs typeface="+mn-cs"/>
              </a:rPr>
              <a:t>": "2016-04-27T16:17:57Z", </a:t>
            </a:r>
          </a:p>
          <a:p>
            <a:r>
              <a:rPr lang="en-US" sz="900" kern="1200" dirty="0">
                <a:solidFill>
                  <a:schemeClr val="tx1"/>
                </a:solidFill>
                <a:effectLst/>
                <a:latin typeface="Segoe UI Light" pitchFamily="34" charset="0"/>
                <a:ea typeface="+mn-ea"/>
                <a:cs typeface="+mn-cs"/>
              </a:rPr>
              <a:t>  "</a:t>
            </a:r>
            <a:r>
              <a:rPr lang="en-US" sz="900" kern="1200" dirty="0" err="1">
                <a:solidFill>
                  <a:schemeClr val="tx1"/>
                </a:solidFill>
                <a:effectLst/>
                <a:latin typeface="Segoe UI Light" pitchFamily="34" charset="0"/>
                <a:ea typeface="+mn-ea"/>
                <a:cs typeface="+mn-cs"/>
              </a:rPr>
              <a:t>notificationUrl</a:t>
            </a:r>
            <a:r>
              <a:rPr lang="en-US" sz="900" kern="1200" dirty="0">
                <a:solidFill>
                  <a:schemeClr val="tx1"/>
                </a:solidFill>
                <a:effectLst/>
                <a:latin typeface="Segoe UI Light" pitchFamily="34" charset="0"/>
                <a:ea typeface="+mn-ea"/>
                <a:cs typeface="+mn-cs"/>
              </a:rPr>
              <a:t>": "https://91e383a5.ngrok.io/</a:t>
            </a:r>
            <a:r>
              <a:rPr lang="en-US" sz="900" kern="1200" dirty="0" err="1">
                <a:solidFill>
                  <a:schemeClr val="tx1"/>
                </a:solidFill>
                <a:effectLst/>
                <a:latin typeface="Segoe UI Light" pitchFamily="34" charset="0"/>
                <a:ea typeface="+mn-ea"/>
                <a:cs typeface="+mn-cs"/>
              </a:rPr>
              <a:t>api</a:t>
            </a:r>
            <a:r>
              <a:rPr lang="en-US" sz="900" kern="1200" dirty="0">
                <a:solidFill>
                  <a:schemeClr val="tx1"/>
                </a:solidFill>
                <a:effectLst/>
                <a:latin typeface="Segoe UI Light" pitchFamily="34" charset="0"/>
                <a:ea typeface="+mn-ea"/>
                <a:cs typeface="+mn-cs"/>
              </a:rPr>
              <a:t>/</a:t>
            </a:r>
            <a:r>
              <a:rPr lang="en-US" sz="900" kern="1200" dirty="0" err="1">
                <a:solidFill>
                  <a:schemeClr val="tx1"/>
                </a:solidFill>
                <a:effectLst/>
                <a:latin typeface="Segoe UI Light" pitchFamily="34" charset="0"/>
                <a:ea typeface="+mn-ea"/>
                <a:cs typeface="+mn-cs"/>
              </a:rPr>
              <a:t>webhook</a:t>
            </a:r>
            <a:r>
              <a:rPr lang="en-US" sz="900" kern="1200" dirty="0">
                <a:solidFill>
                  <a:schemeClr val="tx1"/>
                </a:solidFill>
                <a:effectLst/>
                <a:latin typeface="Segoe UI Light" pitchFamily="34" charset="0"/>
                <a:ea typeface="+mn-ea"/>
                <a:cs typeface="+mn-cs"/>
              </a:rPr>
              <a:t>/</a:t>
            </a:r>
            <a:r>
              <a:rPr lang="en-US" sz="900" kern="1200" dirty="0" err="1">
                <a:solidFill>
                  <a:schemeClr val="tx1"/>
                </a:solidFill>
                <a:effectLst/>
                <a:latin typeface="Segoe UI Light" pitchFamily="34" charset="0"/>
                <a:ea typeface="+mn-ea"/>
                <a:cs typeface="+mn-cs"/>
              </a:rPr>
              <a:t>handlerequest</a:t>
            </a:r>
            <a:r>
              <a:rPr lang="en-US" sz="900" kern="1200" dirty="0">
                <a:solidFill>
                  <a:schemeClr val="tx1"/>
                </a:solidFill>
                <a:effectLst/>
                <a:latin typeface="Segoe UI Light" pitchFamily="34" charset="0"/>
                <a:ea typeface="+mn-ea"/>
                <a:cs typeface="+mn-cs"/>
              </a:rPr>
              <a:t>", </a:t>
            </a:r>
          </a:p>
          <a:p>
            <a:r>
              <a:rPr lang="en-US" sz="900" kern="1200" dirty="0">
                <a:solidFill>
                  <a:schemeClr val="tx1"/>
                </a:solidFill>
                <a:effectLst/>
                <a:latin typeface="Segoe UI Light" pitchFamily="34" charset="0"/>
                <a:ea typeface="+mn-ea"/>
                <a:cs typeface="+mn-cs"/>
              </a:rPr>
              <a:t>  "resource": "5c77031a-9621-4dfc-bb5d-57803a94e91d" </a:t>
            </a:r>
          </a:p>
          <a:p>
            <a:r>
              <a:rPr lang="en-US" sz="900" kern="1200" dirty="0">
                <a:solidFill>
                  <a:schemeClr val="tx1"/>
                </a:solidFill>
                <a:effectLst/>
                <a:latin typeface="Segoe UI Light" pitchFamily="34" charset="0"/>
                <a:ea typeface="+mn-ea"/>
                <a:cs typeface="+mn-cs"/>
              </a:rPr>
              <a:t>}</a:t>
            </a:r>
            <a:endParaRPr lang="en-US" dirty="0"/>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Futura Hv" pitchFamily="34" charset="0"/>
                <a:ea typeface="+mn-ea"/>
                <a:cs typeface="+mn-cs"/>
              </a:rPr>
              <a:t>SharePoint</a:t>
            </a:r>
            <a:endParaRPr kumimoji="0" lang="en-US" sz="1000" b="0" i="0" u="none" strike="noStrike" kern="1200" cap="none" spc="0" normalizeH="0" baseline="0" noProof="0" dirty="0">
              <a:ln>
                <a:noFill/>
              </a:ln>
              <a:solidFill>
                <a:srgbClr val="000000"/>
              </a:solidFill>
              <a:effectLst/>
              <a:uLnTx/>
              <a:uFillTx/>
              <a:latin typeface="Futura Hv"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24154"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800" b="0" i="0" u="none" strike="noStrike" kern="1200" cap="none" spc="0" normalizeH="0" baseline="0" noProof="0" smtClean="0">
                <a:ln>
                  <a:noFill/>
                </a:ln>
                <a:solidFill>
                  <a:srgbClr val="000000"/>
                </a:solidFill>
                <a:effectLst/>
                <a:uLnTx/>
                <a:uFillTx/>
                <a:latin typeface="Futura Bk" pitchFamily="34"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800" b="0" i="0" u="none" strike="noStrike" kern="1200" cap="none" spc="0" normalizeH="0" baseline="0" noProof="0" dirty="0">
              <a:ln>
                <a:noFill/>
              </a:ln>
              <a:solidFill>
                <a:srgbClr val="000000"/>
              </a:solidFill>
              <a:effectLst/>
              <a:uLnTx/>
              <a:uFillTx/>
              <a:latin typeface="Futura Bk" pitchFamily="34" charset="0"/>
              <a:ea typeface="+mn-ea"/>
              <a:cs typeface="+mn-cs"/>
            </a:endParaRPr>
          </a:p>
        </p:txBody>
      </p:sp>
    </p:spTree>
    <p:extLst>
      <p:ext uri="{BB962C8B-B14F-4D97-AF65-F5344CB8AC3E}">
        <p14:creationId xmlns:p14="http://schemas.microsoft.com/office/powerpoint/2010/main" val="17149171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After you've requested SharePoint to add your </a:t>
            </a:r>
            <a:r>
              <a:rPr lang="en-US" sz="900" b="0" i="0" kern="1200" dirty="0" err="1">
                <a:solidFill>
                  <a:schemeClr val="tx1"/>
                </a:solidFill>
                <a:effectLst/>
                <a:latin typeface="Segoe UI Light" pitchFamily="34" charset="0"/>
                <a:ea typeface="+mn-ea"/>
                <a:cs typeface="+mn-cs"/>
              </a:rPr>
              <a:t>webhook</a:t>
            </a:r>
            <a:r>
              <a:rPr lang="en-US" sz="900" b="0" i="0" kern="1200" dirty="0">
                <a:solidFill>
                  <a:schemeClr val="tx1"/>
                </a:solidFill>
                <a:effectLst/>
                <a:latin typeface="Segoe UI Light" pitchFamily="34" charset="0"/>
                <a:ea typeface="+mn-ea"/>
                <a:cs typeface="+mn-cs"/>
              </a:rPr>
              <a:t>, SharePoint will validate that your </a:t>
            </a:r>
            <a:r>
              <a:rPr lang="en-US" sz="900" b="0" i="0" kern="1200" dirty="0" err="1">
                <a:solidFill>
                  <a:schemeClr val="tx1"/>
                </a:solidFill>
                <a:effectLst/>
                <a:latin typeface="Segoe UI Light" pitchFamily="34" charset="0"/>
                <a:ea typeface="+mn-ea"/>
                <a:cs typeface="+mn-cs"/>
              </a:rPr>
              <a:t>webhook</a:t>
            </a:r>
            <a:r>
              <a:rPr lang="en-US" sz="900" b="0" i="0" kern="1200" dirty="0">
                <a:solidFill>
                  <a:schemeClr val="tx1"/>
                </a:solidFill>
                <a:effectLst/>
                <a:latin typeface="Segoe UI Light" pitchFamily="34" charset="0"/>
                <a:ea typeface="+mn-ea"/>
                <a:cs typeface="+mn-cs"/>
              </a:rPr>
              <a:t> service endpoint exists. It sends a validation string to your service endpoint. SharePoint expects that your service endpoint returns the validation string within 5 seconds. If this process fails then the </a:t>
            </a:r>
            <a:r>
              <a:rPr lang="en-US" sz="900" b="0" i="0" kern="1200" dirty="0" err="1">
                <a:solidFill>
                  <a:schemeClr val="tx1"/>
                </a:solidFill>
                <a:effectLst/>
                <a:latin typeface="Segoe UI Light" pitchFamily="34" charset="0"/>
                <a:ea typeface="+mn-ea"/>
                <a:cs typeface="+mn-cs"/>
              </a:rPr>
              <a:t>webhook</a:t>
            </a:r>
            <a:r>
              <a:rPr lang="en-US" sz="900" b="0" i="0" kern="1200" dirty="0">
                <a:solidFill>
                  <a:schemeClr val="tx1"/>
                </a:solidFill>
                <a:effectLst/>
                <a:latin typeface="Segoe UI Light" pitchFamily="34" charset="0"/>
                <a:ea typeface="+mn-ea"/>
                <a:cs typeface="+mn-cs"/>
              </a:rPr>
              <a:t> creation is canceled. If you've deployed your service then this will work and SharePoint returns an HTTP 201 message on the POST request the application initially sent. The payload in the response contains the ID of the new </a:t>
            </a:r>
            <a:r>
              <a:rPr lang="en-US" sz="900" b="0" i="0" kern="1200" dirty="0" err="1">
                <a:solidFill>
                  <a:schemeClr val="tx1"/>
                </a:solidFill>
                <a:effectLst/>
                <a:latin typeface="Segoe UI Light" pitchFamily="34" charset="0"/>
                <a:ea typeface="+mn-ea"/>
                <a:cs typeface="+mn-cs"/>
              </a:rPr>
              <a:t>webhook</a:t>
            </a:r>
            <a:r>
              <a:rPr lang="en-US" sz="900" b="0" i="0" kern="1200" dirty="0">
                <a:solidFill>
                  <a:schemeClr val="tx1"/>
                </a:solidFill>
                <a:effectLst/>
                <a:latin typeface="Segoe UI Light" pitchFamily="34" charset="0"/>
                <a:ea typeface="+mn-ea"/>
                <a:cs typeface="+mn-cs"/>
              </a:rPr>
              <a:t> subscription.</a:t>
            </a:r>
            <a:endParaRPr lang="en-US" dirty="0"/>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Futura Hv" pitchFamily="34" charset="0"/>
                <a:ea typeface="+mn-ea"/>
                <a:cs typeface="+mn-cs"/>
              </a:rPr>
              <a:t>SharePoint</a:t>
            </a:r>
            <a:endParaRPr kumimoji="0" lang="en-US" sz="1000" b="0" i="0" u="none" strike="noStrike" kern="1200" cap="none" spc="0" normalizeH="0" baseline="0" noProof="0" dirty="0">
              <a:ln>
                <a:noFill/>
              </a:ln>
              <a:solidFill>
                <a:srgbClr val="000000"/>
              </a:solidFill>
              <a:effectLst/>
              <a:uLnTx/>
              <a:uFillTx/>
              <a:latin typeface="Futura Hv"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24154"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800" b="0" i="0" u="none" strike="noStrike" kern="1200" cap="none" spc="0" normalizeH="0" baseline="0" noProof="0" smtClean="0">
                <a:ln>
                  <a:noFill/>
                </a:ln>
                <a:solidFill>
                  <a:srgbClr val="000000"/>
                </a:solidFill>
                <a:effectLst/>
                <a:uLnTx/>
                <a:uFillTx/>
                <a:latin typeface="Futura Bk" pitchFamily="34"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800" b="0" i="0" u="none" strike="noStrike" kern="1200" cap="none" spc="0" normalizeH="0" baseline="0" noProof="0" dirty="0">
              <a:ln>
                <a:noFill/>
              </a:ln>
              <a:solidFill>
                <a:srgbClr val="000000"/>
              </a:solidFill>
              <a:effectLst/>
              <a:uLnTx/>
              <a:uFillTx/>
              <a:latin typeface="Futura Bk" pitchFamily="34" charset="0"/>
              <a:ea typeface="+mn-ea"/>
              <a:cs typeface="+mn-cs"/>
            </a:endParaRPr>
          </a:p>
        </p:txBody>
      </p:sp>
    </p:spTree>
    <p:extLst>
      <p:ext uri="{BB962C8B-B14F-4D97-AF65-F5344CB8AC3E}">
        <p14:creationId xmlns:p14="http://schemas.microsoft.com/office/powerpoint/2010/main" val="11022628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Post a REST call to the service.</a:t>
            </a:r>
            <a:r>
              <a:rPr lang="en-US" baseline="0" dirty="0"/>
              <a:t> The </a:t>
            </a:r>
            <a:r>
              <a:rPr lang="en-US" baseline="0" dirty="0" err="1"/>
              <a:t>notificationUrl</a:t>
            </a:r>
            <a:r>
              <a:rPr lang="en-US" baseline="0" dirty="0"/>
              <a:t> defines your endpoint. </a:t>
            </a:r>
            <a:r>
              <a:rPr lang="en-US" baseline="0" dirty="0" err="1"/>
              <a:t>expirationDateTime</a:t>
            </a:r>
            <a:r>
              <a:rPr lang="en-US" baseline="0" dirty="0"/>
              <a:t>: If you want to keep your </a:t>
            </a:r>
            <a:r>
              <a:rPr lang="en-US" baseline="0" dirty="0" err="1"/>
              <a:t>webhook</a:t>
            </a:r>
            <a:r>
              <a:rPr lang="en-US" baseline="0" dirty="0"/>
              <a:t> beyond a period you do need to renew it. You should probably create an Azure web job to find </a:t>
            </a:r>
            <a:r>
              <a:rPr lang="en-US" baseline="0" dirty="0" err="1"/>
              <a:t>WebHooks</a:t>
            </a:r>
            <a:r>
              <a:rPr lang="en-US" baseline="0" dirty="0"/>
              <a:t> about to expire and renew them, or keep a tracking list of deployed </a:t>
            </a:r>
            <a:r>
              <a:rPr lang="en-US" baseline="0" dirty="0" err="1"/>
              <a:t>WebHooks</a:t>
            </a:r>
            <a:r>
              <a:rPr lang="en-US" baseline="0" dirty="0"/>
              <a:t>. </a:t>
            </a:r>
          </a:p>
          <a:p>
            <a:r>
              <a:rPr lang="en-US" baseline="0" dirty="0"/>
              <a:t>2. SharePoint will go to your notification endpoint. </a:t>
            </a:r>
          </a:p>
          <a:p>
            <a:r>
              <a:rPr lang="en-US" baseline="0" dirty="0"/>
              <a:t>3. Your service endpoint needs to reply with the same random string sent by SharePoint. This confirms that your endpoint is running and available. </a:t>
            </a:r>
          </a:p>
          <a:p>
            <a:r>
              <a:rPr lang="en-US" baseline="0" dirty="0"/>
              <a:t>4. SharePoint sends out a </a:t>
            </a:r>
            <a:r>
              <a:rPr lang="en-US" baseline="0" dirty="0" err="1"/>
              <a:t>webhook</a:t>
            </a:r>
            <a:r>
              <a:rPr lang="en-US" baseline="0" dirty="0"/>
              <a:t> ID (a GUID) and a List ID (“resource”).</a:t>
            </a:r>
          </a:p>
          <a:p>
            <a:endParaRPr lang="en-US" baseline="0" dirty="0"/>
          </a:p>
          <a:p>
            <a:endParaRPr lang="en-CA" dirty="0"/>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Futura Hv" pitchFamily="34" charset="0"/>
                <a:ea typeface="+mn-ea"/>
                <a:cs typeface="+mn-cs"/>
              </a:rPr>
              <a:t>Presentation Title</a:t>
            </a:r>
          </a:p>
        </p:txBody>
      </p:sp>
      <p:sp>
        <p:nvSpPr>
          <p:cNvPr id="5" name="Slide Number Placeholder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F27A72E-ABDD-4068-81F6-86B1928DD1C5}" type="slidenum">
              <a:rPr kumimoji="0" lang="en-US" sz="800" b="0" i="0" u="none" strike="noStrike" kern="1200" cap="none" spc="0" normalizeH="0" baseline="0" noProof="0" smtClean="0">
                <a:ln>
                  <a:noFill/>
                </a:ln>
                <a:solidFill>
                  <a:srgbClr val="000000"/>
                </a:solidFill>
                <a:effectLst/>
                <a:uLnTx/>
                <a:uFillTx/>
                <a:latin typeface="Futura Bk" pitchFamily="34"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800" b="0" i="0" u="none" strike="noStrike" kern="1200" cap="none" spc="0" normalizeH="0" baseline="0" noProof="0">
              <a:ln>
                <a:noFill/>
              </a:ln>
              <a:solidFill>
                <a:srgbClr val="000000"/>
              </a:solidFill>
              <a:effectLst/>
              <a:uLnTx/>
              <a:uFillTx/>
              <a:latin typeface="Futura Bk" pitchFamily="34" charset="0"/>
              <a:ea typeface="+mn-ea"/>
              <a:cs typeface="+mn-cs"/>
            </a:endParaRPr>
          </a:p>
        </p:txBody>
      </p:sp>
    </p:spTree>
    <p:extLst>
      <p:ext uri="{BB962C8B-B14F-4D97-AF65-F5344CB8AC3E}">
        <p14:creationId xmlns:p14="http://schemas.microsoft.com/office/powerpoint/2010/main" val="10883077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i="0" kern="1200" dirty="0">
                <a:solidFill>
                  <a:schemeClr val="tx1"/>
                </a:solidFill>
                <a:effectLst/>
                <a:latin typeface="Segoe UI Light" pitchFamily="34" charset="0"/>
                <a:ea typeface="+mn-ea"/>
                <a:cs typeface="+mn-cs"/>
              </a:rPr>
              <a:t>SharePoint calls out to your </a:t>
            </a:r>
            <a:r>
              <a:rPr lang="en-US" sz="900" b="1" i="0" kern="1200" dirty="0" err="1">
                <a:solidFill>
                  <a:schemeClr val="tx1"/>
                </a:solidFill>
                <a:effectLst/>
                <a:latin typeface="Segoe UI Light" pitchFamily="34" charset="0"/>
                <a:ea typeface="+mn-ea"/>
                <a:cs typeface="+mn-cs"/>
              </a:rPr>
              <a:t>webhook</a:t>
            </a:r>
            <a:r>
              <a:rPr lang="en-US" sz="900" b="1" i="0" kern="1200" dirty="0">
                <a:solidFill>
                  <a:schemeClr val="tx1"/>
                </a:solidFill>
                <a:effectLst/>
                <a:latin typeface="Segoe UI Light" pitchFamily="34" charset="0"/>
                <a:ea typeface="+mn-ea"/>
                <a:cs typeface="+mn-cs"/>
              </a:rPr>
              <a:t> service</a:t>
            </a:r>
          </a:p>
          <a:p>
            <a:r>
              <a:rPr lang="en-US" sz="900" b="0" i="0" kern="1200" dirty="0">
                <a:solidFill>
                  <a:schemeClr val="tx1"/>
                </a:solidFill>
                <a:effectLst/>
                <a:latin typeface="Segoe UI Light" pitchFamily="34" charset="0"/>
                <a:ea typeface="+mn-ea"/>
                <a:cs typeface="+mn-cs"/>
              </a:rPr>
              <a:t>When SharePoint detects a change in a list for which you've created a </a:t>
            </a:r>
            <a:r>
              <a:rPr lang="en-US" sz="900" b="0" i="0" kern="1200" dirty="0" err="1">
                <a:solidFill>
                  <a:schemeClr val="tx1"/>
                </a:solidFill>
                <a:effectLst/>
                <a:latin typeface="Segoe UI Light" pitchFamily="34" charset="0"/>
                <a:ea typeface="+mn-ea"/>
                <a:cs typeface="+mn-cs"/>
              </a:rPr>
              <a:t>webhook</a:t>
            </a:r>
            <a:r>
              <a:rPr lang="en-US" sz="900" b="0" i="0" kern="1200" dirty="0">
                <a:solidFill>
                  <a:schemeClr val="tx1"/>
                </a:solidFill>
                <a:effectLst/>
                <a:latin typeface="Segoe UI Light" pitchFamily="34" charset="0"/>
                <a:ea typeface="+mn-ea"/>
                <a:cs typeface="+mn-cs"/>
              </a:rPr>
              <a:t> subscription, your service endpoint will be called by SharePoint. </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When you look at the payload from SharePoint, notice that the following properties are important:</a:t>
            </a:r>
          </a:p>
          <a:p>
            <a:endParaRPr lang="en-US" b="1" dirty="0">
              <a:effectLst/>
            </a:endParaRPr>
          </a:p>
          <a:p>
            <a:r>
              <a:rPr lang="en-US" b="1" dirty="0" err="1">
                <a:effectLst/>
              </a:rPr>
              <a:t>subscriptionId</a:t>
            </a:r>
            <a:endParaRPr lang="en-US" b="1" dirty="0">
              <a:effectLst/>
            </a:endParaRPr>
          </a:p>
          <a:p>
            <a:r>
              <a:rPr lang="en-US" dirty="0">
                <a:effectLst/>
              </a:rPr>
              <a:t>The ID of the </a:t>
            </a:r>
            <a:r>
              <a:rPr lang="en-US" dirty="0" err="1">
                <a:effectLst/>
              </a:rPr>
              <a:t>webhook</a:t>
            </a:r>
            <a:r>
              <a:rPr lang="en-US" dirty="0">
                <a:effectLst/>
              </a:rPr>
              <a:t> subscription. If you want to update the </a:t>
            </a:r>
            <a:r>
              <a:rPr lang="en-US" dirty="0" err="1">
                <a:effectLst/>
              </a:rPr>
              <a:t>webhook</a:t>
            </a:r>
            <a:r>
              <a:rPr lang="en-US" dirty="0">
                <a:effectLst/>
              </a:rPr>
              <a:t> subscription, for example you prolong the </a:t>
            </a:r>
            <a:r>
              <a:rPr lang="en-US" dirty="0" err="1">
                <a:effectLst/>
              </a:rPr>
              <a:t>webhook</a:t>
            </a:r>
            <a:r>
              <a:rPr lang="en-US" dirty="0">
                <a:effectLst/>
              </a:rPr>
              <a:t> expiration, then you need this ID.</a:t>
            </a:r>
          </a:p>
          <a:p>
            <a:r>
              <a:rPr lang="en-US" b="1" dirty="0">
                <a:effectLst/>
              </a:rPr>
              <a:t>Resource</a:t>
            </a:r>
          </a:p>
          <a:p>
            <a:r>
              <a:rPr lang="en-US" dirty="0">
                <a:effectLst/>
              </a:rPr>
              <a:t>The ID of the list for which the change happened.</a:t>
            </a:r>
          </a:p>
          <a:p>
            <a:r>
              <a:rPr lang="en-US" b="1" dirty="0" err="1">
                <a:effectLst/>
              </a:rPr>
              <a:t>siteUrl</a:t>
            </a:r>
            <a:endParaRPr lang="en-US" b="1" dirty="0">
              <a:effectLst/>
            </a:endParaRPr>
          </a:p>
          <a:p>
            <a:r>
              <a:rPr lang="en-US" dirty="0">
                <a:effectLst/>
              </a:rPr>
              <a:t>The server relative URL of the site holding the resource for which the change happened.</a:t>
            </a:r>
          </a:p>
          <a:p>
            <a:endParaRPr lang="en-US" sz="900" b="1" kern="1200" dirty="0">
              <a:solidFill>
                <a:schemeClr val="tx1"/>
              </a:solidFill>
              <a:effectLst/>
              <a:latin typeface="Segoe UI Light" pitchFamily="34" charset="0"/>
              <a:ea typeface="+mn-ea"/>
              <a:cs typeface="+mn-cs"/>
            </a:endParaRPr>
          </a:p>
          <a:p>
            <a:r>
              <a:rPr lang="en-US" sz="900" b="1" kern="1200" dirty="0">
                <a:solidFill>
                  <a:schemeClr val="tx1"/>
                </a:solidFill>
                <a:effectLst/>
                <a:latin typeface="Segoe UI Light" pitchFamily="34" charset="0"/>
                <a:ea typeface="+mn-ea"/>
                <a:cs typeface="+mn-cs"/>
              </a:rPr>
              <a:t>Note:</a:t>
            </a:r>
            <a:r>
              <a:rPr lang="en-US" sz="900" kern="1200" dirty="0">
                <a:solidFill>
                  <a:schemeClr val="tx1"/>
                </a:solidFill>
                <a:effectLst/>
                <a:latin typeface="Segoe UI Light" pitchFamily="34" charset="0"/>
                <a:ea typeface="+mn-ea"/>
                <a:cs typeface="+mn-cs"/>
              </a:rPr>
              <a:t> SharePoint only sends a notification that a change happened, but the notification does not include what actually changed. Because you get information about the web and list that were changed, this means that you can use the same service endpoint to handle </a:t>
            </a:r>
            <a:r>
              <a:rPr lang="en-US" sz="900" kern="1200" dirty="0" err="1">
                <a:solidFill>
                  <a:schemeClr val="tx1"/>
                </a:solidFill>
                <a:effectLst/>
                <a:latin typeface="Segoe UI Light" pitchFamily="34" charset="0"/>
                <a:ea typeface="+mn-ea"/>
                <a:cs typeface="+mn-cs"/>
              </a:rPr>
              <a:t>webhook</a:t>
            </a:r>
            <a:r>
              <a:rPr lang="en-US" sz="900" kern="1200" dirty="0">
                <a:solidFill>
                  <a:schemeClr val="tx1"/>
                </a:solidFill>
                <a:effectLst/>
                <a:latin typeface="Segoe UI Light" pitchFamily="34" charset="0"/>
                <a:ea typeface="+mn-ea"/>
                <a:cs typeface="+mn-cs"/>
              </a:rPr>
              <a:t> events from multiple sites and lists.</a:t>
            </a:r>
          </a:p>
          <a:p>
            <a:endParaRPr lang="en-US" sz="90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When your service is called, it's important that your service replies with an HTTP 200 message in under 5 seconds. Later in this article you'll learn more about the response time, but essentially this requires that you </a:t>
            </a:r>
            <a:r>
              <a:rPr lang="en-US" sz="900" b="1" i="0" kern="1200" dirty="0">
                <a:solidFill>
                  <a:schemeClr val="tx1"/>
                </a:solidFill>
                <a:effectLst/>
                <a:latin typeface="Segoe UI Light" pitchFamily="34" charset="0"/>
                <a:ea typeface="+mn-ea"/>
                <a:cs typeface="+mn-cs"/>
              </a:rPr>
              <a:t>asynchronously</a:t>
            </a:r>
            <a:r>
              <a:rPr lang="en-US" sz="900" b="0" i="0" kern="1200" dirty="0">
                <a:solidFill>
                  <a:schemeClr val="tx1"/>
                </a:solidFill>
                <a:effectLst/>
                <a:latin typeface="Segoe UI Light" pitchFamily="34" charset="0"/>
                <a:ea typeface="+mn-ea"/>
                <a:cs typeface="+mn-cs"/>
              </a:rPr>
              <a:t> handle the notifications. In this reference implementation you'll do this by using Azure Web Jobs and Azure Storage Queues.</a:t>
            </a:r>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Futura Hv" pitchFamily="34" charset="0"/>
                <a:ea typeface="+mn-ea"/>
                <a:cs typeface="+mn-cs"/>
              </a:rPr>
              <a:t>SharePoint</a:t>
            </a:r>
            <a:endParaRPr kumimoji="0" lang="en-US" sz="1000" b="0" i="0" u="none" strike="noStrike" kern="1200" cap="none" spc="0" normalizeH="0" baseline="0" noProof="0" dirty="0">
              <a:ln>
                <a:noFill/>
              </a:ln>
              <a:solidFill>
                <a:srgbClr val="000000"/>
              </a:solidFill>
              <a:effectLst/>
              <a:uLnTx/>
              <a:uFillTx/>
              <a:latin typeface="Futura Hv"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24154"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800" b="0" i="0" u="none" strike="noStrike" kern="1200" cap="none" spc="0" normalizeH="0" baseline="0" noProof="0" smtClean="0">
                <a:ln>
                  <a:noFill/>
                </a:ln>
                <a:solidFill>
                  <a:srgbClr val="000000"/>
                </a:solidFill>
                <a:effectLst/>
                <a:uLnTx/>
                <a:uFillTx/>
                <a:latin typeface="Futura Bk" pitchFamily="34"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800" b="0" i="0" u="none" strike="noStrike" kern="1200" cap="none" spc="0" normalizeH="0" baseline="0" noProof="0" dirty="0">
              <a:ln>
                <a:noFill/>
              </a:ln>
              <a:solidFill>
                <a:srgbClr val="000000"/>
              </a:solidFill>
              <a:effectLst/>
              <a:uLnTx/>
              <a:uFillTx/>
              <a:latin typeface="Futura Bk" pitchFamily="34" charset="0"/>
              <a:ea typeface="+mn-ea"/>
              <a:cs typeface="+mn-cs"/>
            </a:endParaRPr>
          </a:p>
        </p:txBody>
      </p:sp>
    </p:spTree>
    <p:extLst>
      <p:ext uri="{BB962C8B-B14F-4D97-AF65-F5344CB8AC3E}">
        <p14:creationId xmlns:p14="http://schemas.microsoft.com/office/powerpoint/2010/main" val="20797545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When the </a:t>
            </a:r>
            <a:r>
              <a:rPr lang="en-US" dirty="0" err="1"/>
              <a:t>webhook</a:t>
            </a:r>
            <a:r>
              <a:rPr lang="en-US" dirty="0"/>
              <a:t> is triggered</a:t>
            </a:r>
            <a:r>
              <a:rPr lang="en-US" baseline="0" dirty="0"/>
              <a:t>, the payload </a:t>
            </a:r>
            <a:r>
              <a:rPr lang="en-US" baseline="0" dirty="0" err="1"/>
              <a:t>sinply</a:t>
            </a:r>
            <a:r>
              <a:rPr lang="en-US" baseline="0" dirty="0"/>
              <a:t> notified you of the event. </a:t>
            </a:r>
          </a:p>
          <a:p>
            <a:pPr marL="228600" indent="-228600">
              <a:buAutoNum type="arabicPeriod"/>
            </a:pPr>
            <a:r>
              <a:rPr lang="en-US" baseline="0" dirty="0"/>
              <a:t>The service must reply with a 200 OK message within 5 seconds. If not, the request fails. There is a retry but this eventually ceases. </a:t>
            </a:r>
          </a:p>
          <a:p>
            <a:pPr marL="0" indent="0">
              <a:buNone/>
            </a:pPr>
            <a:endParaRPr lang="en-US" baseline="0" dirty="0"/>
          </a:p>
          <a:p>
            <a:pPr marL="0" indent="0">
              <a:buNone/>
            </a:pPr>
            <a:r>
              <a:rPr lang="en-US" baseline="0" dirty="0" err="1"/>
              <a:t>subscriptionID</a:t>
            </a:r>
            <a:r>
              <a:rPr lang="en-US" baseline="0" dirty="0"/>
              <a:t>: </a:t>
            </a:r>
            <a:r>
              <a:rPr lang="en-US" baseline="0" dirty="0" err="1"/>
              <a:t>WebHook</a:t>
            </a:r>
            <a:r>
              <a:rPr lang="en-US" baseline="0" dirty="0"/>
              <a:t> ID </a:t>
            </a:r>
          </a:p>
          <a:p>
            <a:pPr marL="0" indent="0">
              <a:buNone/>
            </a:pPr>
            <a:r>
              <a:rPr lang="en-US" baseline="0" dirty="0" err="1"/>
              <a:t>ClientID</a:t>
            </a:r>
            <a:r>
              <a:rPr lang="en-US" baseline="0" dirty="0"/>
              <a:t>: Can be used to provide debug info </a:t>
            </a:r>
          </a:p>
          <a:p>
            <a:pPr marL="0" indent="0">
              <a:buNone/>
            </a:pPr>
            <a:r>
              <a:rPr lang="en-US" baseline="0" dirty="0"/>
              <a:t>Resource: </a:t>
            </a:r>
            <a:r>
              <a:rPr lang="en-US" baseline="0" dirty="0" err="1"/>
              <a:t>ListID</a:t>
            </a:r>
            <a:endParaRPr lang="en-US" baseline="0" dirty="0"/>
          </a:p>
          <a:p>
            <a:pPr marL="0" indent="0">
              <a:buNone/>
            </a:pPr>
            <a:r>
              <a:rPr lang="en-US" baseline="0" dirty="0" err="1"/>
              <a:t>WebID</a:t>
            </a:r>
            <a:r>
              <a:rPr lang="en-US" baseline="0" dirty="0"/>
              <a:t>: ID of the </a:t>
            </a:r>
            <a:r>
              <a:rPr lang="en-US" baseline="0" dirty="0" err="1"/>
              <a:t>SPWeb</a:t>
            </a:r>
            <a:r>
              <a:rPr lang="en-US" baseline="0" dirty="0"/>
              <a:t> </a:t>
            </a:r>
          </a:p>
          <a:p>
            <a:pPr marL="0" indent="0">
              <a:buNone/>
            </a:pPr>
            <a:endParaRPr lang="en-US" baseline="0" dirty="0"/>
          </a:p>
          <a:p>
            <a:pPr marL="0" indent="0">
              <a:buNone/>
            </a:pPr>
            <a:endParaRPr lang="en-US" dirty="0"/>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Futura Hv" pitchFamily="34" charset="0"/>
                <a:ea typeface="+mn-ea"/>
                <a:cs typeface="+mn-cs"/>
              </a:rPr>
              <a:t>SharePoint</a:t>
            </a:r>
            <a:endParaRPr kumimoji="0" lang="en-US" sz="1000" b="0" i="0" u="none" strike="noStrike" kern="1200" cap="none" spc="0" normalizeH="0" baseline="0" noProof="0" dirty="0">
              <a:ln>
                <a:noFill/>
              </a:ln>
              <a:solidFill>
                <a:srgbClr val="000000"/>
              </a:solidFill>
              <a:effectLst/>
              <a:uLnTx/>
              <a:uFillTx/>
              <a:latin typeface="Futura Hv"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24154"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800" b="0" i="0" u="none" strike="noStrike" kern="1200" cap="none" spc="0" normalizeH="0" baseline="0" noProof="0" smtClean="0">
                <a:ln>
                  <a:noFill/>
                </a:ln>
                <a:solidFill>
                  <a:srgbClr val="000000"/>
                </a:solidFill>
                <a:effectLst/>
                <a:uLnTx/>
                <a:uFillTx/>
                <a:latin typeface="Futura Bk" pitchFamily="34"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800" b="0" i="0" u="none" strike="noStrike" kern="1200" cap="none" spc="0" normalizeH="0" baseline="0" noProof="0" dirty="0">
              <a:ln>
                <a:noFill/>
              </a:ln>
              <a:solidFill>
                <a:srgbClr val="000000"/>
              </a:solidFill>
              <a:effectLst/>
              <a:uLnTx/>
              <a:uFillTx/>
              <a:latin typeface="Futura Bk" pitchFamily="34" charset="0"/>
              <a:ea typeface="+mn-ea"/>
              <a:cs typeface="+mn-cs"/>
            </a:endParaRPr>
          </a:p>
        </p:txBody>
      </p:sp>
    </p:spTree>
    <p:extLst>
      <p:ext uri="{BB962C8B-B14F-4D97-AF65-F5344CB8AC3E}">
        <p14:creationId xmlns:p14="http://schemas.microsoft.com/office/powerpoint/2010/main" val="5132021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a:t>Module Title</a:t>
            </a:r>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a:t>Module Subtitle (optional)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a:t>Slide Title</a:t>
            </a:r>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679450" indent="0">
              <a:buFont typeface="Arial" pitchFamily="34" charset="0"/>
              <a:buNone/>
              <a:defRPr b="0">
                <a:latin typeface="Lucida Console" panose="020B0609040504020204" pitchFamily="49" charset="0"/>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a:t>First level</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6" name="Table Placeholder 5"/>
          <p:cNvSpPr>
            <a:spLocks noGrp="1"/>
          </p:cNvSpPr>
          <p:nvPr>
            <p:ph type="tbl" sz="quarter" idx="11"/>
          </p:nvPr>
        </p:nvSpPr>
        <p:spPr>
          <a:xfrm>
            <a:off x="457200" y="1600200"/>
            <a:ext cx="8229600" cy="4953000"/>
          </a:xfrm>
        </p:spPr>
        <p:txBody>
          <a:bodyPr/>
          <a:lstStyle/>
          <a:p>
            <a:r>
              <a:rPr lang="en-US"/>
              <a:t>Click icon to add table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a:t>Demo Title</a:t>
            </a:r>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6474" t="2554" b="36337"/>
          <a:stretch/>
        </p:blipFill>
        <p:spPr bwMode="auto">
          <a:xfrm>
            <a:off x="-1191" y="-2"/>
            <a:ext cx="5659324"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570458" y="561894"/>
            <a:ext cx="8060249" cy="609398"/>
          </a:xfrm>
        </p:spPr>
        <p:txBody>
          <a:bodyPr anchor="b" anchorCtr="0">
            <a:noAutofit/>
          </a:bodyPr>
          <a:lstStyle>
            <a:lvl1pPr>
              <a:defRPr sz="3001">
                <a:gradFill flip="none" rotWithShape="1">
                  <a:gsLst>
                    <a:gs pos="37000">
                      <a:schemeClr val="bg2"/>
                    </a:gs>
                    <a:gs pos="99000">
                      <a:schemeClr val="bg2"/>
                    </a:gs>
                  </a:gsLst>
                  <a:lin ang="5400000" scaled="0"/>
                  <a:tileRect/>
                </a:gradFill>
              </a:defRPr>
            </a:lvl1pPr>
          </a:lstStyle>
          <a:p>
            <a:r>
              <a:rPr lang="en-US"/>
              <a:t>Click to edit Master title style</a:t>
            </a:r>
            <a:endParaRPr lang="en-US" dirty="0"/>
          </a:p>
        </p:txBody>
      </p:sp>
      <p:sp>
        <p:nvSpPr>
          <p:cNvPr id="8" name="Rectangle 7"/>
          <p:cNvSpPr/>
          <p:nvPr userDrawn="1"/>
        </p:nvSpPr>
        <p:spPr bwMode="gray">
          <a:xfrm flipV="1">
            <a:off x="456129" y="6476999"/>
            <a:ext cx="8231743" cy="45719"/>
          </a:xfrm>
          <a:prstGeom prst="rect">
            <a:avLst/>
          </a:prstGeom>
          <a:solidFill>
            <a:srgbClr val="FFA5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Rectangle 6"/>
          <p:cNvSpPr/>
          <p:nvPr userDrawn="1"/>
        </p:nvSpPr>
        <p:spPr bwMode="gray">
          <a:xfrm>
            <a:off x="0" y="1217029"/>
            <a:ext cx="8687871" cy="45719"/>
          </a:xfrm>
          <a:prstGeom prst="rect">
            <a:avLst/>
          </a:prstGeom>
          <a:solidFill>
            <a:srgbClr val="FFA5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Text Placeholder 4"/>
          <p:cNvSpPr>
            <a:spLocks noGrp="1"/>
          </p:cNvSpPr>
          <p:nvPr>
            <p:ph type="body" sz="quarter" idx="10"/>
          </p:nvPr>
        </p:nvSpPr>
        <p:spPr>
          <a:xfrm>
            <a:off x="570457" y="1524000"/>
            <a:ext cx="8060250" cy="1775871"/>
          </a:xfrm>
        </p:spPr>
        <p:txBody>
          <a:bodyPr/>
          <a:lstStyle>
            <a:lvl1pPr marL="304881" indent="-304881">
              <a:defRPr sz="2101">
                <a:gradFill>
                  <a:gsLst>
                    <a:gs pos="0">
                      <a:schemeClr val="tx1"/>
                    </a:gs>
                    <a:gs pos="86000">
                      <a:schemeClr val="tx1"/>
                    </a:gs>
                  </a:gsLst>
                  <a:lin ang="5400000" scaled="0"/>
                </a:gradFill>
                <a:latin typeface="+mn-lt"/>
              </a:defRPr>
            </a:lvl1pPr>
            <a:lvl2pPr>
              <a:defRPr sz="1800">
                <a:gradFill>
                  <a:gsLst>
                    <a:gs pos="0">
                      <a:schemeClr val="tx1"/>
                    </a:gs>
                    <a:gs pos="86000">
                      <a:schemeClr val="tx1"/>
                    </a:gs>
                  </a:gsLst>
                  <a:lin ang="5400000" scaled="0"/>
                </a:gradFill>
                <a:latin typeface="+mn-lt"/>
              </a:defRPr>
            </a:lvl2pPr>
            <a:lvl3pPr marL="903926" indent="-262007">
              <a:defRPr sz="1500">
                <a:gradFill>
                  <a:gsLst>
                    <a:gs pos="0">
                      <a:schemeClr val="tx1"/>
                    </a:gs>
                    <a:gs pos="86000">
                      <a:schemeClr val="tx1"/>
                    </a:gs>
                  </a:gsLst>
                  <a:lin ang="5400000" scaled="0"/>
                </a:gradFill>
                <a:latin typeface="+mn-lt"/>
              </a:defRPr>
            </a:lvl3pPr>
            <a:lvl4pPr marL="1154024" indent="-209606">
              <a:defRPr sz="1350">
                <a:gradFill>
                  <a:gsLst>
                    <a:gs pos="0">
                      <a:schemeClr val="tx1"/>
                    </a:gs>
                    <a:gs pos="86000">
                      <a:schemeClr val="tx1"/>
                    </a:gs>
                  </a:gsLst>
                  <a:lin ang="5400000" scaled="0"/>
                </a:gradFill>
                <a:latin typeface="+mn-lt"/>
              </a:defRPr>
            </a:lvl4pPr>
            <a:lvl5pPr marL="1416031" indent="-211988">
              <a:defRPr sz="1350">
                <a:gradFill>
                  <a:gsLst>
                    <a:gs pos="0">
                      <a:schemeClr val="tx1"/>
                    </a:gs>
                    <a:gs pos="86000">
                      <a:schemeClr val="tx1"/>
                    </a:gs>
                  </a:gsLst>
                  <a:lin ang="5400000" scaled="0"/>
                </a:gra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95825357"/>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a:t>Slide Title</a:t>
            </a:r>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8"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1" r:id="rId6"/>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notesSlide" Target="../notesSlides/notesSlide9.xml"/><Relationship Id="rId7" Type="http://schemas.openxmlformats.org/officeDocument/2006/relationships/image" Target="../media/image10.emf"/><Relationship Id="rId2" Type="http://schemas.openxmlformats.org/officeDocument/2006/relationships/slideLayout" Target="../slideLayouts/slideLayout4.xml"/><Relationship Id="rId1" Type="http://schemas.openxmlformats.org/officeDocument/2006/relationships/tags" Target="../tags/tag9.xml"/><Relationship Id="rId6" Type="http://schemas.openxmlformats.org/officeDocument/2006/relationships/image" Target="../media/image9.emf"/><Relationship Id="rId11" Type="http://schemas.openxmlformats.org/officeDocument/2006/relationships/image" Target="../media/image16.emf"/><Relationship Id="rId5" Type="http://schemas.openxmlformats.org/officeDocument/2006/relationships/image" Target="../media/image8.emf"/><Relationship Id="rId10" Type="http://schemas.openxmlformats.org/officeDocument/2006/relationships/image" Target="../media/image13.emf"/><Relationship Id="rId4" Type="http://schemas.openxmlformats.org/officeDocument/2006/relationships/image" Target="../media/image7.emf"/><Relationship Id="rId9" Type="http://schemas.openxmlformats.org/officeDocument/2006/relationships/image" Target="../media/image12.e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4.xml.rels><?xml version="1.0" encoding="UTF-8" standalone="yes"?>
<Relationships xmlns="http://schemas.openxmlformats.org/package/2006/relationships"><Relationship Id="rId8" Type="http://schemas.openxmlformats.org/officeDocument/2006/relationships/image" Target="../media/image10.emf"/><Relationship Id="rId13" Type="http://schemas.openxmlformats.org/officeDocument/2006/relationships/image" Target="../media/image18.emf"/><Relationship Id="rId3" Type="http://schemas.openxmlformats.org/officeDocument/2006/relationships/notesSlide" Target="../notesSlides/notesSlide12.xml"/><Relationship Id="rId7" Type="http://schemas.openxmlformats.org/officeDocument/2006/relationships/image" Target="../media/image9.emf"/><Relationship Id="rId12" Type="http://schemas.openxmlformats.org/officeDocument/2006/relationships/image" Target="../media/image17.emf"/><Relationship Id="rId2" Type="http://schemas.openxmlformats.org/officeDocument/2006/relationships/slideLayout" Target="../slideLayouts/slideLayout4.xml"/><Relationship Id="rId1" Type="http://schemas.openxmlformats.org/officeDocument/2006/relationships/tags" Target="../tags/tag12.xml"/><Relationship Id="rId6" Type="http://schemas.openxmlformats.org/officeDocument/2006/relationships/image" Target="../media/image8.emf"/><Relationship Id="rId11" Type="http://schemas.openxmlformats.org/officeDocument/2006/relationships/image" Target="../media/image13.emf"/><Relationship Id="rId5" Type="http://schemas.openxmlformats.org/officeDocument/2006/relationships/image" Target="../media/image7.emf"/><Relationship Id="rId15" Type="http://schemas.openxmlformats.org/officeDocument/2006/relationships/image" Target="../media/image20.emf"/><Relationship Id="rId10" Type="http://schemas.openxmlformats.org/officeDocument/2006/relationships/image" Target="../media/image12.emf"/><Relationship Id="rId4" Type="http://schemas.openxmlformats.org/officeDocument/2006/relationships/image" Target="../media/image16.emf"/><Relationship Id="rId9" Type="http://schemas.openxmlformats.org/officeDocument/2006/relationships/image" Target="../media/image11.emf"/><Relationship Id="rId14" Type="http://schemas.openxmlformats.org/officeDocument/2006/relationships/image" Target="../media/image19.emf"/></Relationships>
</file>

<file path=ppt/slides/_rels/slide15.xml.rels><?xml version="1.0" encoding="UTF-8" standalone="yes"?>
<Relationships xmlns="http://schemas.openxmlformats.org/package/2006/relationships"><Relationship Id="rId8" Type="http://schemas.openxmlformats.org/officeDocument/2006/relationships/image" Target="../media/image11.emf"/><Relationship Id="rId13" Type="http://schemas.openxmlformats.org/officeDocument/2006/relationships/image" Target="../media/image21.emf"/><Relationship Id="rId3" Type="http://schemas.openxmlformats.org/officeDocument/2006/relationships/notesSlide" Target="../notesSlides/notesSlide13.xml"/><Relationship Id="rId7" Type="http://schemas.openxmlformats.org/officeDocument/2006/relationships/image" Target="../media/image10.emf"/><Relationship Id="rId12" Type="http://schemas.openxmlformats.org/officeDocument/2006/relationships/image" Target="../media/image15.emf"/><Relationship Id="rId17" Type="http://schemas.openxmlformats.org/officeDocument/2006/relationships/image" Target="../media/image19.emf"/><Relationship Id="rId2" Type="http://schemas.openxmlformats.org/officeDocument/2006/relationships/slideLayout" Target="../slideLayouts/slideLayout4.xml"/><Relationship Id="rId16" Type="http://schemas.openxmlformats.org/officeDocument/2006/relationships/image" Target="../media/image18.emf"/><Relationship Id="rId1" Type="http://schemas.openxmlformats.org/officeDocument/2006/relationships/tags" Target="../tags/tag13.xml"/><Relationship Id="rId6" Type="http://schemas.openxmlformats.org/officeDocument/2006/relationships/image" Target="../media/image9.emf"/><Relationship Id="rId11" Type="http://schemas.openxmlformats.org/officeDocument/2006/relationships/image" Target="../media/image14.emf"/><Relationship Id="rId5" Type="http://schemas.openxmlformats.org/officeDocument/2006/relationships/image" Target="../media/image8.emf"/><Relationship Id="rId15" Type="http://schemas.openxmlformats.org/officeDocument/2006/relationships/image" Target="../media/image17.emf"/><Relationship Id="rId10" Type="http://schemas.openxmlformats.org/officeDocument/2006/relationships/image" Target="../media/image13.emf"/><Relationship Id="rId4" Type="http://schemas.openxmlformats.org/officeDocument/2006/relationships/image" Target="../media/image7.emf"/><Relationship Id="rId9" Type="http://schemas.openxmlformats.org/officeDocument/2006/relationships/image" Target="../media/image12.emf"/><Relationship Id="rId14" Type="http://schemas.openxmlformats.org/officeDocument/2006/relationships/image" Target="../media/image16.e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hyperlink" Target="https://dev.office.com/sharepoint/docs/apis/webhooks/lists/update-subscription" TargetMode="Externa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hyperlink" Target="https://ngrok.com/" TargetMode="External"/></Relationships>
</file>

<file path=ppt/slides/_rels/slide21.xml.rels><?xml version="1.0" encoding="UTF-8" standalone="yes"?>
<Relationships xmlns="http://schemas.openxmlformats.org/package/2006/relationships"><Relationship Id="rId8" Type="http://schemas.openxmlformats.org/officeDocument/2006/relationships/image" Target="../media/image12.emf"/><Relationship Id="rId13" Type="http://schemas.openxmlformats.org/officeDocument/2006/relationships/image" Target="../media/image22.emf"/><Relationship Id="rId3" Type="http://schemas.openxmlformats.org/officeDocument/2006/relationships/image" Target="../media/image7.emf"/><Relationship Id="rId7" Type="http://schemas.openxmlformats.org/officeDocument/2006/relationships/image" Target="../media/image11.emf"/><Relationship Id="rId12" Type="http://schemas.openxmlformats.org/officeDocument/2006/relationships/image" Target="../media/image16.emf"/><Relationship Id="rId2" Type="http://schemas.openxmlformats.org/officeDocument/2006/relationships/slideLayout" Target="../slideLayouts/slideLayout4.xml"/><Relationship Id="rId1" Type="http://schemas.openxmlformats.org/officeDocument/2006/relationships/tags" Target="../tags/tag19.xml"/><Relationship Id="rId6" Type="http://schemas.openxmlformats.org/officeDocument/2006/relationships/image" Target="../media/image10.emf"/><Relationship Id="rId11" Type="http://schemas.openxmlformats.org/officeDocument/2006/relationships/image" Target="../media/image15.emf"/><Relationship Id="rId5" Type="http://schemas.openxmlformats.org/officeDocument/2006/relationships/image" Target="../media/image9.emf"/><Relationship Id="rId10" Type="http://schemas.openxmlformats.org/officeDocument/2006/relationships/image" Target="../media/image14.emf"/><Relationship Id="rId4" Type="http://schemas.openxmlformats.org/officeDocument/2006/relationships/image" Target="../media/image8.emf"/><Relationship Id="rId9" Type="http://schemas.openxmlformats.org/officeDocument/2006/relationships/image" Target="../media/image13.emf"/></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3.xml.rels><?xml version="1.0" encoding="UTF-8" standalone="yes"?>
<Relationships xmlns="http://schemas.openxmlformats.org/package/2006/relationships"><Relationship Id="rId3" Type="http://schemas.openxmlformats.org/officeDocument/2006/relationships/hyperlink" Target="https://dev.office.com/sharepoint/docs/apis/webhooks/overview-sharepoint-webhooks"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hyperlink" Target="http://www.c-sharpcorner.com/article/sharepoint-webhooks-as-event-receivers-for-sharepoint-online/" TargetMode="External"/><Relationship Id="rId4" Type="http://schemas.openxmlformats.org/officeDocument/2006/relationships/hyperlink" Target="https://github.com/SharePoint/sp-dev-samples/blob/master/Samples/WebHooks.List.AzureAD/Deployment%20guide.md"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hyperlink" Target="https://your.web.site/your/webhook/service/handlerequest" TargetMode="External"/><Relationship Id="rId5" Type="http://schemas.openxmlformats.org/officeDocument/2006/relationships/hyperlink" Target="https://tenancy.sharepoint.com/_api/web/lists(%7bid%7d)" TargetMode="External"/><Relationship Id="rId4" Type="http://schemas.openxmlformats.org/officeDocument/2006/relationships/hyperlink" Target="https://dev.office.com/sharepoint/docs/apis/webhooks/lists/create-subscription" TargetMode="Externa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8" Type="http://schemas.openxmlformats.org/officeDocument/2006/relationships/image" Target="../media/image11.emf"/><Relationship Id="rId13" Type="http://schemas.openxmlformats.org/officeDocument/2006/relationships/image" Target="../media/image16.emf"/><Relationship Id="rId3" Type="http://schemas.openxmlformats.org/officeDocument/2006/relationships/notesSlide" Target="../notesSlides/notesSlide7.xml"/><Relationship Id="rId7" Type="http://schemas.openxmlformats.org/officeDocument/2006/relationships/image" Target="../media/image10.emf"/><Relationship Id="rId12" Type="http://schemas.openxmlformats.org/officeDocument/2006/relationships/image" Target="../media/image15.emf"/><Relationship Id="rId2" Type="http://schemas.openxmlformats.org/officeDocument/2006/relationships/slideLayout" Target="../slideLayouts/slideLayout4.xml"/><Relationship Id="rId1" Type="http://schemas.openxmlformats.org/officeDocument/2006/relationships/tags" Target="../tags/tag7.xml"/><Relationship Id="rId6" Type="http://schemas.openxmlformats.org/officeDocument/2006/relationships/image" Target="../media/image9.emf"/><Relationship Id="rId11" Type="http://schemas.openxmlformats.org/officeDocument/2006/relationships/image" Target="../media/image14.emf"/><Relationship Id="rId5" Type="http://schemas.openxmlformats.org/officeDocument/2006/relationships/image" Target="../media/image8.emf"/><Relationship Id="rId10" Type="http://schemas.openxmlformats.org/officeDocument/2006/relationships/image" Target="../media/image13.emf"/><Relationship Id="rId4" Type="http://schemas.openxmlformats.org/officeDocument/2006/relationships/image" Target="../media/image7.emf"/><Relationship Id="rId9" Type="http://schemas.openxmlformats.org/officeDocument/2006/relationships/image" Target="../media/image1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Developing Webhooks for SharePoint Online</a:t>
            </a:r>
          </a:p>
        </p:txBody>
      </p:sp>
      <p:sp>
        <p:nvSpPr>
          <p:cNvPr id="4" name="Text Placeholder 3">
            <a:extLst>
              <a:ext uri="{FF2B5EF4-FFF2-40B4-BE49-F238E27FC236}">
                <a16:creationId xmlns:a16="http://schemas.microsoft.com/office/drawing/2014/main" id="{C8154FA2-1231-4D20-BB75-1FD8E1A5D6B5}"/>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Receiving Notifications</a:t>
            </a:r>
          </a:p>
        </p:txBody>
      </p:sp>
      <p:sp>
        <p:nvSpPr>
          <p:cNvPr id="2" name="Text Placeholder 1"/>
          <p:cNvSpPr>
            <a:spLocks noGrp="1"/>
          </p:cNvSpPr>
          <p:nvPr>
            <p:ph idx="1"/>
          </p:nvPr>
        </p:nvSpPr>
        <p:spPr/>
        <p:txBody>
          <a:bodyPr>
            <a:normAutofit fontScale="92500"/>
          </a:bodyPr>
          <a:lstStyle/>
          <a:p>
            <a:r>
              <a:rPr lang="en-US" sz="2647" dirty="0"/>
              <a:t>SharePoint detects changes in lists subscribed to</a:t>
            </a:r>
          </a:p>
          <a:p>
            <a:r>
              <a:rPr lang="en-US" sz="2647" dirty="0"/>
              <a:t>SharePoint calls the subscription’s service endpoint and sends the following information:</a:t>
            </a:r>
          </a:p>
          <a:p>
            <a:endParaRPr lang="en-US" sz="2647" dirty="0"/>
          </a:p>
          <a:p>
            <a:endParaRPr lang="en-US" sz="2647" dirty="0"/>
          </a:p>
          <a:p>
            <a:endParaRPr lang="en-US" sz="2647" dirty="0"/>
          </a:p>
          <a:p>
            <a:endParaRPr lang="en-US" sz="2647" dirty="0"/>
          </a:p>
          <a:p>
            <a:r>
              <a:rPr lang="en-US" sz="2647" dirty="0"/>
              <a:t>SharePoint only sends notifications that changes happened</a:t>
            </a:r>
          </a:p>
          <a:p>
            <a:pPr lvl="1"/>
            <a:r>
              <a:rPr lang="en-US" sz="1324" dirty="0"/>
              <a:t>Your service endpoint must reply in less than 5 seconds</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223212879"/>
              </p:ext>
            </p:extLst>
          </p:nvPr>
        </p:nvGraphicFramePr>
        <p:xfrm>
          <a:off x="914400" y="2895600"/>
          <a:ext cx="7562849" cy="1458198"/>
        </p:xfrm>
        <a:graphic>
          <a:graphicData uri="http://schemas.openxmlformats.org/drawingml/2006/table">
            <a:tbl>
              <a:tblPr>
                <a:tableStyleId>{5FD0F851-EC5A-4D38-B0AD-8093EC10F338}</a:tableStyleId>
              </a:tblPr>
              <a:tblGrid>
                <a:gridCol w="1141858">
                  <a:extLst>
                    <a:ext uri="{9D8B030D-6E8A-4147-A177-3AD203B41FA5}">
                      <a16:colId xmlns:a16="http://schemas.microsoft.com/office/drawing/2014/main" val="2788506217"/>
                    </a:ext>
                  </a:extLst>
                </a:gridCol>
                <a:gridCol w="6420991">
                  <a:extLst>
                    <a:ext uri="{9D8B030D-6E8A-4147-A177-3AD203B41FA5}">
                      <a16:colId xmlns:a16="http://schemas.microsoft.com/office/drawing/2014/main" val="3593178262"/>
                    </a:ext>
                  </a:extLst>
                </a:gridCol>
              </a:tblGrid>
              <a:tr h="187362">
                <a:tc>
                  <a:txBody>
                    <a:bodyPr/>
                    <a:lstStyle/>
                    <a:p>
                      <a:pPr algn="l"/>
                      <a:r>
                        <a:rPr lang="en-US" sz="1100" b="0" dirty="0">
                          <a:solidFill>
                            <a:schemeClr val="bg1"/>
                          </a:solidFill>
                          <a:effectLst/>
                        </a:rPr>
                        <a:t>Property</a:t>
                      </a:r>
                      <a:endParaRPr lang="en-US" sz="1100" b="0" dirty="0">
                        <a:solidFill>
                          <a:schemeClr val="bg1"/>
                        </a:solidFill>
                        <a:effectLst/>
                        <a:latin typeface="+mn-lt"/>
                      </a:endParaRPr>
                    </a:p>
                  </a:txBody>
                  <a:tcPr marL="29621" marR="29621" marT="13671" marB="13671" anchor="ctr">
                    <a:solidFill>
                      <a:schemeClr val="accent1"/>
                    </a:solidFill>
                  </a:tcPr>
                </a:tc>
                <a:tc>
                  <a:txBody>
                    <a:bodyPr/>
                    <a:lstStyle/>
                    <a:p>
                      <a:pPr algn="l"/>
                      <a:r>
                        <a:rPr lang="en-US" sz="1100" b="0" dirty="0">
                          <a:solidFill>
                            <a:schemeClr val="bg1"/>
                          </a:solidFill>
                          <a:effectLst/>
                        </a:rPr>
                        <a:t>Description</a:t>
                      </a:r>
                      <a:endParaRPr lang="en-US" sz="1100" b="0" dirty="0">
                        <a:solidFill>
                          <a:schemeClr val="bg1"/>
                        </a:solidFill>
                        <a:effectLst/>
                        <a:latin typeface="+mn-lt"/>
                      </a:endParaRPr>
                    </a:p>
                  </a:txBody>
                  <a:tcPr marL="29621" marR="29621" marT="13671" marB="13671" anchor="ctr">
                    <a:solidFill>
                      <a:schemeClr val="accent1"/>
                    </a:solidFill>
                  </a:tcPr>
                </a:tc>
                <a:extLst>
                  <a:ext uri="{0D108BD9-81ED-4DB2-BD59-A6C34878D82A}">
                    <a16:rowId xmlns:a16="http://schemas.microsoft.com/office/drawing/2014/main" val="1464879228"/>
                  </a:ext>
                </a:extLst>
              </a:tr>
              <a:tr h="716369">
                <a:tc>
                  <a:txBody>
                    <a:bodyPr/>
                    <a:lstStyle/>
                    <a:p>
                      <a:r>
                        <a:rPr lang="en-US" sz="1100" b="1" dirty="0" err="1">
                          <a:effectLst/>
                        </a:rPr>
                        <a:t>subscriptionId</a:t>
                      </a:r>
                      <a:endParaRPr lang="en-US" sz="1100" b="1" dirty="0">
                        <a:effectLst/>
                        <a:latin typeface="+mn-lt"/>
                      </a:endParaRPr>
                    </a:p>
                  </a:txBody>
                  <a:tcPr marL="29621" marR="29621" marT="13671" marB="13671" anchor="ctr"/>
                </a:tc>
                <a:tc>
                  <a:txBody>
                    <a:bodyPr/>
                    <a:lstStyle/>
                    <a:p>
                      <a:r>
                        <a:rPr lang="en-US" sz="1100" dirty="0">
                          <a:effectLst/>
                        </a:rPr>
                        <a:t>The ID of the </a:t>
                      </a:r>
                      <a:r>
                        <a:rPr lang="en-US" sz="1100" dirty="0" err="1">
                          <a:effectLst/>
                        </a:rPr>
                        <a:t>webhook</a:t>
                      </a:r>
                      <a:r>
                        <a:rPr lang="en-US" sz="1100" dirty="0">
                          <a:effectLst/>
                        </a:rPr>
                        <a:t> subscription. If you want to update the </a:t>
                      </a:r>
                      <a:r>
                        <a:rPr lang="en-US" sz="1100" dirty="0" err="1">
                          <a:effectLst/>
                        </a:rPr>
                        <a:t>webhook</a:t>
                      </a:r>
                      <a:r>
                        <a:rPr lang="en-US" sz="1100" dirty="0">
                          <a:effectLst/>
                        </a:rPr>
                        <a:t> subscription, for example you prolong the </a:t>
                      </a:r>
                      <a:r>
                        <a:rPr lang="en-US" sz="1100" dirty="0" err="1">
                          <a:effectLst/>
                        </a:rPr>
                        <a:t>webhook</a:t>
                      </a:r>
                      <a:r>
                        <a:rPr lang="en-US" sz="1100" dirty="0">
                          <a:effectLst/>
                        </a:rPr>
                        <a:t> expiration, then you need this ID.</a:t>
                      </a:r>
                      <a:endParaRPr lang="en-US" sz="1100" dirty="0">
                        <a:effectLst/>
                        <a:latin typeface="+mn-lt"/>
                      </a:endParaRPr>
                    </a:p>
                  </a:txBody>
                  <a:tcPr marL="29621" marR="29621" marT="13671" marB="13671" anchor="ctr"/>
                </a:tc>
                <a:extLst>
                  <a:ext uri="{0D108BD9-81ED-4DB2-BD59-A6C34878D82A}">
                    <a16:rowId xmlns:a16="http://schemas.microsoft.com/office/drawing/2014/main" val="1761891039"/>
                  </a:ext>
                </a:extLst>
              </a:tr>
              <a:tr h="224207">
                <a:tc>
                  <a:txBody>
                    <a:bodyPr/>
                    <a:lstStyle/>
                    <a:p>
                      <a:r>
                        <a:rPr lang="en-US" sz="1100" b="1" dirty="0">
                          <a:effectLst/>
                        </a:rPr>
                        <a:t>resource</a:t>
                      </a:r>
                      <a:endParaRPr lang="en-US" sz="1100" b="1" dirty="0">
                        <a:effectLst/>
                        <a:latin typeface="+mn-lt"/>
                      </a:endParaRPr>
                    </a:p>
                  </a:txBody>
                  <a:tcPr marL="29621" marR="29621" marT="13671" marB="13671" anchor="ctr">
                    <a:solidFill>
                      <a:schemeClr val="bg2"/>
                    </a:solidFill>
                  </a:tcPr>
                </a:tc>
                <a:tc>
                  <a:txBody>
                    <a:bodyPr/>
                    <a:lstStyle/>
                    <a:p>
                      <a:r>
                        <a:rPr lang="en-US" sz="1100" dirty="0">
                          <a:effectLst/>
                        </a:rPr>
                        <a:t>The ID of the list for which the change happened.</a:t>
                      </a:r>
                      <a:endParaRPr lang="en-US" sz="1100" dirty="0">
                        <a:effectLst/>
                        <a:latin typeface="+mn-lt"/>
                      </a:endParaRPr>
                    </a:p>
                  </a:txBody>
                  <a:tcPr marL="29621" marR="29621" marT="13671" marB="13671" anchor="ctr">
                    <a:solidFill>
                      <a:schemeClr val="bg2"/>
                    </a:solidFill>
                  </a:tcPr>
                </a:tc>
                <a:extLst>
                  <a:ext uri="{0D108BD9-81ED-4DB2-BD59-A6C34878D82A}">
                    <a16:rowId xmlns:a16="http://schemas.microsoft.com/office/drawing/2014/main" val="715378722"/>
                  </a:ext>
                </a:extLst>
              </a:tr>
              <a:tr h="322640">
                <a:tc>
                  <a:txBody>
                    <a:bodyPr/>
                    <a:lstStyle/>
                    <a:p>
                      <a:r>
                        <a:rPr lang="en-US" sz="1100" b="1" dirty="0" err="1">
                          <a:effectLst/>
                        </a:rPr>
                        <a:t>siteUrl</a:t>
                      </a:r>
                      <a:endParaRPr lang="en-US" sz="1100" b="1" dirty="0">
                        <a:effectLst/>
                        <a:latin typeface="+mn-lt"/>
                      </a:endParaRPr>
                    </a:p>
                  </a:txBody>
                  <a:tcPr marL="29621" marR="29621" marT="13671" marB="13671" anchor="ctr"/>
                </a:tc>
                <a:tc>
                  <a:txBody>
                    <a:bodyPr/>
                    <a:lstStyle/>
                    <a:p>
                      <a:r>
                        <a:rPr lang="en-US" sz="1100" dirty="0">
                          <a:effectLst/>
                        </a:rPr>
                        <a:t>The server relative URL of the site holding the resource for which the change happened.</a:t>
                      </a:r>
                      <a:endParaRPr lang="en-US" sz="1100" dirty="0">
                        <a:effectLst/>
                        <a:latin typeface="+mn-lt"/>
                      </a:endParaRPr>
                    </a:p>
                  </a:txBody>
                  <a:tcPr marL="29621" marR="29621" marT="13671" marB="13671" anchor="ctr"/>
                </a:tc>
                <a:extLst>
                  <a:ext uri="{0D108BD9-81ED-4DB2-BD59-A6C34878D82A}">
                    <a16:rowId xmlns:a16="http://schemas.microsoft.com/office/drawing/2014/main" val="468021739"/>
                  </a:ext>
                </a:extLst>
              </a:tr>
            </a:tbl>
          </a:graphicData>
        </a:graphic>
      </p:graphicFrame>
    </p:spTree>
    <p:custDataLst>
      <p:tags r:id="rId1"/>
    </p:custDataLst>
    <p:extLst>
      <p:ext uri="{BB962C8B-B14F-4D97-AF65-F5344CB8AC3E}">
        <p14:creationId xmlns:p14="http://schemas.microsoft.com/office/powerpoint/2010/main" val="2682100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notification in action</a:t>
            </a:r>
            <a:endParaRPr lang="nl-BE" dirty="0"/>
          </a:p>
        </p:txBody>
      </p:sp>
      <p:grpSp>
        <p:nvGrpSpPr>
          <p:cNvPr id="5" name="Group 4"/>
          <p:cNvGrpSpPr/>
          <p:nvPr/>
        </p:nvGrpSpPr>
        <p:grpSpPr>
          <a:xfrm>
            <a:off x="2301562" y="4627990"/>
            <a:ext cx="3564754" cy="380108"/>
            <a:chOff x="2514600" y="4860815"/>
            <a:chExt cx="4848313" cy="516973"/>
          </a:xfrm>
        </p:grpSpPr>
        <p:cxnSp>
          <p:nvCxnSpPr>
            <p:cNvPr id="6" name="Straight Arrow Connector 5"/>
            <p:cNvCxnSpPr>
              <a:cxnSpLocks/>
            </p:cNvCxnSpPr>
            <p:nvPr/>
          </p:nvCxnSpPr>
          <p:spPr>
            <a:xfrm>
              <a:off x="2514600" y="4860815"/>
              <a:ext cx="4848313" cy="0"/>
            </a:xfrm>
            <a:prstGeom prst="straightConnector1">
              <a:avLst/>
            </a:prstGeom>
            <a:ln w="28575">
              <a:solidFill>
                <a:srgbClr val="00B050"/>
              </a:solidFill>
              <a:prstDash val="sysDash"/>
              <a:tailEnd type="stealth" w="lg" len="lg"/>
            </a:ln>
            <a:effectLst>
              <a:outerShdw blurRad="50800" dist="38100" dir="2700000" algn="tl" rotWithShape="0">
                <a:schemeClr val="bg1">
                  <a:alpha val="40000"/>
                </a:schemeClr>
              </a:outerShdw>
            </a:effectLst>
          </p:spPr>
          <p:style>
            <a:lnRef idx="1">
              <a:schemeClr val="accent4"/>
            </a:lnRef>
            <a:fillRef idx="0">
              <a:schemeClr val="accent4"/>
            </a:fillRef>
            <a:effectRef idx="0">
              <a:schemeClr val="accent4"/>
            </a:effectRef>
            <a:fontRef idx="minor">
              <a:schemeClr val="tx1"/>
            </a:fontRef>
          </p:style>
        </p:cxnSp>
        <p:sp>
          <p:nvSpPr>
            <p:cNvPr id="7" name="TextBox 6"/>
            <p:cNvSpPr txBox="1"/>
            <p:nvPr/>
          </p:nvSpPr>
          <p:spPr>
            <a:xfrm>
              <a:off x="3200399" y="4860815"/>
              <a:ext cx="1969595" cy="516973"/>
            </a:xfrm>
            <a:prstGeom prst="rect">
              <a:avLst/>
            </a:prstGeom>
            <a:noFill/>
          </p:spPr>
          <p:txBody>
            <a:bodyPr wrap="none" lIns="134464" tIns="107571" rIns="134464" bIns="107571" rtlCol="0">
              <a:spAutoFit/>
            </a:bodyPr>
            <a:lstStyle/>
            <a:p>
              <a:pPr defTabSz="342900">
                <a:lnSpc>
                  <a:spcPct val="90000"/>
                </a:lnSpc>
                <a:spcAft>
                  <a:spcPts val="441"/>
                </a:spcAft>
              </a:pPr>
              <a:r>
                <a:rPr lang="en-US" sz="1176" dirty="0">
                  <a:solidFill>
                    <a:srgbClr val="9B2D1F"/>
                  </a:solidFill>
                  <a:latin typeface="Rockwell" panose="02060603020205020403"/>
                </a:rPr>
                <a:t>HTTP/1.1 200 OK</a:t>
              </a:r>
            </a:p>
          </p:txBody>
        </p:sp>
      </p:grpSp>
      <p:grpSp>
        <p:nvGrpSpPr>
          <p:cNvPr id="9" name="Group 8"/>
          <p:cNvGrpSpPr>
            <a:grpSpLocks noChangeAspect="1"/>
          </p:cNvGrpSpPr>
          <p:nvPr/>
        </p:nvGrpSpPr>
        <p:grpSpPr>
          <a:xfrm>
            <a:off x="6293938" y="2571425"/>
            <a:ext cx="2321717" cy="1970721"/>
            <a:chOff x="1189689" y="976497"/>
            <a:chExt cx="3486193" cy="2959150"/>
          </a:xfrm>
        </p:grpSpPr>
        <p:grpSp>
          <p:nvGrpSpPr>
            <p:cNvPr id="17" name="Group 16"/>
            <p:cNvGrpSpPr/>
            <p:nvPr/>
          </p:nvGrpSpPr>
          <p:grpSpPr>
            <a:xfrm>
              <a:off x="3605640" y="1950993"/>
              <a:ext cx="1070242" cy="1327793"/>
              <a:chOff x="1919646" y="3675113"/>
              <a:chExt cx="902998" cy="1126838"/>
            </a:xfrm>
          </p:grpSpPr>
          <p:pic>
            <p:nvPicPr>
              <p:cNvPr id="32" name="Picture 31"/>
              <p:cNvPicPr>
                <a:picLocks noChangeAspect="1"/>
              </p:cNvPicPr>
              <p:nvPr/>
            </p:nvPicPr>
            <p:blipFill>
              <a:blip r:embed="rId4"/>
              <a:stretch>
                <a:fillRect/>
              </a:stretch>
            </p:blipFill>
            <p:spPr>
              <a:xfrm>
                <a:off x="1919646" y="3675113"/>
                <a:ext cx="674964" cy="892879"/>
              </a:xfrm>
              <a:prstGeom prst="rect">
                <a:avLst/>
              </a:prstGeom>
            </p:spPr>
          </p:pic>
          <p:pic>
            <p:nvPicPr>
              <p:cNvPr id="33" name="Picture 32"/>
              <p:cNvPicPr>
                <a:picLocks noChangeAspect="1"/>
              </p:cNvPicPr>
              <p:nvPr/>
            </p:nvPicPr>
            <p:blipFill>
              <a:blip r:embed="rId5"/>
              <a:stretch>
                <a:fillRect/>
              </a:stretch>
            </p:blipFill>
            <p:spPr>
              <a:xfrm>
                <a:off x="2210824" y="4189471"/>
                <a:ext cx="611820" cy="612480"/>
              </a:xfrm>
              <a:prstGeom prst="rect">
                <a:avLst/>
              </a:prstGeom>
            </p:spPr>
          </p:pic>
        </p:grpSp>
        <p:grpSp>
          <p:nvGrpSpPr>
            <p:cNvPr id="18" name="Group 17"/>
            <p:cNvGrpSpPr/>
            <p:nvPr/>
          </p:nvGrpSpPr>
          <p:grpSpPr>
            <a:xfrm>
              <a:off x="1189689" y="1453879"/>
              <a:ext cx="2516893" cy="2481768"/>
              <a:chOff x="4383758" y="2311697"/>
              <a:chExt cx="2516893" cy="2481768"/>
            </a:xfrm>
          </p:grpSpPr>
          <p:sp>
            <p:nvSpPr>
              <p:cNvPr id="20" name="Rectangle 19"/>
              <p:cNvSpPr/>
              <p:nvPr/>
            </p:nvSpPr>
            <p:spPr bwMode="auto">
              <a:xfrm>
                <a:off x="4537410" y="2311697"/>
                <a:ext cx="2017543" cy="2200147"/>
              </a:xfrm>
              <a:prstGeom prst="rect">
                <a:avLst/>
              </a:prstGeom>
              <a:solidFill>
                <a:schemeClr val="bg2">
                  <a:lumMod val="20000"/>
                  <a:lumOff val="80000"/>
                  <a:alpha val="75000"/>
                </a:schemeClr>
              </a:solidFill>
              <a:ln>
                <a:solidFill>
                  <a:schemeClr val="bg1">
                    <a:lumMod val="6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34285" tIns="34285" rIns="34285" bIns="34285" numCol="1" spcCol="0" rtlCol="0" fromWordArt="0" anchor="t" anchorCtr="0" forceAA="0" compatLnSpc="1">
                <a:prstTxWarp prst="textNoShape">
                  <a:avLst/>
                </a:prstTxWarp>
                <a:noAutofit/>
              </a:bodyPr>
              <a:lstStyle/>
              <a:p>
                <a:pPr defTabSz="685443" fontAlgn="base">
                  <a:spcBef>
                    <a:spcPct val="0"/>
                  </a:spcBef>
                  <a:spcAft>
                    <a:spcPct val="0"/>
                  </a:spcAft>
                </a:pPr>
                <a:r>
                  <a:rPr lang="en-US" sz="1200" dirty="0">
                    <a:solidFill>
                      <a:prstClr val="black">
                        <a:lumMod val="65000"/>
                        <a:lumOff val="35000"/>
                      </a:prstClr>
                    </a:solidFill>
                    <a:latin typeface="Rockwell" panose="02060603020205020403"/>
                    <a:ea typeface="Segoe UI" pitchFamily="34" charset="0"/>
                    <a:cs typeface="Segoe UI" pitchFamily="34" charset="0"/>
                  </a:rPr>
                  <a:t>SharePoint </a:t>
                </a:r>
                <a:br>
                  <a:rPr lang="en-US" sz="1200" dirty="0">
                    <a:solidFill>
                      <a:prstClr val="black">
                        <a:lumMod val="65000"/>
                        <a:lumOff val="35000"/>
                      </a:prstClr>
                    </a:solidFill>
                    <a:latin typeface="Rockwell" panose="02060603020205020403"/>
                    <a:ea typeface="Segoe UI" pitchFamily="34" charset="0"/>
                    <a:cs typeface="Segoe UI" pitchFamily="34" charset="0"/>
                  </a:rPr>
                </a:br>
                <a:r>
                  <a:rPr lang="en-US" sz="1200" dirty="0">
                    <a:solidFill>
                      <a:prstClr val="black">
                        <a:lumMod val="65000"/>
                        <a:lumOff val="35000"/>
                      </a:prstClr>
                    </a:solidFill>
                    <a:latin typeface="Rockwell" panose="02060603020205020403"/>
                    <a:ea typeface="Segoe UI" pitchFamily="34" charset="0"/>
                    <a:cs typeface="Segoe UI" pitchFamily="34" charset="0"/>
                  </a:rPr>
                  <a:t>Service</a:t>
                </a:r>
              </a:p>
            </p:txBody>
          </p:sp>
          <p:grpSp>
            <p:nvGrpSpPr>
              <p:cNvPr id="21" name="Group 20"/>
              <p:cNvGrpSpPr/>
              <p:nvPr/>
            </p:nvGrpSpPr>
            <p:grpSpPr>
              <a:xfrm>
                <a:off x="5421611" y="2886866"/>
                <a:ext cx="1479040" cy="1043909"/>
                <a:chOff x="4557447" y="1721445"/>
                <a:chExt cx="1479040" cy="1043909"/>
              </a:xfrm>
            </p:grpSpPr>
            <p:pic>
              <p:nvPicPr>
                <p:cNvPr id="29" name="Picture 28"/>
                <p:cNvPicPr>
                  <a:picLocks noChangeAspect="1"/>
                </p:cNvPicPr>
                <p:nvPr/>
              </p:nvPicPr>
              <p:blipFill>
                <a:blip r:embed="rId6"/>
                <a:stretch>
                  <a:fillRect/>
                </a:stretch>
              </p:blipFill>
              <p:spPr>
                <a:xfrm>
                  <a:off x="4557447" y="1902539"/>
                  <a:ext cx="477423" cy="839046"/>
                </a:xfrm>
                <a:prstGeom prst="rect">
                  <a:avLst/>
                </a:prstGeom>
              </p:spPr>
            </p:pic>
            <p:pic>
              <p:nvPicPr>
                <p:cNvPr id="30" name="Picture 29"/>
                <p:cNvPicPr>
                  <a:picLocks noChangeAspect="1"/>
                </p:cNvPicPr>
                <p:nvPr/>
              </p:nvPicPr>
              <p:blipFill>
                <a:blip r:embed="rId6"/>
                <a:stretch>
                  <a:fillRect/>
                </a:stretch>
              </p:blipFill>
              <p:spPr>
                <a:xfrm>
                  <a:off x="4869643" y="1721445"/>
                  <a:ext cx="477423" cy="839046"/>
                </a:xfrm>
                <a:prstGeom prst="rect">
                  <a:avLst/>
                </a:prstGeom>
              </p:spPr>
            </p:pic>
            <p:pic>
              <p:nvPicPr>
                <p:cNvPr id="31" name="Picture 30"/>
                <p:cNvPicPr>
                  <a:picLocks noChangeAspect="1"/>
                </p:cNvPicPr>
                <p:nvPr/>
              </p:nvPicPr>
              <p:blipFill>
                <a:blip r:embed="rId7"/>
                <a:stretch>
                  <a:fillRect/>
                </a:stretch>
              </p:blipFill>
              <p:spPr>
                <a:xfrm>
                  <a:off x="5153580" y="1902539"/>
                  <a:ext cx="882907" cy="862815"/>
                </a:xfrm>
                <a:prstGeom prst="rect">
                  <a:avLst/>
                </a:prstGeom>
              </p:spPr>
            </p:pic>
          </p:grpSp>
          <p:grpSp>
            <p:nvGrpSpPr>
              <p:cNvPr id="22" name="Group 21"/>
              <p:cNvGrpSpPr/>
              <p:nvPr/>
            </p:nvGrpSpPr>
            <p:grpSpPr>
              <a:xfrm>
                <a:off x="4880542" y="3820782"/>
                <a:ext cx="944427" cy="972683"/>
                <a:chOff x="3981885" y="2834055"/>
                <a:chExt cx="944427" cy="972683"/>
              </a:xfrm>
            </p:grpSpPr>
            <p:pic>
              <p:nvPicPr>
                <p:cNvPr id="26" name="Picture 25"/>
                <p:cNvPicPr>
                  <a:picLocks noChangeAspect="1"/>
                </p:cNvPicPr>
                <p:nvPr/>
              </p:nvPicPr>
              <p:blipFill>
                <a:blip r:embed="rId6"/>
                <a:stretch>
                  <a:fillRect/>
                </a:stretch>
              </p:blipFill>
              <p:spPr>
                <a:xfrm>
                  <a:off x="3981885" y="2967692"/>
                  <a:ext cx="477423" cy="839046"/>
                </a:xfrm>
                <a:prstGeom prst="rect">
                  <a:avLst/>
                </a:prstGeom>
              </p:spPr>
            </p:pic>
            <p:pic>
              <p:nvPicPr>
                <p:cNvPr id="27" name="Picture 26"/>
                <p:cNvPicPr>
                  <a:picLocks noChangeAspect="1"/>
                </p:cNvPicPr>
                <p:nvPr/>
              </p:nvPicPr>
              <p:blipFill>
                <a:blip r:embed="rId6"/>
                <a:stretch>
                  <a:fillRect/>
                </a:stretch>
              </p:blipFill>
              <p:spPr>
                <a:xfrm>
                  <a:off x="4269036" y="2834055"/>
                  <a:ext cx="477423" cy="839046"/>
                </a:xfrm>
                <a:prstGeom prst="rect">
                  <a:avLst/>
                </a:prstGeom>
              </p:spPr>
            </p:pic>
            <p:pic>
              <p:nvPicPr>
                <p:cNvPr id="28" name="Picture 27"/>
                <p:cNvPicPr>
                  <a:picLocks noChangeAspect="1"/>
                </p:cNvPicPr>
                <p:nvPr/>
              </p:nvPicPr>
              <p:blipFill>
                <a:blip r:embed="rId8"/>
                <a:stretch>
                  <a:fillRect/>
                </a:stretch>
              </p:blipFill>
              <p:spPr>
                <a:xfrm>
                  <a:off x="4480085" y="3260431"/>
                  <a:ext cx="446227" cy="456212"/>
                </a:xfrm>
                <a:prstGeom prst="rect">
                  <a:avLst/>
                </a:prstGeom>
              </p:spPr>
            </p:pic>
          </p:grpSp>
          <p:grpSp>
            <p:nvGrpSpPr>
              <p:cNvPr id="23" name="Group 22"/>
              <p:cNvGrpSpPr/>
              <p:nvPr/>
            </p:nvGrpSpPr>
            <p:grpSpPr>
              <a:xfrm>
                <a:off x="4383758" y="2988031"/>
                <a:ext cx="968998" cy="971748"/>
                <a:chOff x="3601101" y="2714202"/>
                <a:chExt cx="968998" cy="971748"/>
              </a:xfrm>
            </p:grpSpPr>
            <p:pic>
              <p:nvPicPr>
                <p:cNvPr id="24" name="Picture 23"/>
                <p:cNvPicPr>
                  <a:picLocks noChangeAspect="1"/>
                </p:cNvPicPr>
                <p:nvPr/>
              </p:nvPicPr>
              <p:blipFill>
                <a:blip r:embed="rId6"/>
                <a:stretch>
                  <a:fillRect/>
                </a:stretch>
              </p:blipFill>
              <p:spPr>
                <a:xfrm>
                  <a:off x="3601101" y="2846904"/>
                  <a:ext cx="477423" cy="839046"/>
                </a:xfrm>
                <a:prstGeom prst="rect">
                  <a:avLst/>
                </a:prstGeom>
              </p:spPr>
            </p:pic>
            <p:pic>
              <p:nvPicPr>
                <p:cNvPr id="25" name="Picture 24"/>
                <p:cNvPicPr>
                  <a:picLocks noChangeAspect="1"/>
                </p:cNvPicPr>
                <p:nvPr/>
              </p:nvPicPr>
              <p:blipFill>
                <a:blip r:embed="rId9"/>
                <a:stretch>
                  <a:fillRect/>
                </a:stretch>
              </p:blipFill>
              <p:spPr>
                <a:xfrm>
                  <a:off x="3875612" y="2714202"/>
                  <a:ext cx="694487" cy="898458"/>
                </a:xfrm>
                <a:prstGeom prst="rect">
                  <a:avLst/>
                </a:prstGeom>
              </p:spPr>
            </p:pic>
          </p:grpSp>
        </p:grpSp>
        <p:pic>
          <p:nvPicPr>
            <p:cNvPr id="19" name="Picture 18"/>
            <p:cNvPicPr>
              <a:picLocks noChangeAspect="1"/>
            </p:cNvPicPr>
            <p:nvPr/>
          </p:nvPicPr>
          <p:blipFill>
            <a:blip r:embed="rId10"/>
            <a:stretch>
              <a:fillRect/>
            </a:stretch>
          </p:blipFill>
          <p:spPr>
            <a:xfrm>
              <a:off x="3058769" y="976497"/>
              <a:ext cx="1485788" cy="974496"/>
            </a:xfrm>
            <a:prstGeom prst="rect">
              <a:avLst/>
            </a:prstGeom>
          </p:spPr>
        </p:pic>
      </p:grpSp>
      <p:pic>
        <p:nvPicPr>
          <p:cNvPr id="35" name="Picture 34"/>
          <p:cNvPicPr>
            <a:picLocks noChangeAspect="1"/>
          </p:cNvPicPr>
          <p:nvPr/>
        </p:nvPicPr>
        <p:blipFill>
          <a:blip r:embed="rId11"/>
          <a:stretch>
            <a:fillRect/>
          </a:stretch>
        </p:blipFill>
        <p:spPr>
          <a:xfrm>
            <a:off x="745975" y="2943135"/>
            <a:ext cx="1042099" cy="1234234"/>
          </a:xfrm>
          <a:prstGeom prst="rect">
            <a:avLst/>
          </a:prstGeom>
        </p:spPr>
      </p:pic>
      <p:sp>
        <p:nvSpPr>
          <p:cNvPr id="37" name="TextBox 36"/>
          <p:cNvSpPr txBox="1"/>
          <p:nvPr/>
        </p:nvSpPr>
        <p:spPr>
          <a:xfrm>
            <a:off x="560161" y="4123586"/>
            <a:ext cx="1415591" cy="611321"/>
          </a:xfrm>
          <a:prstGeom prst="rect">
            <a:avLst/>
          </a:prstGeom>
          <a:noFill/>
        </p:spPr>
        <p:txBody>
          <a:bodyPr wrap="square" lIns="0" tIns="0" rIns="0" bIns="0" rtlCol="0">
            <a:spAutoFit/>
          </a:bodyPr>
          <a:lstStyle/>
          <a:p>
            <a:pPr algn="ctr" defTabSz="342900"/>
            <a:r>
              <a:rPr lang="en-US" sz="1324" spc="-52" dirty="0">
                <a:solidFill>
                  <a:prstClr val="black">
                    <a:lumMod val="60000"/>
                    <a:lumOff val="40000"/>
                  </a:prstClr>
                </a:solidFill>
                <a:latin typeface="Rockwell" panose="02060603020205020403"/>
              </a:rPr>
              <a:t>Your </a:t>
            </a:r>
            <a:r>
              <a:rPr lang="en-US" sz="1324" spc="-52" dirty="0" err="1">
                <a:solidFill>
                  <a:prstClr val="black">
                    <a:lumMod val="60000"/>
                    <a:lumOff val="40000"/>
                  </a:prstClr>
                </a:solidFill>
                <a:latin typeface="Rockwell" panose="02060603020205020403"/>
              </a:rPr>
              <a:t>WebHook</a:t>
            </a:r>
            <a:r>
              <a:rPr lang="en-US" sz="1324" spc="-52" dirty="0">
                <a:solidFill>
                  <a:prstClr val="black">
                    <a:lumMod val="60000"/>
                    <a:lumOff val="40000"/>
                  </a:prstClr>
                </a:solidFill>
                <a:latin typeface="Rockwell" panose="02060603020205020403"/>
              </a:rPr>
              <a:t> notification service endpoint</a:t>
            </a:r>
            <a:endParaRPr lang="en-GB" sz="1324" spc="-52" dirty="0">
              <a:solidFill>
                <a:prstClr val="black">
                  <a:lumMod val="60000"/>
                  <a:lumOff val="40000"/>
                </a:prstClr>
              </a:solidFill>
              <a:latin typeface="Rockwell" panose="02060603020205020403"/>
            </a:endParaRPr>
          </a:p>
        </p:txBody>
      </p:sp>
      <p:grpSp>
        <p:nvGrpSpPr>
          <p:cNvPr id="50" name="Group 49"/>
          <p:cNvGrpSpPr/>
          <p:nvPr/>
        </p:nvGrpSpPr>
        <p:grpSpPr>
          <a:xfrm>
            <a:off x="2245174" y="2033141"/>
            <a:ext cx="4492658" cy="2417401"/>
            <a:chOff x="3053592" y="1087167"/>
            <a:chExt cx="6110326" cy="3287834"/>
          </a:xfrm>
          <a:solidFill>
            <a:schemeClr val="accent2">
              <a:lumMod val="20000"/>
              <a:lumOff val="80000"/>
            </a:schemeClr>
          </a:solidFill>
        </p:grpSpPr>
        <p:grpSp>
          <p:nvGrpSpPr>
            <p:cNvPr id="36" name="Group 35"/>
            <p:cNvGrpSpPr/>
            <p:nvPr/>
          </p:nvGrpSpPr>
          <p:grpSpPr>
            <a:xfrm>
              <a:off x="3053592" y="3646751"/>
              <a:ext cx="6110326" cy="728250"/>
              <a:chOff x="2329935" y="3392721"/>
              <a:chExt cx="6110326" cy="728250"/>
            </a:xfrm>
            <a:grpFill/>
          </p:grpSpPr>
          <p:cxnSp>
            <p:nvCxnSpPr>
              <p:cNvPr id="38" name="Straight Arrow Connector 37"/>
              <p:cNvCxnSpPr>
                <a:cxnSpLocks/>
              </p:cNvCxnSpPr>
              <p:nvPr/>
            </p:nvCxnSpPr>
            <p:spPr>
              <a:xfrm flipH="1">
                <a:off x="2360837" y="3392721"/>
                <a:ext cx="4939893" cy="14584"/>
              </a:xfrm>
              <a:prstGeom prst="straightConnector1">
                <a:avLst/>
              </a:prstGeom>
              <a:grpFill/>
              <a:ln w="28575">
                <a:solidFill>
                  <a:schemeClr val="tx1"/>
                </a:solidFill>
                <a:prstDash val="sysDash"/>
                <a:tailEnd type="stealth" w="lg" len="lg"/>
              </a:ln>
              <a:effectLst>
                <a:outerShdw blurRad="50800" dist="38100" dir="2700000" algn="tl" rotWithShape="0">
                  <a:schemeClr val="bg1">
                    <a:alpha val="40000"/>
                  </a:schemeClr>
                </a:outerShdw>
              </a:effectLst>
            </p:spPr>
            <p:style>
              <a:lnRef idx="1">
                <a:schemeClr val="accent4"/>
              </a:lnRef>
              <a:fillRef idx="0">
                <a:schemeClr val="accent4"/>
              </a:fillRef>
              <a:effectRef idx="0">
                <a:schemeClr val="accent4"/>
              </a:effectRef>
              <a:fontRef idx="minor">
                <a:schemeClr val="tx1"/>
              </a:fontRef>
            </p:style>
          </p:cxnSp>
          <p:sp>
            <p:nvSpPr>
              <p:cNvPr id="39" name="TextBox 38"/>
              <p:cNvSpPr txBox="1"/>
              <p:nvPr/>
            </p:nvSpPr>
            <p:spPr>
              <a:xfrm>
                <a:off x="2329935" y="3576091"/>
                <a:ext cx="6110326" cy="544880"/>
              </a:xfrm>
              <a:prstGeom prst="rect">
                <a:avLst/>
              </a:prstGeom>
              <a:grpFill/>
              <a:ln>
                <a:solidFill>
                  <a:schemeClr val="tx1"/>
                </a:solidFill>
              </a:ln>
            </p:spPr>
            <p:txBody>
              <a:bodyPr wrap="square" lIns="134464" tIns="107571" rIns="134464" bIns="107571" rtlCol="0">
                <a:spAutoFit/>
              </a:bodyPr>
              <a:lstStyle/>
              <a:p>
                <a:pPr defTabSz="342900">
                  <a:lnSpc>
                    <a:spcPct val="90000"/>
                  </a:lnSpc>
                  <a:spcAft>
                    <a:spcPts val="441"/>
                  </a:spcAft>
                </a:pPr>
                <a:r>
                  <a:rPr lang="nl-BE" sz="1324" dirty="0">
                    <a:latin typeface="Rockwell" panose="02060603020205020403"/>
                  </a:rPr>
                  <a:t>POST https://{your host}/your/webhook/service</a:t>
                </a:r>
              </a:p>
            </p:txBody>
          </p:sp>
        </p:grpSp>
        <p:sp>
          <p:nvSpPr>
            <p:cNvPr id="48" name="Rectangle 47"/>
            <p:cNvSpPr/>
            <p:nvPr/>
          </p:nvSpPr>
          <p:spPr bwMode="auto">
            <a:xfrm>
              <a:off x="3270430" y="1087167"/>
              <a:ext cx="4795771" cy="2394801"/>
            </a:xfrm>
            <a:prstGeom prst="rect">
              <a:avLst/>
            </a:prstGeom>
            <a:grpFill/>
            <a:ln>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32347" tIns="34290" rIns="0" bIns="34290" numCol="1" rtlCol="0" anchor="ctr" anchorCtr="0" compatLnSpc="1">
              <a:prstTxWarp prst="textNoShape">
                <a:avLst/>
              </a:prstTxWarp>
            </a:bodyPr>
            <a:lstStyle/>
            <a:p>
              <a:pPr defTabSz="685577" fontAlgn="base">
                <a:spcBef>
                  <a:spcPct val="0"/>
                </a:spcBef>
                <a:spcAft>
                  <a:spcPct val="0"/>
                </a:spcAft>
              </a:pPr>
              <a:r>
                <a:rPr lang="fr-FR" sz="882" dirty="0">
                  <a:solidFill>
                    <a:schemeClr val="tx1"/>
                  </a:solidFill>
                  <a:latin typeface="Rockwell" panose="02060603020205020403"/>
                </a:rPr>
                <a:t>{</a:t>
              </a:r>
            </a:p>
            <a:p>
              <a:pPr defTabSz="685577" fontAlgn="base">
                <a:spcBef>
                  <a:spcPct val="0"/>
                </a:spcBef>
                <a:spcAft>
                  <a:spcPct val="0"/>
                </a:spcAft>
              </a:pPr>
              <a:r>
                <a:rPr lang="fr-FR" sz="882" dirty="0">
                  <a:solidFill>
                    <a:schemeClr val="tx1"/>
                  </a:solidFill>
                  <a:latin typeface="Rockwell" panose="02060603020205020403"/>
                </a:rPr>
                <a:t>   "value":[</a:t>
              </a:r>
            </a:p>
            <a:p>
              <a:pPr defTabSz="685577" fontAlgn="base">
                <a:spcBef>
                  <a:spcPct val="0"/>
                </a:spcBef>
                <a:spcAft>
                  <a:spcPct val="0"/>
                </a:spcAft>
              </a:pPr>
              <a:r>
                <a:rPr lang="fr-FR" sz="882" dirty="0">
                  <a:solidFill>
                    <a:schemeClr val="tx1"/>
                  </a:solidFill>
                  <a:latin typeface="Rockwell" panose="02060603020205020403"/>
                </a:rPr>
                <a:t>      {</a:t>
              </a:r>
            </a:p>
            <a:p>
              <a:pPr defTabSz="685577" fontAlgn="base">
                <a:spcBef>
                  <a:spcPct val="0"/>
                </a:spcBef>
                <a:spcAft>
                  <a:spcPct val="0"/>
                </a:spcAft>
              </a:pPr>
              <a:r>
                <a:rPr lang="fr-FR" sz="882" dirty="0">
                  <a:solidFill>
                    <a:schemeClr val="tx1"/>
                  </a:solidFill>
                  <a:latin typeface="Rockwell" panose="02060603020205020403"/>
                </a:rPr>
                <a:t>         "subscriptionId":"91779246-afe9-4525-b122-6c199ae89211",</a:t>
              </a:r>
            </a:p>
            <a:p>
              <a:pPr defTabSz="685577" fontAlgn="base">
                <a:spcBef>
                  <a:spcPct val="0"/>
                </a:spcBef>
                <a:spcAft>
                  <a:spcPct val="0"/>
                </a:spcAft>
              </a:pPr>
              <a:r>
                <a:rPr lang="fr-FR" sz="882" dirty="0">
                  <a:solidFill>
                    <a:schemeClr val="tx1"/>
                  </a:solidFill>
                  <a:latin typeface="Rockwell" panose="02060603020205020403"/>
                </a:rPr>
                <a:t>         "clientState":"00000000-0000-0000-0000-000000000000",</a:t>
              </a:r>
            </a:p>
            <a:p>
              <a:pPr defTabSz="685577" fontAlgn="base">
                <a:spcBef>
                  <a:spcPct val="0"/>
                </a:spcBef>
                <a:spcAft>
                  <a:spcPct val="0"/>
                </a:spcAft>
              </a:pPr>
              <a:r>
                <a:rPr lang="fr-FR" sz="882" dirty="0">
                  <a:solidFill>
                    <a:schemeClr val="tx1"/>
                  </a:solidFill>
                  <a:latin typeface="Rockwell" panose="02060603020205020403"/>
                </a:rPr>
                <a:t>         "expirationDateTime":"2016-04-30T17:27:00.0000000Z",</a:t>
              </a:r>
            </a:p>
            <a:p>
              <a:pPr defTabSz="685577" fontAlgn="base">
                <a:spcBef>
                  <a:spcPct val="0"/>
                </a:spcBef>
                <a:spcAft>
                  <a:spcPct val="0"/>
                </a:spcAft>
              </a:pPr>
              <a:r>
                <a:rPr lang="fr-FR" sz="882" dirty="0">
                  <a:solidFill>
                    <a:schemeClr val="tx1"/>
                  </a:solidFill>
                  <a:latin typeface="Rockwell" panose="02060603020205020403"/>
                </a:rPr>
                <a:t>         "resource":"b9f6f714-9df8-470b-b22e-653855e1c181",</a:t>
              </a:r>
            </a:p>
            <a:p>
              <a:pPr defTabSz="685577" fontAlgn="base">
                <a:spcBef>
                  <a:spcPct val="0"/>
                </a:spcBef>
                <a:spcAft>
                  <a:spcPct val="0"/>
                </a:spcAft>
              </a:pPr>
              <a:r>
                <a:rPr lang="fr-FR" sz="882" dirty="0">
                  <a:solidFill>
                    <a:schemeClr val="tx1"/>
                  </a:solidFill>
                  <a:latin typeface="Rockwell" panose="02060603020205020403"/>
                </a:rPr>
                <a:t>         "tenantId":"00000000-0000-0000-0000-000000000000",</a:t>
              </a:r>
            </a:p>
            <a:p>
              <a:pPr defTabSz="685577" fontAlgn="base">
                <a:spcBef>
                  <a:spcPct val="0"/>
                </a:spcBef>
                <a:spcAft>
                  <a:spcPct val="0"/>
                </a:spcAft>
              </a:pPr>
              <a:r>
                <a:rPr lang="fr-FR" sz="882" dirty="0">
                  <a:solidFill>
                    <a:schemeClr val="tx1"/>
                  </a:solidFill>
                  <a:latin typeface="Rockwell" panose="02060603020205020403"/>
                </a:rPr>
                <a:t>         "</a:t>
              </a:r>
              <a:r>
                <a:rPr lang="fr-FR" sz="882" dirty="0" err="1">
                  <a:solidFill>
                    <a:schemeClr val="tx1"/>
                  </a:solidFill>
                  <a:latin typeface="Rockwell" panose="02060603020205020403"/>
                </a:rPr>
                <a:t>siteUrl</a:t>
              </a:r>
              <a:r>
                <a:rPr lang="fr-FR" sz="882" dirty="0">
                  <a:solidFill>
                    <a:schemeClr val="tx1"/>
                  </a:solidFill>
                  <a:latin typeface="Rockwell" panose="02060603020205020403"/>
                </a:rPr>
                <a:t>":"/",</a:t>
              </a:r>
            </a:p>
            <a:p>
              <a:pPr defTabSz="685577" fontAlgn="base">
                <a:spcBef>
                  <a:spcPct val="0"/>
                </a:spcBef>
                <a:spcAft>
                  <a:spcPct val="0"/>
                </a:spcAft>
              </a:pPr>
              <a:r>
                <a:rPr lang="fr-FR" sz="882" dirty="0">
                  <a:solidFill>
                    <a:schemeClr val="tx1"/>
                  </a:solidFill>
                  <a:latin typeface="Rockwell" panose="02060603020205020403"/>
                </a:rPr>
                <a:t>         "webId":"dbc5a806-e4d4-46e5-951c-6344d70b62fa"</a:t>
              </a:r>
            </a:p>
            <a:p>
              <a:pPr defTabSz="685577" fontAlgn="base">
                <a:spcBef>
                  <a:spcPct val="0"/>
                </a:spcBef>
                <a:spcAft>
                  <a:spcPct val="0"/>
                </a:spcAft>
              </a:pPr>
              <a:r>
                <a:rPr lang="fr-FR" sz="882" dirty="0">
                  <a:solidFill>
                    <a:schemeClr val="tx1"/>
                  </a:solidFill>
                  <a:latin typeface="Rockwell" panose="02060603020205020403"/>
                </a:rPr>
                <a:t>      }</a:t>
              </a:r>
            </a:p>
            <a:p>
              <a:pPr defTabSz="685577" fontAlgn="base">
                <a:spcBef>
                  <a:spcPct val="0"/>
                </a:spcBef>
                <a:spcAft>
                  <a:spcPct val="0"/>
                </a:spcAft>
              </a:pPr>
              <a:r>
                <a:rPr lang="fr-FR" sz="882" dirty="0">
                  <a:solidFill>
                    <a:schemeClr val="tx1"/>
                  </a:solidFill>
                  <a:latin typeface="Rockwell" panose="02060603020205020403"/>
                </a:rPr>
                <a:t>   ]</a:t>
              </a:r>
            </a:p>
            <a:p>
              <a:pPr defTabSz="685577" fontAlgn="base">
                <a:spcBef>
                  <a:spcPct val="0"/>
                </a:spcBef>
                <a:spcAft>
                  <a:spcPct val="0"/>
                </a:spcAft>
              </a:pPr>
              <a:r>
                <a:rPr lang="fr-FR" sz="882" dirty="0">
                  <a:solidFill>
                    <a:schemeClr val="tx1"/>
                  </a:solidFill>
                  <a:latin typeface="Rockwell" panose="02060603020205020403"/>
                </a:rPr>
                <a:t>}</a:t>
              </a:r>
              <a:endParaRPr lang="nl-BE" sz="882" dirty="0">
                <a:solidFill>
                  <a:schemeClr val="tx1"/>
                </a:solidFill>
                <a:latin typeface="Rockwell" panose="02060603020205020403"/>
              </a:endParaRPr>
            </a:p>
          </p:txBody>
        </p:sp>
      </p:grpSp>
      <p:sp>
        <p:nvSpPr>
          <p:cNvPr id="51" name="Speech Bubble: Rectangle 50"/>
          <p:cNvSpPr/>
          <p:nvPr/>
        </p:nvSpPr>
        <p:spPr bwMode="auto">
          <a:xfrm>
            <a:off x="3746375" y="5338414"/>
            <a:ext cx="1673337" cy="452786"/>
          </a:xfrm>
          <a:prstGeom prst="wedgeRectCallout">
            <a:avLst>
              <a:gd name="adj1" fmla="val -48168"/>
              <a:gd name="adj2" fmla="val -135009"/>
            </a:avLst>
          </a:prstGeom>
          <a:solidFill>
            <a:schemeClr val="accent1"/>
          </a:solidFill>
          <a:ln>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r>
              <a:rPr lang="en-US" sz="1471" dirty="0">
                <a:gradFill>
                  <a:gsLst>
                    <a:gs pos="0">
                      <a:srgbClr val="FFFFFF"/>
                    </a:gs>
                    <a:gs pos="100000">
                      <a:srgbClr val="FFFFFF"/>
                    </a:gs>
                  </a:gsLst>
                  <a:lin ang="5400000" scaled="0"/>
                </a:gradFill>
                <a:latin typeface="Rockwell" panose="02060603020205020403"/>
              </a:rPr>
              <a:t>Respond in &lt; 5 seconds!</a:t>
            </a:r>
            <a:endParaRPr lang="nl-BE" sz="1471" dirty="0">
              <a:gradFill>
                <a:gsLst>
                  <a:gs pos="0">
                    <a:srgbClr val="FFFFFF"/>
                  </a:gs>
                  <a:gs pos="100000">
                    <a:srgbClr val="FFFFFF"/>
                  </a:gs>
                </a:gsLst>
                <a:lin ang="5400000" scaled="0"/>
              </a:gradFill>
              <a:latin typeface="Rockwell" panose="02060603020205020403"/>
            </a:endParaRPr>
          </a:p>
        </p:txBody>
      </p:sp>
    </p:spTree>
    <p:custDataLst>
      <p:tags r:id="rId1"/>
    </p:custDataLst>
    <p:extLst>
      <p:ext uri="{BB962C8B-B14F-4D97-AF65-F5344CB8AC3E}">
        <p14:creationId xmlns:p14="http://schemas.microsoft.com/office/powerpoint/2010/main" val="3708089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500"/>
                                  </p:stCondLst>
                                  <p:childTnLst>
                                    <p:set>
                                      <p:cBhvr>
                                        <p:cTn id="12"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Getting Changes</a:t>
            </a:r>
          </a:p>
        </p:txBody>
      </p:sp>
      <p:sp>
        <p:nvSpPr>
          <p:cNvPr id="2" name="Text Placeholder 1"/>
          <p:cNvSpPr>
            <a:spLocks noGrp="1"/>
          </p:cNvSpPr>
          <p:nvPr>
            <p:ph idx="1"/>
          </p:nvPr>
        </p:nvSpPr>
        <p:spPr/>
        <p:txBody>
          <a:bodyPr>
            <a:normAutofit/>
          </a:bodyPr>
          <a:lstStyle/>
          <a:p>
            <a:r>
              <a:rPr lang="en-US" sz="2000" dirty="0"/>
              <a:t>SharePoint only sends notifications that changes happened</a:t>
            </a:r>
          </a:p>
          <a:p>
            <a:pPr lvl="1"/>
            <a:r>
              <a:rPr lang="en-US" sz="1800" dirty="0"/>
              <a:t>You must use an asynchronous approach to determine what changed and still reply in less than 5 seconds</a:t>
            </a:r>
          </a:p>
          <a:p>
            <a:r>
              <a:rPr lang="en-US" sz="2000" dirty="0"/>
              <a:t>Use the </a:t>
            </a:r>
            <a:r>
              <a:rPr lang="en-US" sz="2000" dirty="0" err="1"/>
              <a:t>GetChanges</a:t>
            </a:r>
            <a:r>
              <a:rPr lang="en-US" sz="2000" dirty="0"/>
              <a:t>() CSOM API to return what changed</a:t>
            </a:r>
          </a:p>
          <a:p>
            <a:pPr lvl="1"/>
            <a:r>
              <a:rPr lang="en-US" sz="1800" dirty="0"/>
              <a:t>Pass a </a:t>
            </a:r>
            <a:r>
              <a:rPr lang="en-US" sz="1800" dirty="0" err="1"/>
              <a:t>changeToken</a:t>
            </a:r>
            <a:r>
              <a:rPr lang="en-US" sz="1800" dirty="0"/>
              <a:t> to SharePoint to avoid getting the same changes more than once</a:t>
            </a:r>
          </a:p>
          <a:p>
            <a:pPr lvl="1"/>
            <a:r>
              <a:rPr lang="en-US" sz="1800" dirty="0" err="1"/>
              <a:t>changeTokens</a:t>
            </a:r>
            <a:r>
              <a:rPr lang="en-US" sz="1800" dirty="0"/>
              <a:t> tell SharePoint at what point you want to receive changes from</a:t>
            </a:r>
          </a:p>
          <a:p>
            <a:pPr lvl="1"/>
            <a:r>
              <a:rPr lang="en-US" sz="1800" dirty="0"/>
              <a:t>Your service endpoint should store and persist </a:t>
            </a:r>
            <a:r>
              <a:rPr lang="en-US" sz="1800" dirty="0" err="1"/>
              <a:t>changeTokens</a:t>
            </a:r>
            <a:endParaRPr lang="en-US" sz="1800" dirty="0"/>
          </a:p>
          <a:p>
            <a:endParaRPr lang="en-US" sz="2000" dirty="0"/>
          </a:p>
          <a:p>
            <a:pPr lvl="1"/>
            <a:endParaRPr lang="en-US" sz="1800" dirty="0"/>
          </a:p>
          <a:p>
            <a:endParaRPr lang="en-US" sz="2000" dirty="0"/>
          </a:p>
        </p:txBody>
      </p:sp>
    </p:spTree>
    <p:custDataLst>
      <p:tags r:id="rId1"/>
    </p:custDataLst>
    <p:extLst>
      <p:ext uri="{BB962C8B-B14F-4D97-AF65-F5344CB8AC3E}">
        <p14:creationId xmlns:p14="http://schemas.microsoft.com/office/powerpoint/2010/main" val="3809175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How SharePoint processes change notifications</a:t>
            </a:r>
          </a:p>
        </p:txBody>
      </p:sp>
      <p:sp>
        <p:nvSpPr>
          <p:cNvPr id="2" name="Text Placeholder 1"/>
          <p:cNvSpPr>
            <a:spLocks noGrp="1"/>
          </p:cNvSpPr>
          <p:nvPr>
            <p:ph idx="1"/>
          </p:nvPr>
        </p:nvSpPr>
        <p:spPr/>
        <p:txBody>
          <a:bodyPr>
            <a:normAutofit/>
          </a:bodyPr>
          <a:lstStyle/>
          <a:p>
            <a:r>
              <a:rPr lang="en-US" sz="2400" dirty="0"/>
              <a:t>SharePoint does not call subscribed notification services in real-time</a:t>
            </a:r>
          </a:p>
          <a:p>
            <a:r>
              <a:rPr lang="en-US" sz="2400" dirty="0"/>
              <a:t>When changes occur in SharePoint lists, SharePoint queues the </a:t>
            </a:r>
            <a:r>
              <a:rPr lang="en-US" sz="2400" dirty="0" err="1"/>
              <a:t>WebHook</a:t>
            </a:r>
            <a:r>
              <a:rPr lang="en-US" sz="2400" dirty="0"/>
              <a:t> callout</a:t>
            </a:r>
          </a:p>
          <a:p>
            <a:pPr lvl="1"/>
            <a:r>
              <a:rPr lang="en-US" sz="2000" dirty="0"/>
              <a:t>The queue is read once each minute</a:t>
            </a:r>
          </a:p>
          <a:p>
            <a:r>
              <a:rPr lang="en-US" sz="2400" dirty="0"/>
              <a:t>SharePoint batches </a:t>
            </a:r>
            <a:r>
              <a:rPr lang="en-US" sz="2400" dirty="0" err="1"/>
              <a:t>WebHook</a:t>
            </a:r>
            <a:r>
              <a:rPr lang="en-US" sz="2400" dirty="0"/>
              <a:t> callout requests for each subscription</a:t>
            </a:r>
          </a:p>
          <a:p>
            <a:pPr lvl="1"/>
            <a:r>
              <a:rPr lang="en-US" sz="2000" dirty="0"/>
              <a:t>If 5000 changes occur in a batch operation only 1 </a:t>
            </a:r>
            <a:r>
              <a:rPr lang="en-US" sz="2000" dirty="0" err="1"/>
              <a:t>WebHook</a:t>
            </a:r>
            <a:r>
              <a:rPr lang="en-US" sz="2000" dirty="0"/>
              <a:t> call out is made</a:t>
            </a:r>
          </a:p>
          <a:p>
            <a:pPr lvl="1"/>
            <a:r>
              <a:rPr lang="en-US" sz="2000" dirty="0"/>
              <a:t>When you call </a:t>
            </a:r>
            <a:r>
              <a:rPr lang="en-US" sz="2000" dirty="0" err="1"/>
              <a:t>GetChanges</a:t>
            </a:r>
            <a:r>
              <a:rPr lang="en-US" sz="2000" dirty="0"/>
              <a:t> SharePoint will return 5000 change events</a:t>
            </a:r>
          </a:p>
          <a:p>
            <a:endParaRPr lang="en-US" sz="2400" dirty="0"/>
          </a:p>
          <a:p>
            <a:endParaRPr lang="en-US" sz="2400" dirty="0"/>
          </a:p>
          <a:p>
            <a:pPr lvl="1"/>
            <a:endParaRPr lang="en-US" sz="2000" dirty="0"/>
          </a:p>
          <a:p>
            <a:endParaRPr lang="en-US" sz="2400" dirty="0"/>
          </a:p>
        </p:txBody>
      </p:sp>
    </p:spTree>
    <p:custDataLst>
      <p:tags r:id="rId1"/>
    </p:custDataLst>
    <p:extLst>
      <p:ext uri="{BB962C8B-B14F-4D97-AF65-F5344CB8AC3E}">
        <p14:creationId xmlns:p14="http://schemas.microsoft.com/office/powerpoint/2010/main" val="8387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Processing a notification event</a:t>
            </a:r>
            <a:endParaRPr lang="nl-BE" dirty="0"/>
          </a:p>
        </p:txBody>
      </p:sp>
      <p:grpSp>
        <p:nvGrpSpPr>
          <p:cNvPr id="55" name="Group 54"/>
          <p:cNvGrpSpPr/>
          <p:nvPr/>
        </p:nvGrpSpPr>
        <p:grpSpPr>
          <a:xfrm>
            <a:off x="559228" y="1498918"/>
            <a:ext cx="8056427" cy="2213649"/>
            <a:chOff x="760588" y="872214"/>
            <a:chExt cx="10957300" cy="3010718"/>
          </a:xfrm>
        </p:grpSpPr>
        <p:pic>
          <p:nvPicPr>
            <p:cNvPr id="4" name="Picture 3"/>
            <p:cNvPicPr>
              <a:picLocks noChangeAspect="1"/>
            </p:cNvPicPr>
            <p:nvPr/>
          </p:nvPicPr>
          <p:blipFill>
            <a:blip r:embed="rId4"/>
            <a:stretch>
              <a:fillRect/>
            </a:stretch>
          </p:blipFill>
          <p:spPr>
            <a:xfrm>
              <a:off x="1014576" y="1377765"/>
              <a:ext cx="1417327" cy="1678644"/>
            </a:xfrm>
            <a:prstGeom prst="rect">
              <a:avLst/>
            </a:prstGeom>
          </p:spPr>
        </p:pic>
        <p:sp>
          <p:nvSpPr>
            <p:cNvPr id="5" name="TextBox 4"/>
            <p:cNvSpPr txBox="1"/>
            <p:nvPr/>
          </p:nvSpPr>
          <p:spPr>
            <a:xfrm>
              <a:off x="760588" y="3051493"/>
              <a:ext cx="1925301" cy="831439"/>
            </a:xfrm>
            <a:prstGeom prst="rect">
              <a:avLst/>
            </a:prstGeom>
            <a:noFill/>
          </p:spPr>
          <p:txBody>
            <a:bodyPr wrap="square" lIns="0" tIns="0" rIns="0" bIns="0" rtlCol="0">
              <a:spAutoFit/>
            </a:bodyPr>
            <a:lstStyle/>
            <a:p>
              <a:pPr algn="ctr" defTabSz="342900"/>
              <a:r>
                <a:rPr lang="en-US" sz="1324" spc="-52" dirty="0">
                  <a:solidFill>
                    <a:prstClr val="black">
                      <a:lumMod val="60000"/>
                      <a:lumOff val="40000"/>
                    </a:prstClr>
                  </a:solidFill>
                  <a:latin typeface="Rockwell" panose="02060603020205020403"/>
                </a:rPr>
                <a:t>Your </a:t>
              </a:r>
              <a:r>
                <a:rPr lang="en-US" sz="1324" spc="-52" dirty="0" err="1">
                  <a:solidFill>
                    <a:prstClr val="black">
                      <a:lumMod val="60000"/>
                      <a:lumOff val="40000"/>
                    </a:prstClr>
                  </a:solidFill>
                  <a:latin typeface="Rockwell" panose="02060603020205020403"/>
                </a:rPr>
                <a:t>WebHook</a:t>
              </a:r>
              <a:r>
                <a:rPr lang="en-US" sz="1324" spc="-52" dirty="0">
                  <a:solidFill>
                    <a:prstClr val="black">
                      <a:lumMod val="60000"/>
                      <a:lumOff val="40000"/>
                    </a:prstClr>
                  </a:solidFill>
                  <a:latin typeface="Rockwell" panose="02060603020205020403"/>
                </a:rPr>
                <a:t> notification service endpoint</a:t>
              </a:r>
              <a:endParaRPr lang="en-GB" sz="1324" spc="-52" dirty="0">
                <a:solidFill>
                  <a:prstClr val="black">
                    <a:lumMod val="60000"/>
                    <a:lumOff val="40000"/>
                  </a:prstClr>
                </a:solidFill>
                <a:latin typeface="Rockwell" panose="02060603020205020403"/>
              </a:endParaRPr>
            </a:p>
          </p:txBody>
        </p:sp>
        <p:grpSp>
          <p:nvGrpSpPr>
            <p:cNvPr id="6" name="Group 5"/>
            <p:cNvGrpSpPr>
              <a:grpSpLocks noChangeAspect="1"/>
            </p:cNvGrpSpPr>
            <p:nvPr/>
          </p:nvGrpSpPr>
          <p:grpSpPr>
            <a:xfrm>
              <a:off x="8560191" y="872214"/>
              <a:ext cx="3157697" cy="2680317"/>
              <a:chOff x="1189689" y="976497"/>
              <a:chExt cx="3486193" cy="2959150"/>
            </a:xfrm>
          </p:grpSpPr>
          <p:grpSp>
            <p:nvGrpSpPr>
              <p:cNvPr id="7" name="Group 6"/>
              <p:cNvGrpSpPr/>
              <p:nvPr/>
            </p:nvGrpSpPr>
            <p:grpSpPr>
              <a:xfrm>
                <a:off x="3605640" y="1950993"/>
                <a:ext cx="1070242" cy="1327793"/>
                <a:chOff x="1919646" y="3675113"/>
                <a:chExt cx="902998" cy="1126838"/>
              </a:xfrm>
            </p:grpSpPr>
            <p:pic>
              <p:nvPicPr>
                <p:cNvPr id="22" name="Picture 21"/>
                <p:cNvPicPr>
                  <a:picLocks noChangeAspect="1"/>
                </p:cNvPicPr>
                <p:nvPr/>
              </p:nvPicPr>
              <p:blipFill>
                <a:blip r:embed="rId5"/>
                <a:stretch>
                  <a:fillRect/>
                </a:stretch>
              </p:blipFill>
              <p:spPr>
                <a:xfrm>
                  <a:off x="1919646" y="3675113"/>
                  <a:ext cx="674964" cy="892879"/>
                </a:xfrm>
                <a:prstGeom prst="rect">
                  <a:avLst/>
                </a:prstGeom>
              </p:spPr>
            </p:pic>
            <p:pic>
              <p:nvPicPr>
                <p:cNvPr id="23" name="Picture 22"/>
                <p:cNvPicPr>
                  <a:picLocks noChangeAspect="1"/>
                </p:cNvPicPr>
                <p:nvPr/>
              </p:nvPicPr>
              <p:blipFill>
                <a:blip r:embed="rId6"/>
                <a:stretch>
                  <a:fillRect/>
                </a:stretch>
              </p:blipFill>
              <p:spPr>
                <a:xfrm>
                  <a:off x="2210824" y="4189471"/>
                  <a:ext cx="611820" cy="612480"/>
                </a:xfrm>
                <a:prstGeom prst="rect">
                  <a:avLst/>
                </a:prstGeom>
              </p:spPr>
            </p:pic>
          </p:grpSp>
          <p:grpSp>
            <p:nvGrpSpPr>
              <p:cNvPr id="8" name="Group 7"/>
              <p:cNvGrpSpPr/>
              <p:nvPr/>
            </p:nvGrpSpPr>
            <p:grpSpPr>
              <a:xfrm>
                <a:off x="1189689" y="1453879"/>
                <a:ext cx="2516893" cy="2481768"/>
                <a:chOff x="4383758" y="2311697"/>
                <a:chExt cx="2516893" cy="2481768"/>
              </a:xfrm>
            </p:grpSpPr>
            <p:sp>
              <p:nvSpPr>
                <p:cNvPr id="10" name="Rectangle 9"/>
                <p:cNvSpPr/>
                <p:nvPr/>
              </p:nvSpPr>
              <p:spPr bwMode="auto">
                <a:xfrm>
                  <a:off x="4537410" y="2311697"/>
                  <a:ext cx="2017543" cy="2200147"/>
                </a:xfrm>
                <a:prstGeom prst="rect">
                  <a:avLst/>
                </a:prstGeom>
                <a:solidFill>
                  <a:schemeClr val="bg2">
                    <a:lumMod val="20000"/>
                    <a:lumOff val="80000"/>
                    <a:alpha val="75000"/>
                  </a:schemeClr>
                </a:solidFill>
                <a:ln>
                  <a:solidFill>
                    <a:schemeClr val="bg1">
                      <a:lumMod val="6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34285" tIns="34285" rIns="34285" bIns="34285" numCol="1" spcCol="0" rtlCol="0" fromWordArt="0" anchor="t" anchorCtr="0" forceAA="0" compatLnSpc="1">
                  <a:prstTxWarp prst="textNoShape">
                    <a:avLst/>
                  </a:prstTxWarp>
                  <a:noAutofit/>
                </a:bodyPr>
                <a:lstStyle/>
                <a:p>
                  <a:pPr defTabSz="685443" fontAlgn="base">
                    <a:spcBef>
                      <a:spcPct val="0"/>
                    </a:spcBef>
                    <a:spcAft>
                      <a:spcPct val="0"/>
                    </a:spcAft>
                  </a:pPr>
                  <a:r>
                    <a:rPr lang="en-US" sz="1200" dirty="0">
                      <a:solidFill>
                        <a:prstClr val="black">
                          <a:lumMod val="65000"/>
                          <a:lumOff val="35000"/>
                        </a:prstClr>
                      </a:solidFill>
                      <a:latin typeface="Rockwell" panose="02060603020205020403"/>
                      <a:ea typeface="Segoe UI" pitchFamily="34" charset="0"/>
                      <a:cs typeface="Segoe UI" pitchFamily="34" charset="0"/>
                    </a:rPr>
                    <a:t>SharePoint </a:t>
                  </a:r>
                  <a:br>
                    <a:rPr lang="en-US" sz="1200" dirty="0">
                      <a:solidFill>
                        <a:prstClr val="black">
                          <a:lumMod val="65000"/>
                          <a:lumOff val="35000"/>
                        </a:prstClr>
                      </a:solidFill>
                      <a:latin typeface="Rockwell" panose="02060603020205020403"/>
                      <a:ea typeface="Segoe UI" pitchFamily="34" charset="0"/>
                      <a:cs typeface="Segoe UI" pitchFamily="34" charset="0"/>
                    </a:rPr>
                  </a:br>
                  <a:r>
                    <a:rPr lang="en-US" sz="1200" dirty="0">
                      <a:solidFill>
                        <a:prstClr val="black">
                          <a:lumMod val="65000"/>
                          <a:lumOff val="35000"/>
                        </a:prstClr>
                      </a:solidFill>
                      <a:latin typeface="Rockwell" panose="02060603020205020403"/>
                      <a:ea typeface="Segoe UI" pitchFamily="34" charset="0"/>
                      <a:cs typeface="Segoe UI" pitchFamily="34" charset="0"/>
                    </a:rPr>
                    <a:t>Service</a:t>
                  </a:r>
                </a:p>
              </p:txBody>
            </p:sp>
            <p:grpSp>
              <p:nvGrpSpPr>
                <p:cNvPr id="11" name="Group 10"/>
                <p:cNvGrpSpPr/>
                <p:nvPr/>
              </p:nvGrpSpPr>
              <p:grpSpPr>
                <a:xfrm>
                  <a:off x="5421611" y="2886866"/>
                  <a:ext cx="1479040" cy="1043909"/>
                  <a:chOff x="4557447" y="1721445"/>
                  <a:chExt cx="1479040" cy="1043909"/>
                </a:xfrm>
              </p:grpSpPr>
              <p:pic>
                <p:nvPicPr>
                  <p:cNvPr id="19" name="Picture 18"/>
                  <p:cNvPicPr>
                    <a:picLocks noChangeAspect="1"/>
                  </p:cNvPicPr>
                  <p:nvPr/>
                </p:nvPicPr>
                <p:blipFill>
                  <a:blip r:embed="rId7"/>
                  <a:stretch>
                    <a:fillRect/>
                  </a:stretch>
                </p:blipFill>
                <p:spPr>
                  <a:xfrm>
                    <a:off x="4557447" y="1902539"/>
                    <a:ext cx="477423" cy="839046"/>
                  </a:xfrm>
                  <a:prstGeom prst="rect">
                    <a:avLst/>
                  </a:prstGeom>
                </p:spPr>
              </p:pic>
              <p:pic>
                <p:nvPicPr>
                  <p:cNvPr id="20" name="Picture 19"/>
                  <p:cNvPicPr>
                    <a:picLocks noChangeAspect="1"/>
                  </p:cNvPicPr>
                  <p:nvPr/>
                </p:nvPicPr>
                <p:blipFill>
                  <a:blip r:embed="rId7"/>
                  <a:stretch>
                    <a:fillRect/>
                  </a:stretch>
                </p:blipFill>
                <p:spPr>
                  <a:xfrm>
                    <a:off x="4869643" y="1721445"/>
                    <a:ext cx="477423" cy="839046"/>
                  </a:xfrm>
                  <a:prstGeom prst="rect">
                    <a:avLst/>
                  </a:prstGeom>
                </p:spPr>
              </p:pic>
              <p:pic>
                <p:nvPicPr>
                  <p:cNvPr id="21" name="Picture 20"/>
                  <p:cNvPicPr>
                    <a:picLocks noChangeAspect="1"/>
                  </p:cNvPicPr>
                  <p:nvPr/>
                </p:nvPicPr>
                <p:blipFill>
                  <a:blip r:embed="rId8"/>
                  <a:stretch>
                    <a:fillRect/>
                  </a:stretch>
                </p:blipFill>
                <p:spPr>
                  <a:xfrm>
                    <a:off x="5153580" y="1902539"/>
                    <a:ext cx="882907" cy="862815"/>
                  </a:xfrm>
                  <a:prstGeom prst="rect">
                    <a:avLst/>
                  </a:prstGeom>
                </p:spPr>
              </p:pic>
            </p:grpSp>
            <p:grpSp>
              <p:nvGrpSpPr>
                <p:cNvPr id="12" name="Group 11"/>
                <p:cNvGrpSpPr/>
                <p:nvPr/>
              </p:nvGrpSpPr>
              <p:grpSpPr>
                <a:xfrm>
                  <a:off x="4880542" y="3820782"/>
                  <a:ext cx="944427" cy="972683"/>
                  <a:chOff x="3981885" y="2834055"/>
                  <a:chExt cx="944427" cy="972683"/>
                </a:xfrm>
              </p:grpSpPr>
              <p:pic>
                <p:nvPicPr>
                  <p:cNvPr id="16" name="Picture 15"/>
                  <p:cNvPicPr>
                    <a:picLocks noChangeAspect="1"/>
                  </p:cNvPicPr>
                  <p:nvPr/>
                </p:nvPicPr>
                <p:blipFill>
                  <a:blip r:embed="rId7"/>
                  <a:stretch>
                    <a:fillRect/>
                  </a:stretch>
                </p:blipFill>
                <p:spPr>
                  <a:xfrm>
                    <a:off x="3981885" y="2967692"/>
                    <a:ext cx="477423" cy="839046"/>
                  </a:xfrm>
                  <a:prstGeom prst="rect">
                    <a:avLst/>
                  </a:prstGeom>
                </p:spPr>
              </p:pic>
              <p:pic>
                <p:nvPicPr>
                  <p:cNvPr id="17" name="Picture 16"/>
                  <p:cNvPicPr>
                    <a:picLocks noChangeAspect="1"/>
                  </p:cNvPicPr>
                  <p:nvPr/>
                </p:nvPicPr>
                <p:blipFill>
                  <a:blip r:embed="rId7"/>
                  <a:stretch>
                    <a:fillRect/>
                  </a:stretch>
                </p:blipFill>
                <p:spPr>
                  <a:xfrm>
                    <a:off x="4269036" y="2834055"/>
                    <a:ext cx="477423" cy="839046"/>
                  </a:xfrm>
                  <a:prstGeom prst="rect">
                    <a:avLst/>
                  </a:prstGeom>
                </p:spPr>
              </p:pic>
              <p:pic>
                <p:nvPicPr>
                  <p:cNvPr id="18" name="Picture 17"/>
                  <p:cNvPicPr>
                    <a:picLocks noChangeAspect="1"/>
                  </p:cNvPicPr>
                  <p:nvPr/>
                </p:nvPicPr>
                <p:blipFill>
                  <a:blip r:embed="rId9"/>
                  <a:stretch>
                    <a:fillRect/>
                  </a:stretch>
                </p:blipFill>
                <p:spPr>
                  <a:xfrm>
                    <a:off x="4480085" y="3260431"/>
                    <a:ext cx="446227" cy="456212"/>
                  </a:xfrm>
                  <a:prstGeom prst="rect">
                    <a:avLst/>
                  </a:prstGeom>
                </p:spPr>
              </p:pic>
            </p:grpSp>
            <p:grpSp>
              <p:nvGrpSpPr>
                <p:cNvPr id="13" name="Group 12"/>
                <p:cNvGrpSpPr/>
                <p:nvPr/>
              </p:nvGrpSpPr>
              <p:grpSpPr>
                <a:xfrm>
                  <a:off x="4383758" y="2988031"/>
                  <a:ext cx="968998" cy="971748"/>
                  <a:chOff x="3601101" y="2714202"/>
                  <a:chExt cx="968998" cy="971748"/>
                </a:xfrm>
              </p:grpSpPr>
              <p:pic>
                <p:nvPicPr>
                  <p:cNvPr id="14" name="Picture 13"/>
                  <p:cNvPicPr>
                    <a:picLocks noChangeAspect="1"/>
                  </p:cNvPicPr>
                  <p:nvPr/>
                </p:nvPicPr>
                <p:blipFill>
                  <a:blip r:embed="rId7"/>
                  <a:stretch>
                    <a:fillRect/>
                  </a:stretch>
                </p:blipFill>
                <p:spPr>
                  <a:xfrm>
                    <a:off x="3601101" y="2846904"/>
                    <a:ext cx="477423" cy="839046"/>
                  </a:xfrm>
                  <a:prstGeom prst="rect">
                    <a:avLst/>
                  </a:prstGeom>
                </p:spPr>
              </p:pic>
              <p:pic>
                <p:nvPicPr>
                  <p:cNvPr id="15" name="Picture 14"/>
                  <p:cNvPicPr>
                    <a:picLocks noChangeAspect="1"/>
                  </p:cNvPicPr>
                  <p:nvPr/>
                </p:nvPicPr>
                <p:blipFill>
                  <a:blip r:embed="rId10"/>
                  <a:stretch>
                    <a:fillRect/>
                  </a:stretch>
                </p:blipFill>
                <p:spPr>
                  <a:xfrm>
                    <a:off x="3875612" y="2714202"/>
                    <a:ext cx="694487" cy="898458"/>
                  </a:xfrm>
                  <a:prstGeom prst="rect">
                    <a:avLst/>
                  </a:prstGeom>
                </p:spPr>
              </p:pic>
            </p:grpSp>
          </p:grpSp>
          <p:pic>
            <p:nvPicPr>
              <p:cNvPr id="9" name="Picture 8"/>
              <p:cNvPicPr>
                <a:picLocks noChangeAspect="1"/>
              </p:cNvPicPr>
              <p:nvPr/>
            </p:nvPicPr>
            <p:blipFill>
              <a:blip r:embed="rId11"/>
              <a:stretch>
                <a:fillRect/>
              </a:stretch>
            </p:blipFill>
            <p:spPr>
              <a:xfrm>
                <a:off x="3058769" y="976497"/>
                <a:ext cx="1485788" cy="974496"/>
              </a:xfrm>
              <a:prstGeom prst="rect">
                <a:avLst/>
              </a:prstGeom>
            </p:spPr>
          </p:pic>
        </p:grpSp>
        <p:grpSp>
          <p:nvGrpSpPr>
            <p:cNvPr id="27" name="Group 26"/>
            <p:cNvGrpSpPr/>
            <p:nvPr/>
          </p:nvGrpSpPr>
          <p:grpSpPr>
            <a:xfrm>
              <a:off x="2948263" y="1337022"/>
              <a:ext cx="6110326" cy="544881"/>
              <a:chOff x="3053592" y="3249331"/>
              <a:chExt cx="6110326" cy="544881"/>
            </a:xfrm>
          </p:grpSpPr>
          <p:cxnSp>
            <p:nvCxnSpPr>
              <p:cNvPr id="25" name="Straight Arrow Connector 24"/>
              <p:cNvCxnSpPr>
                <a:cxnSpLocks/>
              </p:cNvCxnSpPr>
              <p:nvPr/>
            </p:nvCxnSpPr>
            <p:spPr>
              <a:xfrm flipH="1">
                <a:off x="3084494" y="3681379"/>
                <a:ext cx="4939893" cy="14584"/>
              </a:xfrm>
              <a:prstGeom prst="straightConnector1">
                <a:avLst/>
              </a:prstGeom>
              <a:ln w="28575">
                <a:solidFill>
                  <a:srgbClr val="0070C0"/>
                </a:solidFill>
                <a:prstDash val="sysDash"/>
                <a:tailEnd type="stealth" w="lg" len="lg"/>
              </a:ln>
              <a:effectLst>
                <a:outerShdw blurRad="50800" dist="38100" dir="2700000" algn="tl" rotWithShape="0">
                  <a:schemeClr val="bg1">
                    <a:alpha val="40000"/>
                  </a:schemeClr>
                </a:outerShdw>
              </a:effectLst>
            </p:spPr>
            <p:style>
              <a:lnRef idx="1">
                <a:schemeClr val="accent4"/>
              </a:lnRef>
              <a:fillRef idx="0">
                <a:schemeClr val="accent4"/>
              </a:fillRef>
              <a:effectRef idx="0">
                <a:schemeClr val="accent4"/>
              </a:effectRef>
              <a:fontRef idx="minor">
                <a:schemeClr val="tx1"/>
              </a:fontRef>
            </p:style>
          </p:cxnSp>
          <p:sp>
            <p:nvSpPr>
              <p:cNvPr id="26" name="TextBox 25"/>
              <p:cNvSpPr txBox="1"/>
              <p:nvPr/>
            </p:nvSpPr>
            <p:spPr>
              <a:xfrm>
                <a:off x="3053592" y="3249331"/>
                <a:ext cx="6110326" cy="544881"/>
              </a:xfrm>
              <a:prstGeom prst="rect">
                <a:avLst/>
              </a:prstGeom>
              <a:noFill/>
            </p:spPr>
            <p:txBody>
              <a:bodyPr wrap="square" lIns="134464" tIns="107571" rIns="134464" bIns="107571" rtlCol="0">
                <a:spAutoFit/>
              </a:bodyPr>
              <a:lstStyle/>
              <a:p>
                <a:pPr defTabSz="342900">
                  <a:lnSpc>
                    <a:spcPct val="90000"/>
                  </a:lnSpc>
                  <a:spcAft>
                    <a:spcPts val="441"/>
                  </a:spcAft>
                </a:pPr>
                <a:r>
                  <a:rPr lang="nl-BE" sz="1324" dirty="0">
                    <a:solidFill>
                      <a:srgbClr val="0070C0"/>
                    </a:solidFill>
                    <a:latin typeface="Rockwell" panose="02060603020205020403"/>
                  </a:rPr>
                  <a:t>POST https://{your host}/your/webhook/service</a:t>
                </a:r>
              </a:p>
            </p:txBody>
          </p:sp>
        </p:grpSp>
      </p:grpSp>
      <p:grpSp>
        <p:nvGrpSpPr>
          <p:cNvPr id="56" name="Group 55"/>
          <p:cNvGrpSpPr/>
          <p:nvPr/>
        </p:nvGrpSpPr>
        <p:grpSpPr>
          <a:xfrm>
            <a:off x="2198455" y="2983310"/>
            <a:ext cx="1995091" cy="819459"/>
            <a:chOff x="2990051" y="2891092"/>
            <a:chExt cx="2713462" cy="1114521"/>
          </a:xfrm>
        </p:grpSpPr>
        <p:grpSp>
          <p:nvGrpSpPr>
            <p:cNvPr id="28" name="Group 27"/>
            <p:cNvGrpSpPr/>
            <p:nvPr/>
          </p:nvGrpSpPr>
          <p:grpSpPr>
            <a:xfrm>
              <a:off x="3957095" y="2891092"/>
              <a:ext cx="1746418" cy="1114521"/>
              <a:chOff x="7465491" y="5209929"/>
              <a:chExt cx="1746418" cy="1114521"/>
            </a:xfrm>
          </p:grpSpPr>
          <p:grpSp>
            <p:nvGrpSpPr>
              <p:cNvPr id="29" name="Group 28"/>
              <p:cNvGrpSpPr/>
              <p:nvPr/>
            </p:nvGrpSpPr>
            <p:grpSpPr>
              <a:xfrm>
                <a:off x="7465491" y="5209929"/>
                <a:ext cx="1746418" cy="825548"/>
                <a:chOff x="5427988" y="5181081"/>
                <a:chExt cx="1746418" cy="825548"/>
              </a:xfrm>
            </p:grpSpPr>
            <p:sp>
              <p:nvSpPr>
                <p:cNvPr id="31" name="Rectangle 30"/>
                <p:cNvSpPr/>
                <p:nvPr/>
              </p:nvSpPr>
              <p:spPr bwMode="auto">
                <a:xfrm>
                  <a:off x="5427988" y="5181081"/>
                  <a:ext cx="1505122" cy="825548"/>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33616" tIns="33616" rIns="33616" bIns="33616" numCol="1" spcCol="0" rtlCol="0" fromWordArt="0" anchor="t" anchorCtr="0" forceAA="0" compatLnSpc="1">
                  <a:prstTxWarp prst="textNoShape">
                    <a:avLst/>
                  </a:prstTxWarp>
                  <a:noAutofit/>
                </a:bodyPr>
                <a:lstStyle/>
                <a:p>
                  <a:pPr defTabSz="672068" fontAlgn="base">
                    <a:spcBef>
                      <a:spcPct val="0"/>
                    </a:spcBef>
                    <a:spcAft>
                      <a:spcPct val="0"/>
                    </a:spcAft>
                  </a:pPr>
                  <a:r>
                    <a:rPr lang="en-US" sz="1176" dirty="0">
                      <a:solidFill>
                        <a:prstClr val="black">
                          <a:lumMod val="65000"/>
                          <a:lumOff val="35000"/>
                        </a:prstClr>
                      </a:solidFill>
                      <a:latin typeface="Rockwell" panose="02060603020205020403"/>
                      <a:ea typeface="Segoe UI" pitchFamily="34" charset="0"/>
                      <a:cs typeface="Segoe UI" pitchFamily="34" charset="0"/>
                    </a:rPr>
                    <a:t>Storage </a:t>
                  </a:r>
                  <a:br>
                    <a:rPr lang="en-US" sz="1176" dirty="0">
                      <a:solidFill>
                        <a:prstClr val="black">
                          <a:lumMod val="65000"/>
                          <a:lumOff val="35000"/>
                        </a:prstClr>
                      </a:solidFill>
                      <a:latin typeface="Rockwell" panose="02060603020205020403"/>
                      <a:ea typeface="Segoe UI" pitchFamily="34" charset="0"/>
                      <a:cs typeface="Segoe UI" pitchFamily="34" charset="0"/>
                    </a:rPr>
                  </a:br>
                  <a:r>
                    <a:rPr lang="en-US" sz="1176" dirty="0">
                      <a:solidFill>
                        <a:prstClr val="black">
                          <a:lumMod val="65000"/>
                          <a:lumOff val="35000"/>
                        </a:prstClr>
                      </a:solidFill>
                      <a:latin typeface="Rockwell" panose="02060603020205020403"/>
                      <a:ea typeface="Segoe UI" pitchFamily="34" charset="0"/>
                      <a:cs typeface="Segoe UI" pitchFamily="34" charset="0"/>
                    </a:rPr>
                    <a:t>Queue</a:t>
                  </a:r>
                </a:p>
              </p:txBody>
            </p:sp>
            <p:pic>
              <p:nvPicPr>
                <p:cNvPr id="32" name="Picture 31"/>
                <p:cNvPicPr>
                  <a:picLocks noChangeAspect="1"/>
                </p:cNvPicPr>
                <p:nvPr/>
              </p:nvPicPr>
              <p:blipFill>
                <a:blip r:embed="rId12"/>
                <a:stretch>
                  <a:fillRect/>
                </a:stretch>
              </p:blipFill>
              <p:spPr>
                <a:xfrm>
                  <a:off x="6753910" y="5189567"/>
                  <a:ext cx="420496" cy="432326"/>
                </a:xfrm>
                <a:prstGeom prst="rect">
                  <a:avLst/>
                </a:prstGeom>
              </p:spPr>
            </p:pic>
          </p:grpSp>
          <p:pic>
            <p:nvPicPr>
              <p:cNvPr id="30" name="Picture 29"/>
              <p:cNvPicPr>
                <a:picLocks noChangeAspect="1"/>
              </p:cNvPicPr>
              <p:nvPr/>
            </p:nvPicPr>
            <p:blipFill>
              <a:blip r:embed="rId13"/>
              <a:stretch>
                <a:fillRect/>
              </a:stretch>
            </p:blipFill>
            <p:spPr>
              <a:xfrm>
                <a:off x="8060707" y="5531010"/>
                <a:ext cx="911161" cy="793440"/>
              </a:xfrm>
              <a:prstGeom prst="rect">
                <a:avLst/>
              </a:prstGeom>
            </p:spPr>
          </p:pic>
        </p:grpSp>
        <p:cxnSp>
          <p:nvCxnSpPr>
            <p:cNvPr id="33" name="Straight Arrow Connector 32"/>
            <p:cNvCxnSpPr>
              <a:cxnSpLocks/>
            </p:cNvCxnSpPr>
            <p:nvPr/>
          </p:nvCxnSpPr>
          <p:spPr>
            <a:xfrm flipV="1">
              <a:off x="2990051" y="3025302"/>
              <a:ext cx="852606" cy="19756"/>
            </a:xfrm>
            <a:prstGeom prst="straightConnector1">
              <a:avLst/>
            </a:prstGeom>
            <a:ln w="28575">
              <a:solidFill>
                <a:schemeClr val="accent4"/>
              </a:solidFill>
              <a:prstDash val="sysDash"/>
              <a:tailEnd type="stealth" w="lg" len="lg"/>
            </a:ln>
            <a:effectLst>
              <a:outerShdw blurRad="50800" dist="38100" dir="2700000" algn="tl" rotWithShape="0">
                <a:schemeClr val="bg1">
                  <a:alpha val="40000"/>
                </a:schemeClr>
              </a:outerShdw>
            </a:effectLst>
          </p:spPr>
          <p:style>
            <a:lnRef idx="1">
              <a:schemeClr val="accent4"/>
            </a:lnRef>
            <a:fillRef idx="0">
              <a:schemeClr val="accent4"/>
            </a:fillRef>
            <a:effectRef idx="0">
              <a:schemeClr val="accent4"/>
            </a:effectRef>
            <a:fontRef idx="minor">
              <a:schemeClr val="tx1"/>
            </a:fontRef>
          </p:style>
        </p:cxnSp>
      </p:grpSp>
      <p:grpSp>
        <p:nvGrpSpPr>
          <p:cNvPr id="57" name="Group 56"/>
          <p:cNvGrpSpPr/>
          <p:nvPr/>
        </p:nvGrpSpPr>
        <p:grpSpPr>
          <a:xfrm>
            <a:off x="2893359" y="3735466"/>
            <a:ext cx="1122773" cy="1437854"/>
            <a:chOff x="3935168" y="3914076"/>
            <a:chExt cx="1527049" cy="1955581"/>
          </a:xfrm>
        </p:grpSpPr>
        <p:grpSp>
          <p:nvGrpSpPr>
            <p:cNvPr id="35" name="Group 34"/>
            <p:cNvGrpSpPr/>
            <p:nvPr/>
          </p:nvGrpSpPr>
          <p:grpSpPr>
            <a:xfrm>
              <a:off x="3935168" y="4752616"/>
              <a:ext cx="1527049" cy="1117041"/>
              <a:chOff x="5647357" y="5181081"/>
              <a:chExt cx="1527049" cy="1117041"/>
            </a:xfrm>
          </p:grpSpPr>
          <p:grpSp>
            <p:nvGrpSpPr>
              <p:cNvPr id="36" name="Group 35"/>
              <p:cNvGrpSpPr/>
              <p:nvPr/>
            </p:nvGrpSpPr>
            <p:grpSpPr>
              <a:xfrm>
                <a:off x="5647357" y="5181081"/>
                <a:ext cx="1527049" cy="825548"/>
                <a:chOff x="5647357" y="5181081"/>
                <a:chExt cx="1527049" cy="825548"/>
              </a:xfrm>
            </p:grpSpPr>
            <p:sp>
              <p:nvSpPr>
                <p:cNvPr id="38" name="Rectangle 37"/>
                <p:cNvSpPr/>
                <p:nvPr/>
              </p:nvSpPr>
              <p:spPr bwMode="auto">
                <a:xfrm>
                  <a:off x="5647357" y="5181081"/>
                  <a:ext cx="1285753" cy="825548"/>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33616" tIns="33616" rIns="33616" bIns="33616" numCol="1" spcCol="0" rtlCol="0" fromWordArt="0" anchor="t" anchorCtr="0" forceAA="0" compatLnSpc="1">
                  <a:prstTxWarp prst="textNoShape">
                    <a:avLst/>
                  </a:prstTxWarp>
                  <a:noAutofit/>
                </a:bodyPr>
                <a:lstStyle/>
                <a:p>
                  <a:pPr defTabSz="672068" fontAlgn="base">
                    <a:spcBef>
                      <a:spcPct val="0"/>
                    </a:spcBef>
                    <a:spcAft>
                      <a:spcPct val="0"/>
                    </a:spcAft>
                  </a:pPr>
                  <a:r>
                    <a:rPr lang="en-US" sz="1176" dirty="0" err="1">
                      <a:solidFill>
                        <a:prstClr val="black">
                          <a:lumMod val="65000"/>
                          <a:lumOff val="35000"/>
                        </a:prstClr>
                      </a:solidFill>
                      <a:latin typeface="Rockwell" panose="02060603020205020403"/>
                      <a:ea typeface="Segoe UI" pitchFamily="34" charset="0"/>
                      <a:cs typeface="Segoe UI" pitchFamily="34" charset="0"/>
                    </a:rPr>
                    <a:t>WebJob</a:t>
                  </a:r>
                  <a:endParaRPr lang="en-US" sz="1176" dirty="0">
                    <a:solidFill>
                      <a:prstClr val="black">
                        <a:lumMod val="65000"/>
                        <a:lumOff val="35000"/>
                      </a:prstClr>
                    </a:solidFill>
                    <a:latin typeface="Rockwell" panose="02060603020205020403"/>
                    <a:ea typeface="Segoe UI" pitchFamily="34" charset="0"/>
                    <a:cs typeface="Segoe UI" pitchFamily="34" charset="0"/>
                  </a:endParaRPr>
                </a:p>
              </p:txBody>
            </p:sp>
            <p:pic>
              <p:nvPicPr>
                <p:cNvPr id="39" name="Picture 38"/>
                <p:cNvPicPr>
                  <a:picLocks noChangeAspect="1"/>
                </p:cNvPicPr>
                <p:nvPr/>
              </p:nvPicPr>
              <p:blipFill>
                <a:blip r:embed="rId12"/>
                <a:stretch>
                  <a:fillRect/>
                </a:stretch>
              </p:blipFill>
              <p:spPr>
                <a:xfrm>
                  <a:off x="6753910" y="5189567"/>
                  <a:ext cx="420496" cy="432326"/>
                </a:xfrm>
                <a:prstGeom prst="rect">
                  <a:avLst/>
                </a:prstGeom>
              </p:spPr>
            </p:pic>
          </p:grpSp>
          <p:pic>
            <p:nvPicPr>
              <p:cNvPr id="37" name="Picture 36"/>
              <p:cNvPicPr>
                <a:picLocks noChangeAspect="1"/>
              </p:cNvPicPr>
              <p:nvPr/>
            </p:nvPicPr>
            <p:blipFill>
              <a:blip r:embed="rId14"/>
              <a:stretch>
                <a:fillRect/>
              </a:stretch>
            </p:blipFill>
            <p:spPr>
              <a:xfrm>
                <a:off x="6173273" y="5504682"/>
                <a:ext cx="730013" cy="793440"/>
              </a:xfrm>
              <a:prstGeom prst="rect">
                <a:avLst/>
              </a:prstGeom>
            </p:spPr>
          </p:pic>
        </p:grpSp>
        <p:cxnSp>
          <p:nvCxnSpPr>
            <p:cNvPr id="40" name="Straight Arrow Connector 39"/>
            <p:cNvCxnSpPr>
              <a:cxnSpLocks/>
            </p:cNvCxnSpPr>
            <p:nvPr/>
          </p:nvCxnSpPr>
          <p:spPr>
            <a:xfrm flipV="1">
              <a:off x="4448118" y="3914076"/>
              <a:ext cx="12966" cy="676739"/>
            </a:xfrm>
            <a:prstGeom prst="straightConnector1">
              <a:avLst/>
            </a:prstGeom>
            <a:ln w="28575">
              <a:solidFill>
                <a:schemeClr val="accent4"/>
              </a:solidFill>
              <a:prstDash val="sysDash"/>
              <a:headEnd type="stealth" w="lg" len="lg"/>
              <a:tailEnd type="stealth" w="lg" len="lg"/>
            </a:ln>
            <a:effectLst>
              <a:outerShdw blurRad="50800" dist="38100" dir="2700000" algn="tl" rotWithShape="0">
                <a:schemeClr val="bg1">
                  <a:alpha val="40000"/>
                </a:schemeClr>
              </a:outerShdw>
            </a:effectLst>
          </p:spPr>
          <p:style>
            <a:lnRef idx="1">
              <a:schemeClr val="accent4"/>
            </a:lnRef>
            <a:fillRef idx="0">
              <a:schemeClr val="accent4"/>
            </a:fillRef>
            <a:effectRef idx="0">
              <a:schemeClr val="accent4"/>
            </a:effectRef>
            <a:fontRef idx="minor">
              <a:schemeClr val="tx1"/>
            </a:fontRef>
          </p:style>
        </p:cxnSp>
      </p:grpSp>
      <p:grpSp>
        <p:nvGrpSpPr>
          <p:cNvPr id="58" name="Group 57"/>
          <p:cNvGrpSpPr/>
          <p:nvPr/>
        </p:nvGrpSpPr>
        <p:grpSpPr>
          <a:xfrm>
            <a:off x="4154728" y="3032185"/>
            <a:ext cx="2241540" cy="1326062"/>
            <a:chOff x="5650715" y="2957565"/>
            <a:chExt cx="3048650" cy="1803537"/>
          </a:xfrm>
        </p:grpSpPr>
        <p:cxnSp>
          <p:nvCxnSpPr>
            <p:cNvPr id="44" name="Straight Arrow Connector 43"/>
            <p:cNvCxnSpPr>
              <a:cxnSpLocks/>
            </p:cNvCxnSpPr>
            <p:nvPr/>
          </p:nvCxnSpPr>
          <p:spPr>
            <a:xfrm flipV="1">
              <a:off x="5694183" y="2957565"/>
              <a:ext cx="3005182" cy="1803537"/>
            </a:xfrm>
            <a:prstGeom prst="straightConnector1">
              <a:avLst/>
            </a:prstGeom>
            <a:ln w="28575">
              <a:solidFill>
                <a:schemeClr val="accent4"/>
              </a:solidFill>
              <a:prstDash val="sysDash"/>
              <a:headEnd type="stealth" w="lg" len="lg"/>
              <a:tailEnd type="stealth" w="lg" len="lg"/>
            </a:ln>
            <a:effectLst>
              <a:outerShdw blurRad="50800" dist="38100" dir="2700000" algn="tl" rotWithShape="0">
                <a:schemeClr val="bg1">
                  <a:alpha val="40000"/>
                </a:schemeClr>
              </a:outerShdw>
            </a:effectLst>
          </p:spPr>
          <p:style>
            <a:lnRef idx="1">
              <a:schemeClr val="accent4"/>
            </a:lnRef>
            <a:fillRef idx="0">
              <a:schemeClr val="accent4"/>
            </a:fillRef>
            <a:effectRef idx="0">
              <a:schemeClr val="accent4"/>
            </a:effectRef>
            <a:fontRef idx="minor">
              <a:schemeClr val="tx1"/>
            </a:fontRef>
          </p:style>
        </p:cxnSp>
        <p:sp>
          <p:nvSpPr>
            <p:cNvPr id="46" name="TextBox 45"/>
            <p:cNvSpPr txBox="1"/>
            <p:nvPr/>
          </p:nvSpPr>
          <p:spPr>
            <a:xfrm rot="19794101">
              <a:off x="5650715" y="3427628"/>
              <a:ext cx="3037631" cy="544881"/>
            </a:xfrm>
            <a:prstGeom prst="rect">
              <a:avLst/>
            </a:prstGeom>
            <a:noFill/>
          </p:spPr>
          <p:txBody>
            <a:bodyPr wrap="none" lIns="134464" tIns="107571" rIns="134464" bIns="107571" rtlCol="0">
              <a:spAutoFit/>
            </a:bodyPr>
            <a:lstStyle/>
            <a:p>
              <a:pPr defTabSz="342900">
                <a:lnSpc>
                  <a:spcPct val="90000"/>
                </a:lnSpc>
                <a:spcAft>
                  <a:spcPts val="441"/>
                </a:spcAft>
              </a:pPr>
              <a:r>
                <a:rPr lang="nl-BE" sz="1324" dirty="0">
                  <a:solidFill>
                    <a:srgbClr val="956251"/>
                  </a:solidFill>
                  <a:latin typeface="Rockwell" panose="02060603020205020403"/>
                </a:rPr>
                <a:t>GetChanges() CSOM API</a:t>
              </a:r>
            </a:p>
          </p:txBody>
        </p:sp>
      </p:grpSp>
      <p:grpSp>
        <p:nvGrpSpPr>
          <p:cNvPr id="59" name="Group 58"/>
          <p:cNvGrpSpPr/>
          <p:nvPr/>
        </p:nvGrpSpPr>
        <p:grpSpPr>
          <a:xfrm>
            <a:off x="4069016" y="3350055"/>
            <a:ext cx="2573820" cy="1693685"/>
            <a:chOff x="5534143" y="3389891"/>
            <a:chExt cx="3500574" cy="2303529"/>
          </a:xfrm>
        </p:grpSpPr>
        <p:grpSp>
          <p:nvGrpSpPr>
            <p:cNvPr id="51" name="Group 50"/>
            <p:cNvGrpSpPr/>
            <p:nvPr/>
          </p:nvGrpSpPr>
          <p:grpSpPr>
            <a:xfrm>
              <a:off x="6031589" y="4889084"/>
              <a:ext cx="841244" cy="804336"/>
              <a:chOff x="8129136" y="4825657"/>
              <a:chExt cx="841244" cy="804336"/>
            </a:xfrm>
          </p:grpSpPr>
          <p:pic>
            <p:nvPicPr>
              <p:cNvPr id="48" name="Picture 47"/>
              <p:cNvPicPr>
                <a:picLocks noChangeAspect="1"/>
              </p:cNvPicPr>
              <p:nvPr/>
            </p:nvPicPr>
            <p:blipFill>
              <a:blip r:embed="rId15"/>
              <a:stretch>
                <a:fillRect/>
              </a:stretch>
            </p:blipFill>
            <p:spPr>
              <a:xfrm>
                <a:off x="8129136" y="4825657"/>
                <a:ext cx="431055" cy="501120"/>
              </a:xfrm>
              <a:prstGeom prst="rect">
                <a:avLst/>
              </a:prstGeom>
            </p:spPr>
          </p:pic>
          <p:pic>
            <p:nvPicPr>
              <p:cNvPr id="49" name="Picture 48"/>
              <p:cNvPicPr>
                <a:picLocks noChangeAspect="1"/>
              </p:cNvPicPr>
              <p:nvPr/>
            </p:nvPicPr>
            <p:blipFill>
              <a:blip r:embed="rId15"/>
              <a:stretch>
                <a:fillRect/>
              </a:stretch>
            </p:blipFill>
            <p:spPr>
              <a:xfrm>
                <a:off x="8344663" y="4977265"/>
                <a:ext cx="431055" cy="501120"/>
              </a:xfrm>
              <a:prstGeom prst="rect">
                <a:avLst/>
              </a:prstGeom>
            </p:spPr>
          </p:pic>
          <p:pic>
            <p:nvPicPr>
              <p:cNvPr id="50" name="Picture 49"/>
              <p:cNvPicPr>
                <a:picLocks noChangeAspect="1"/>
              </p:cNvPicPr>
              <p:nvPr/>
            </p:nvPicPr>
            <p:blipFill>
              <a:blip r:embed="rId15"/>
              <a:stretch>
                <a:fillRect/>
              </a:stretch>
            </p:blipFill>
            <p:spPr>
              <a:xfrm>
                <a:off x="8539325" y="5128873"/>
                <a:ext cx="431055" cy="501120"/>
              </a:xfrm>
              <a:prstGeom prst="rect">
                <a:avLst/>
              </a:prstGeom>
            </p:spPr>
          </p:pic>
        </p:grpSp>
        <p:cxnSp>
          <p:nvCxnSpPr>
            <p:cNvPr id="52" name="Straight Arrow Connector 51"/>
            <p:cNvCxnSpPr>
              <a:cxnSpLocks/>
            </p:cNvCxnSpPr>
            <p:nvPr/>
          </p:nvCxnSpPr>
          <p:spPr>
            <a:xfrm flipV="1">
              <a:off x="5534143" y="3389891"/>
              <a:ext cx="3395933" cy="2083047"/>
            </a:xfrm>
            <a:prstGeom prst="straightConnector1">
              <a:avLst/>
            </a:prstGeom>
            <a:ln w="28575">
              <a:solidFill>
                <a:schemeClr val="accent4"/>
              </a:solidFill>
              <a:prstDash val="sysDash"/>
              <a:headEnd type="stealth" w="lg" len="lg"/>
              <a:tailEnd type="stealth" w="lg" len="lg"/>
            </a:ln>
            <a:effectLst>
              <a:outerShdw blurRad="50800" dist="38100" dir="2700000" algn="tl" rotWithShape="0">
                <a:schemeClr val="bg1">
                  <a:alpha val="40000"/>
                </a:schemeClr>
              </a:outerShdw>
            </a:effectLst>
          </p:spPr>
          <p:style>
            <a:lnRef idx="1">
              <a:schemeClr val="accent4"/>
            </a:lnRef>
            <a:fillRef idx="0">
              <a:schemeClr val="accent4"/>
            </a:fillRef>
            <a:effectRef idx="0">
              <a:schemeClr val="accent4"/>
            </a:effectRef>
            <a:fontRef idx="minor">
              <a:schemeClr val="tx1"/>
            </a:fontRef>
          </p:style>
        </p:cxnSp>
        <p:sp>
          <p:nvSpPr>
            <p:cNvPr id="54" name="TextBox 53"/>
            <p:cNvSpPr txBox="1"/>
            <p:nvPr/>
          </p:nvSpPr>
          <p:spPr>
            <a:xfrm rot="19712251">
              <a:off x="6509956" y="4038139"/>
              <a:ext cx="2524761" cy="544880"/>
            </a:xfrm>
            <a:prstGeom prst="rect">
              <a:avLst/>
            </a:prstGeom>
            <a:noFill/>
          </p:spPr>
          <p:txBody>
            <a:bodyPr wrap="none" lIns="134464" tIns="107571" rIns="134464" bIns="107571" rtlCol="0">
              <a:spAutoFit/>
            </a:bodyPr>
            <a:lstStyle/>
            <a:p>
              <a:pPr defTabSz="342900">
                <a:lnSpc>
                  <a:spcPct val="90000"/>
                </a:lnSpc>
                <a:spcAft>
                  <a:spcPts val="441"/>
                </a:spcAft>
              </a:pPr>
              <a:r>
                <a:rPr lang="nl-BE" sz="1324" dirty="0">
                  <a:solidFill>
                    <a:srgbClr val="956251"/>
                  </a:solidFill>
                  <a:latin typeface="Rockwell" panose="02060603020205020403"/>
                </a:rPr>
                <a:t>Process the changes</a:t>
              </a:r>
            </a:p>
          </p:txBody>
        </p:sp>
      </p:grpSp>
      <p:grpSp>
        <p:nvGrpSpPr>
          <p:cNvPr id="3" name="Group 2"/>
          <p:cNvGrpSpPr/>
          <p:nvPr/>
        </p:nvGrpSpPr>
        <p:grpSpPr>
          <a:xfrm>
            <a:off x="2198456" y="2352072"/>
            <a:ext cx="3564754" cy="380108"/>
            <a:chOff x="2990051" y="2032568"/>
            <a:chExt cx="4848313" cy="516973"/>
          </a:xfrm>
        </p:grpSpPr>
        <p:sp>
          <p:nvSpPr>
            <p:cNvPr id="53" name="TextBox 52"/>
            <p:cNvSpPr txBox="1"/>
            <p:nvPr/>
          </p:nvSpPr>
          <p:spPr>
            <a:xfrm>
              <a:off x="3000230" y="2032568"/>
              <a:ext cx="1969595" cy="516973"/>
            </a:xfrm>
            <a:prstGeom prst="rect">
              <a:avLst/>
            </a:prstGeom>
            <a:noFill/>
          </p:spPr>
          <p:txBody>
            <a:bodyPr wrap="none" lIns="134464" tIns="107571" rIns="134464" bIns="107571" rtlCol="0">
              <a:spAutoFit/>
            </a:bodyPr>
            <a:lstStyle/>
            <a:p>
              <a:pPr defTabSz="342900">
                <a:lnSpc>
                  <a:spcPct val="90000"/>
                </a:lnSpc>
                <a:spcAft>
                  <a:spcPts val="441"/>
                </a:spcAft>
              </a:pPr>
              <a:r>
                <a:rPr lang="en-US" sz="1176" dirty="0">
                  <a:solidFill>
                    <a:srgbClr val="9B2D1F"/>
                  </a:solidFill>
                  <a:latin typeface="Rockwell" panose="02060603020205020403"/>
                </a:rPr>
                <a:t>HTTP/1.1 200 OK</a:t>
              </a:r>
            </a:p>
          </p:txBody>
        </p:sp>
        <p:cxnSp>
          <p:nvCxnSpPr>
            <p:cNvPr id="60" name="Straight Arrow Connector 59"/>
            <p:cNvCxnSpPr>
              <a:cxnSpLocks/>
            </p:cNvCxnSpPr>
            <p:nvPr/>
          </p:nvCxnSpPr>
          <p:spPr>
            <a:xfrm>
              <a:off x="2990051" y="2417142"/>
              <a:ext cx="4848313" cy="0"/>
            </a:xfrm>
            <a:prstGeom prst="straightConnector1">
              <a:avLst/>
            </a:prstGeom>
            <a:ln w="28575">
              <a:solidFill>
                <a:srgbClr val="00B050"/>
              </a:solidFill>
              <a:prstDash val="sysDash"/>
              <a:tailEnd type="stealth" w="lg" len="lg"/>
            </a:ln>
            <a:effectLst>
              <a:outerShdw blurRad="50800" dist="38100" dir="2700000" algn="tl" rotWithShape="0">
                <a:schemeClr val="bg1">
                  <a:alpha val="40000"/>
                </a:schemeClr>
              </a:outerShdw>
            </a:effectLst>
          </p:spPr>
          <p:style>
            <a:lnRef idx="1">
              <a:schemeClr val="accent4"/>
            </a:lnRef>
            <a:fillRef idx="0">
              <a:schemeClr val="accent4"/>
            </a:fillRef>
            <a:effectRef idx="0">
              <a:schemeClr val="accent4"/>
            </a:effectRef>
            <a:fontRef idx="minor">
              <a:schemeClr val="tx1"/>
            </a:fontRef>
          </p:style>
        </p:cxnSp>
      </p:grpSp>
    </p:spTree>
    <p:custDataLst>
      <p:tags r:id="rId1"/>
    </p:custDataLst>
    <p:extLst>
      <p:ext uri="{BB962C8B-B14F-4D97-AF65-F5344CB8AC3E}">
        <p14:creationId xmlns:p14="http://schemas.microsoft.com/office/powerpoint/2010/main" val="4066593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GetChanges</a:t>
            </a:r>
            <a:r>
              <a:rPr lang="en-US" dirty="0"/>
              <a:t>() pattern</a:t>
            </a:r>
            <a:endParaRPr lang="nl-BE" dirty="0"/>
          </a:p>
        </p:txBody>
      </p:sp>
      <p:grpSp>
        <p:nvGrpSpPr>
          <p:cNvPr id="7" name="Group 6"/>
          <p:cNvGrpSpPr>
            <a:grpSpLocks noChangeAspect="1"/>
          </p:cNvGrpSpPr>
          <p:nvPr/>
        </p:nvGrpSpPr>
        <p:grpSpPr>
          <a:xfrm>
            <a:off x="6648205" y="1935784"/>
            <a:ext cx="2321717" cy="1970721"/>
            <a:chOff x="1189689" y="976497"/>
            <a:chExt cx="3486193" cy="2959150"/>
          </a:xfrm>
        </p:grpSpPr>
        <p:grpSp>
          <p:nvGrpSpPr>
            <p:cNvPr id="15" name="Group 14"/>
            <p:cNvGrpSpPr/>
            <p:nvPr/>
          </p:nvGrpSpPr>
          <p:grpSpPr>
            <a:xfrm>
              <a:off x="3605640" y="1950993"/>
              <a:ext cx="1070242" cy="1327793"/>
              <a:chOff x="1919646" y="3675113"/>
              <a:chExt cx="902998" cy="1126838"/>
            </a:xfrm>
          </p:grpSpPr>
          <p:pic>
            <p:nvPicPr>
              <p:cNvPr id="30" name="Picture 29"/>
              <p:cNvPicPr>
                <a:picLocks noChangeAspect="1"/>
              </p:cNvPicPr>
              <p:nvPr/>
            </p:nvPicPr>
            <p:blipFill>
              <a:blip r:embed="rId4"/>
              <a:stretch>
                <a:fillRect/>
              </a:stretch>
            </p:blipFill>
            <p:spPr>
              <a:xfrm>
                <a:off x="1919646" y="3675113"/>
                <a:ext cx="674964" cy="892879"/>
              </a:xfrm>
              <a:prstGeom prst="rect">
                <a:avLst/>
              </a:prstGeom>
            </p:spPr>
          </p:pic>
          <p:pic>
            <p:nvPicPr>
              <p:cNvPr id="31" name="Picture 30"/>
              <p:cNvPicPr>
                <a:picLocks noChangeAspect="1"/>
              </p:cNvPicPr>
              <p:nvPr/>
            </p:nvPicPr>
            <p:blipFill>
              <a:blip r:embed="rId5"/>
              <a:stretch>
                <a:fillRect/>
              </a:stretch>
            </p:blipFill>
            <p:spPr>
              <a:xfrm>
                <a:off x="2210824" y="4189471"/>
                <a:ext cx="611820" cy="612480"/>
              </a:xfrm>
              <a:prstGeom prst="rect">
                <a:avLst/>
              </a:prstGeom>
            </p:spPr>
          </p:pic>
        </p:grpSp>
        <p:grpSp>
          <p:nvGrpSpPr>
            <p:cNvPr id="16" name="Group 15"/>
            <p:cNvGrpSpPr/>
            <p:nvPr/>
          </p:nvGrpSpPr>
          <p:grpSpPr>
            <a:xfrm>
              <a:off x="1189689" y="1453879"/>
              <a:ext cx="2516893" cy="2481768"/>
              <a:chOff x="4383758" y="2311697"/>
              <a:chExt cx="2516893" cy="2481768"/>
            </a:xfrm>
          </p:grpSpPr>
          <p:sp>
            <p:nvSpPr>
              <p:cNvPr id="18" name="Rectangle 17"/>
              <p:cNvSpPr/>
              <p:nvPr/>
            </p:nvSpPr>
            <p:spPr bwMode="auto">
              <a:xfrm>
                <a:off x="4537410" y="2311697"/>
                <a:ext cx="2017543" cy="2200147"/>
              </a:xfrm>
              <a:prstGeom prst="rect">
                <a:avLst/>
              </a:prstGeom>
              <a:solidFill>
                <a:schemeClr val="bg2">
                  <a:lumMod val="20000"/>
                  <a:lumOff val="80000"/>
                  <a:alpha val="75000"/>
                </a:schemeClr>
              </a:solidFill>
              <a:ln>
                <a:solidFill>
                  <a:schemeClr val="bg1">
                    <a:lumMod val="6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34285" tIns="34285" rIns="34285" bIns="34285" numCol="1" spcCol="0" rtlCol="0" fromWordArt="0" anchor="t" anchorCtr="0" forceAA="0" compatLnSpc="1">
                <a:prstTxWarp prst="textNoShape">
                  <a:avLst/>
                </a:prstTxWarp>
                <a:noAutofit/>
              </a:bodyPr>
              <a:lstStyle/>
              <a:p>
                <a:pPr defTabSz="685443" fontAlgn="base">
                  <a:spcBef>
                    <a:spcPct val="0"/>
                  </a:spcBef>
                  <a:spcAft>
                    <a:spcPct val="0"/>
                  </a:spcAft>
                </a:pPr>
                <a:r>
                  <a:rPr lang="en-US" sz="1200" dirty="0">
                    <a:solidFill>
                      <a:prstClr val="black">
                        <a:lumMod val="65000"/>
                        <a:lumOff val="35000"/>
                      </a:prstClr>
                    </a:solidFill>
                    <a:latin typeface="Rockwell" panose="02060603020205020403"/>
                    <a:ea typeface="Segoe UI" pitchFamily="34" charset="0"/>
                    <a:cs typeface="Segoe UI" pitchFamily="34" charset="0"/>
                  </a:rPr>
                  <a:t>SharePoint </a:t>
                </a:r>
                <a:br>
                  <a:rPr lang="en-US" sz="1200" dirty="0">
                    <a:solidFill>
                      <a:prstClr val="black">
                        <a:lumMod val="65000"/>
                        <a:lumOff val="35000"/>
                      </a:prstClr>
                    </a:solidFill>
                    <a:latin typeface="Rockwell" panose="02060603020205020403"/>
                    <a:ea typeface="Segoe UI" pitchFamily="34" charset="0"/>
                    <a:cs typeface="Segoe UI" pitchFamily="34" charset="0"/>
                  </a:rPr>
                </a:br>
                <a:r>
                  <a:rPr lang="en-US" sz="1200" dirty="0">
                    <a:solidFill>
                      <a:prstClr val="black">
                        <a:lumMod val="65000"/>
                        <a:lumOff val="35000"/>
                      </a:prstClr>
                    </a:solidFill>
                    <a:latin typeface="Rockwell" panose="02060603020205020403"/>
                    <a:ea typeface="Segoe UI" pitchFamily="34" charset="0"/>
                    <a:cs typeface="Segoe UI" pitchFamily="34" charset="0"/>
                  </a:rPr>
                  <a:t>Service</a:t>
                </a:r>
              </a:p>
            </p:txBody>
          </p:sp>
          <p:grpSp>
            <p:nvGrpSpPr>
              <p:cNvPr id="19" name="Group 18"/>
              <p:cNvGrpSpPr/>
              <p:nvPr/>
            </p:nvGrpSpPr>
            <p:grpSpPr>
              <a:xfrm>
                <a:off x="5421611" y="2886866"/>
                <a:ext cx="1479040" cy="1043909"/>
                <a:chOff x="4557447" y="1721445"/>
                <a:chExt cx="1479040" cy="1043909"/>
              </a:xfrm>
            </p:grpSpPr>
            <p:pic>
              <p:nvPicPr>
                <p:cNvPr id="27" name="Picture 26"/>
                <p:cNvPicPr>
                  <a:picLocks noChangeAspect="1"/>
                </p:cNvPicPr>
                <p:nvPr/>
              </p:nvPicPr>
              <p:blipFill>
                <a:blip r:embed="rId6"/>
                <a:stretch>
                  <a:fillRect/>
                </a:stretch>
              </p:blipFill>
              <p:spPr>
                <a:xfrm>
                  <a:off x="4557447" y="1902539"/>
                  <a:ext cx="477423" cy="839046"/>
                </a:xfrm>
                <a:prstGeom prst="rect">
                  <a:avLst/>
                </a:prstGeom>
              </p:spPr>
            </p:pic>
            <p:pic>
              <p:nvPicPr>
                <p:cNvPr id="28" name="Picture 27"/>
                <p:cNvPicPr>
                  <a:picLocks noChangeAspect="1"/>
                </p:cNvPicPr>
                <p:nvPr/>
              </p:nvPicPr>
              <p:blipFill>
                <a:blip r:embed="rId6"/>
                <a:stretch>
                  <a:fillRect/>
                </a:stretch>
              </p:blipFill>
              <p:spPr>
                <a:xfrm>
                  <a:off x="4869643" y="1721445"/>
                  <a:ext cx="477423" cy="839046"/>
                </a:xfrm>
                <a:prstGeom prst="rect">
                  <a:avLst/>
                </a:prstGeom>
              </p:spPr>
            </p:pic>
            <p:pic>
              <p:nvPicPr>
                <p:cNvPr id="29" name="Picture 28"/>
                <p:cNvPicPr>
                  <a:picLocks noChangeAspect="1"/>
                </p:cNvPicPr>
                <p:nvPr/>
              </p:nvPicPr>
              <p:blipFill>
                <a:blip r:embed="rId7"/>
                <a:stretch>
                  <a:fillRect/>
                </a:stretch>
              </p:blipFill>
              <p:spPr>
                <a:xfrm>
                  <a:off x="5153580" y="1902539"/>
                  <a:ext cx="882907" cy="862815"/>
                </a:xfrm>
                <a:prstGeom prst="rect">
                  <a:avLst/>
                </a:prstGeom>
              </p:spPr>
            </p:pic>
          </p:grpSp>
          <p:grpSp>
            <p:nvGrpSpPr>
              <p:cNvPr id="20" name="Group 19"/>
              <p:cNvGrpSpPr/>
              <p:nvPr/>
            </p:nvGrpSpPr>
            <p:grpSpPr>
              <a:xfrm>
                <a:off x="4880542" y="3820782"/>
                <a:ext cx="944427" cy="972683"/>
                <a:chOff x="3981885" y="2834055"/>
                <a:chExt cx="944427" cy="972683"/>
              </a:xfrm>
            </p:grpSpPr>
            <p:pic>
              <p:nvPicPr>
                <p:cNvPr id="24" name="Picture 23"/>
                <p:cNvPicPr>
                  <a:picLocks noChangeAspect="1"/>
                </p:cNvPicPr>
                <p:nvPr/>
              </p:nvPicPr>
              <p:blipFill>
                <a:blip r:embed="rId6"/>
                <a:stretch>
                  <a:fillRect/>
                </a:stretch>
              </p:blipFill>
              <p:spPr>
                <a:xfrm>
                  <a:off x="3981885" y="2967692"/>
                  <a:ext cx="477423" cy="839046"/>
                </a:xfrm>
                <a:prstGeom prst="rect">
                  <a:avLst/>
                </a:prstGeom>
              </p:spPr>
            </p:pic>
            <p:pic>
              <p:nvPicPr>
                <p:cNvPr id="25" name="Picture 24"/>
                <p:cNvPicPr>
                  <a:picLocks noChangeAspect="1"/>
                </p:cNvPicPr>
                <p:nvPr/>
              </p:nvPicPr>
              <p:blipFill>
                <a:blip r:embed="rId6"/>
                <a:stretch>
                  <a:fillRect/>
                </a:stretch>
              </p:blipFill>
              <p:spPr>
                <a:xfrm>
                  <a:off x="4269036" y="2834055"/>
                  <a:ext cx="477423" cy="839046"/>
                </a:xfrm>
                <a:prstGeom prst="rect">
                  <a:avLst/>
                </a:prstGeom>
              </p:spPr>
            </p:pic>
            <p:pic>
              <p:nvPicPr>
                <p:cNvPr id="26" name="Picture 25"/>
                <p:cNvPicPr>
                  <a:picLocks noChangeAspect="1"/>
                </p:cNvPicPr>
                <p:nvPr/>
              </p:nvPicPr>
              <p:blipFill>
                <a:blip r:embed="rId8"/>
                <a:stretch>
                  <a:fillRect/>
                </a:stretch>
              </p:blipFill>
              <p:spPr>
                <a:xfrm>
                  <a:off x="4480085" y="3260431"/>
                  <a:ext cx="446227" cy="456212"/>
                </a:xfrm>
                <a:prstGeom prst="rect">
                  <a:avLst/>
                </a:prstGeom>
              </p:spPr>
            </p:pic>
          </p:grpSp>
          <p:grpSp>
            <p:nvGrpSpPr>
              <p:cNvPr id="21" name="Group 20"/>
              <p:cNvGrpSpPr/>
              <p:nvPr/>
            </p:nvGrpSpPr>
            <p:grpSpPr>
              <a:xfrm>
                <a:off x="4383758" y="2988031"/>
                <a:ext cx="968998" cy="971748"/>
                <a:chOff x="3601101" y="2714202"/>
                <a:chExt cx="968998" cy="971748"/>
              </a:xfrm>
            </p:grpSpPr>
            <p:pic>
              <p:nvPicPr>
                <p:cNvPr id="22" name="Picture 21"/>
                <p:cNvPicPr>
                  <a:picLocks noChangeAspect="1"/>
                </p:cNvPicPr>
                <p:nvPr/>
              </p:nvPicPr>
              <p:blipFill>
                <a:blip r:embed="rId6"/>
                <a:stretch>
                  <a:fillRect/>
                </a:stretch>
              </p:blipFill>
              <p:spPr>
                <a:xfrm>
                  <a:off x="3601101" y="2846904"/>
                  <a:ext cx="477423" cy="839046"/>
                </a:xfrm>
                <a:prstGeom prst="rect">
                  <a:avLst/>
                </a:prstGeom>
              </p:spPr>
            </p:pic>
            <p:pic>
              <p:nvPicPr>
                <p:cNvPr id="23" name="Picture 22"/>
                <p:cNvPicPr>
                  <a:picLocks noChangeAspect="1"/>
                </p:cNvPicPr>
                <p:nvPr/>
              </p:nvPicPr>
              <p:blipFill>
                <a:blip r:embed="rId9"/>
                <a:stretch>
                  <a:fillRect/>
                </a:stretch>
              </p:blipFill>
              <p:spPr>
                <a:xfrm>
                  <a:off x="3875612" y="2714202"/>
                  <a:ext cx="694487" cy="898458"/>
                </a:xfrm>
                <a:prstGeom prst="rect">
                  <a:avLst/>
                </a:prstGeom>
              </p:spPr>
            </p:pic>
          </p:grpSp>
        </p:grpSp>
        <p:pic>
          <p:nvPicPr>
            <p:cNvPr id="17" name="Picture 16"/>
            <p:cNvPicPr>
              <a:picLocks noChangeAspect="1"/>
            </p:cNvPicPr>
            <p:nvPr/>
          </p:nvPicPr>
          <p:blipFill>
            <a:blip r:embed="rId10"/>
            <a:stretch>
              <a:fillRect/>
            </a:stretch>
          </p:blipFill>
          <p:spPr>
            <a:xfrm>
              <a:off x="3058769" y="976497"/>
              <a:ext cx="1485788" cy="974496"/>
            </a:xfrm>
            <a:prstGeom prst="rect">
              <a:avLst/>
            </a:prstGeom>
          </p:spPr>
        </p:pic>
      </p:grpSp>
      <p:grpSp>
        <p:nvGrpSpPr>
          <p:cNvPr id="8" name="Group 7"/>
          <p:cNvGrpSpPr/>
          <p:nvPr/>
        </p:nvGrpSpPr>
        <p:grpSpPr>
          <a:xfrm>
            <a:off x="1255336" y="1965160"/>
            <a:ext cx="5392868" cy="400627"/>
            <a:chOff x="1707344" y="1909110"/>
            <a:chExt cx="7334674" cy="544880"/>
          </a:xfrm>
        </p:grpSpPr>
        <p:cxnSp>
          <p:nvCxnSpPr>
            <p:cNvPr id="13" name="Straight Arrow Connector 12"/>
            <p:cNvCxnSpPr>
              <a:cxnSpLocks/>
            </p:cNvCxnSpPr>
            <p:nvPr/>
          </p:nvCxnSpPr>
          <p:spPr>
            <a:xfrm flipV="1">
              <a:off x="1707344" y="2301557"/>
              <a:ext cx="7334674" cy="41300"/>
            </a:xfrm>
            <a:prstGeom prst="straightConnector1">
              <a:avLst/>
            </a:prstGeom>
            <a:ln w="28575">
              <a:solidFill>
                <a:srgbClr val="33862F"/>
              </a:solidFill>
              <a:prstDash val="sysDash"/>
              <a:headEnd type="stealth" w="lg" len="lg"/>
              <a:tailEnd type="stealth" w="lg" len="lg"/>
            </a:ln>
            <a:effectLst>
              <a:outerShdw blurRad="50800" dist="38100" dir="2700000" algn="tl" rotWithShape="0">
                <a:schemeClr val="bg1">
                  <a:alpha val="40000"/>
                </a:schemeClr>
              </a:outerShdw>
            </a:effectLst>
          </p:spPr>
          <p:style>
            <a:lnRef idx="1">
              <a:schemeClr val="accent4"/>
            </a:lnRef>
            <a:fillRef idx="0">
              <a:schemeClr val="accent4"/>
            </a:fillRef>
            <a:effectRef idx="0">
              <a:schemeClr val="accent4"/>
            </a:effectRef>
            <a:fontRef idx="minor">
              <a:schemeClr val="tx1"/>
            </a:fontRef>
          </p:style>
        </p:cxnSp>
        <p:sp>
          <p:nvSpPr>
            <p:cNvPr id="14" name="TextBox 13"/>
            <p:cNvSpPr txBox="1"/>
            <p:nvPr/>
          </p:nvSpPr>
          <p:spPr>
            <a:xfrm>
              <a:off x="1834638" y="1909110"/>
              <a:ext cx="7090875" cy="544880"/>
            </a:xfrm>
            <a:prstGeom prst="rect">
              <a:avLst/>
            </a:prstGeom>
            <a:noFill/>
          </p:spPr>
          <p:txBody>
            <a:bodyPr wrap="none" lIns="134464" tIns="107571" rIns="134464" bIns="107571" rtlCol="0">
              <a:spAutoFit/>
            </a:bodyPr>
            <a:lstStyle/>
            <a:p>
              <a:pPr defTabSz="342900">
                <a:lnSpc>
                  <a:spcPct val="90000"/>
                </a:lnSpc>
                <a:spcAft>
                  <a:spcPts val="441"/>
                </a:spcAft>
              </a:pPr>
              <a:r>
                <a:rPr lang="nl-BE" sz="1324" dirty="0">
                  <a:solidFill>
                    <a:srgbClr val="9B2D1F"/>
                  </a:solidFill>
                  <a:latin typeface="Rockwell" panose="02060603020205020403"/>
                </a:rPr>
                <a:t>WebHook creation: POST /_api/web/lists('list-id')/subscriptions</a:t>
              </a:r>
            </a:p>
          </p:txBody>
        </p:sp>
      </p:grpSp>
      <p:grpSp>
        <p:nvGrpSpPr>
          <p:cNvPr id="9" name="Group 8"/>
          <p:cNvGrpSpPr/>
          <p:nvPr/>
        </p:nvGrpSpPr>
        <p:grpSpPr>
          <a:xfrm>
            <a:off x="83244" y="2062296"/>
            <a:ext cx="1224378" cy="764976"/>
            <a:chOff x="113217" y="1579584"/>
            <a:chExt cx="1665238" cy="1040421"/>
          </a:xfrm>
        </p:grpSpPr>
        <p:pic>
          <p:nvPicPr>
            <p:cNvPr id="10" name="Picture 9"/>
            <p:cNvPicPr>
              <a:picLocks noChangeAspect="1"/>
            </p:cNvPicPr>
            <p:nvPr/>
          </p:nvPicPr>
          <p:blipFill>
            <a:blip r:embed="rId11"/>
            <a:stretch>
              <a:fillRect/>
            </a:stretch>
          </p:blipFill>
          <p:spPr>
            <a:xfrm>
              <a:off x="113217" y="1669234"/>
              <a:ext cx="740755" cy="583974"/>
            </a:xfrm>
            <a:prstGeom prst="rect">
              <a:avLst/>
            </a:prstGeom>
          </p:spPr>
        </p:pic>
        <p:pic>
          <p:nvPicPr>
            <p:cNvPr id="11" name="Picture 10"/>
            <p:cNvPicPr>
              <a:picLocks noChangeAspect="1"/>
            </p:cNvPicPr>
            <p:nvPr/>
          </p:nvPicPr>
          <p:blipFill>
            <a:blip r:embed="rId12"/>
            <a:stretch>
              <a:fillRect/>
            </a:stretch>
          </p:blipFill>
          <p:spPr>
            <a:xfrm>
              <a:off x="868252" y="1579584"/>
              <a:ext cx="792949" cy="763273"/>
            </a:xfrm>
            <a:prstGeom prst="rect">
              <a:avLst/>
            </a:prstGeom>
          </p:spPr>
        </p:pic>
        <p:sp>
          <p:nvSpPr>
            <p:cNvPr id="12" name="TextBox 11"/>
            <p:cNvSpPr txBox="1"/>
            <p:nvPr/>
          </p:nvSpPr>
          <p:spPr>
            <a:xfrm>
              <a:off x="196244" y="2342858"/>
              <a:ext cx="1582211" cy="277147"/>
            </a:xfrm>
            <a:prstGeom prst="rect">
              <a:avLst/>
            </a:prstGeom>
            <a:noFill/>
          </p:spPr>
          <p:txBody>
            <a:bodyPr wrap="none" lIns="0" tIns="0" rIns="0" bIns="0" rtlCol="0">
              <a:spAutoFit/>
            </a:bodyPr>
            <a:lstStyle/>
            <a:p>
              <a:pPr defTabSz="342900"/>
              <a:r>
                <a:rPr lang="en-US" sz="1324" spc="-52" dirty="0">
                  <a:solidFill>
                    <a:prstClr val="black">
                      <a:lumMod val="60000"/>
                      <a:lumOff val="40000"/>
                    </a:prstClr>
                  </a:solidFill>
                  <a:latin typeface="Rockwell" panose="02060603020205020403"/>
                </a:rPr>
                <a:t>Your application</a:t>
              </a:r>
              <a:endParaRPr lang="en-GB" sz="1324" spc="-52" dirty="0">
                <a:solidFill>
                  <a:prstClr val="black">
                    <a:lumMod val="60000"/>
                    <a:lumOff val="40000"/>
                  </a:prstClr>
                </a:solidFill>
                <a:latin typeface="Rockwell" panose="02060603020205020403"/>
              </a:endParaRPr>
            </a:p>
          </p:txBody>
        </p:sp>
      </p:grpSp>
      <p:grpSp>
        <p:nvGrpSpPr>
          <p:cNvPr id="87" name="Group 86"/>
          <p:cNvGrpSpPr/>
          <p:nvPr/>
        </p:nvGrpSpPr>
        <p:grpSpPr>
          <a:xfrm>
            <a:off x="1273105" y="2289835"/>
            <a:ext cx="5375099" cy="490265"/>
            <a:chOff x="1731510" y="1947919"/>
            <a:chExt cx="7310508" cy="666794"/>
          </a:xfrm>
        </p:grpSpPr>
        <p:cxnSp>
          <p:nvCxnSpPr>
            <p:cNvPr id="32" name="Straight Arrow Connector 31"/>
            <p:cNvCxnSpPr>
              <a:cxnSpLocks/>
            </p:cNvCxnSpPr>
            <p:nvPr/>
          </p:nvCxnSpPr>
          <p:spPr>
            <a:xfrm>
              <a:off x="1731510" y="2381596"/>
              <a:ext cx="7310508" cy="5505"/>
            </a:xfrm>
            <a:prstGeom prst="straightConnector1">
              <a:avLst/>
            </a:prstGeom>
            <a:ln w="28575">
              <a:solidFill>
                <a:srgbClr val="33862F"/>
              </a:solidFill>
              <a:prstDash val="sysDash"/>
              <a:headEnd type="stealth" w="lg" len="lg"/>
              <a:tailEnd type="stealth" w="lg" len="lg"/>
            </a:ln>
            <a:effectLst>
              <a:outerShdw blurRad="50800" dist="38100" dir="2700000" algn="tl" rotWithShape="0">
                <a:schemeClr val="bg1">
                  <a:alpha val="40000"/>
                </a:schemeClr>
              </a:outerShdw>
            </a:effectLst>
          </p:spPr>
          <p:style>
            <a:lnRef idx="1">
              <a:schemeClr val="accent4"/>
            </a:lnRef>
            <a:fillRef idx="0">
              <a:schemeClr val="accent4"/>
            </a:fillRef>
            <a:effectRef idx="0">
              <a:schemeClr val="accent4"/>
            </a:effectRef>
            <a:fontRef idx="minor">
              <a:schemeClr val="tx1"/>
            </a:fontRef>
          </p:style>
        </p:cxnSp>
        <p:pic>
          <p:nvPicPr>
            <p:cNvPr id="5" name="Picture 4"/>
            <p:cNvPicPr>
              <a:picLocks noChangeAspect="1"/>
            </p:cNvPicPr>
            <p:nvPr/>
          </p:nvPicPr>
          <p:blipFill>
            <a:blip r:embed="rId13"/>
            <a:stretch>
              <a:fillRect/>
            </a:stretch>
          </p:blipFill>
          <p:spPr>
            <a:xfrm>
              <a:off x="7230374" y="2071833"/>
              <a:ext cx="479723" cy="542880"/>
            </a:xfrm>
            <a:prstGeom prst="rect">
              <a:avLst/>
            </a:prstGeom>
          </p:spPr>
        </p:pic>
        <p:sp>
          <p:nvSpPr>
            <p:cNvPr id="33" name="TextBox 32"/>
            <p:cNvSpPr txBox="1"/>
            <p:nvPr/>
          </p:nvSpPr>
          <p:spPr>
            <a:xfrm>
              <a:off x="3067869" y="1947919"/>
              <a:ext cx="4391445" cy="544880"/>
            </a:xfrm>
            <a:prstGeom prst="rect">
              <a:avLst/>
            </a:prstGeom>
            <a:noFill/>
          </p:spPr>
          <p:txBody>
            <a:bodyPr wrap="none" lIns="134464" tIns="107571" rIns="134464" bIns="107571" rtlCol="0">
              <a:spAutoFit/>
            </a:bodyPr>
            <a:lstStyle/>
            <a:p>
              <a:pPr defTabSz="342900">
                <a:lnSpc>
                  <a:spcPct val="90000"/>
                </a:lnSpc>
                <a:spcAft>
                  <a:spcPts val="441"/>
                </a:spcAft>
              </a:pPr>
              <a:r>
                <a:rPr lang="nl-BE" sz="1324" dirty="0">
                  <a:solidFill>
                    <a:srgbClr val="9B2D1F"/>
                  </a:solidFill>
                  <a:latin typeface="Rockwell" panose="02060603020205020403"/>
                </a:rPr>
                <a:t>Grab “CurrentChangeToken” from list</a:t>
              </a:r>
            </a:p>
          </p:txBody>
        </p:sp>
      </p:grpSp>
      <p:grpSp>
        <p:nvGrpSpPr>
          <p:cNvPr id="90" name="Group 89"/>
          <p:cNvGrpSpPr/>
          <p:nvPr/>
        </p:nvGrpSpPr>
        <p:grpSpPr>
          <a:xfrm>
            <a:off x="161638" y="3846502"/>
            <a:ext cx="7297790" cy="1559481"/>
            <a:chOff x="219836" y="4065097"/>
            <a:chExt cx="9925502" cy="2121004"/>
          </a:xfrm>
        </p:grpSpPr>
        <p:pic>
          <p:nvPicPr>
            <p:cNvPr id="39" name="Picture 38"/>
            <p:cNvPicPr>
              <a:picLocks noChangeAspect="1"/>
            </p:cNvPicPr>
            <p:nvPr/>
          </p:nvPicPr>
          <p:blipFill>
            <a:blip r:embed="rId14"/>
            <a:stretch>
              <a:fillRect/>
            </a:stretch>
          </p:blipFill>
          <p:spPr>
            <a:xfrm>
              <a:off x="861431" y="4309664"/>
              <a:ext cx="865868" cy="1025511"/>
            </a:xfrm>
            <a:prstGeom prst="rect">
              <a:avLst/>
            </a:prstGeom>
          </p:spPr>
        </p:pic>
        <p:sp>
          <p:nvSpPr>
            <p:cNvPr id="40" name="TextBox 39"/>
            <p:cNvSpPr txBox="1"/>
            <p:nvPr/>
          </p:nvSpPr>
          <p:spPr>
            <a:xfrm>
              <a:off x="219836" y="5296498"/>
              <a:ext cx="1925301" cy="831439"/>
            </a:xfrm>
            <a:prstGeom prst="rect">
              <a:avLst/>
            </a:prstGeom>
            <a:noFill/>
          </p:spPr>
          <p:txBody>
            <a:bodyPr wrap="square" lIns="0" tIns="0" rIns="0" bIns="0" rtlCol="0">
              <a:spAutoFit/>
            </a:bodyPr>
            <a:lstStyle/>
            <a:p>
              <a:pPr algn="ctr" defTabSz="342900"/>
              <a:r>
                <a:rPr lang="en-US" sz="1324" spc="-52" dirty="0">
                  <a:solidFill>
                    <a:prstClr val="black">
                      <a:lumMod val="60000"/>
                      <a:lumOff val="40000"/>
                    </a:prstClr>
                  </a:solidFill>
                  <a:latin typeface="Rockwell" panose="02060603020205020403"/>
                </a:rPr>
                <a:t>Your </a:t>
              </a:r>
              <a:r>
                <a:rPr lang="en-US" sz="1324" spc="-52" dirty="0" err="1">
                  <a:solidFill>
                    <a:prstClr val="black">
                      <a:lumMod val="60000"/>
                      <a:lumOff val="40000"/>
                    </a:prstClr>
                  </a:solidFill>
                  <a:latin typeface="Rockwell" panose="02060603020205020403"/>
                </a:rPr>
                <a:t>WebHook</a:t>
              </a:r>
              <a:r>
                <a:rPr lang="en-US" sz="1324" spc="-52" dirty="0">
                  <a:solidFill>
                    <a:prstClr val="black">
                      <a:lumMod val="60000"/>
                      <a:lumOff val="40000"/>
                    </a:prstClr>
                  </a:solidFill>
                  <a:latin typeface="Rockwell" panose="02060603020205020403"/>
                </a:rPr>
                <a:t> notification service endpoint</a:t>
              </a:r>
              <a:endParaRPr lang="en-GB" sz="1324" spc="-52" dirty="0">
                <a:solidFill>
                  <a:prstClr val="black">
                    <a:lumMod val="60000"/>
                    <a:lumOff val="40000"/>
                  </a:prstClr>
                </a:solidFill>
                <a:latin typeface="Rockwell" panose="02060603020205020403"/>
              </a:endParaRPr>
            </a:p>
          </p:txBody>
        </p:sp>
        <p:sp>
          <p:nvSpPr>
            <p:cNvPr id="42" name="TextBox 41"/>
            <p:cNvSpPr txBox="1"/>
            <p:nvPr/>
          </p:nvSpPr>
          <p:spPr>
            <a:xfrm>
              <a:off x="3949071" y="5641220"/>
              <a:ext cx="6110326" cy="544881"/>
            </a:xfrm>
            <a:prstGeom prst="rect">
              <a:avLst/>
            </a:prstGeom>
            <a:noFill/>
          </p:spPr>
          <p:txBody>
            <a:bodyPr wrap="square" lIns="134464" tIns="107571" rIns="134464" bIns="107571" rtlCol="0">
              <a:spAutoFit/>
            </a:bodyPr>
            <a:lstStyle/>
            <a:p>
              <a:pPr defTabSz="342900">
                <a:lnSpc>
                  <a:spcPct val="90000"/>
                </a:lnSpc>
                <a:spcAft>
                  <a:spcPts val="441"/>
                </a:spcAft>
              </a:pPr>
              <a:r>
                <a:rPr lang="nl-BE" sz="1324" dirty="0">
                  <a:solidFill>
                    <a:srgbClr val="0070C0"/>
                  </a:solidFill>
                  <a:latin typeface="Rockwell" panose="02060603020205020403"/>
                </a:rPr>
                <a:t>POST https://{your host}/your/webhook/service</a:t>
              </a:r>
            </a:p>
          </p:txBody>
        </p:sp>
        <p:cxnSp>
          <p:nvCxnSpPr>
            <p:cNvPr id="44" name="Connector: Elbow 43"/>
            <p:cNvCxnSpPr>
              <a:cxnSpLocks/>
              <a:stCxn id="40" idx="3"/>
              <a:endCxn id="26" idx="2"/>
            </p:cNvCxnSpPr>
            <p:nvPr/>
          </p:nvCxnSpPr>
          <p:spPr>
            <a:xfrm flipV="1">
              <a:off x="2145137" y="4065097"/>
              <a:ext cx="8000201" cy="1647121"/>
            </a:xfrm>
            <a:prstGeom prst="bentConnector2">
              <a:avLst/>
            </a:prstGeom>
            <a:ln w="28575">
              <a:solidFill>
                <a:srgbClr val="0070C0"/>
              </a:solidFill>
              <a:prstDash val="sysDash"/>
              <a:headEnd type="stealth" w="lg" len="lg"/>
              <a:tailEnd type="stealth" w="lg" len="lg"/>
            </a:ln>
            <a:effectLst>
              <a:outerShdw blurRad="50800" dist="38100" dir="2700000" algn="tl" rotWithShape="0">
                <a:schemeClr val="bg1">
                  <a:alpha val="40000"/>
                </a:schemeClr>
              </a:outerShdw>
            </a:effectLst>
          </p:spPr>
          <p:style>
            <a:lnRef idx="1">
              <a:schemeClr val="accent4"/>
            </a:lnRef>
            <a:fillRef idx="0">
              <a:schemeClr val="accent4"/>
            </a:fillRef>
            <a:effectRef idx="0">
              <a:schemeClr val="accent4"/>
            </a:effectRef>
            <a:fontRef idx="minor">
              <a:schemeClr val="tx1"/>
            </a:fontRef>
          </p:style>
        </p:cxnSp>
      </p:grpSp>
      <p:grpSp>
        <p:nvGrpSpPr>
          <p:cNvPr id="91" name="Group 90"/>
          <p:cNvGrpSpPr/>
          <p:nvPr/>
        </p:nvGrpSpPr>
        <p:grpSpPr>
          <a:xfrm>
            <a:off x="1470287" y="3144717"/>
            <a:ext cx="5258588" cy="1779316"/>
            <a:chOff x="1999692" y="3110617"/>
            <a:chExt cx="7152044" cy="2419993"/>
          </a:xfrm>
        </p:grpSpPr>
        <p:cxnSp>
          <p:nvCxnSpPr>
            <p:cNvPr id="47" name="Connector: Elbow 46"/>
            <p:cNvCxnSpPr>
              <a:cxnSpLocks/>
              <a:stCxn id="62" idx="0"/>
            </p:cNvCxnSpPr>
            <p:nvPr/>
          </p:nvCxnSpPr>
          <p:spPr>
            <a:xfrm rot="16200000" flipV="1">
              <a:off x="4537218" y="3184863"/>
              <a:ext cx="903484" cy="1553927"/>
            </a:xfrm>
            <a:prstGeom prst="bentConnector2">
              <a:avLst/>
            </a:prstGeom>
            <a:ln w="28575">
              <a:solidFill>
                <a:schemeClr val="accent4"/>
              </a:solidFill>
              <a:prstDash val="sysDash"/>
              <a:headEnd type="stealth" w="lg" len="lg"/>
              <a:tailEnd type="stealth" w="lg" len="lg"/>
            </a:ln>
            <a:effectLst>
              <a:outerShdw blurRad="50800" dist="38100" dir="2700000" algn="tl" rotWithShape="0">
                <a:schemeClr val="bg1">
                  <a:alpha val="40000"/>
                </a:schemeClr>
              </a:outerShdw>
            </a:effectLst>
          </p:spPr>
          <p:style>
            <a:lnRef idx="1">
              <a:schemeClr val="accent4"/>
            </a:lnRef>
            <a:fillRef idx="0">
              <a:schemeClr val="accent4"/>
            </a:fillRef>
            <a:effectRef idx="0">
              <a:schemeClr val="accent4"/>
            </a:effectRef>
            <a:fontRef idx="minor">
              <a:schemeClr val="tx1"/>
            </a:fontRef>
          </p:style>
        </p:cxnSp>
        <p:grpSp>
          <p:nvGrpSpPr>
            <p:cNvPr id="51" name="Group 50"/>
            <p:cNvGrpSpPr/>
            <p:nvPr/>
          </p:nvGrpSpPr>
          <p:grpSpPr>
            <a:xfrm>
              <a:off x="2651675" y="4426775"/>
              <a:ext cx="1773871" cy="974962"/>
              <a:chOff x="7465491" y="5209929"/>
              <a:chExt cx="1746418" cy="1114521"/>
            </a:xfrm>
          </p:grpSpPr>
          <p:grpSp>
            <p:nvGrpSpPr>
              <p:cNvPr id="53" name="Group 52"/>
              <p:cNvGrpSpPr/>
              <p:nvPr/>
            </p:nvGrpSpPr>
            <p:grpSpPr>
              <a:xfrm>
                <a:off x="7465491" y="5209929"/>
                <a:ext cx="1746418" cy="825548"/>
                <a:chOff x="5427988" y="5181081"/>
                <a:chExt cx="1746418" cy="825548"/>
              </a:xfrm>
            </p:grpSpPr>
            <p:sp>
              <p:nvSpPr>
                <p:cNvPr id="55" name="Rectangle 54"/>
                <p:cNvSpPr/>
                <p:nvPr/>
              </p:nvSpPr>
              <p:spPr bwMode="auto">
                <a:xfrm>
                  <a:off x="5427988" y="5181081"/>
                  <a:ext cx="1505122" cy="825548"/>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33616" tIns="33616" rIns="33616" bIns="33616" numCol="1" spcCol="0" rtlCol="0" fromWordArt="0" anchor="t" anchorCtr="0" forceAA="0" compatLnSpc="1">
                  <a:prstTxWarp prst="textNoShape">
                    <a:avLst/>
                  </a:prstTxWarp>
                  <a:noAutofit/>
                </a:bodyPr>
                <a:lstStyle/>
                <a:p>
                  <a:pPr defTabSz="672068" fontAlgn="base">
                    <a:spcBef>
                      <a:spcPct val="0"/>
                    </a:spcBef>
                    <a:spcAft>
                      <a:spcPct val="0"/>
                    </a:spcAft>
                  </a:pPr>
                  <a:r>
                    <a:rPr lang="en-US" sz="1176" dirty="0">
                      <a:solidFill>
                        <a:prstClr val="black">
                          <a:lumMod val="65000"/>
                          <a:lumOff val="35000"/>
                        </a:prstClr>
                      </a:solidFill>
                      <a:latin typeface="Rockwell" panose="02060603020205020403"/>
                      <a:ea typeface="Segoe UI" pitchFamily="34" charset="0"/>
                      <a:cs typeface="Segoe UI" pitchFamily="34" charset="0"/>
                    </a:rPr>
                    <a:t>Storage </a:t>
                  </a:r>
                  <a:br>
                    <a:rPr lang="en-US" sz="1176" dirty="0">
                      <a:solidFill>
                        <a:prstClr val="black">
                          <a:lumMod val="65000"/>
                          <a:lumOff val="35000"/>
                        </a:prstClr>
                      </a:solidFill>
                      <a:latin typeface="Rockwell" panose="02060603020205020403"/>
                      <a:ea typeface="Segoe UI" pitchFamily="34" charset="0"/>
                      <a:cs typeface="Segoe UI" pitchFamily="34" charset="0"/>
                    </a:rPr>
                  </a:br>
                  <a:r>
                    <a:rPr lang="en-US" sz="1176" dirty="0">
                      <a:solidFill>
                        <a:prstClr val="black">
                          <a:lumMod val="65000"/>
                          <a:lumOff val="35000"/>
                        </a:prstClr>
                      </a:solidFill>
                      <a:latin typeface="Rockwell" panose="02060603020205020403"/>
                      <a:ea typeface="Segoe UI" pitchFamily="34" charset="0"/>
                      <a:cs typeface="Segoe UI" pitchFamily="34" charset="0"/>
                    </a:rPr>
                    <a:t>Queue</a:t>
                  </a:r>
                </a:p>
              </p:txBody>
            </p:sp>
            <p:pic>
              <p:nvPicPr>
                <p:cNvPr id="56" name="Picture 55"/>
                <p:cNvPicPr>
                  <a:picLocks noChangeAspect="1"/>
                </p:cNvPicPr>
                <p:nvPr/>
              </p:nvPicPr>
              <p:blipFill>
                <a:blip r:embed="rId15"/>
                <a:stretch>
                  <a:fillRect/>
                </a:stretch>
              </p:blipFill>
              <p:spPr>
                <a:xfrm>
                  <a:off x="6753910" y="5189567"/>
                  <a:ext cx="420496" cy="432326"/>
                </a:xfrm>
                <a:prstGeom prst="rect">
                  <a:avLst/>
                </a:prstGeom>
              </p:spPr>
            </p:pic>
          </p:grpSp>
          <p:pic>
            <p:nvPicPr>
              <p:cNvPr id="54" name="Picture 53"/>
              <p:cNvPicPr>
                <a:picLocks noChangeAspect="1"/>
              </p:cNvPicPr>
              <p:nvPr/>
            </p:nvPicPr>
            <p:blipFill>
              <a:blip r:embed="rId16"/>
              <a:stretch>
                <a:fillRect/>
              </a:stretch>
            </p:blipFill>
            <p:spPr>
              <a:xfrm>
                <a:off x="8060707" y="5531010"/>
                <a:ext cx="911161" cy="793440"/>
              </a:xfrm>
              <a:prstGeom prst="rect">
                <a:avLst/>
              </a:prstGeom>
            </p:spPr>
          </p:pic>
        </p:grpSp>
        <p:cxnSp>
          <p:nvCxnSpPr>
            <p:cNvPr id="52" name="Straight Arrow Connector 51"/>
            <p:cNvCxnSpPr>
              <a:cxnSpLocks/>
            </p:cNvCxnSpPr>
            <p:nvPr/>
          </p:nvCxnSpPr>
          <p:spPr>
            <a:xfrm flipV="1">
              <a:off x="1999692" y="4944510"/>
              <a:ext cx="560594" cy="6585"/>
            </a:xfrm>
            <a:prstGeom prst="straightConnector1">
              <a:avLst/>
            </a:prstGeom>
            <a:ln w="28575">
              <a:solidFill>
                <a:schemeClr val="accent4"/>
              </a:solidFill>
              <a:prstDash val="sysDash"/>
              <a:tailEnd type="stealth" w="lg" len="lg"/>
            </a:ln>
            <a:effectLst>
              <a:outerShdw blurRad="50800" dist="38100" dir="2700000" algn="tl" rotWithShape="0">
                <a:schemeClr val="bg1">
                  <a:alpha val="40000"/>
                </a:schemeClr>
              </a:outerShdw>
            </a:effectLst>
          </p:spPr>
          <p:style>
            <a:lnRef idx="1">
              <a:schemeClr val="accent4"/>
            </a:lnRef>
            <a:fillRef idx="0">
              <a:schemeClr val="accent4"/>
            </a:fillRef>
            <a:effectRef idx="0">
              <a:schemeClr val="accent4"/>
            </a:effectRef>
            <a:fontRef idx="minor">
              <a:schemeClr val="tx1"/>
            </a:fontRef>
          </p:style>
        </p:cxnSp>
        <p:grpSp>
          <p:nvGrpSpPr>
            <p:cNvPr id="58" name="Group 57"/>
            <p:cNvGrpSpPr/>
            <p:nvPr/>
          </p:nvGrpSpPr>
          <p:grpSpPr>
            <a:xfrm>
              <a:off x="5123046" y="4413569"/>
              <a:ext cx="1527049" cy="1117041"/>
              <a:chOff x="5647357" y="5181081"/>
              <a:chExt cx="1527049" cy="1117041"/>
            </a:xfrm>
          </p:grpSpPr>
          <p:grpSp>
            <p:nvGrpSpPr>
              <p:cNvPr id="60" name="Group 59"/>
              <p:cNvGrpSpPr/>
              <p:nvPr/>
            </p:nvGrpSpPr>
            <p:grpSpPr>
              <a:xfrm>
                <a:off x="5647357" y="5181081"/>
                <a:ext cx="1527049" cy="825548"/>
                <a:chOff x="5647357" y="5181081"/>
                <a:chExt cx="1527049" cy="825548"/>
              </a:xfrm>
            </p:grpSpPr>
            <p:sp>
              <p:nvSpPr>
                <p:cNvPr id="62" name="Rectangle 61"/>
                <p:cNvSpPr/>
                <p:nvPr/>
              </p:nvSpPr>
              <p:spPr bwMode="auto">
                <a:xfrm>
                  <a:off x="5647357" y="5181081"/>
                  <a:ext cx="1285753" cy="825548"/>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33616" tIns="33616" rIns="33616" bIns="33616" numCol="1" spcCol="0" rtlCol="0" fromWordArt="0" anchor="t" anchorCtr="0" forceAA="0" compatLnSpc="1">
                  <a:prstTxWarp prst="textNoShape">
                    <a:avLst/>
                  </a:prstTxWarp>
                  <a:noAutofit/>
                </a:bodyPr>
                <a:lstStyle/>
                <a:p>
                  <a:pPr defTabSz="672068" fontAlgn="base">
                    <a:spcBef>
                      <a:spcPct val="0"/>
                    </a:spcBef>
                    <a:spcAft>
                      <a:spcPct val="0"/>
                    </a:spcAft>
                  </a:pPr>
                  <a:r>
                    <a:rPr lang="en-US" sz="1176" dirty="0" err="1">
                      <a:solidFill>
                        <a:prstClr val="black">
                          <a:lumMod val="65000"/>
                          <a:lumOff val="35000"/>
                        </a:prstClr>
                      </a:solidFill>
                      <a:latin typeface="Rockwell" panose="02060603020205020403"/>
                      <a:ea typeface="Segoe UI" pitchFamily="34" charset="0"/>
                      <a:cs typeface="Segoe UI" pitchFamily="34" charset="0"/>
                    </a:rPr>
                    <a:t>WebJob</a:t>
                  </a:r>
                  <a:endParaRPr lang="en-US" sz="1176" dirty="0">
                    <a:solidFill>
                      <a:prstClr val="black">
                        <a:lumMod val="65000"/>
                        <a:lumOff val="35000"/>
                      </a:prstClr>
                    </a:solidFill>
                    <a:latin typeface="Rockwell" panose="02060603020205020403"/>
                    <a:ea typeface="Segoe UI" pitchFamily="34" charset="0"/>
                    <a:cs typeface="Segoe UI" pitchFamily="34" charset="0"/>
                  </a:endParaRPr>
                </a:p>
              </p:txBody>
            </p:sp>
            <p:pic>
              <p:nvPicPr>
                <p:cNvPr id="63" name="Picture 62"/>
                <p:cNvPicPr>
                  <a:picLocks noChangeAspect="1"/>
                </p:cNvPicPr>
                <p:nvPr/>
              </p:nvPicPr>
              <p:blipFill>
                <a:blip r:embed="rId15"/>
                <a:stretch>
                  <a:fillRect/>
                </a:stretch>
              </p:blipFill>
              <p:spPr>
                <a:xfrm>
                  <a:off x="6753910" y="5189567"/>
                  <a:ext cx="420496" cy="432326"/>
                </a:xfrm>
                <a:prstGeom prst="rect">
                  <a:avLst/>
                </a:prstGeom>
              </p:spPr>
            </p:pic>
          </p:grpSp>
          <p:pic>
            <p:nvPicPr>
              <p:cNvPr id="61" name="Picture 60"/>
              <p:cNvPicPr>
                <a:picLocks noChangeAspect="1"/>
              </p:cNvPicPr>
              <p:nvPr/>
            </p:nvPicPr>
            <p:blipFill>
              <a:blip r:embed="rId17"/>
              <a:stretch>
                <a:fillRect/>
              </a:stretch>
            </p:blipFill>
            <p:spPr>
              <a:xfrm>
                <a:off x="6173273" y="5504682"/>
                <a:ext cx="730013" cy="793440"/>
              </a:xfrm>
              <a:prstGeom prst="rect">
                <a:avLst/>
              </a:prstGeom>
            </p:spPr>
          </p:pic>
        </p:grpSp>
        <p:cxnSp>
          <p:nvCxnSpPr>
            <p:cNvPr id="59" name="Straight Arrow Connector 58"/>
            <p:cNvCxnSpPr>
              <a:cxnSpLocks/>
            </p:cNvCxnSpPr>
            <p:nvPr/>
          </p:nvCxnSpPr>
          <p:spPr>
            <a:xfrm flipH="1">
              <a:off x="4211994" y="4950688"/>
              <a:ext cx="909777" cy="0"/>
            </a:xfrm>
            <a:prstGeom prst="straightConnector1">
              <a:avLst/>
            </a:prstGeom>
            <a:ln w="28575">
              <a:solidFill>
                <a:schemeClr val="accent4"/>
              </a:solidFill>
              <a:prstDash val="sysDash"/>
              <a:headEnd type="stealth" w="lg" len="lg"/>
              <a:tailEnd type="stealth" w="lg" len="lg"/>
            </a:ln>
            <a:effectLst>
              <a:outerShdw blurRad="50800" dist="38100" dir="2700000" algn="tl" rotWithShape="0">
                <a:schemeClr val="bg1">
                  <a:alpha val="40000"/>
                </a:schemeClr>
              </a:outerShdw>
            </a:effectLst>
          </p:spPr>
          <p:style>
            <a:lnRef idx="1">
              <a:schemeClr val="accent4"/>
            </a:lnRef>
            <a:fillRef idx="0">
              <a:schemeClr val="accent4"/>
            </a:fillRef>
            <a:effectRef idx="0">
              <a:schemeClr val="accent4"/>
            </a:effectRef>
            <a:fontRef idx="minor">
              <a:schemeClr val="tx1"/>
            </a:fontRef>
          </p:style>
        </p:cxnSp>
        <p:grpSp>
          <p:nvGrpSpPr>
            <p:cNvPr id="76" name="Group 75"/>
            <p:cNvGrpSpPr/>
            <p:nvPr/>
          </p:nvGrpSpPr>
          <p:grpSpPr>
            <a:xfrm>
              <a:off x="6303611" y="3723178"/>
              <a:ext cx="2848125" cy="1348647"/>
              <a:chOff x="5522379" y="3412456"/>
              <a:chExt cx="2848125" cy="1348647"/>
            </a:xfrm>
          </p:grpSpPr>
          <p:cxnSp>
            <p:nvCxnSpPr>
              <p:cNvPr id="77" name="Straight Arrow Connector 76"/>
              <p:cNvCxnSpPr>
                <a:cxnSpLocks/>
              </p:cNvCxnSpPr>
              <p:nvPr/>
            </p:nvCxnSpPr>
            <p:spPr>
              <a:xfrm flipV="1">
                <a:off x="5694183" y="3412456"/>
                <a:ext cx="2650830" cy="1348647"/>
              </a:xfrm>
              <a:prstGeom prst="straightConnector1">
                <a:avLst/>
              </a:prstGeom>
              <a:ln w="28575">
                <a:solidFill>
                  <a:schemeClr val="accent4"/>
                </a:solidFill>
                <a:prstDash val="sysDash"/>
                <a:headEnd type="stealth" w="lg" len="lg"/>
                <a:tailEnd type="stealth" w="lg" len="lg"/>
              </a:ln>
              <a:effectLst>
                <a:outerShdw blurRad="50800" dist="38100" dir="2700000" algn="tl" rotWithShape="0">
                  <a:schemeClr val="bg1">
                    <a:alpha val="40000"/>
                  </a:schemeClr>
                </a:outerShdw>
              </a:effectLst>
            </p:spPr>
            <p:style>
              <a:lnRef idx="1">
                <a:schemeClr val="accent4"/>
              </a:lnRef>
              <a:fillRef idx="0">
                <a:schemeClr val="accent4"/>
              </a:fillRef>
              <a:effectRef idx="0">
                <a:schemeClr val="accent4"/>
              </a:effectRef>
              <a:fontRef idx="minor">
                <a:schemeClr val="tx1"/>
              </a:fontRef>
            </p:style>
          </p:cxnSp>
          <p:sp>
            <p:nvSpPr>
              <p:cNvPr id="78" name="TextBox 77"/>
              <p:cNvSpPr txBox="1"/>
              <p:nvPr/>
            </p:nvSpPr>
            <p:spPr>
              <a:xfrm rot="19971771">
                <a:off x="5522379" y="3534411"/>
                <a:ext cx="2848125" cy="794294"/>
              </a:xfrm>
              <a:prstGeom prst="rect">
                <a:avLst/>
              </a:prstGeom>
              <a:noFill/>
              <a:ln>
                <a:noFill/>
              </a:ln>
            </p:spPr>
            <p:txBody>
              <a:bodyPr wrap="square" lIns="134464" tIns="107571" rIns="134464" bIns="107571" rtlCol="0">
                <a:spAutoFit/>
              </a:bodyPr>
              <a:lstStyle/>
              <a:p>
                <a:pPr defTabSz="342900">
                  <a:lnSpc>
                    <a:spcPct val="90000"/>
                  </a:lnSpc>
                  <a:spcAft>
                    <a:spcPts val="441"/>
                  </a:spcAft>
                </a:pPr>
                <a:r>
                  <a:rPr lang="nl-BE" sz="1324" dirty="0">
                    <a:solidFill>
                      <a:srgbClr val="956251"/>
                    </a:solidFill>
                    <a:latin typeface="Rockwell" panose="02060603020205020403"/>
                  </a:rPr>
                  <a:t>GetChanges() CSOM API</a:t>
                </a:r>
              </a:p>
            </p:txBody>
          </p:sp>
        </p:grpSp>
        <p:pic>
          <p:nvPicPr>
            <p:cNvPr id="80" name="Picture 79"/>
            <p:cNvPicPr>
              <a:picLocks noChangeAspect="1"/>
            </p:cNvPicPr>
            <p:nvPr/>
          </p:nvPicPr>
          <p:blipFill>
            <a:blip r:embed="rId13"/>
            <a:stretch>
              <a:fillRect/>
            </a:stretch>
          </p:blipFill>
          <p:spPr>
            <a:xfrm>
              <a:off x="8330356" y="3955893"/>
              <a:ext cx="479723" cy="542880"/>
            </a:xfrm>
            <a:prstGeom prst="rect">
              <a:avLst/>
            </a:prstGeom>
          </p:spPr>
        </p:pic>
        <p:sp>
          <p:nvSpPr>
            <p:cNvPr id="75" name="TextBox 74"/>
            <p:cNvSpPr txBox="1"/>
            <p:nvPr/>
          </p:nvSpPr>
          <p:spPr>
            <a:xfrm>
              <a:off x="4260890" y="3110617"/>
              <a:ext cx="1735027" cy="1293123"/>
            </a:xfrm>
            <a:prstGeom prst="rect">
              <a:avLst/>
            </a:prstGeom>
            <a:noFill/>
          </p:spPr>
          <p:txBody>
            <a:bodyPr wrap="square" lIns="134464" tIns="107571" rIns="134464" bIns="107571" rtlCol="0">
              <a:spAutoFit/>
            </a:bodyPr>
            <a:lstStyle/>
            <a:p>
              <a:pPr defTabSz="342900">
                <a:lnSpc>
                  <a:spcPct val="90000"/>
                </a:lnSpc>
                <a:spcAft>
                  <a:spcPts val="441"/>
                </a:spcAft>
              </a:pPr>
              <a:r>
                <a:rPr lang="nl-BE" sz="1324" dirty="0">
                  <a:solidFill>
                    <a:srgbClr val="956251"/>
                  </a:solidFill>
                  <a:latin typeface="Rockwell" panose="02060603020205020403"/>
                </a:rPr>
                <a:t>Grab change token from DB</a:t>
              </a:r>
            </a:p>
          </p:txBody>
        </p:sp>
      </p:grpSp>
      <p:grpSp>
        <p:nvGrpSpPr>
          <p:cNvPr id="92" name="Group 91"/>
          <p:cNvGrpSpPr/>
          <p:nvPr/>
        </p:nvGrpSpPr>
        <p:grpSpPr>
          <a:xfrm>
            <a:off x="3232830" y="2783243"/>
            <a:ext cx="2273861" cy="1312663"/>
            <a:chOff x="4396874" y="2618987"/>
            <a:chExt cx="3092608" cy="1785312"/>
          </a:xfrm>
        </p:grpSpPr>
        <p:cxnSp>
          <p:nvCxnSpPr>
            <p:cNvPr id="81" name="Connector: Elbow 80"/>
            <p:cNvCxnSpPr>
              <a:cxnSpLocks/>
            </p:cNvCxnSpPr>
            <p:nvPr/>
          </p:nvCxnSpPr>
          <p:spPr>
            <a:xfrm rot="16200000" flipV="1">
              <a:off x="4711525" y="2729245"/>
              <a:ext cx="1399062" cy="1951046"/>
            </a:xfrm>
            <a:prstGeom prst="bentConnector2">
              <a:avLst/>
            </a:prstGeom>
            <a:ln w="28575">
              <a:solidFill>
                <a:schemeClr val="accent3"/>
              </a:solidFill>
              <a:prstDash val="sysDash"/>
              <a:headEnd type="stealth" w="lg" len="lg"/>
              <a:tailEnd type="stealth" w="lg" len="lg"/>
            </a:ln>
            <a:effectLst>
              <a:outerShdw blurRad="50800" dist="38100" dir="2700000" algn="tl" rotWithShape="0">
                <a:schemeClr val="bg1">
                  <a:alpha val="40000"/>
                </a:schemeClr>
              </a:outerShdw>
            </a:effectLst>
          </p:spPr>
          <p:style>
            <a:lnRef idx="1">
              <a:schemeClr val="accent4"/>
            </a:lnRef>
            <a:fillRef idx="0">
              <a:schemeClr val="accent4"/>
            </a:fillRef>
            <a:effectRef idx="0">
              <a:schemeClr val="accent4"/>
            </a:effectRef>
            <a:fontRef idx="minor">
              <a:schemeClr val="tx1"/>
            </a:fontRef>
          </p:style>
        </p:cxnSp>
        <p:sp>
          <p:nvSpPr>
            <p:cNvPr id="84" name="TextBox 83"/>
            <p:cNvSpPr txBox="1"/>
            <p:nvPr/>
          </p:nvSpPr>
          <p:spPr>
            <a:xfrm>
              <a:off x="4396874" y="2618987"/>
              <a:ext cx="3092608" cy="794294"/>
            </a:xfrm>
            <a:prstGeom prst="rect">
              <a:avLst/>
            </a:prstGeom>
            <a:noFill/>
          </p:spPr>
          <p:txBody>
            <a:bodyPr wrap="square" lIns="134464" tIns="107571" rIns="134464" bIns="107571" rtlCol="0">
              <a:spAutoFit/>
            </a:bodyPr>
            <a:lstStyle/>
            <a:p>
              <a:pPr defTabSz="342900">
                <a:lnSpc>
                  <a:spcPct val="90000"/>
                </a:lnSpc>
                <a:spcAft>
                  <a:spcPts val="441"/>
                </a:spcAft>
              </a:pPr>
              <a:r>
                <a:rPr lang="nl-BE" sz="1324" dirty="0">
                  <a:solidFill>
                    <a:srgbClr val="A28E6A"/>
                  </a:solidFill>
                  <a:latin typeface="Rockwell" panose="02060603020205020403"/>
                </a:rPr>
                <a:t>Persist last used token per subscription</a:t>
              </a:r>
            </a:p>
          </p:txBody>
        </p:sp>
      </p:grpSp>
      <p:grpSp>
        <p:nvGrpSpPr>
          <p:cNvPr id="89" name="Group 88"/>
          <p:cNvGrpSpPr/>
          <p:nvPr/>
        </p:nvGrpSpPr>
        <p:grpSpPr>
          <a:xfrm>
            <a:off x="443186" y="2827272"/>
            <a:ext cx="2823960" cy="891692"/>
            <a:chOff x="602762" y="2678869"/>
            <a:chExt cx="3840782" cy="1212763"/>
          </a:xfrm>
        </p:grpSpPr>
        <p:grpSp>
          <p:nvGrpSpPr>
            <p:cNvPr id="88" name="Group 87"/>
            <p:cNvGrpSpPr/>
            <p:nvPr/>
          </p:nvGrpSpPr>
          <p:grpSpPr>
            <a:xfrm>
              <a:off x="602762" y="2678869"/>
              <a:ext cx="3594952" cy="1212763"/>
              <a:chOff x="602762" y="2678869"/>
              <a:chExt cx="3594952" cy="1212763"/>
            </a:xfrm>
          </p:grpSpPr>
          <p:sp>
            <p:nvSpPr>
              <p:cNvPr id="69" name="Rectangle 68"/>
              <p:cNvSpPr/>
              <p:nvPr/>
            </p:nvSpPr>
            <p:spPr bwMode="auto">
              <a:xfrm>
                <a:off x="2668932" y="2799030"/>
                <a:ext cx="1528782" cy="1048302"/>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33616" tIns="33616" rIns="33616" bIns="33616" numCol="1" spcCol="0" rtlCol="0" fromWordArt="0" anchor="t" anchorCtr="0" forceAA="0" compatLnSpc="1">
                <a:prstTxWarp prst="textNoShape">
                  <a:avLst/>
                </a:prstTxWarp>
                <a:noAutofit/>
              </a:bodyPr>
              <a:lstStyle/>
              <a:p>
                <a:pPr defTabSz="672068" fontAlgn="base">
                  <a:spcBef>
                    <a:spcPct val="0"/>
                  </a:spcBef>
                  <a:spcAft>
                    <a:spcPct val="0"/>
                  </a:spcAft>
                </a:pPr>
                <a:r>
                  <a:rPr lang="en-US" sz="1176" dirty="0">
                    <a:solidFill>
                      <a:prstClr val="black">
                        <a:lumMod val="65000"/>
                        <a:lumOff val="35000"/>
                      </a:prstClr>
                    </a:solidFill>
                    <a:latin typeface="Rockwell" panose="02060603020205020403"/>
                    <a:ea typeface="Segoe UI" pitchFamily="34" charset="0"/>
                    <a:cs typeface="Segoe UI" pitchFamily="34" charset="0"/>
                  </a:rPr>
                  <a:t>SQL </a:t>
                </a:r>
              </a:p>
              <a:p>
                <a:pPr defTabSz="672068" fontAlgn="base">
                  <a:spcBef>
                    <a:spcPct val="0"/>
                  </a:spcBef>
                  <a:spcAft>
                    <a:spcPct val="0"/>
                  </a:spcAft>
                </a:pPr>
                <a:r>
                  <a:rPr lang="en-US" sz="1176" dirty="0">
                    <a:solidFill>
                      <a:prstClr val="black">
                        <a:lumMod val="65000"/>
                        <a:lumOff val="35000"/>
                      </a:prstClr>
                    </a:solidFill>
                    <a:latin typeface="Rockwell" panose="02060603020205020403"/>
                    <a:ea typeface="Segoe UI" pitchFamily="34" charset="0"/>
                    <a:cs typeface="Segoe UI" pitchFamily="34" charset="0"/>
                  </a:rPr>
                  <a:t>Azure </a:t>
                </a:r>
              </a:p>
              <a:p>
                <a:pPr defTabSz="672068" fontAlgn="base">
                  <a:spcBef>
                    <a:spcPct val="0"/>
                  </a:spcBef>
                  <a:spcAft>
                    <a:spcPct val="0"/>
                  </a:spcAft>
                </a:pPr>
                <a:r>
                  <a:rPr lang="en-US" sz="1176" dirty="0">
                    <a:solidFill>
                      <a:prstClr val="black">
                        <a:lumMod val="65000"/>
                        <a:lumOff val="35000"/>
                      </a:prstClr>
                    </a:solidFill>
                    <a:latin typeface="Rockwell" panose="02060603020205020403"/>
                    <a:ea typeface="Segoe UI" pitchFamily="34" charset="0"/>
                    <a:cs typeface="Segoe UI" pitchFamily="34" charset="0"/>
                  </a:rPr>
                  <a:t>DB</a:t>
                </a:r>
              </a:p>
            </p:txBody>
          </p:sp>
          <p:cxnSp>
            <p:nvCxnSpPr>
              <p:cNvPr id="35" name="Connector: Elbow 34"/>
              <p:cNvCxnSpPr>
                <a:cxnSpLocks/>
                <a:stCxn id="12" idx="2"/>
              </p:cNvCxnSpPr>
              <p:nvPr/>
            </p:nvCxnSpPr>
            <p:spPr>
              <a:xfrm rot="16200000" flipH="1">
                <a:off x="1412905" y="2253312"/>
                <a:ext cx="831212" cy="1682326"/>
              </a:xfrm>
              <a:prstGeom prst="bentConnector2">
                <a:avLst/>
              </a:prstGeom>
              <a:ln w="28575">
                <a:solidFill>
                  <a:srgbClr val="33862F"/>
                </a:solidFill>
                <a:prstDash val="sysDash"/>
                <a:headEnd type="stealth" w="lg" len="lg"/>
                <a:tailEnd type="stealth" w="lg" len="lg"/>
              </a:ln>
              <a:effectLst>
                <a:outerShdw blurRad="50800" dist="38100" dir="2700000" algn="tl" rotWithShape="0">
                  <a:schemeClr val="bg1">
                    <a:alpha val="40000"/>
                  </a:schemeClr>
                </a:outerShdw>
              </a:effectLst>
            </p:spPr>
            <p:style>
              <a:lnRef idx="1">
                <a:schemeClr val="accent4"/>
              </a:lnRef>
              <a:fillRef idx="0">
                <a:schemeClr val="accent4"/>
              </a:fillRef>
              <a:effectRef idx="0">
                <a:schemeClr val="accent4"/>
              </a:effectRef>
              <a:fontRef idx="minor">
                <a:schemeClr val="tx1"/>
              </a:fontRef>
            </p:style>
          </p:cxnSp>
          <p:sp>
            <p:nvSpPr>
              <p:cNvPr id="83" name="TextBox 82"/>
              <p:cNvSpPr txBox="1"/>
              <p:nvPr/>
            </p:nvSpPr>
            <p:spPr>
              <a:xfrm>
                <a:off x="602762" y="3097338"/>
                <a:ext cx="2270500" cy="794294"/>
              </a:xfrm>
              <a:prstGeom prst="rect">
                <a:avLst/>
              </a:prstGeom>
              <a:noFill/>
            </p:spPr>
            <p:txBody>
              <a:bodyPr wrap="square" lIns="134464" tIns="107571" rIns="134464" bIns="107571" rtlCol="0">
                <a:spAutoFit/>
              </a:bodyPr>
              <a:lstStyle/>
              <a:p>
                <a:pPr defTabSz="342900">
                  <a:lnSpc>
                    <a:spcPct val="90000"/>
                  </a:lnSpc>
                  <a:spcAft>
                    <a:spcPts val="441"/>
                  </a:spcAft>
                </a:pPr>
                <a:r>
                  <a:rPr lang="nl-BE" sz="1324" dirty="0">
                    <a:solidFill>
                      <a:srgbClr val="9B2D1F"/>
                    </a:solidFill>
                    <a:latin typeface="Rockwell" panose="02060603020205020403"/>
                  </a:rPr>
                  <a:t>Persist token per subscription</a:t>
                </a:r>
              </a:p>
            </p:txBody>
          </p:sp>
        </p:grpSp>
        <p:pic>
          <p:nvPicPr>
            <p:cNvPr id="4" name="Picture 3"/>
            <p:cNvPicPr>
              <a:picLocks noChangeAspect="1"/>
            </p:cNvPicPr>
            <p:nvPr/>
          </p:nvPicPr>
          <p:blipFill>
            <a:blip r:embed="rId4"/>
            <a:stretch>
              <a:fillRect/>
            </a:stretch>
          </p:blipFill>
          <p:spPr>
            <a:xfrm>
              <a:off x="3392264" y="2936449"/>
              <a:ext cx="674964" cy="892879"/>
            </a:xfrm>
            <a:prstGeom prst="rect">
              <a:avLst/>
            </a:prstGeom>
          </p:spPr>
        </p:pic>
        <p:pic>
          <p:nvPicPr>
            <p:cNvPr id="70" name="Picture 69"/>
            <p:cNvPicPr>
              <a:picLocks noChangeAspect="1"/>
            </p:cNvPicPr>
            <p:nvPr/>
          </p:nvPicPr>
          <p:blipFill>
            <a:blip r:embed="rId15"/>
            <a:stretch>
              <a:fillRect/>
            </a:stretch>
          </p:blipFill>
          <p:spPr>
            <a:xfrm>
              <a:off x="4016438" y="2822849"/>
              <a:ext cx="427106" cy="548979"/>
            </a:xfrm>
            <a:prstGeom prst="rect">
              <a:avLst/>
            </a:prstGeom>
          </p:spPr>
        </p:pic>
      </p:grpSp>
    </p:spTree>
    <p:custDataLst>
      <p:tags r:id="rId1"/>
    </p:custDataLst>
    <p:extLst>
      <p:ext uri="{BB962C8B-B14F-4D97-AF65-F5344CB8AC3E}">
        <p14:creationId xmlns:p14="http://schemas.microsoft.com/office/powerpoint/2010/main" val="3479672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Handling Expired Webhook Subscriptions</a:t>
            </a:r>
          </a:p>
        </p:txBody>
      </p:sp>
      <p:sp>
        <p:nvSpPr>
          <p:cNvPr id="2" name="Text Placeholder 1"/>
          <p:cNvSpPr>
            <a:spLocks noGrp="1"/>
          </p:cNvSpPr>
          <p:nvPr>
            <p:ph idx="1"/>
          </p:nvPr>
        </p:nvSpPr>
        <p:spPr/>
        <p:txBody>
          <a:bodyPr>
            <a:noAutofit/>
          </a:bodyPr>
          <a:lstStyle/>
          <a:p>
            <a:r>
              <a:rPr lang="en-US" sz="2400" dirty="0" err="1"/>
              <a:t>Webhook</a:t>
            </a:r>
            <a:r>
              <a:rPr lang="en-US" sz="2400" dirty="0"/>
              <a:t> subscriptions expire in 6 months</a:t>
            </a:r>
          </a:p>
          <a:p>
            <a:r>
              <a:rPr lang="en-US" sz="2400" dirty="0"/>
              <a:t>If there are no changes to a SharePoint list for 6 months</a:t>
            </a:r>
          </a:p>
          <a:p>
            <a:pPr lvl="1"/>
            <a:r>
              <a:rPr lang="en-US" sz="2000" dirty="0"/>
              <a:t>No </a:t>
            </a:r>
            <a:r>
              <a:rPr lang="en-US" sz="2000" dirty="0" err="1"/>
              <a:t>webhook</a:t>
            </a:r>
            <a:r>
              <a:rPr lang="en-US" sz="2000" dirty="0"/>
              <a:t> notifications are fired </a:t>
            </a:r>
          </a:p>
          <a:p>
            <a:pPr lvl="1"/>
            <a:r>
              <a:rPr lang="en-US" sz="2000" dirty="0"/>
              <a:t>Webhook subscriptions are deleted automatically by SharePoint</a:t>
            </a:r>
          </a:p>
          <a:p>
            <a:r>
              <a:rPr lang="en-US" sz="2400" dirty="0"/>
              <a:t>Basic model (fragile)</a:t>
            </a:r>
          </a:p>
          <a:p>
            <a:pPr lvl="1"/>
            <a:r>
              <a:rPr lang="en-US" sz="2000" dirty="0"/>
              <a:t>When notifications are received, check the subscription lifetime</a:t>
            </a:r>
          </a:p>
          <a:p>
            <a:pPr lvl="1"/>
            <a:r>
              <a:rPr lang="en-US" sz="2000" dirty="0"/>
              <a:t>If the subscription is about to expire, extend the lifetime of the subscription</a:t>
            </a:r>
          </a:p>
          <a:p>
            <a:r>
              <a:rPr lang="en-US" sz="2400" dirty="0"/>
              <a:t>Complex model (reliable)</a:t>
            </a:r>
          </a:p>
          <a:p>
            <a:pPr lvl="1"/>
            <a:r>
              <a:rPr lang="en-US" sz="2000" dirty="0"/>
              <a:t>Create a job that runs at least once every 6 months to read subscription IDs from a persisted storage location, then extend each subscription using the IDs</a:t>
            </a:r>
          </a:p>
        </p:txBody>
      </p:sp>
    </p:spTree>
    <p:custDataLst>
      <p:tags r:id="rId1"/>
    </p:custDataLst>
    <p:extLst>
      <p:ext uri="{BB962C8B-B14F-4D97-AF65-F5344CB8AC3E}">
        <p14:creationId xmlns:p14="http://schemas.microsoft.com/office/powerpoint/2010/main" val="3636872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Required Permissions to Update WebHooks</a:t>
            </a:r>
            <a:endParaRPr lang="en-US" dirty="0"/>
          </a:p>
        </p:txBody>
      </p:sp>
      <p:sp>
        <p:nvSpPr>
          <p:cNvPr id="2" name="Text Placeholder 1"/>
          <p:cNvSpPr>
            <a:spLocks noGrp="1"/>
          </p:cNvSpPr>
          <p:nvPr>
            <p:ph idx="1"/>
          </p:nvPr>
        </p:nvSpPr>
        <p:spPr/>
        <p:txBody>
          <a:bodyPr>
            <a:normAutofit/>
          </a:bodyPr>
          <a:lstStyle/>
          <a:p>
            <a:r>
              <a:rPr lang="en-US" sz="2400" dirty="0"/>
              <a:t>Microsoft Azure Active Directory (AD) applications</a:t>
            </a:r>
          </a:p>
          <a:p>
            <a:pPr lvl="1"/>
            <a:r>
              <a:rPr lang="en-US" sz="2000" dirty="0"/>
              <a:t>Set the following Azure AD application permissions:</a:t>
            </a:r>
          </a:p>
          <a:p>
            <a:pPr lvl="1"/>
            <a:endParaRPr lang="en-US" sz="2000" dirty="0"/>
          </a:p>
          <a:p>
            <a:pPr lvl="1"/>
            <a:endParaRPr lang="en-US" sz="2000" dirty="0"/>
          </a:p>
          <a:p>
            <a:r>
              <a:rPr lang="en-US" sz="2400" dirty="0"/>
              <a:t>SharePoint add-in</a:t>
            </a:r>
          </a:p>
          <a:p>
            <a:pPr lvl="1"/>
            <a:r>
              <a:rPr lang="en-US" sz="2000" dirty="0"/>
              <a:t>Subscription can only be updated by entity that created it.</a:t>
            </a:r>
          </a:p>
          <a:p>
            <a:pPr lvl="1"/>
            <a:r>
              <a:rPr lang="en-US" sz="2000" dirty="0"/>
              <a:t>Set the following SharePoint Add-in permissions (or higher):</a:t>
            </a:r>
          </a:p>
          <a:p>
            <a:endParaRPr lang="en-US" sz="2400" dirty="0"/>
          </a:p>
        </p:txBody>
      </p:sp>
      <p:graphicFrame>
        <p:nvGraphicFramePr>
          <p:cNvPr id="6" name="Table 5"/>
          <p:cNvGraphicFramePr>
            <a:graphicFrameLocks noGrp="1"/>
          </p:cNvGraphicFramePr>
          <p:nvPr>
            <p:extLst>
              <p:ext uri="{D42A27DB-BD31-4B8C-83A1-F6EECF244321}">
                <p14:modId xmlns:p14="http://schemas.microsoft.com/office/powerpoint/2010/main" val="4267927818"/>
              </p:ext>
            </p:extLst>
          </p:nvPr>
        </p:nvGraphicFramePr>
        <p:xfrm>
          <a:off x="1219200" y="2438400"/>
          <a:ext cx="7467600" cy="538772"/>
        </p:xfrm>
        <a:graphic>
          <a:graphicData uri="http://schemas.openxmlformats.org/drawingml/2006/table">
            <a:tbl>
              <a:tblPr>
                <a:tableStyleId>{5FD0F851-EC5A-4D38-B0AD-8093EC10F338}</a:tableStyleId>
              </a:tblPr>
              <a:tblGrid>
                <a:gridCol w="2420532">
                  <a:extLst>
                    <a:ext uri="{9D8B030D-6E8A-4147-A177-3AD203B41FA5}">
                      <a16:colId xmlns:a16="http://schemas.microsoft.com/office/drawing/2014/main" val="3251983201"/>
                    </a:ext>
                  </a:extLst>
                </a:gridCol>
                <a:gridCol w="5047068">
                  <a:extLst>
                    <a:ext uri="{9D8B030D-6E8A-4147-A177-3AD203B41FA5}">
                      <a16:colId xmlns:a16="http://schemas.microsoft.com/office/drawing/2014/main" val="3494648711"/>
                    </a:ext>
                  </a:extLst>
                </a:gridCol>
              </a:tblGrid>
              <a:tr h="261767">
                <a:tc>
                  <a:txBody>
                    <a:bodyPr/>
                    <a:lstStyle/>
                    <a:p>
                      <a:pPr algn="l"/>
                      <a:r>
                        <a:rPr lang="en-US" sz="1400" dirty="0">
                          <a:solidFill>
                            <a:schemeClr val="bg1"/>
                          </a:solidFill>
                          <a:effectLst/>
                        </a:rPr>
                        <a:t>Application</a:t>
                      </a:r>
                      <a:endParaRPr lang="en-US" sz="1400" b="1" dirty="0">
                        <a:solidFill>
                          <a:schemeClr val="bg1"/>
                        </a:solidFill>
                        <a:effectLst/>
                      </a:endParaRPr>
                    </a:p>
                  </a:txBody>
                  <a:tcPr marL="60695" marR="60695" marT="28013" marB="28013" anchor="ctr">
                    <a:solidFill>
                      <a:schemeClr val="accent1"/>
                    </a:solidFill>
                  </a:tcPr>
                </a:tc>
                <a:tc>
                  <a:txBody>
                    <a:bodyPr/>
                    <a:lstStyle/>
                    <a:p>
                      <a:pPr algn="l"/>
                      <a:r>
                        <a:rPr lang="en-US" sz="1400" dirty="0">
                          <a:solidFill>
                            <a:schemeClr val="bg1"/>
                          </a:solidFill>
                          <a:effectLst/>
                        </a:rPr>
                        <a:t>Permission</a:t>
                      </a:r>
                      <a:endParaRPr lang="en-US" sz="1400" b="1" dirty="0">
                        <a:solidFill>
                          <a:schemeClr val="bg1"/>
                        </a:solidFill>
                        <a:effectLst/>
                      </a:endParaRPr>
                    </a:p>
                  </a:txBody>
                  <a:tcPr marL="60695" marR="60695" marT="28013" marB="28013" anchor="ctr">
                    <a:solidFill>
                      <a:schemeClr val="accent1"/>
                    </a:solidFill>
                  </a:tcPr>
                </a:tc>
                <a:extLst>
                  <a:ext uri="{0D108BD9-81ED-4DB2-BD59-A6C34878D82A}">
                    <a16:rowId xmlns:a16="http://schemas.microsoft.com/office/drawing/2014/main" val="557845830"/>
                  </a:ext>
                </a:extLst>
              </a:tr>
              <a:tr h="261767">
                <a:tc>
                  <a:txBody>
                    <a:bodyPr/>
                    <a:lstStyle/>
                    <a:p>
                      <a:r>
                        <a:rPr lang="en-US" sz="1400" dirty="0">
                          <a:effectLst/>
                        </a:rPr>
                        <a:t>Office 365 SharePoint Online</a:t>
                      </a:r>
                    </a:p>
                  </a:txBody>
                  <a:tcPr marL="60695" marR="60695" marT="28013" marB="28013" anchor="ctr"/>
                </a:tc>
                <a:tc>
                  <a:txBody>
                    <a:bodyPr/>
                    <a:lstStyle/>
                    <a:p>
                      <a:r>
                        <a:rPr lang="en-US" sz="1400" dirty="0">
                          <a:effectLst/>
                        </a:rPr>
                        <a:t>Read and write items and lists in all site collections.</a:t>
                      </a:r>
                    </a:p>
                  </a:txBody>
                  <a:tcPr marL="60695" marR="60695" marT="28013" marB="28013" anchor="ctr"/>
                </a:tc>
                <a:extLst>
                  <a:ext uri="{0D108BD9-81ED-4DB2-BD59-A6C34878D82A}">
                    <a16:rowId xmlns:a16="http://schemas.microsoft.com/office/drawing/2014/main" val="1682484156"/>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058205615"/>
              </p:ext>
            </p:extLst>
          </p:nvPr>
        </p:nvGraphicFramePr>
        <p:xfrm>
          <a:off x="1219200" y="4419600"/>
          <a:ext cx="7676932" cy="538772"/>
        </p:xfrm>
        <a:graphic>
          <a:graphicData uri="http://schemas.openxmlformats.org/drawingml/2006/table">
            <a:tbl>
              <a:tblPr>
                <a:tableStyleId>{5FD0F851-EC5A-4D38-B0AD-8093EC10F338}</a:tableStyleId>
              </a:tblPr>
              <a:tblGrid>
                <a:gridCol w="2488385">
                  <a:extLst>
                    <a:ext uri="{9D8B030D-6E8A-4147-A177-3AD203B41FA5}">
                      <a16:colId xmlns:a16="http://schemas.microsoft.com/office/drawing/2014/main" val="3350029723"/>
                    </a:ext>
                  </a:extLst>
                </a:gridCol>
                <a:gridCol w="5188547">
                  <a:extLst>
                    <a:ext uri="{9D8B030D-6E8A-4147-A177-3AD203B41FA5}">
                      <a16:colId xmlns:a16="http://schemas.microsoft.com/office/drawing/2014/main" val="3983170727"/>
                    </a:ext>
                  </a:extLst>
                </a:gridCol>
              </a:tblGrid>
              <a:tr h="261767">
                <a:tc>
                  <a:txBody>
                    <a:bodyPr/>
                    <a:lstStyle/>
                    <a:p>
                      <a:pPr algn="l"/>
                      <a:r>
                        <a:rPr lang="en-US" sz="1400" dirty="0">
                          <a:solidFill>
                            <a:schemeClr val="bg1"/>
                          </a:solidFill>
                          <a:effectLst/>
                        </a:rPr>
                        <a:t>Scope</a:t>
                      </a:r>
                      <a:endParaRPr lang="en-US" sz="1400" b="1" dirty="0">
                        <a:solidFill>
                          <a:schemeClr val="bg1"/>
                        </a:solidFill>
                        <a:effectLst/>
                      </a:endParaRPr>
                    </a:p>
                  </a:txBody>
                  <a:tcPr marL="60695" marR="60695" marT="28013" marB="28013" anchor="ctr">
                    <a:solidFill>
                      <a:schemeClr val="accent1"/>
                    </a:solidFill>
                  </a:tcPr>
                </a:tc>
                <a:tc>
                  <a:txBody>
                    <a:bodyPr/>
                    <a:lstStyle/>
                    <a:p>
                      <a:pPr algn="l"/>
                      <a:r>
                        <a:rPr lang="en-US" sz="1400" dirty="0">
                          <a:solidFill>
                            <a:schemeClr val="bg1"/>
                          </a:solidFill>
                          <a:effectLst/>
                        </a:rPr>
                        <a:t>Permission Rights</a:t>
                      </a:r>
                      <a:endParaRPr lang="en-US" sz="1400" b="1" dirty="0">
                        <a:solidFill>
                          <a:schemeClr val="bg1"/>
                        </a:solidFill>
                        <a:effectLst/>
                      </a:endParaRPr>
                    </a:p>
                  </a:txBody>
                  <a:tcPr marL="60695" marR="60695" marT="28013" marB="28013" anchor="ctr">
                    <a:solidFill>
                      <a:schemeClr val="accent1"/>
                    </a:solidFill>
                  </a:tcPr>
                </a:tc>
                <a:extLst>
                  <a:ext uri="{0D108BD9-81ED-4DB2-BD59-A6C34878D82A}">
                    <a16:rowId xmlns:a16="http://schemas.microsoft.com/office/drawing/2014/main" val="1419753929"/>
                  </a:ext>
                </a:extLst>
              </a:tr>
              <a:tr h="261767">
                <a:tc>
                  <a:txBody>
                    <a:bodyPr/>
                    <a:lstStyle/>
                    <a:p>
                      <a:r>
                        <a:rPr lang="en-US" sz="1400" dirty="0">
                          <a:effectLst/>
                        </a:rPr>
                        <a:t>List</a:t>
                      </a:r>
                    </a:p>
                  </a:txBody>
                  <a:tcPr marL="60695" marR="60695" marT="28013" marB="28013" anchor="ctr"/>
                </a:tc>
                <a:tc>
                  <a:txBody>
                    <a:bodyPr/>
                    <a:lstStyle/>
                    <a:p>
                      <a:r>
                        <a:rPr lang="en-US" sz="1400" dirty="0">
                          <a:effectLst/>
                        </a:rPr>
                        <a:t>Manage</a:t>
                      </a:r>
                    </a:p>
                  </a:txBody>
                  <a:tcPr marL="60695" marR="60695" marT="28013" marB="28013" anchor="ctr"/>
                </a:tc>
                <a:extLst>
                  <a:ext uri="{0D108BD9-81ED-4DB2-BD59-A6C34878D82A}">
                    <a16:rowId xmlns:a16="http://schemas.microsoft.com/office/drawing/2014/main" val="4024165977"/>
                  </a:ext>
                </a:extLst>
              </a:tr>
            </a:tbl>
          </a:graphicData>
        </a:graphic>
      </p:graphicFrame>
    </p:spTree>
    <p:custDataLst>
      <p:tags r:id="rId1"/>
    </p:custDataLst>
    <p:extLst>
      <p:ext uri="{BB962C8B-B14F-4D97-AF65-F5344CB8AC3E}">
        <p14:creationId xmlns:p14="http://schemas.microsoft.com/office/powerpoint/2010/main" val="547976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Renewing a </a:t>
            </a:r>
            <a:r>
              <a:rPr lang="en-US" dirty="0" err="1"/>
              <a:t>webhook</a:t>
            </a:r>
            <a:r>
              <a:rPr lang="en-US" dirty="0"/>
              <a:t> subscription</a:t>
            </a:r>
          </a:p>
        </p:txBody>
      </p:sp>
      <p:sp>
        <p:nvSpPr>
          <p:cNvPr id="2" name="Text Placeholder 1"/>
          <p:cNvSpPr>
            <a:spLocks noGrp="1"/>
          </p:cNvSpPr>
          <p:nvPr>
            <p:ph idx="1"/>
          </p:nvPr>
        </p:nvSpPr>
        <p:spPr/>
        <p:txBody>
          <a:bodyPr/>
          <a:lstStyle/>
          <a:p>
            <a:r>
              <a:rPr lang="en-US" sz="2353" dirty="0">
                <a:latin typeface="Segoe UI Light" pitchFamily="34" charset="0"/>
              </a:rPr>
              <a:t>Send an update request to SharePoint</a:t>
            </a:r>
          </a:p>
          <a:p>
            <a:pPr lvl="1"/>
            <a:r>
              <a:rPr lang="en-US" sz="1600" b="1" dirty="0">
                <a:solidFill>
                  <a:schemeClr val="tx1"/>
                </a:solidFill>
                <a:latin typeface="Segoe UI Light" pitchFamily="34" charset="0"/>
                <a:hlinkClick r:id="rId4"/>
              </a:rPr>
              <a:t>https://dev.office.com/sharepoint/docs/apis/WebHooks/lists/update-subscription</a:t>
            </a:r>
            <a:r>
              <a:rPr lang="en-US" sz="1600" b="1" dirty="0">
                <a:solidFill>
                  <a:schemeClr val="tx1"/>
                </a:solidFill>
                <a:latin typeface="Segoe UI Light" pitchFamily="34" charset="0"/>
              </a:rPr>
              <a:t> </a:t>
            </a:r>
          </a:p>
        </p:txBody>
      </p:sp>
      <p:sp>
        <p:nvSpPr>
          <p:cNvPr id="4" name="Rectangle 1"/>
          <p:cNvSpPr>
            <a:spLocks noChangeArrowheads="1"/>
          </p:cNvSpPr>
          <p:nvPr/>
        </p:nvSpPr>
        <p:spPr bwMode="auto">
          <a:xfrm>
            <a:off x="914400" y="2454823"/>
            <a:ext cx="6665286"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defTabSz="672290" eaLnBrk="0" fontAlgn="base" hangingPunct="0">
              <a:spcBef>
                <a:spcPct val="0"/>
              </a:spcBef>
              <a:spcAft>
                <a:spcPct val="0"/>
              </a:spcAft>
            </a:pPr>
            <a:r>
              <a:rPr lang="en-US" altLang="en-US" sz="1600" b="1" dirty="0">
                <a:solidFill>
                  <a:srgbClr val="000000"/>
                </a:solidFill>
                <a:latin typeface="Lucida Console" panose="020B0609040504020204" pitchFamily="49" charset="0"/>
              </a:rPr>
              <a:t>PATCH </a:t>
            </a:r>
            <a:r>
              <a:rPr lang="en-US" altLang="en-US" sz="1600" b="1" dirty="0">
                <a:solidFill>
                  <a:srgbClr val="666600"/>
                </a:solidFill>
                <a:latin typeface="Lucida Console" panose="020B0609040504020204" pitchFamily="49" charset="0"/>
              </a:rPr>
              <a:t>/</a:t>
            </a:r>
            <a:r>
              <a:rPr lang="en-US" altLang="en-US" sz="1600" b="1" dirty="0">
                <a:solidFill>
                  <a:srgbClr val="000000"/>
                </a:solidFill>
                <a:latin typeface="Lucida Console" panose="020B0609040504020204" pitchFamily="49" charset="0"/>
              </a:rPr>
              <a:t>_</a:t>
            </a:r>
            <a:r>
              <a:rPr lang="en-US" altLang="en-US" sz="1600" b="1" dirty="0" err="1">
                <a:solidFill>
                  <a:srgbClr val="000000"/>
                </a:solidFill>
                <a:latin typeface="Lucida Console" panose="020B0609040504020204" pitchFamily="49" charset="0"/>
              </a:rPr>
              <a:t>api</a:t>
            </a:r>
            <a:r>
              <a:rPr lang="en-US" altLang="en-US" sz="1600" b="1" dirty="0">
                <a:solidFill>
                  <a:srgbClr val="666600"/>
                </a:solidFill>
                <a:latin typeface="Lucida Console" panose="020B0609040504020204" pitchFamily="49" charset="0"/>
              </a:rPr>
              <a:t>/</a:t>
            </a:r>
            <a:r>
              <a:rPr lang="en-US" altLang="en-US" sz="1600" b="1" dirty="0">
                <a:solidFill>
                  <a:srgbClr val="000000"/>
                </a:solidFill>
                <a:latin typeface="Lucida Console" panose="020B0609040504020204" pitchFamily="49" charset="0"/>
              </a:rPr>
              <a:t>web</a:t>
            </a:r>
            <a:r>
              <a:rPr lang="en-US" altLang="en-US" sz="1600" b="1" dirty="0">
                <a:solidFill>
                  <a:srgbClr val="666600"/>
                </a:solidFill>
                <a:latin typeface="Lucida Console" panose="020B0609040504020204" pitchFamily="49" charset="0"/>
              </a:rPr>
              <a:t>/</a:t>
            </a:r>
            <a:r>
              <a:rPr lang="en-US" altLang="en-US" sz="1600" b="1" dirty="0">
                <a:solidFill>
                  <a:srgbClr val="000000"/>
                </a:solidFill>
                <a:latin typeface="Lucida Console" panose="020B0609040504020204" pitchFamily="49" charset="0"/>
              </a:rPr>
              <a:t>lists</a:t>
            </a:r>
            <a:r>
              <a:rPr lang="en-US" altLang="en-US" sz="1600" b="1" dirty="0">
                <a:solidFill>
                  <a:srgbClr val="666600"/>
                </a:solidFill>
                <a:latin typeface="Lucida Console" panose="020B0609040504020204" pitchFamily="49" charset="0"/>
              </a:rPr>
              <a:t>(</a:t>
            </a:r>
            <a:r>
              <a:rPr lang="en-US" altLang="en-US" sz="1600" b="1" dirty="0">
                <a:solidFill>
                  <a:srgbClr val="008800"/>
                </a:solidFill>
                <a:latin typeface="Lucida Console" panose="020B0609040504020204" pitchFamily="49" charset="0"/>
              </a:rPr>
              <a:t>'list-id'</a:t>
            </a:r>
            <a:r>
              <a:rPr lang="en-US" altLang="en-US" sz="1600" b="1" dirty="0">
                <a:solidFill>
                  <a:srgbClr val="666600"/>
                </a:solidFill>
                <a:latin typeface="Lucida Console" panose="020B0609040504020204" pitchFamily="49" charset="0"/>
              </a:rPr>
              <a:t>)/</a:t>
            </a:r>
            <a:r>
              <a:rPr lang="en-US" altLang="en-US" sz="1600" b="1" dirty="0">
                <a:solidFill>
                  <a:srgbClr val="000000"/>
                </a:solidFill>
                <a:latin typeface="Lucida Console" panose="020B0609040504020204" pitchFamily="49" charset="0"/>
              </a:rPr>
              <a:t>subscriptions('</a:t>
            </a:r>
            <a:r>
              <a:rPr lang="en-US" altLang="en-US" sz="1600" b="1" dirty="0">
                <a:solidFill>
                  <a:srgbClr val="008800"/>
                </a:solidFill>
                <a:latin typeface="Lucida Console" panose="020B0609040504020204" pitchFamily="49" charset="0"/>
              </a:rPr>
              <a:t>id</a:t>
            </a:r>
            <a:r>
              <a:rPr lang="en-US" altLang="en-US" sz="1600" b="1" dirty="0">
                <a:solidFill>
                  <a:srgbClr val="000000"/>
                </a:solidFill>
                <a:latin typeface="Lucida Console" panose="020B0609040504020204" pitchFamily="49" charset="0"/>
              </a:rPr>
              <a:t>')/</a:t>
            </a:r>
            <a:r>
              <a:rPr lang="en-US" altLang="en-US" sz="1600" b="1" dirty="0">
                <a:solidFill>
                  <a:prstClr val="black"/>
                </a:solidFill>
                <a:latin typeface="Lucida Console" panose="020B0609040504020204" pitchFamily="49" charset="0"/>
              </a:rPr>
              <a:t> </a:t>
            </a:r>
          </a:p>
        </p:txBody>
      </p:sp>
      <p:graphicFrame>
        <p:nvGraphicFramePr>
          <p:cNvPr id="6" name="Table 5"/>
          <p:cNvGraphicFramePr>
            <a:graphicFrameLocks noGrp="1"/>
          </p:cNvGraphicFramePr>
          <p:nvPr>
            <p:extLst/>
          </p:nvPr>
        </p:nvGraphicFramePr>
        <p:xfrm>
          <a:off x="548229" y="3111334"/>
          <a:ext cx="8153431" cy="1842251"/>
        </p:xfrm>
        <a:graphic>
          <a:graphicData uri="http://schemas.openxmlformats.org/drawingml/2006/table">
            <a:tbl>
              <a:tblPr>
                <a:tableStyleId>{5FD0F851-EC5A-4D38-B0AD-8093EC10F338}</a:tableStyleId>
              </a:tblPr>
              <a:tblGrid>
                <a:gridCol w="1963965">
                  <a:extLst>
                    <a:ext uri="{9D8B030D-6E8A-4147-A177-3AD203B41FA5}">
                      <a16:colId xmlns:a16="http://schemas.microsoft.com/office/drawing/2014/main" val="29613207"/>
                    </a:ext>
                  </a:extLst>
                </a:gridCol>
                <a:gridCol w="952226">
                  <a:extLst>
                    <a:ext uri="{9D8B030D-6E8A-4147-A177-3AD203B41FA5}">
                      <a16:colId xmlns:a16="http://schemas.microsoft.com/office/drawing/2014/main" val="1839096703"/>
                    </a:ext>
                  </a:extLst>
                </a:gridCol>
                <a:gridCol w="5237240">
                  <a:extLst>
                    <a:ext uri="{9D8B030D-6E8A-4147-A177-3AD203B41FA5}">
                      <a16:colId xmlns:a16="http://schemas.microsoft.com/office/drawing/2014/main" val="272064549"/>
                    </a:ext>
                  </a:extLst>
                </a:gridCol>
              </a:tblGrid>
              <a:tr h="227043">
                <a:tc>
                  <a:txBody>
                    <a:bodyPr/>
                    <a:lstStyle/>
                    <a:p>
                      <a:pPr algn="l"/>
                      <a:r>
                        <a:rPr lang="en-US" sz="1400" dirty="0">
                          <a:solidFill>
                            <a:schemeClr val="bg1"/>
                          </a:solidFill>
                          <a:effectLst/>
                        </a:rPr>
                        <a:t>Name</a:t>
                      </a:r>
                      <a:endParaRPr lang="en-US" sz="1400" b="1" dirty="0">
                        <a:solidFill>
                          <a:schemeClr val="bg1"/>
                        </a:solidFill>
                        <a:effectLst/>
                      </a:endParaRPr>
                    </a:p>
                  </a:txBody>
                  <a:tcPr marL="23079" marR="23079" marT="10652" marB="10652" anchor="ctr">
                    <a:solidFill>
                      <a:schemeClr val="accent1"/>
                    </a:solidFill>
                  </a:tcPr>
                </a:tc>
                <a:tc>
                  <a:txBody>
                    <a:bodyPr/>
                    <a:lstStyle/>
                    <a:p>
                      <a:pPr algn="l"/>
                      <a:r>
                        <a:rPr lang="en-US" sz="1400" dirty="0">
                          <a:solidFill>
                            <a:schemeClr val="bg1"/>
                          </a:solidFill>
                          <a:effectLst/>
                        </a:rPr>
                        <a:t>Type</a:t>
                      </a:r>
                      <a:endParaRPr lang="en-US" sz="1400" b="1" dirty="0">
                        <a:solidFill>
                          <a:schemeClr val="bg1"/>
                        </a:solidFill>
                        <a:effectLst/>
                      </a:endParaRPr>
                    </a:p>
                  </a:txBody>
                  <a:tcPr marL="23079" marR="23079" marT="10652" marB="10652" anchor="ctr">
                    <a:solidFill>
                      <a:schemeClr val="accent1"/>
                    </a:solidFill>
                  </a:tcPr>
                </a:tc>
                <a:tc>
                  <a:txBody>
                    <a:bodyPr/>
                    <a:lstStyle/>
                    <a:p>
                      <a:pPr algn="l"/>
                      <a:r>
                        <a:rPr lang="en-US" sz="1400" dirty="0">
                          <a:solidFill>
                            <a:schemeClr val="bg1"/>
                          </a:solidFill>
                          <a:effectLst/>
                        </a:rPr>
                        <a:t>Description</a:t>
                      </a:r>
                      <a:endParaRPr lang="en-US" sz="1400" b="1" dirty="0">
                        <a:solidFill>
                          <a:schemeClr val="bg1"/>
                        </a:solidFill>
                        <a:effectLst/>
                      </a:endParaRPr>
                    </a:p>
                  </a:txBody>
                  <a:tcPr marL="23079" marR="23079" marT="10652" marB="10652" anchor="ctr">
                    <a:solidFill>
                      <a:schemeClr val="accent1"/>
                    </a:solidFill>
                  </a:tcPr>
                </a:tc>
                <a:extLst>
                  <a:ext uri="{0D108BD9-81ED-4DB2-BD59-A6C34878D82A}">
                    <a16:rowId xmlns:a16="http://schemas.microsoft.com/office/drawing/2014/main" val="1727951445"/>
                  </a:ext>
                </a:extLst>
              </a:tr>
              <a:tr h="432783">
                <a:tc>
                  <a:txBody>
                    <a:bodyPr/>
                    <a:lstStyle/>
                    <a:p>
                      <a:r>
                        <a:rPr lang="en-US" sz="1400" dirty="0" err="1">
                          <a:effectLst/>
                        </a:rPr>
                        <a:t>notificationUrl</a:t>
                      </a:r>
                      <a:endParaRPr lang="en-US" sz="1400" dirty="0">
                        <a:effectLst/>
                      </a:endParaRPr>
                    </a:p>
                  </a:txBody>
                  <a:tcPr marL="23079" marR="23079" marT="10652" marB="10652" anchor="ctr"/>
                </a:tc>
                <a:tc>
                  <a:txBody>
                    <a:bodyPr/>
                    <a:lstStyle/>
                    <a:p>
                      <a:r>
                        <a:rPr lang="en-US" sz="1400" dirty="0">
                          <a:effectLst/>
                        </a:rPr>
                        <a:t>string</a:t>
                      </a:r>
                    </a:p>
                  </a:txBody>
                  <a:tcPr marL="23079" marR="23079" marT="10652" marB="10652" anchor="ct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400" dirty="0">
                          <a:effectLst/>
                        </a:rPr>
                        <a:t>The service URL to send notifications to. </a:t>
                      </a:r>
                    </a:p>
                    <a:p>
                      <a:pPr marL="0" marR="0" lvl="0" indent="0" algn="l" defTabSz="932742" rtl="0" eaLnBrk="1" fontAlgn="auto" latinLnBrk="0" hangingPunct="1">
                        <a:lnSpc>
                          <a:spcPct val="100000"/>
                        </a:lnSpc>
                        <a:spcBef>
                          <a:spcPts val="0"/>
                        </a:spcBef>
                        <a:spcAft>
                          <a:spcPts val="0"/>
                        </a:spcAft>
                        <a:buClrTx/>
                        <a:buSzTx/>
                        <a:buFontTx/>
                        <a:buNone/>
                        <a:tabLst/>
                        <a:defRPr/>
                      </a:pPr>
                      <a:r>
                        <a:rPr lang="en-US" sz="1400" dirty="0">
                          <a:effectLst/>
                        </a:rPr>
                        <a:t>Ex: https://your.web.site/your/webhook/service/handlerequest</a:t>
                      </a:r>
                    </a:p>
                  </a:txBody>
                  <a:tcPr marL="23079" marR="23079" marT="10652" marB="10652" anchor="ctr"/>
                </a:tc>
                <a:extLst>
                  <a:ext uri="{0D108BD9-81ED-4DB2-BD59-A6C34878D82A}">
                    <a16:rowId xmlns:a16="http://schemas.microsoft.com/office/drawing/2014/main" val="1179236805"/>
                  </a:ext>
                </a:extLst>
              </a:tr>
              <a:tr h="432783">
                <a:tc>
                  <a:txBody>
                    <a:bodyPr/>
                    <a:lstStyle/>
                    <a:p>
                      <a:r>
                        <a:rPr lang="en-US" sz="1400" dirty="0" err="1">
                          <a:effectLst/>
                        </a:rPr>
                        <a:t>expirationDateTime</a:t>
                      </a:r>
                      <a:endParaRPr lang="en-US" sz="1400" dirty="0">
                        <a:effectLst/>
                      </a:endParaRPr>
                    </a:p>
                  </a:txBody>
                  <a:tcPr marL="23079" marR="23079" marT="10652" marB="10652" anchor="ctr">
                    <a:solidFill>
                      <a:schemeClr val="bg2"/>
                    </a:solidFill>
                  </a:tcPr>
                </a:tc>
                <a:tc>
                  <a:txBody>
                    <a:bodyPr/>
                    <a:lstStyle/>
                    <a:p>
                      <a:r>
                        <a:rPr lang="en-US" sz="1400" dirty="0">
                          <a:effectLst/>
                        </a:rPr>
                        <a:t>date</a:t>
                      </a:r>
                    </a:p>
                  </a:txBody>
                  <a:tcPr marL="23079" marR="23079" marT="10652" marB="10652" anchor="ctr">
                    <a:solidFill>
                      <a:schemeClr val="bg2"/>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400" dirty="0">
                          <a:effectLst/>
                        </a:rPr>
                        <a:t>The date the notification will expire and be deleted. </a:t>
                      </a:r>
                    </a:p>
                    <a:p>
                      <a:pPr marL="0" marR="0" lvl="0" indent="0" algn="l" defTabSz="932742" rtl="0" eaLnBrk="1" fontAlgn="auto" latinLnBrk="0" hangingPunct="1">
                        <a:lnSpc>
                          <a:spcPct val="100000"/>
                        </a:lnSpc>
                        <a:spcBef>
                          <a:spcPts val="0"/>
                        </a:spcBef>
                        <a:spcAft>
                          <a:spcPts val="0"/>
                        </a:spcAft>
                        <a:buClrTx/>
                        <a:buSzTx/>
                        <a:buFontTx/>
                        <a:buNone/>
                        <a:tabLst/>
                        <a:defRPr/>
                      </a:pPr>
                      <a:r>
                        <a:rPr lang="en-US" sz="1400" dirty="0">
                          <a:effectLst/>
                        </a:rPr>
                        <a:t>Ex: </a:t>
                      </a:r>
                      <a:r>
                        <a:rPr lang="en-US" sz="1400" dirty="0">
                          <a:effectLst/>
                          <a:latin typeface="+mn-lt"/>
                        </a:rPr>
                        <a:t>2016-10-04T16:30:00+00:00</a:t>
                      </a:r>
                      <a:endParaRPr lang="en-US" sz="1400" dirty="0">
                        <a:effectLst/>
                      </a:endParaRPr>
                    </a:p>
                  </a:txBody>
                  <a:tcPr marL="23079" marR="23079" marT="10652" marB="10652" anchor="ctr">
                    <a:solidFill>
                      <a:schemeClr val="bg2"/>
                    </a:solidFill>
                  </a:tcPr>
                </a:tc>
                <a:extLst>
                  <a:ext uri="{0D108BD9-81ED-4DB2-BD59-A6C34878D82A}">
                    <a16:rowId xmlns:a16="http://schemas.microsoft.com/office/drawing/2014/main" val="560997464"/>
                  </a:ext>
                </a:extLst>
              </a:tr>
              <a:tr h="711539">
                <a:tc>
                  <a:txBody>
                    <a:bodyPr/>
                    <a:lstStyle/>
                    <a:p>
                      <a:r>
                        <a:rPr lang="en-US" sz="1400" dirty="0">
                          <a:effectLst/>
                        </a:rPr>
                        <a:t>client-</a:t>
                      </a:r>
                      <a:r>
                        <a:rPr lang="en-US" sz="1400" dirty="0" err="1">
                          <a:effectLst/>
                        </a:rPr>
                        <a:t>clientState</a:t>
                      </a:r>
                      <a:endParaRPr lang="en-US" sz="1400" dirty="0">
                        <a:effectLst/>
                      </a:endParaRPr>
                    </a:p>
                  </a:txBody>
                  <a:tcPr marL="23079" marR="23079" marT="10652" marB="10652" anchor="ctr"/>
                </a:tc>
                <a:tc>
                  <a:txBody>
                    <a:bodyPr/>
                    <a:lstStyle/>
                    <a:p>
                      <a:r>
                        <a:rPr lang="en-US" sz="1400">
                          <a:effectLst/>
                        </a:rPr>
                        <a:t>string</a:t>
                      </a:r>
                    </a:p>
                  </a:txBody>
                  <a:tcPr marL="23079" marR="23079" marT="10652" marB="10652" anchor="ctr"/>
                </a:tc>
                <a:tc>
                  <a:txBody>
                    <a:bodyPr/>
                    <a:lstStyle/>
                    <a:p>
                      <a:r>
                        <a:rPr lang="en-US" sz="1400" dirty="0">
                          <a:effectLst/>
                        </a:rPr>
                        <a:t>Optional. Opaque string passed back to the client on all notifications. You can use this for validating notifications, or tagging different subscriptions.</a:t>
                      </a:r>
                    </a:p>
                  </a:txBody>
                  <a:tcPr marL="23079" marR="23079" marT="10652" marB="10652" anchor="ctr"/>
                </a:tc>
                <a:extLst>
                  <a:ext uri="{0D108BD9-81ED-4DB2-BD59-A6C34878D82A}">
                    <a16:rowId xmlns:a16="http://schemas.microsoft.com/office/drawing/2014/main" val="345139778"/>
                  </a:ext>
                </a:extLst>
              </a:tr>
            </a:tbl>
          </a:graphicData>
        </a:graphic>
      </p:graphicFrame>
    </p:spTree>
    <p:custDataLst>
      <p:tags r:id="rId1"/>
    </p:custDataLst>
    <p:extLst>
      <p:ext uri="{BB962C8B-B14F-4D97-AF65-F5344CB8AC3E}">
        <p14:creationId xmlns:p14="http://schemas.microsoft.com/office/powerpoint/2010/main" val="629800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err="1"/>
              <a:t>Webhook</a:t>
            </a:r>
            <a:r>
              <a:rPr lang="en-US" dirty="0"/>
              <a:t> retry mechanism</a:t>
            </a:r>
          </a:p>
        </p:txBody>
      </p:sp>
      <p:sp>
        <p:nvSpPr>
          <p:cNvPr id="2" name="Text Placeholder 1"/>
          <p:cNvSpPr>
            <a:spLocks noGrp="1"/>
          </p:cNvSpPr>
          <p:nvPr>
            <p:ph idx="1"/>
          </p:nvPr>
        </p:nvSpPr>
        <p:spPr/>
        <p:txBody>
          <a:bodyPr/>
          <a:lstStyle/>
          <a:p>
            <a:r>
              <a:rPr lang="en-US" dirty="0"/>
              <a:t>Built-in retry mechanism</a:t>
            </a:r>
          </a:p>
          <a:p>
            <a:r>
              <a:rPr lang="en-US" dirty="0"/>
              <a:t>If a response is not received in less than 5 seconds..</a:t>
            </a:r>
          </a:p>
          <a:p>
            <a:pPr lvl="1"/>
            <a:r>
              <a:rPr lang="en-US" dirty="0"/>
              <a:t>SharePoint retries a few times</a:t>
            </a:r>
          </a:p>
          <a:p>
            <a:pPr lvl="1"/>
            <a:r>
              <a:rPr lang="en-US" dirty="0"/>
              <a:t>Exponentially backs off</a:t>
            </a:r>
          </a:p>
          <a:p>
            <a:pPr lvl="1"/>
            <a:r>
              <a:rPr lang="en-US" dirty="0"/>
              <a:t>Ultimately discards the message</a:t>
            </a:r>
          </a:p>
        </p:txBody>
      </p:sp>
    </p:spTree>
    <p:custDataLst>
      <p:tags r:id="rId1"/>
    </p:custDataLst>
    <p:extLst>
      <p:ext uri="{BB962C8B-B14F-4D97-AF65-F5344CB8AC3E}">
        <p14:creationId xmlns:p14="http://schemas.microsoft.com/office/powerpoint/2010/main" val="2804931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Agenda</a:t>
            </a:r>
          </a:p>
        </p:txBody>
      </p:sp>
      <p:sp>
        <p:nvSpPr>
          <p:cNvPr id="4" name="Content Placeholder 3">
            <a:extLst>
              <a:ext uri="{FF2B5EF4-FFF2-40B4-BE49-F238E27FC236}">
                <a16:creationId xmlns:a16="http://schemas.microsoft.com/office/drawing/2014/main" id="{22FACF90-25FE-42AB-8029-7CF93346F15E}"/>
              </a:ext>
            </a:extLst>
          </p:cNvPr>
          <p:cNvSpPr>
            <a:spLocks noGrp="1"/>
          </p:cNvSpPr>
          <p:nvPr>
            <p:ph idx="1"/>
          </p:nvPr>
        </p:nvSpPr>
        <p:spPr/>
        <p:txBody>
          <a:bodyPr/>
          <a:lstStyle/>
          <a:p>
            <a:r>
              <a:rPr lang="en-US" dirty="0"/>
              <a:t>What are </a:t>
            </a:r>
            <a:r>
              <a:rPr lang="en-US" dirty="0" err="1"/>
              <a:t>WebHooks</a:t>
            </a:r>
            <a:r>
              <a:rPr lang="en-US" dirty="0"/>
              <a:t>?</a:t>
            </a:r>
          </a:p>
          <a:p>
            <a:r>
              <a:rPr lang="en-US" dirty="0"/>
              <a:t>How to register </a:t>
            </a:r>
            <a:r>
              <a:rPr lang="en-US" dirty="0" err="1"/>
              <a:t>WebHooks</a:t>
            </a:r>
            <a:endParaRPr lang="en-US" dirty="0"/>
          </a:p>
          <a:p>
            <a:r>
              <a:rPr lang="en-US" dirty="0"/>
              <a:t>Receiving notifications</a:t>
            </a:r>
          </a:p>
          <a:p>
            <a:r>
              <a:rPr lang="en-US" dirty="0"/>
              <a:t>Developing and debugging</a:t>
            </a:r>
          </a:p>
          <a:p>
            <a:endParaRPr lang="en-US" dirty="0"/>
          </a:p>
          <a:p>
            <a:endParaRPr lang="en-US" dirty="0"/>
          </a:p>
          <a:p>
            <a:endParaRPr lang="en-US" dirty="0"/>
          </a:p>
        </p:txBody>
      </p:sp>
    </p:spTree>
    <p:custDataLst>
      <p:tags r:id="rId1"/>
    </p:custDataLst>
    <p:extLst>
      <p:ext uri="{BB962C8B-B14F-4D97-AF65-F5344CB8AC3E}">
        <p14:creationId xmlns:p14="http://schemas.microsoft.com/office/powerpoint/2010/main" val="1783420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Developing and debugging </a:t>
            </a:r>
            <a:r>
              <a:rPr lang="en-US" dirty="0" err="1"/>
              <a:t>WebHooks</a:t>
            </a:r>
            <a:endParaRPr lang="en-US" dirty="0"/>
          </a:p>
        </p:txBody>
      </p:sp>
      <p:sp>
        <p:nvSpPr>
          <p:cNvPr id="2" name="Text Placeholder 1"/>
          <p:cNvSpPr>
            <a:spLocks noGrp="1"/>
          </p:cNvSpPr>
          <p:nvPr>
            <p:ph idx="1"/>
          </p:nvPr>
        </p:nvSpPr>
        <p:spPr/>
        <p:txBody>
          <a:bodyPr/>
          <a:lstStyle/>
          <a:p>
            <a:r>
              <a:rPr lang="en-US" dirty="0"/>
              <a:t>Connect remote debugger to your service and web job running in Azure </a:t>
            </a:r>
          </a:p>
          <a:p>
            <a:r>
              <a:rPr lang="en-US" dirty="0"/>
              <a:t>Use </a:t>
            </a:r>
            <a:r>
              <a:rPr lang="en-US" dirty="0" err="1"/>
              <a:t>ngrok</a:t>
            </a:r>
            <a:r>
              <a:rPr lang="en-US" dirty="0"/>
              <a:t> (</a:t>
            </a:r>
            <a:r>
              <a:rPr lang="en-US" dirty="0">
                <a:hlinkClick r:id="rId4"/>
              </a:rPr>
              <a:t>https://ngrok.com/</a:t>
            </a:r>
            <a:r>
              <a:rPr lang="en-US" dirty="0"/>
              <a:t>) as an alternative to create a tunnel to your service running on localhost</a:t>
            </a:r>
          </a:p>
          <a:p>
            <a:pPr lvl="1"/>
            <a:r>
              <a:rPr lang="en-US" dirty="0"/>
              <a:t>Specify </a:t>
            </a:r>
            <a:r>
              <a:rPr lang="en-US" dirty="0" err="1"/>
              <a:t>ngrok</a:t>
            </a:r>
            <a:r>
              <a:rPr lang="en-US" dirty="0"/>
              <a:t> as your service endpoint and notifications will be routed to your local debug environment</a:t>
            </a:r>
            <a:endParaRPr lang="nl-BE" dirty="0"/>
          </a:p>
        </p:txBody>
      </p:sp>
    </p:spTree>
    <p:custDataLst>
      <p:tags r:id="rId1"/>
    </p:custDataLst>
    <p:extLst>
      <p:ext uri="{BB962C8B-B14F-4D97-AF65-F5344CB8AC3E}">
        <p14:creationId xmlns:p14="http://schemas.microsoft.com/office/powerpoint/2010/main" val="3470274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Demo setup</a:t>
            </a:r>
            <a:endParaRPr lang="nl-BE" dirty="0"/>
          </a:p>
        </p:txBody>
      </p:sp>
      <p:grpSp>
        <p:nvGrpSpPr>
          <p:cNvPr id="12" name="Group 11"/>
          <p:cNvGrpSpPr/>
          <p:nvPr/>
        </p:nvGrpSpPr>
        <p:grpSpPr>
          <a:xfrm>
            <a:off x="4118072" y="3822371"/>
            <a:ext cx="2280873" cy="380108"/>
            <a:chOff x="2514600" y="4860815"/>
            <a:chExt cx="4848313" cy="516973"/>
          </a:xfrm>
        </p:grpSpPr>
        <p:cxnSp>
          <p:nvCxnSpPr>
            <p:cNvPr id="53" name="Straight Arrow Connector 52"/>
            <p:cNvCxnSpPr>
              <a:cxnSpLocks/>
            </p:cNvCxnSpPr>
            <p:nvPr/>
          </p:nvCxnSpPr>
          <p:spPr>
            <a:xfrm>
              <a:off x="2514600" y="4860815"/>
              <a:ext cx="4848313" cy="0"/>
            </a:xfrm>
            <a:prstGeom prst="straightConnector1">
              <a:avLst/>
            </a:prstGeom>
            <a:ln w="28575">
              <a:solidFill>
                <a:srgbClr val="008272"/>
              </a:solidFill>
              <a:prstDash val="sysDash"/>
              <a:tailEnd type="stealth" w="lg" len="lg"/>
            </a:ln>
            <a:effectLst>
              <a:outerShdw blurRad="50800" dist="38100" dir="2700000" algn="tl" rotWithShape="0">
                <a:schemeClr val="bg1">
                  <a:alpha val="40000"/>
                </a:schemeClr>
              </a:outerShdw>
            </a:effectLst>
          </p:spPr>
          <p:style>
            <a:lnRef idx="1">
              <a:schemeClr val="accent4"/>
            </a:lnRef>
            <a:fillRef idx="0">
              <a:schemeClr val="accent4"/>
            </a:fillRef>
            <a:effectRef idx="0">
              <a:schemeClr val="accent4"/>
            </a:effectRef>
            <a:fontRef idx="minor">
              <a:schemeClr val="tx1"/>
            </a:fontRef>
          </p:style>
        </p:cxnSp>
        <p:sp>
          <p:nvSpPr>
            <p:cNvPr id="57" name="TextBox 56"/>
            <p:cNvSpPr txBox="1"/>
            <p:nvPr/>
          </p:nvSpPr>
          <p:spPr>
            <a:xfrm>
              <a:off x="3200399" y="4860815"/>
              <a:ext cx="577364" cy="516973"/>
            </a:xfrm>
            <a:prstGeom prst="rect">
              <a:avLst/>
            </a:prstGeom>
            <a:noFill/>
          </p:spPr>
          <p:txBody>
            <a:bodyPr wrap="none" lIns="134464" tIns="107571" rIns="134464" bIns="107571" rtlCol="0">
              <a:spAutoFit/>
            </a:bodyPr>
            <a:lstStyle/>
            <a:p>
              <a:pPr defTabSz="342900">
                <a:lnSpc>
                  <a:spcPct val="90000"/>
                </a:lnSpc>
                <a:spcAft>
                  <a:spcPts val="441"/>
                </a:spcAft>
              </a:pPr>
              <a:endParaRPr lang="nl-BE" sz="1176" dirty="0" err="1">
                <a:solidFill>
                  <a:srgbClr val="9B2D1F"/>
                </a:solidFill>
                <a:latin typeface="Rockwell" panose="02060603020205020403"/>
              </a:endParaRPr>
            </a:p>
          </p:txBody>
        </p:sp>
      </p:grpSp>
      <p:grpSp>
        <p:nvGrpSpPr>
          <p:cNvPr id="21" name="Group 20"/>
          <p:cNvGrpSpPr/>
          <p:nvPr/>
        </p:nvGrpSpPr>
        <p:grpSpPr>
          <a:xfrm>
            <a:off x="158760" y="1991839"/>
            <a:ext cx="8860567" cy="2275013"/>
            <a:chOff x="113217" y="1176811"/>
            <a:chExt cx="12050986" cy="3094175"/>
          </a:xfrm>
        </p:grpSpPr>
        <p:grpSp>
          <p:nvGrpSpPr>
            <p:cNvPr id="24" name="Group 23"/>
            <p:cNvGrpSpPr>
              <a:grpSpLocks noChangeAspect="1"/>
            </p:cNvGrpSpPr>
            <p:nvPr/>
          </p:nvGrpSpPr>
          <p:grpSpPr>
            <a:xfrm>
              <a:off x="9006506" y="1590669"/>
              <a:ext cx="3157697" cy="2680317"/>
              <a:chOff x="1189689" y="976497"/>
              <a:chExt cx="3486193" cy="2959150"/>
            </a:xfrm>
          </p:grpSpPr>
          <p:grpSp>
            <p:nvGrpSpPr>
              <p:cNvPr id="25" name="Group 24"/>
              <p:cNvGrpSpPr/>
              <p:nvPr/>
            </p:nvGrpSpPr>
            <p:grpSpPr>
              <a:xfrm>
                <a:off x="3605640" y="1950993"/>
                <a:ext cx="1070242" cy="1327793"/>
                <a:chOff x="1919646" y="3675113"/>
                <a:chExt cx="902998" cy="1126838"/>
              </a:xfrm>
            </p:grpSpPr>
            <p:pic>
              <p:nvPicPr>
                <p:cNvPr id="40" name="Picture 39"/>
                <p:cNvPicPr>
                  <a:picLocks noChangeAspect="1"/>
                </p:cNvPicPr>
                <p:nvPr/>
              </p:nvPicPr>
              <p:blipFill>
                <a:blip r:embed="rId3"/>
                <a:stretch>
                  <a:fillRect/>
                </a:stretch>
              </p:blipFill>
              <p:spPr>
                <a:xfrm>
                  <a:off x="1919646" y="3675113"/>
                  <a:ext cx="674964" cy="892879"/>
                </a:xfrm>
                <a:prstGeom prst="rect">
                  <a:avLst/>
                </a:prstGeom>
              </p:spPr>
            </p:pic>
            <p:pic>
              <p:nvPicPr>
                <p:cNvPr id="41" name="Picture 40"/>
                <p:cNvPicPr>
                  <a:picLocks noChangeAspect="1"/>
                </p:cNvPicPr>
                <p:nvPr/>
              </p:nvPicPr>
              <p:blipFill>
                <a:blip r:embed="rId4"/>
                <a:stretch>
                  <a:fillRect/>
                </a:stretch>
              </p:blipFill>
              <p:spPr>
                <a:xfrm>
                  <a:off x="2210824" y="4189471"/>
                  <a:ext cx="611820" cy="612480"/>
                </a:xfrm>
                <a:prstGeom prst="rect">
                  <a:avLst/>
                </a:prstGeom>
              </p:spPr>
            </p:pic>
          </p:grpSp>
          <p:grpSp>
            <p:nvGrpSpPr>
              <p:cNvPr id="26" name="Group 25"/>
              <p:cNvGrpSpPr/>
              <p:nvPr/>
            </p:nvGrpSpPr>
            <p:grpSpPr>
              <a:xfrm>
                <a:off x="1189689" y="1453879"/>
                <a:ext cx="2516893" cy="2481768"/>
                <a:chOff x="4383758" y="2311697"/>
                <a:chExt cx="2516893" cy="2481768"/>
              </a:xfrm>
            </p:grpSpPr>
            <p:sp>
              <p:nvSpPr>
                <p:cNvPr id="28" name="Rectangle 27"/>
                <p:cNvSpPr/>
                <p:nvPr/>
              </p:nvSpPr>
              <p:spPr bwMode="auto">
                <a:xfrm>
                  <a:off x="4537410" y="2311697"/>
                  <a:ext cx="2017543" cy="2200147"/>
                </a:xfrm>
                <a:prstGeom prst="rect">
                  <a:avLst/>
                </a:prstGeom>
                <a:solidFill>
                  <a:schemeClr val="bg2">
                    <a:lumMod val="20000"/>
                    <a:lumOff val="80000"/>
                    <a:alpha val="75000"/>
                  </a:schemeClr>
                </a:solidFill>
                <a:ln>
                  <a:solidFill>
                    <a:schemeClr val="bg1">
                      <a:lumMod val="6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34285" tIns="34285" rIns="34285" bIns="34285" numCol="1" spcCol="0" rtlCol="0" fromWordArt="0" anchor="t" anchorCtr="0" forceAA="0" compatLnSpc="1">
                  <a:prstTxWarp prst="textNoShape">
                    <a:avLst/>
                  </a:prstTxWarp>
                  <a:noAutofit/>
                </a:bodyPr>
                <a:lstStyle/>
                <a:p>
                  <a:pPr defTabSz="685443" fontAlgn="base">
                    <a:spcBef>
                      <a:spcPct val="0"/>
                    </a:spcBef>
                    <a:spcAft>
                      <a:spcPct val="0"/>
                    </a:spcAft>
                  </a:pPr>
                  <a:r>
                    <a:rPr lang="en-US" sz="1200" dirty="0">
                      <a:solidFill>
                        <a:prstClr val="black">
                          <a:lumMod val="65000"/>
                          <a:lumOff val="35000"/>
                        </a:prstClr>
                      </a:solidFill>
                      <a:latin typeface="Rockwell" panose="02060603020205020403"/>
                      <a:ea typeface="Segoe UI" pitchFamily="34" charset="0"/>
                      <a:cs typeface="Segoe UI" pitchFamily="34" charset="0"/>
                    </a:rPr>
                    <a:t>SharePoint </a:t>
                  </a:r>
                  <a:br>
                    <a:rPr lang="en-US" sz="1200" dirty="0">
                      <a:solidFill>
                        <a:prstClr val="black">
                          <a:lumMod val="65000"/>
                          <a:lumOff val="35000"/>
                        </a:prstClr>
                      </a:solidFill>
                      <a:latin typeface="Rockwell" panose="02060603020205020403"/>
                      <a:ea typeface="Segoe UI" pitchFamily="34" charset="0"/>
                      <a:cs typeface="Segoe UI" pitchFamily="34" charset="0"/>
                    </a:rPr>
                  </a:br>
                  <a:r>
                    <a:rPr lang="en-US" sz="1200" dirty="0">
                      <a:solidFill>
                        <a:prstClr val="black">
                          <a:lumMod val="65000"/>
                          <a:lumOff val="35000"/>
                        </a:prstClr>
                      </a:solidFill>
                      <a:latin typeface="Rockwell" panose="02060603020205020403"/>
                      <a:ea typeface="Segoe UI" pitchFamily="34" charset="0"/>
                      <a:cs typeface="Segoe UI" pitchFamily="34" charset="0"/>
                    </a:rPr>
                    <a:t>Service</a:t>
                  </a:r>
                </a:p>
              </p:txBody>
            </p:sp>
            <p:grpSp>
              <p:nvGrpSpPr>
                <p:cNvPr id="29" name="Group 28"/>
                <p:cNvGrpSpPr/>
                <p:nvPr/>
              </p:nvGrpSpPr>
              <p:grpSpPr>
                <a:xfrm>
                  <a:off x="5421611" y="2886866"/>
                  <a:ext cx="1479040" cy="1043909"/>
                  <a:chOff x="4557447" y="1721445"/>
                  <a:chExt cx="1479040" cy="1043909"/>
                </a:xfrm>
              </p:grpSpPr>
              <p:pic>
                <p:nvPicPr>
                  <p:cNvPr id="37" name="Picture 36"/>
                  <p:cNvPicPr>
                    <a:picLocks noChangeAspect="1"/>
                  </p:cNvPicPr>
                  <p:nvPr/>
                </p:nvPicPr>
                <p:blipFill>
                  <a:blip r:embed="rId5"/>
                  <a:stretch>
                    <a:fillRect/>
                  </a:stretch>
                </p:blipFill>
                <p:spPr>
                  <a:xfrm>
                    <a:off x="4557447" y="1902539"/>
                    <a:ext cx="477423" cy="839046"/>
                  </a:xfrm>
                  <a:prstGeom prst="rect">
                    <a:avLst/>
                  </a:prstGeom>
                </p:spPr>
              </p:pic>
              <p:pic>
                <p:nvPicPr>
                  <p:cNvPr id="38" name="Picture 37"/>
                  <p:cNvPicPr>
                    <a:picLocks noChangeAspect="1"/>
                  </p:cNvPicPr>
                  <p:nvPr/>
                </p:nvPicPr>
                <p:blipFill>
                  <a:blip r:embed="rId5"/>
                  <a:stretch>
                    <a:fillRect/>
                  </a:stretch>
                </p:blipFill>
                <p:spPr>
                  <a:xfrm>
                    <a:off x="4869643" y="1721445"/>
                    <a:ext cx="477423" cy="839046"/>
                  </a:xfrm>
                  <a:prstGeom prst="rect">
                    <a:avLst/>
                  </a:prstGeom>
                </p:spPr>
              </p:pic>
              <p:pic>
                <p:nvPicPr>
                  <p:cNvPr id="39" name="Picture 38"/>
                  <p:cNvPicPr>
                    <a:picLocks noChangeAspect="1"/>
                  </p:cNvPicPr>
                  <p:nvPr/>
                </p:nvPicPr>
                <p:blipFill>
                  <a:blip r:embed="rId6"/>
                  <a:stretch>
                    <a:fillRect/>
                  </a:stretch>
                </p:blipFill>
                <p:spPr>
                  <a:xfrm>
                    <a:off x="5153580" y="1902539"/>
                    <a:ext cx="882907" cy="862815"/>
                  </a:xfrm>
                  <a:prstGeom prst="rect">
                    <a:avLst/>
                  </a:prstGeom>
                </p:spPr>
              </p:pic>
            </p:grpSp>
            <p:grpSp>
              <p:nvGrpSpPr>
                <p:cNvPr id="30" name="Group 29"/>
                <p:cNvGrpSpPr/>
                <p:nvPr/>
              </p:nvGrpSpPr>
              <p:grpSpPr>
                <a:xfrm>
                  <a:off x="4880542" y="3820782"/>
                  <a:ext cx="944427" cy="972683"/>
                  <a:chOff x="3981885" y="2834055"/>
                  <a:chExt cx="944427" cy="972683"/>
                </a:xfrm>
              </p:grpSpPr>
              <p:pic>
                <p:nvPicPr>
                  <p:cNvPr id="34" name="Picture 33"/>
                  <p:cNvPicPr>
                    <a:picLocks noChangeAspect="1"/>
                  </p:cNvPicPr>
                  <p:nvPr/>
                </p:nvPicPr>
                <p:blipFill>
                  <a:blip r:embed="rId5"/>
                  <a:stretch>
                    <a:fillRect/>
                  </a:stretch>
                </p:blipFill>
                <p:spPr>
                  <a:xfrm>
                    <a:off x="3981885" y="2967692"/>
                    <a:ext cx="477423" cy="839046"/>
                  </a:xfrm>
                  <a:prstGeom prst="rect">
                    <a:avLst/>
                  </a:prstGeom>
                </p:spPr>
              </p:pic>
              <p:pic>
                <p:nvPicPr>
                  <p:cNvPr id="35" name="Picture 34"/>
                  <p:cNvPicPr>
                    <a:picLocks noChangeAspect="1"/>
                  </p:cNvPicPr>
                  <p:nvPr/>
                </p:nvPicPr>
                <p:blipFill>
                  <a:blip r:embed="rId5"/>
                  <a:stretch>
                    <a:fillRect/>
                  </a:stretch>
                </p:blipFill>
                <p:spPr>
                  <a:xfrm>
                    <a:off x="4269036" y="2834055"/>
                    <a:ext cx="477423" cy="839046"/>
                  </a:xfrm>
                  <a:prstGeom prst="rect">
                    <a:avLst/>
                  </a:prstGeom>
                </p:spPr>
              </p:pic>
              <p:pic>
                <p:nvPicPr>
                  <p:cNvPr id="36" name="Picture 35"/>
                  <p:cNvPicPr>
                    <a:picLocks noChangeAspect="1"/>
                  </p:cNvPicPr>
                  <p:nvPr/>
                </p:nvPicPr>
                <p:blipFill>
                  <a:blip r:embed="rId7"/>
                  <a:stretch>
                    <a:fillRect/>
                  </a:stretch>
                </p:blipFill>
                <p:spPr>
                  <a:xfrm>
                    <a:off x="4480085" y="3260431"/>
                    <a:ext cx="446227" cy="456212"/>
                  </a:xfrm>
                  <a:prstGeom prst="rect">
                    <a:avLst/>
                  </a:prstGeom>
                </p:spPr>
              </p:pic>
            </p:grpSp>
            <p:grpSp>
              <p:nvGrpSpPr>
                <p:cNvPr id="31" name="Group 30"/>
                <p:cNvGrpSpPr/>
                <p:nvPr/>
              </p:nvGrpSpPr>
              <p:grpSpPr>
                <a:xfrm>
                  <a:off x="4383758" y="2988031"/>
                  <a:ext cx="968998" cy="971748"/>
                  <a:chOff x="3601101" y="2714202"/>
                  <a:chExt cx="968998" cy="971748"/>
                </a:xfrm>
              </p:grpSpPr>
              <p:pic>
                <p:nvPicPr>
                  <p:cNvPr id="32" name="Picture 31"/>
                  <p:cNvPicPr>
                    <a:picLocks noChangeAspect="1"/>
                  </p:cNvPicPr>
                  <p:nvPr/>
                </p:nvPicPr>
                <p:blipFill>
                  <a:blip r:embed="rId5"/>
                  <a:stretch>
                    <a:fillRect/>
                  </a:stretch>
                </p:blipFill>
                <p:spPr>
                  <a:xfrm>
                    <a:off x="3601101" y="2846904"/>
                    <a:ext cx="477423" cy="839046"/>
                  </a:xfrm>
                  <a:prstGeom prst="rect">
                    <a:avLst/>
                  </a:prstGeom>
                </p:spPr>
              </p:pic>
              <p:pic>
                <p:nvPicPr>
                  <p:cNvPr id="33" name="Picture 32"/>
                  <p:cNvPicPr>
                    <a:picLocks noChangeAspect="1"/>
                  </p:cNvPicPr>
                  <p:nvPr/>
                </p:nvPicPr>
                <p:blipFill>
                  <a:blip r:embed="rId8"/>
                  <a:stretch>
                    <a:fillRect/>
                  </a:stretch>
                </p:blipFill>
                <p:spPr>
                  <a:xfrm>
                    <a:off x="3875612" y="2714202"/>
                    <a:ext cx="694487" cy="898458"/>
                  </a:xfrm>
                  <a:prstGeom prst="rect">
                    <a:avLst/>
                  </a:prstGeom>
                </p:spPr>
              </p:pic>
            </p:grpSp>
          </p:grpSp>
          <p:pic>
            <p:nvPicPr>
              <p:cNvPr id="27" name="Picture 26"/>
              <p:cNvPicPr>
                <a:picLocks noChangeAspect="1"/>
              </p:cNvPicPr>
              <p:nvPr/>
            </p:nvPicPr>
            <p:blipFill>
              <a:blip r:embed="rId9"/>
              <a:stretch>
                <a:fillRect/>
              </a:stretch>
            </p:blipFill>
            <p:spPr>
              <a:xfrm>
                <a:off x="3058769" y="976497"/>
                <a:ext cx="1485788" cy="974496"/>
              </a:xfrm>
              <a:prstGeom prst="rect">
                <a:avLst/>
              </a:prstGeom>
            </p:spPr>
          </p:pic>
        </p:grpSp>
        <p:grpSp>
          <p:nvGrpSpPr>
            <p:cNvPr id="10" name="Group 9"/>
            <p:cNvGrpSpPr/>
            <p:nvPr/>
          </p:nvGrpSpPr>
          <p:grpSpPr>
            <a:xfrm>
              <a:off x="1707344" y="1506337"/>
              <a:ext cx="6892959" cy="544881"/>
              <a:chOff x="1707344" y="1909110"/>
              <a:chExt cx="6892959" cy="544881"/>
            </a:xfrm>
          </p:grpSpPr>
          <p:cxnSp>
            <p:nvCxnSpPr>
              <p:cNvPr id="42" name="Straight Arrow Connector 41"/>
              <p:cNvCxnSpPr>
                <a:cxnSpLocks/>
              </p:cNvCxnSpPr>
              <p:nvPr/>
            </p:nvCxnSpPr>
            <p:spPr>
              <a:xfrm>
                <a:off x="1707344" y="2342857"/>
                <a:ext cx="6892959" cy="0"/>
              </a:xfrm>
              <a:prstGeom prst="straightConnector1">
                <a:avLst/>
              </a:prstGeom>
              <a:ln w="28575">
                <a:solidFill>
                  <a:srgbClr val="33862F"/>
                </a:solidFill>
                <a:prstDash val="sysDash"/>
                <a:tailEnd type="stealth" w="lg" len="lg"/>
              </a:ln>
              <a:effectLst>
                <a:outerShdw blurRad="50800" dist="38100" dir="2700000" algn="tl" rotWithShape="0">
                  <a:schemeClr val="bg1">
                    <a:alpha val="40000"/>
                  </a:schemeClr>
                </a:outerShdw>
              </a:effectLst>
            </p:spPr>
            <p:style>
              <a:lnRef idx="1">
                <a:schemeClr val="accent4"/>
              </a:lnRef>
              <a:fillRef idx="0">
                <a:schemeClr val="accent4"/>
              </a:fillRef>
              <a:effectRef idx="0">
                <a:schemeClr val="accent4"/>
              </a:effectRef>
              <a:fontRef idx="minor">
                <a:schemeClr val="tx1"/>
              </a:fontRef>
            </p:style>
          </p:cxnSp>
          <p:sp>
            <p:nvSpPr>
              <p:cNvPr id="47" name="TextBox 46"/>
              <p:cNvSpPr txBox="1"/>
              <p:nvPr/>
            </p:nvSpPr>
            <p:spPr>
              <a:xfrm>
                <a:off x="2383279" y="1909110"/>
                <a:ext cx="369421" cy="544881"/>
              </a:xfrm>
              <a:prstGeom prst="rect">
                <a:avLst/>
              </a:prstGeom>
              <a:noFill/>
            </p:spPr>
            <p:txBody>
              <a:bodyPr wrap="none" lIns="134464" tIns="107571" rIns="134464" bIns="107571" rtlCol="0">
                <a:spAutoFit/>
              </a:bodyPr>
              <a:lstStyle/>
              <a:p>
                <a:pPr defTabSz="342900">
                  <a:lnSpc>
                    <a:spcPct val="90000"/>
                  </a:lnSpc>
                  <a:spcAft>
                    <a:spcPts val="441"/>
                  </a:spcAft>
                </a:pPr>
                <a:endParaRPr lang="nl-BE" sz="1324" dirty="0">
                  <a:solidFill>
                    <a:srgbClr val="9B2D1F"/>
                  </a:solidFill>
                  <a:latin typeface="Rockwell" panose="02060603020205020403"/>
                </a:endParaRPr>
              </a:p>
            </p:txBody>
          </p:sp>
        </p:grpSp>
        <p:grpSp>
          <p:nvGrpSpPr>
            <p:cNvPr id="16" name="Group 15"/>
            <p:cNvGrpSpPr/>
            <p:nvPr/>
          </p:nvGrpSpPr>
          <p:grpSpPr>
            <a:xfrm>
              <a:off x="113217" y="1176811"/>
              <a:ext cx="1665240" cy="1317565"/>
              <a:chOff x="113217" y="1579584"/>
              <a:chExt cx="1665240" cy="1317565"/>
            </a:xfrm>
          </p:grpSpPr>
          <p:pic>
            <p:nvPicPr>
              <p:cNvPr id="4" name="Picture 3"/>
              <p:cNvPicPr>
                <a:picLocks noChangeAspect="1"/>
              </p:cNvPicPr>
              <p:nvPr/>
            </p:nvPicPr>
            <p:blipFill>
              <a:blip r:embed="rId10"/>
              <a:stretch>
                <a:fillRect/>
              </a:stretch>
            </p:blipFill>
            <p:spPr>
              <a:xfrm>
                <a:off x="113217" y="1669234"/>
                <a:ext cx="740755" cy="583974"/>
              </a:xfrm>
              <a:prstGeom prst="rect">
                <a:avLst/>
              </a:prstGeom>
            </p:spPr>
          </p:pic>
          <p:pic>
            <p:nvPicPr>
              <p:cNvPr id="5" name="Picture 4"/>
              <p:cNvPicPr>
                <a:picLocks noChangeAspect="1"/>
              </p:cNvPicPr>
              <p:nvPr/>
            </p:nvPicPr>
            <p:blipFill>
              <a:blip r:embed="rId11"/>
              <a:stretch>
                <a:fillRect/>
              </a:stretch>
            </p:blipFill>
            <p:spPr>
              <a:xfrm>
                <a:off x="868252" y="1579584"/>
                <a:ext cx="792949" cy="763273"/>
              </a:xfrm>
              <a:prstGeom prst="rect">
                <a:avLst/>
              </a:prstGeom>
            </p:spPr>
          </p:pic>
          <p:sp>
            <p:nvSpPr>
              <p:cNvPr id="60" name="TextBox 59"/>
              <p:cNvSpPr txBox="1"/>
              <p:nvPr/>
            </p:nvSpPr>
            <p:spPr>
              <a:xfrm>
                <a:off x="196244" y="2342857"/>
                <a:ext cx="1582213" cy="554292"/>
              </a:xfrm>
              <a:prstGeom prst="rect">
                <a:avLst/>
              </a:prstGeom>
              <a:noFill/>
            </p:spPr>
            <p:txBody>
              <a:bodyPr wrap="none" lIns="0" tIns="0" rIns="0" bIns="0" rtlCol="0">
                <a:spAutoFit/>
              </a:bodyPr>
              <a:lstStyle/>
              <a:p>
                <a:pPr defTabSz="342900"/>
                <a:r>
                  <a:rPr lang="en-US" sz="1324" spc="-52" dirty="0">
                    <a:solidFill>
                      <a:prstClr val="black">
                        <a:lumMod val="60000"/>
                        <a:lumOff val="40000"/>
                      </a:prstClr>
                    </a:solidFill>
                    <a:latin typeface="Rockwell" panose="02060603020205020403"/>
                  </a:rPr>
                  <a:t>Your application</a:t>
                </a:r>
              </a:p>
              <a:p>
                <a:pPr defTabSz="342900"/>
                <a:r>
                  <a:rPr lang="en-US" sz="1324" spc="-52" dirty="0">
                    <a:solidFill>
                      <a:prstClr val="black">
                        <a:lumMod val="60000"/>
                        <a:lumOff val="40000"/>
                      </a:prstClr>
                    </a:solidFill>
                    <a:latin typeface="Rockwell" panose="02060603020205020403"/>
                  </a:rPr>
                  <a:t>= </a:t>
                </a:r>
                <a:r>
                  <a:rPr lang="en-US" sz="1324" b="1" spc="-52" dirty="0" err="1">
                    <a:solidFill>
                      <a:prstClr val="black">
                        <a:lumMod val="60000"/>
                        <a:lumOff val="40000"/>
                      </a:prstClr>
                    </a:solidFill>
                    <a:latin typeface="Rockwell" panose="02060603020205020403"/>
                  </a:rPr>
                  <a:t>PostMan</a:t>
                </a:r>
                <a:endParaRPr lang="en-GB" sz="1324" b="1" spc="-52" dirty="0">
                  <a:solidFill>
                    <a:prstClr val="black">
                      <a:lumMod val="60000"/>
                      <a:lumOff val="40000"/>
                    </a:prstClr>
                  </a:solidFill>
                  <a:latin typeface="Rockwell" panose="02060603020205020403"/>
                </a:endParaRPr>
              </a:p>
            </p:txBody>
          </p:sp>
        </p:grpSp>
      </p:grpSp>
      <p:grpSp>
        <p:nvGrpSpPr>
          <p:cNvPr id="22" name="Group 21"/>
          <p:cNvGrpSpPr/>
          <p:nvPr/>
        </p:nvGrpSpPr>
        <p:grpSpPr>
          <a:xfrm>
            <a:off x="1133295" y="2891267"/>
            <a:ext cx="6092498" cy="1405155"/>
            <a:chOff x="1438652" y="2400096"/>
            <a:chExt cx="8286221" cy="1911108"/>
          </a:xfrm>
        </p:grpSpPr>
        <p:pic>
          <p:nvPicPr>
            <p:cNvPr id="44" name="Picture 43"/>
            <p:cNvPicPr>
              <a:picLocks noChangeAspect="1"/>
            </p:cNvPicPr>
            <p:nvPr/>
          </p:nvPicPr>
          <p:blipFill>
            <a:blip r:embed="rId12"/>
            <a:stretch>
              <a:fillRect/>
            </a:stretch>
          </p:blipFill>
          <p:spPr>
            <a:xfrm>
              <a:off x="1744906" y="2400096"/>
              <a:ext cx="1173604" cy="1389985"/>
            </a:xfrm>
            <a:prstGeom prst="rect">
              <a:avLst/>
            </a:prstGeom>
          </p:spPr>
        </p:pic>
        <p:grpSp>
          <p:nvGrpSpPr>
            <p:cNvPr id="11" name="Group 10"/>
            <p:cNvGrpSpPr/>
            <p:nvPr/>
          </p:nvGrpSpPr>
          <p:grpSpPr>
            <a:xfrm>
              <a:off x="5354141" y="2631190"/>
              <a:ext cx="4370732" cy="544881"/>
              <a:chOff x="4069529" y="3337739"/>
              <a:chExt cx="4370732" cy="544881"/>
            </a:xfrm>
          </p:grpSpPr>
          <p:cxnSp>
            <p:nvCxnSpPr>
              <p:cNvPr id="45" name="Straight Arrow Connector 44"/>
              <p:cNvCxnSpPr>
                <a:cxnSpLocks/>
              </p:cNvCxnSpPr>
              <p:nvPr/>
            </p:nvCxnSpPr>
            <p:spPr>
              <a:xfrm flipH="1">
                <a:off x="4069529" y="3392721"/>
                <a:ext cx="3231202" cy="21899"/>
              </a:xfrm>
              <a:prstGeom prst="straightConnector1">
                <a:avLst/>
              </a:prstGeom>
              <a:ln w="28575">
                <a:solidFill>
                  <a:srgbClr val="0070C0"/>
                </a:solidFill>
                <a:prstDash val="sysDash"/>
                <a:tailEnd type="stealth" w="lg" len="lg"/>
              </a:ln>
              <a:effectLst>
                <a:outerShdw blurRad="50800" dist="38100" dir="2700000" algn="tl" rotWithShape="0">
                  <a:schemeClr val="bg1">
                    <a:alpha val="40000"/>
                  </a:schemeClr>
                </a:outerShdw>
              </a:effectLst>
            </p:spPr>
            <p:style>
              <a:lnRef idx="1">
                <a:schemeClr val="accent4"/>
              </a:lnRef>
              <a:fillRef idx="0">
                <a:schemeClr val="accent4"/>
              </a:fillRef>
              <a:effectRef idx="0">
                <a:schemeClr val="accent4"/>
              </a:effectRef>
              <a:fontRef idx="minor">
                <a:schemeClr val="tx1"/>
              </a:fontRef>
            </p:style>
          </p:cxnSp>
          <p:sp>
            <p:nvSpPr>
              <p:cNvPr id="49" name="TextBox 48"/>
              <p:cNvSpPr txBox="1"/>
              <p:nvPr/>
            </p:nvSpPr>
            <p:spPr>
              <a:xfrm>
                <a:off x="4069529" y="3337739"/>
                <a:ext cx="4370732" cy="544881"/>
              </a:xfrm>
              <a:prstGeom prst="rect">
                <a:avLst/>
              </a:prstGeom>
              <a:noFill/>
            </p:spPr>
            <p:txBody>
              <a:bodyPr wrap="square" lIns="134464" tIns="107571" rIns="134464" bIns="107571" rtlCol="0">
                <a:spAutoFit/>
              </a:bodyPr>
              <a:lstStyle/>
              <a:p>
                <a:pPr defTabSz="342900">
                  <a:lnSpc>
                    <a:spcPct val="90000"/>
                  </a:lnSpc>
                  <a:spcAft>
                    <a:spcPts val="441"/>
                  </a:spcAft>
                </a:pPr>
                <a:endParaRPr lang="nl-BE" sz="1324" dirty="0">
                  <a:solidFill>
                    <a:srgbClr val="0070C0"/>
                  </a:solidFill>
                  <a:latin typeface="Rockwell" panose="02060603020205020403"/>
                </a:endParaRPr>
              </a:p>
            </p:txBody>
          </p:sp>
        </p:grpSp>
        <p:sp>
          <p:nvSpPr>
            <p:cNvPr id="61" name="TextBox 60"/>
            <p:cNvSpPr txBox="1"/>
            <p:nvPr/>
          </p:nvSpPr>
          <p:spPr>
            <a:xfrm>
              <a:off x="1438652" y="3756912"/>
              <a:ext cx="1786111" cy="554292"/>
            </a:xfrm>
            <a:prstGeom prst="rect">
              <a:avLst/>
            </a:prstGeom>
            <a:noFill/>
          </p:spPr>
          <p:txBody>
            <a:bodyPr wrap="square" lIns="0" tIns="0" rIns="0" bIns="0" rtlCol="0">
              <a:spAutoFit/>
            </a:bodyPr>
            <a:lstStyle/>
            <a:p>
              <a:pPr algn="ctr" defTabSz="342900"/>
              <a:r>
                <a:rPr lang="en-US" sz="1324" spc="-52" dirty="0">
                  <a:solidFill>
                    <a:prstClr val="black">
                      <a:lumMod val="60000"/>
                      <a:lumOff val="40000"/>
                    </a:prstClr>
                  </a:solidFill>
                  <a:latin typeface="Rockwell" panose="02060603020205020403"/>
                </a:rPr>
                <a:t>Our demo service (</a:t>
              </a:r>
              <a:r>
                <a:rPr lang="en-US" sz="1324" b="1" spc="-52" dirty="0">
                  <a:solidFill>
                    <a:prstClr val="black">
                      <a:lumMod val="60000"/>
                      <a:lumOff val="40000"/>
                    </a:prstClr>
                  </a:solidFill>
                  <a:latin typeface="Rockwell" panose="02060603020205020403"/>
                </a:rPr>
                <a:t>localhost</a:t>
              </a:r>
              <a:r>
                <a:rPr lang="en-US" sz="1324" spc="-52" dirty="0">
                  <a:solidFill>
                    <a:prstClr val="black">
                      <a:lumMod val="60000"/>
                      <a:lumOff val="40000"/>
                    </a:prstClr>
                  </a:solidFill>
                  <a:latin typeface="Rockwell" panose="02060603020205020403"/>
                </a:rPr>
                <a:t>)</a:t>
              </a:r>
              <a:endParaRPr lang="en-GB" sz="1324" spc="-52" dirty="0">
                <a:solidFill>
                  <a:prstClr val="black">
                    <a:lumMod val="60000"/>
                    <a:lumOff val="40000"/>
                  </a:prstClr>
                </a:solidFill>
                <a:latin typeface="Rockwell" panose="02060603020205020403"/>
              </a:endParaRPr>
            </a:p>
          </p:txBody>
        </p:sp>
      </p:grpSp>
      <p:grpSp>
        <p:nvGrpSpPr>
          <p:cNvPr id="23" name="Group 22"/>
          <p:cNvGrpSpPr/>
          <p:nvPr/>
        </p:nvGrpSpPr>
        <p:grpSpPr>
          <a:xfrm>
            <a:off x="158759" y="4366467"/>
            <a:ext cx="8215037" cy="968749"/>
            <a:chOff x="113217" y="4406467"/>
            <a:chExt cx="11173020" cy="1317565"/>
          </a:xfrm>
        </p:grpSpPr>
        <p:grpSp>
          <p:nvGrpSpPr>
            <p:cNvPr id="43" name="Group 42"/>
            <p:cNvGrpSpPr/>
            <p:nvPr/>
          </p:nvGrpSpPr>
          <p:grpSpPr>
            <a:xfrm>
              <a:off x="1707346" y="4872174"/>
              <a:ext cx="9578891" cy="577539"/>
              <a:chOff x="1661710" y="3392722"/>
              <a:chExt cx="9578891" cy="577539"/>
            </a:xfrm>
          </p:grpSpPr>
          <p:cxnSp>
            <p:nvCxnSpPr>
              <p:cNvPr id="46" name="Straight Arrow Connector 45"/>
              <p:cNvCxnSpPr>
                <a:cxnSpLocks/>
              </p:cNvCxnSpPr>
              <p:nvPr/>
            </p:nvCxnSpPr>
            <p:spPr>
              <a:xfrm flipH="1">
                <a:off x="1661710" y="3392722"/>
                <a:ext cx="6877996" cy="0"/>
              </a:xfrm>
              <a:prstGeom prst="straightConnector1">
                <a:avLst/>
              </a:prstGeom>
              <a:ln w="28575">
                <a:solidFill>
                  <a:srgbClr val="0070C0"/>
                </a:solidFill>
                <a:prstDash val="sysDash"/>
                <a:tailEnd type="stealth" w="lg" len="lg"/>
              </a:ln>
              <a:effectLst>
                <a:outerShdw blurRad="50800" dist="38100" dir="2700000" algn="tl" rotWithShape="0">
                  <a:schemeClr val="bg1">
                    <a:alpha val="40000"/>
                  </a:schemeClr>
                </a:outerShdw>
              </a:effectLst>
            </p:spPr>
            <p:style>
              <a:lnRef idx="1">
                <a:schemeClr val="accent4"/>
              </a:lnRef>
              <a:fillRef idx="0">
                <a:schemeClr val="accent4"/>
              </a:fillRef>
              <a:effectRef idx="0">
                <a:schemeClr val="accent4"/>
              </a:effectRef>
              <a:fontRef idx="minor">
                <a:schemeClr val="tx1"/>
              </a:fontRef>
            </p:style>
          </p:cxnSp>
          <p:sp>
            <p:nvSpPr>
              <p:cNvPr id="48" name="TextBox 47"/>
              <p:cNvSpPr txBox="1"/>
              <p:nvPr/>
            </p:nvSpPr>
            <p:spPr>
              <a:xfrm>
                <a:off x="2329934" y="3425380"/>
                <a:ext cx="8910667" cy="544881"/>
              </a:xfrm>
              <a:prstGeom prst="rect">
                <a:avLst/>
              </a:prstGeom>
              <a:solidFill>
                <a:schemeClr val="bg1"/>
              </a:solidFill>
            </p:spPr>
            <p:txBody>
              <a:bodyPr wrap="square" lIns="134464" tIns="107571" rIns="134464" bIns="107571" rtlCol="0">
                <a:spAutoFit/>
              </a:bodyPr>
              <a:lstStyle/>
              <a:p>
                <a:pPr defTabSz="342900">
                  <a:lnSpc>
                    <a:spcPct val="90000"/>
                  </a:lnSpc>
                  <a:spcAft>
                    <a:spcPts val="441"/>
                  </a:spcAft>
                </a:pPr>
                <a:endParaRPr lang="nl-BE" sz="1324" dirty="0">
                  <a:solidFill>
                    <a:srgbClr val="0070C0"/>
                  </a:solidFill>
                  <a:latin typeface="Rockwell" panose="02060603020205020403"/>
                </a:endParaRPr>
              </a:p>
            </p:txBody>
          </p:sp>
        </p:grpSp>
        <p:grpSp>
          <p:nvGrpSpPr>
            <p:cNvPr id="50" name="Group 49"/>
            <p:cNvGrpSpPr/>
            <p:nvPr/>
          </p:nvGrpSpPr>
          <p:grpSpPr>
            <a:xfrm>
              <a:off x="113217" y="4406467"/>
              <a:ext cx="1665240" cy="1317565"/>
              <a:chOff x="113217" y="1579584"/>
              <a:chExt cx="1665240" cy="1317565"/>
            </a:xfrm>
          </p:grpSpPr>
          <p:pic>
            <p:nvPicPr>
              <p:cNvPr id="51" name="Picture 50"/>
              <p:cNvPicPr>
                <a:picLocks noChangeAspect="1"/>
              </p:cNvPicPr>
              <p:nvPr/>
            </p:nvPicPr>
            <p:blipFill>
              <a:blip r:embed="rId10"/>
              <a:stretch>
                <a:fillRect/>
              </a:stretch>
            </p:blipFill>
            <p:spPr>
              <a:xfrm>
                <a:off x="113217" y="1669234"/>
                <a:ext cx="740755" cy="583974"/>
              </a:xfrm>
              <a:prstGeom prst="rect">
                <a:avLst/>
              </a:prstGeom>
            </p:spPr>
          </p:pic>
          <p:pic>
            <p:nvPicPr>
              <p:cNvPr id="52" name="Picture 51"/>
              <p:cNvPicPr>
                <a:picLocks noChangeAspect="1"/>
              </p:cNvPicPr>
              <p:nvPr/>
            </p:nvPicPr>
            <p:blipFill>
              <a:blip r:embed="rId11"/>
              <a:stretch>
                <a:fillRect/>
              </a:stretch>
            </p:blipFill>
            <p:spPr>
              <a:xfrm>
                <a:off x="868252" y="1579584"/>
                <a:ext cx="792949" cy="763273"/>
              </a:xfrm>
              <a:prstGeom prst="rect">
                <a:avLst/>
              </a:prstGeom>
            </p:spPr>
          </p:pic>
          <p:sp>
            <p:nvSpPr>
              <p:cNvPr id="54" name="TextBox 53"/>
              <p:cNvSpPr txBox="1"/>
              <p:nvPr/>
            </p:nvSpPr>
            <p:spPr>
              <a:xfrm>
                <a:off x="196244" y="2342857"/>
                <a:ext cx="1582213" cy="554292"/>
              </a:xfrm>
              <a:prstGeom prst="rect">
                <a:avLst/>
              </a:prstGeom>
              <a:noFill/>
            </p:spPr>
            <p:txBody>
              <a:bodyPr wrap="none" lIns="0" tIns="0" rIns="0" bIns="0" rtlCol="0">
                <a:spAutoFit/>
              </a:bodyPr>
              <a:lstStyle/>
              <a:p>
                <a:pPr defTabSz="342900"/>
                <a:r>
                  <a:rPr lang="en-US" sz="1324" spc="-52" dirty="0">
                    <a:solidFill>
                      <a:prstClr val="black">
                        <a:lumMod val="60000"/>
                        <a:lumOff val="40000"/>
                      </a:prstClr>
                    </a:solidFill>
                    <a:latin typeface="Rockwell" panose="02060603020205020403"/>
                  </a:rPr>
                  <a:t>Your application</a:t>
                </a:r>
              </a:p>
              <a:p>
                <a:pPr defTabSz="342900"/>
                <a:r>
                  <a:rPr lang="en-US" sz="1324" spc="-52" dirty="0">
                    <a:solidFill>
                      <a:prstClr val="black">
                        <a:lumMod val="60000"/>
                        <a:lumOff val="40000"/>
                      </a:prstClr>
                    </a:solidFill>
                    <a:latin typeface="Rockwell" panose="02060603020205020403"/>
                  </a:rPr>
                  <a:t>= </a:t>
                </a:r>
                <a:r>
                  <a:rPr lang="en-US" sz="1324" b="1" spc="-52" dirty="0" err="1">
                    <a:solidFill>
                      <a:prstClr val="black">
                        <a:lumMod val="60000"/>
                        <a:lumOff val="40000"/>
                      </a:prstClr>
                    </a:solidFill>
                    <a:latin typeface="Rockwell" panose="02060603020205020403"/>
                  </a:rPr>
                  <a:t>PostMan</a:t>
                </a:r>
                <a:endParaRPr lang="en-GB" sz="1324" b="1" spc="-52" dirty="0">
                  <a:solidFill>
                    <a:prstClr val="black">
                      <a:lumMod val="60000"/>
                      <a:lumOff val="40000"/>
                    </a:prstClr>
                  </a:solidFill>
                  <a:latin typeface="Rockwell" panose="02060603020205020403"/>
                </a:endParaRPr>
              </a:p>
            </p:txBody>
          </p:sp>
        </p:grpSp>
      </p:grpSp>
      <p:pic>
        <p:nvPicPr>
          <p:cNvPr id="59" name="Picture 58"/>
          <p:cNvPicPr>
            <a:picLocks noChangeAspect="1"/>
          </p:cNvPicPr>
          <p:nvPr/>
        </p:nvPicPr>
        <p:blipFill>
          <a:blip r:embed="rId13"/>
          <a:stretch>
            <a:fillRect/>
          </a:stretch>
        </p:blipFill>
        <p:spPr>
          <a:xfrm>
            <a:off x="3415434" y="3004639"/>
            <a:ext cx="777981" cy="908624"/>
          </a:xfrm>
          <a:prstGeom prst="rect">
            <a:avLst/>
          </a:prstGeom>
        </p:spPr>
      </p:pic>
      <p:sp>
        <p:nvSpPr>
          <p:cNvPr id="62" name="TextBox 61"/>
          <p:cNvSpPr txBox="1"/>
          <p:nvPr/>
        </p:nvSpPr>
        <p:spPr>
          <a:xfrm>
            <a:off x="3059916" y="2773963"/>
            <a:ext cx="1172166" cy="203774"/>
          </a:xfrm>
          <a:prstGeom prst="rect">
            <a:avLst/>
          </a:prstGeom>
          <a:noFill/>
        </p:spPr>
        <p:txBody>
          <a:bodyPr wrap="square" lIns="0" tIns="0" rIns="0" bIns="0" rtlCol="0">
            <a:spAutoFit/>
          </a:bodyPr>
          <a:lstStyle/>
          <a:p>
            <a:pPr algn="ctr" defTabSz="342900"/>
            <a:r>
              <a:rPr lang="en-US" sz="1324" spc="-52" dirty="0">
                <a:solidFill>
                  <a:prstClr val="black">
                    <a:lumMod val="60000"/>
                    <a:lumOff val="40000"/>
                  </a:prstClr>
                </a:solidFill>
                <a:latin typeface="Rockwell" panose="02060603020205020403"/>
              </a:rPr>
              <a:t>ngrok.io</a:t>
            </a:r>
            <a:endParaRPr lang="en-GB" sz="1324" spc="-52" dirty="0">
              <a:solidFill>
                <a:prstClr val="black">
                  <a:lumMod val="60000"/>
                  <a:lumOff val="40000"/>
                </a:prstClr>
              </a:solidFill>
              <a:latin typeface="Rockwell" panose="02060603020205020403"/>
            </a:endParaRPr>
          </a:p>
        </p:txBody>
      </p:sp>
      <p:cxnSp>
        <p:nvCxnSpPr>
          <p:cNvPr id="7" name="Straight Arrow Connector 6"/>
          <p:cNvCxnSpPr>
            <a:stCxn id="44" idx="3"/>
          </p:cNvCxnSpPr>
          <p:nvPr/>
        </p:nvCxnSpPr>
        <p:spPr>
          <a:xfrm flipV="1">
            <a:off x="2221369" y="3402265"/>
            <a:ext cx="1155482" cy="1"/>
          </a:xfrm>
          <a:prstGeom prst="straightConnector1">
            <a:avLst/>
          </a:prstGeom>
          <a:ln w="28575">
            <a:solidFill>
              <a:schemeClr val="accent3"/>
            </a:solidFill>
            <a:prstDash val="sysDash"/>
            <a:headEnd type="stealth"/>
            <a:tailEnd type="stealth" w="lg" len="lg"/>
          </a:ln>
          <a:effectLst>
            <a:outerShdw blurRad="50800" dist="38100" dir="2700000" algn="tl" rotWithShape="0">
              <a:schemeClr val="bg1">
                <a:alpha val="40000"/>
              </a:schemeClr>
            </a:outerShdw>
          </a:effectLst>
        </p:spPr>
        <p:style>
          <a:lnRef idx="1">
            <a:schemeClr val="accent4"/>
          </a:lnRef>
          <a:fillRef idx="0">
            <a:schemeClr val="accent4"/>
          </a:fillRef>
          <a:effectRef idx="0">
            <a:schemeClr val="accent4"/>
          </a:effectRef>
          <a:fontRef idx="minor">
            <a:schemeClr val="tx1"/>
          </a:fontRef>
        </p:style>
      </p:cxnSp>
      <p:sp>
        <p:nvSpPr>
          <p:cNvPr id="8" name="TextBox 7"/>
          <p:cNvSpPr txBox="1"/>
          <p:nvPr/>
        </p:nvSpPr>
        <p:spPr>
          <a:xfrm>
            <a:off x="2269948" y="3081004"/>
            <a:ext cx="1064207" cy="400627"/>
          </a:xfrm>
          <a:prstGeom prst="rect">
            <a:avLst/>
          </a:prstGeom>
          <a:noFill/>
        </p:spPr>
        <p:txBody>
          <a:bodyPr wrap="none" lIns="134464" tIns="107571" rIns="134464" bIns="107571" rtlCol="0">
            <a:spAutoFit/>
          </a:bodyPr>
          <a:lstStyle/>
          <a:p>
            <a:pPr defTabSz="342900">
              <a:lnSpc>
                <a:spcPct val="90000"/>
              </a:lnSpc>
              <a:spcAft>
                <a:spcPts val="441"/>
              </a:spcAft>
            </a:pPr>
            <a:r>
              <a:rPr lang="en-US" sz="1324" dirty="0">
                <a:solidFill>
                  <a:srgbClr val="A28E6A"/>
                </a:solidFill>
                <a:latin typeface="Rockwell" panose="02060603020205020403"/>
              </a:rPr>
              <a:t>ngrok.exe</a:t>
            </a:r>
          </a:p>
        </p:txBody>
      </p:sp>
      <p:sp>
        <p:nvSpPr>
          <p:cNvPr id="9" name="Rectangle 8"/>
          <p:cNvSpPr/>
          <p:nvPr/>
        </p:nvSpPr>
        <p:spPr bwMode="auto">
          <a:xfrm>
            <a:off x="4307279" y="1074718"/>
            <a:ext cx="3635091" cy="651218"/>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r>
              <a:rPr lang="en-US" sz="1471" b="1" dirty="0">
                <a:gradFill>
                  <a:gsLst>
                    <a:gs pos="0">
                      <a:srgbClr val="FFFFFF"/>
                    </a:gs>
                    <a:gs pos="100000">
                      <a:srgbClr val="FFFFFF"/>
                    </a:gs>
                  </a:gsLst>
                  <a:lin ang="5400000" scaled="0"/>
                </a:gradFill>
                <a:latin typeface="Rockwell" panose="02060603020205020403"/>
              </a:rPr>
              <a:t>Postman</a:t>
            </a:r>
            <a:r>
              <a:rPr lang="en-US" sz="1471" dirty="0">
                <a:gradFill>
                  <a:gsLst>
                    <a:gs pos="0">
                      <a:srgbClr val="FFFFFF"/>
                    </a:gs>
                    <a:gs pos="100000">
                      <a:srgbClr val="FFFFFF"/>
                    </a:gs>
                  </a:gsLst>
                  <a:lin ang="5400000" scaled="0"/>
                </a:gradFill>
                <a:latin typeface="Rockwell" panose="02060603020205020403"/>
              </a:rPr>
              <a:t>: https://www.getpostman.com/</a:t>
            </a:r>
          </a:p>
          <a:p>
            <a:pPr algn="ctr" defTabSz="685577" fontAlgn="base">
              <a:spcBef>
                <a:spcPct val="0"/>
              </a:spcBef>
              <a:spcAft>
                <a:spcPct val="0"/>
              </a:spcAft>
            </a:pPr>
            <a:r>
              <a:rPr lang="en-US" sz="1471" b="1" dirty="0" err="1">
                <a:gradFill>
                  <a:gsLst>
                    <a:gs pos="0">
                      <a:srgbClr val="FFFFFF"/>
                    </a:gs>
                    <a:gs pos="100000">
                      <a:srgbClr val="FFFFFF"/>
                    </a:gs>
                  </a:gsLst>
                  <a:lin ang="5400000" scaled="0"/>
                </a:gradFill>
                <a:latin typeface="Rockwell" panose="02060603020205020403"/>
              </a:rPr>
              <a:t>Ngrok</a:t>
            </a:r>
            <a:r>
              <a:rPr lang="en-US" sz="1471" dirty="0">
                <a:gradFill>
                  <a:gsLst>
                    <a:gs pos="0">
                      <a:srgbClr val="FFFFFF"/>
                    </a:gs>
                    <a:gs pos="100000">
                      <a:srgbClr val="FFFFFF"/>
                    </a:gs>
                  </a:gsLst>
                  <a:lin ang="5400000" scaled="0"/>
                </a:gradFill>
                <a:latin typeface="Rockwell" panose="02060603020205020403"/>
              </a:rPr>
              <a:t>: https://ngrok.com/download</a:t>
            </a:r>
          </a:p>
        </p:txBody>
      </p:sp>
      <p:sp>
        <p:nvSpPr>
          <p:cNvPr id="63" name="TextBox 62"/>
          <p:cNvSpPr txBox="1"/>
          <p:nvPr/>
        </p:nvSpPr>
        <p:spPr>
          <a:xfrm>
            <a:off x="1777507" y="2204870"/>
            <a:ext cx="4436605" cy="400627"/>
          </a:xfrm>
          <a:prstGeom prst="rect">
            <a:avLst/>
          </a:prstGeom>
          <a:noFill/>
        </p:spPr>
        <p:txBody>
          <a:bodyPr wrap="none" lIns="134464" tIns="107571" rIns="134464" bIns="107571" rtlCol="0">
            <a:spAutoFit/>
          </a:bodyPr>
          <a:lstStyle/>
          <a:p>
            <a:pPr defTabSz="342900">
              <a:lnSpc>
                <a:spcPct val="90000"/>
              </a:lnSpc>
              <a:spcAft>
                <a:spcPts val="441"/>
              </a:spcAft>
            </a:pPr>
            <a:r>
              <a:rPr lang="nl-BE" sz="1324" dirty="0">
                <a:solidFill>
                  <a:srgbClr val="9B2D1F"/>
                </a:solidFill>
                <a:latin typeface="Rockwell" panose="02060603020205020403"/>
              </a:rPr>
              <a:t>Permissions are obtained via an Azure AD application</a:t>
            </a:r>
          </a:p>
        </p:txBody>
      </p:sp>
    </p:spTree>
    <p:custDataLst>
      <p:tags r:id="rId1"/>
    </p:custDataLst>
    <p:extLst>
      <p:ext uri="{BB962C8B-B14F-4D97-AF65-F5344CB8AC3E}">
        <p14:creationId xmlns:p14="http://schemas.microsoft.com/office/powerpoint/2010/main" val="4096405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Summary</a:t>
            </a:r>
          </a:p>
        </p:txBody>
      </p:sp>
      <p:sp>
        <p:nvSpPr>
          <p:cNvPr id="4" name="Content Placeholder 3">
            <a:extLst>
              <a:ext uri="{FF2B5EF4-FFF2-40B4-BE49-F238E27FC236}">
                <a16:creationId xmlns:a16="http://schemas.microsoft.com/office/drawing/2014/main" id="{22FACF90-25FE-42AB-8029-7CF93346F15E}"/>
              </a:ext>
            </a:extLst>
          </p:cNvPr>
          <p:cNvSpPr>
            <a:spLocks noGrp="1"/>
          </p:cNvSpPr>
          <p:nvPr>
            <p:ph idx="1"/>
          </p:nvPr>
        </p:nvSpPr>
        <p:spPr/>
        <p:txBody>
          <a:bodyPr/>
          <a:lstStyle/>
          <a:p>
            <a:r>
              <a:rPr lang="en-US" dirty="0"/>
              <a:t>What are </a:t>
            </a:r>
            <a:r>
              <a:rPr lang="en-US" dirty="0" err="1"/>
              <a:t>WebHooks</a:t>
            </a:r>
            <a:r>
              <a:rPr lang="en-US" dirty="0"/>
              <a:t>?</a:t>
            </a:r>
          </a:p>
          <a:p>
            <a:r>
              <a:rPr lang="en-US" dirty="0"/>
              <a:t>How to register </a:t>
            </a:r>
            <a:r>
              <a:rPr lang="en-US" dirty="0" err="1"/>
              <a:t>WebHooks</a:t>
            </a:r>
            <a:endParaRPr lang="en-US" dirty="0"/>
          </a:p>
          <a:p>
            <a:r>
              <a:rPr lang="en-US" dirty="0"/>
              <a:t>Receiving notifications</a:t>
            </a:r>
          </a:p>
          <a:p>
            <a:r>
              <a:rPr lang="en-US" dirty="0"/>
              <a:t>Developing and debugging</a:t>
            </a:r>
          </a:p>
          <a:p>
            <a:endParaRPr lang="en-US" dirty="0"/>
          </a:p>
          <a:p>
            <a:endParaRPr lang="en-US" dirty="0"/>
          </a:p>
          <a:p>
            <a:endParaRPr lang="en-US" dirty="0"/>
          </a:p>
        </p:txBody>
      </p:sp>
    </p:spTree>
    <p:custDataLst>
      <p:tags r:id="rId1"/>
    </p:custDataLst>
    <p:extLst>
      <p:ext uri="{BB962C8B-B14F-4D97-AF65-F5344CB8AC3E}">
        <p14:creationId xmlns:p14="http://schemas.microsoft.com/office/powerpoint/2010/main" val="3252403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610600" cy="838200"/>
          </a:xfrm>
        </p:spPr>
        <p:txBody>
          <a:bodyPr>
            <a:normAutofit fontScale="90000"/>
          </a:bodyPr>
          <a:lstStyle/>
          <a:p>
            <a:r>
              <a:rPr lang="en-US" dirty="0"/>
              <a:t>Reference</a:t>
            </a:r>
            <a:endParaRPr lang="en-CA" dirty="0"/>
          </a:p>
        </p:txBody>
      </p:sp>
      <p:sp>
        <p:nvSpPr>
          <p:cNvPr id="3" name="Content Placeholder 2"/>
          <p:cNvSpPr>
            <a:spLocks noGrp="1"/>
          </p:cNvSpPr>
          <p:nvPr>
            <p:ph idx="1"/>
          </p:nvPr>
        </p:nvSpPr>
        <p:spPr/>
        <p:txBody>
          <a:bodyPr>
            <a:noAutofit/>
          </a:bodyPr>
          <a:lstStyle/>
          <a:p>
            <a:r>
              <a:rPr lang="en-US" sz="2400" dirty="0" err="1"/>
              <a:t>WebHooks</a:t>
            </a:r>
            <a:r>
              <a:rPr lang="en-US" sz="2400" dirty="0"/>
              <a:t> on Office Dev Center</a:t>
            </a:r>
          </a:p>
          <a:p>
            <a:pPr lvl="1"/>
            <a:r>
              <a:rPr lang="en-CA" sz="1400" dirty="0">
                <a:hlinkClick r:id="rId3"/>
              </a:rPr>
              <a:t>https://dev.office.com/sharepoint/docs/apis/webhooks/overview-sharepoint-webhooks</a:t>
            </a:r>
            <a:endParaRPr lang="en-CA" sz="1400" dirty="0"/>
          </a:p>
          <a:p>
            <a:pPr lvl="1"/>
            <a:endParaRPr lang="en-US" sz="2000" dirty="0"/>
          </a:p>
          <a:p>
            <a:r>
              <a:rPr lang="en-US" sz="2400" dirty="0"/>
              <a:t>Reference Implementation Deployment Guide</a:t>
            </a:r>
          </a:p>
          <a:p>
            <a:pPr lvl="1"/>
            <a:r>
              <a:rPr lang="en-US" sz="1100" dirty="0">
                <a:hlinkClick r:id="rId4"/>
              </a:rPr>
              <a:t>https://github.com/SharePoint/sp-dev-samples/blob/master/Samples/WebHooks.List.AzureAD/Deployment%20guide.md</a:t>
            </a:r>
            <a:r>
              <a:rPr lang="en-US" sz="1100" dirty="0"/>
              <a:t> </a:t>
            </a:r>
          </a:p>
          <a:p>
            <a:pPr lvl="1"/>
            <a:endParaRPr lang="en-US" sz="2000" dirty="0"/>
          </a:p>
          <a:p>
            <a:r>
              <a:rPr lang="en-US" sz="2400" dirty="0"/>
              <a:t>Video Walkthrough </a:t>
            </a:r>
            <a:endParaRPr lang="en-US" sz="2400" dirty="0">
              <a:hlinkClick r:id="" action="ppaction://noaction"/>
            </a:endParaRPr>
          </a:p>
          <a:p>
            <a:pPr lvl="2"/>
            <a:r>
              <a:rPr lang="en-US" sz="1800" dirty="0">
                <a:hlinkClick r:id="" action="ppaction://noaction"/>
              </a:rPr>
              <a:t>https://www.youtube.com/watch?v=P4a1_EWokwM</a:t>
            </a:r>
            <a:r>
              <a:rPr lang="en-US" sz="1800" dirty="0"/>
              <a:t> </a:t>
            </a:r>
          </a:p>
          <a:p>
            <a:endParaRPr lang="en-US" sz="2400" dirty="0"/>
          </a:p>
          <a:p>
            <a:r>
              <a:rPr lang="en-US" sz="2400" dirty="0"/>
              <a:t>Community walkthrough (by </a:t>
            </a:r>
            <a:r>
              <a:rPr lang="en-US" sz="2400" dirty="0" err="1"/>
              <a:t>Prian</a:t>
            </a:r>
            <a:r>
              <a:rPr lang="en-US" sz="2400" dirty="0"/>
              <a:t>) </a:t>
            </a:r>
          </a:p>
          <a:p>
            <a:pPr lvl="1"/>
            <a:r>
              <a:rPr lang="en-US" sz="2000" dirty="0">
                <a:hlinkClick r:id="rId5"/>
              </a:rPr>
              <a:t>http://www.c-sharpcorner.com/article/sharepoint-webhooks-as-event-receivers-for-sharepoint-online/</a:t>
            </a:r>
            <a:r>
              <a:rPr lang="en-US" sz="2000" dirty="0"/>
              <a:t> </a:t>
            </a:r>
          </a:p>
        </p:txBody>
      </p:sp>
      <p:sp>
        <p:nvSpPr>
          <p:cNvPr id="4" name="Slide Number Placeholder 3"/>
          <p:cNvSpPr>
            <a:spLocks noGrp="1"/>
          </p:cNvSpPr>
          <p:nvPr>
            <p:ph type="sldNum" sz="quarter" idx="4294967295"/>
          </p:nvPr>
        </p:nvSpPr>
        <p:spPr>
          <a:xfrm>
            <a:off x="8664575" y="6272213"/>
            <a:ext cx="479425" cy="365125"/>
          </a:xfrm>
          <a:prstGeom prst="rect">
            <a:avLst/>
          </a:prstGeom>
        </p:spPr>
        <p:txBody>
          <a:bodyPr/>
          <a:lstStyle/>
          <a:p>
            <a:pPr defTabSz="342900"/>
            <a:fld id="{83956ABB-99F7-4D04-BDC4-054BB97B8E32}" type="slidenum">
              <a:rPr lang="en-US">
                <a:latin typeface="Rockwell Condensed" panose="02060603050405020104"/>
              </a:rPr>
              <a:pPr defTabSz="342900"/>
              <a:t>23</a:t>
            </a:fld>
            <a:endParaRPr lang="en-US">
              <a:latin typeface="Rockwell Condensed" panose="02060603050405020104"/>
            </a:endParaRPr>
          </a:p>
        </p:txBody>
      </p:sp>
    </p:spTree>
    <p:extLst>
      <p:ext uri="{BB962C8B-B14F-4D97-AF65-F5344CB8AC3E}">
        <p14:creationId xmlns:p14="http://schemas.microsoft.com/office/powerpoint/2010/main" val="3737588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What are SharePoint Webhooks?</a:t>
            </a:r>
            <a:endParaRPr lang="nl-BE" dirty="0"/>
          </a:p>
        </p:txBody>
      </p:sp>
      <p:sp>
        <p:nvSpPr>
          <p:cNvPr id="6" name="Text Placeholder 5"/>
          <p:cNvSpPr>
            <a:spLocks noGrp="1"/>
          </p:cNvSpPr>
          <p:nvPr>
            <p:ph idx="1"/>
          </p:nvPr>
        </p:nvSpPr>
        <p:spPr/>
        <p:txBody>
          <a:bodyPr>
            <a:noAutofit/>
          </a:bodyPr>
          <a:lstStyle/>
          <a:p>
            <a:r>
              <a:rPr lang="en-US" sz="2400" dirty="0"/>
              <a:t> A Webhook is “a way to be notified of a done change”</a:t>
            </a:r>
          </a:p>
          <a:p>
            <a:r>
              <a:rPr lang="en-US" sz="2400" dirty="0">
                <a:sym typeface="Wingdings" panose="05000000000000000000" pitchFamily="2" charset="2"/>
              </a:rPr>
              <a:t> Push model instead of a pull model</a:t>
            </a:r>
          </a:p>
          <a:p>
            <a:pPr lvl="1"/>
            <a:r>
              <a:rPr lang="en-US" sz="2000" dirty="0">
                <a:sym typeface="Wingdings" panose="05000000000000000000" pitchFamily="2" charset="2"/>
              </a:rPr>
              <a:t>No synchronous (“-</a:t>
            </a:r>
            <a:r>
              <a:rPr lang="en-US" sz="2000" dirty="0" err="1">
                <a:sym typeface="Wingdings" panose="05000000000000000000" pitchFamily="2" charset="2"/>
              </a:rPr>
              <a:t>ing</a:t>
            </a:r>
            <a:r>
              <a:rPr lang="en-US" sz="2000" dirty="0">
                <a:sym typeface="Wingdings" panose="05000000000000000000" pitchFamily="2" charset="2"/>
              </a:rPr>
              <a:t>”) event support, keep on using RER’s for that</a:t>
            </a:r>
            <a:endParaRPr lang="en-US" sz="2000" dirty="0"/>
          </a:p>
          <a:p>
            <a:r>
              <a:rPr lang="en-US" sz="2400" dirty="0"/>
              <a:t> Follows a universal model widely used in the industry (e.g. WordPress, GitHub, MailChimp, etc.)</a:t>
            </a:r>
          </a:p>
          <a:p>
            <a:r>
              <a:rPr lang="en-US" sz="2400" dirty="0"/>
              <a:t> Works with changes to SP List Items (and Libraries)</a:t>
            </a:r>
          </a:p>
          <a:p>
            <a:r>
              <a:rPr lang="en-US" sz="2400" dirty="0"/>
              <a:t> Robust – changelog-based with retry logic</a:t>
            </a:r>
          </a:p>
          <a:p>
            <a:r>
              <a:rPr lang="en-US" sz="2400" dirty="0"/>
              <a:t> Also available for OneDrive &amp; Outlook</a:t>
            </a:r>
          </a:p>
        </p:txBody>
      </p:sp>
    </p:spTree>
    <p:custDataLst>
      <p:tags r:id="rId1"/>
    </p:custDataLst>
    <p:extLst>
      <p:ext uri="{BB962C8B-B14F-4D97-AF65-F5344CB8AC3E}">
        <p14:creationId xmlns:p14="http://schemas.microsoft.com/office/powerpoint/2010/main" val="1271499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Not Use Remote Event Receivers? </a:t>
            </a:r>
            <a:endParaRPr lang="en-CA" dirty="0"/>
          </a:p>
        </p:txBody>
      </p:sp>
      <p:sp>
        <p:nvSpPr>
          <p:cNvPr id="3" name="Content Placeholder 2"/>
          <p:cNvSpPr>
            <a:spLocks noGrp="1"/>
          </p:cNvSpPr>
          <p:nvPr>
            <p:ph idx="1"/>
          </p:nvPr>
        </p:nvSpPr>
        <p:spPr/>
        <p:txBody>
          <a:bodyPr>
            <a:noAutofit/>
          </a:bodyPr>
          <a:lstStyle/>
          <a:p>
            <a:r>
              <a:rPr lang="en-US" sz="2400" dirty="0" err="1"/>
              <a:t>WebHooks</a:t>
            </a:r>
            <a:r>
              <a:rPr lang="en-US" sz="2400" dirty="0"/>
              <a:t> have a retry mechanism with an incremental back-off strategy </a:t>
            </a:r>
          </a:p>
          <a:p>
            <a:r>
              <a:rPr lang="en-US" sz="2400" dirty="0" err="1"/>
              <a:t>WebHooks</a:t>
            </a:r>
            <a:r>
              <a:rPr lang="en-US" sz="2400" dirty="0"/>
              <a:t> are lightweight for building service endpoints </a:t>
            </a:r>
          </a:p>
          <a:p>
            <a:pPr lvl="1"/>
            <a:r>
              <a:rPr lang="en-US" sz="2000" dirty="0"/>
              <a:t>The payload is small </a:t>
            </a:r>
          </a:p>
          <a:p>
            <a:pPr lvl="1"/>
            <a:r>
              <a:rPr lang="en-US" sz="2000" dirty="0"/>
              <a:t>Notifications are batched in the response to the </a:t>
            </a:r>
            <a:r>
              <a:rPr lang="en-US" sz="2000" dirty="0" err="1"/>
              <a:t>GetChanges</a:t>
            </a:r>
            <a:r>
              <a:rPr lang="en-US" sz="2000" dirty="0"/>
              <a:t>() call </a:t>
            </a:r>
          </a:p>
          <a:p>
            <a:r>
              <a:rPr lang="en-US" sz="2400" dirty="0" err="1"/>
              <a:t>WebHooks</a:t>
            </a:r>
            <a:r>
              <a:rPr lang="en-US" sz="2400" dirty="0"/>
              <a:t> are secure, no event information is passed in the notification </a:t>
            </a:r>
          </a:p>
          <a:p>
            <a:r>
              <a:rPr lang="en-US" sz="2400" dirty="0" err="1"/>
              <a:t>WebHooks</a:t>
            </a:r>
            <a:r>
              <a:rPr lang="en-US" sz="2400" dirty="0"/>
              <a:t> are easier to consume by non-SharePoint developers</a:t>
            </a:r>
          </a:p>
          <a:p>
            <a:pPr lvl="1"/>
            <a:r>
              <a:rPr lang="en-US" sz="2000" dirty="0"/>
              <a:t>Office </a:t>
            </a:r>
            <a:r>
              <a:rPr lang="en-US" sz="2000" dirty="0" err="1"/>
              <a:t>Devs</a:t>
            </a:r>
            <a:r>
              <a:rPr lang="en-US" sz="2000" dirty="0"/>
              <a:t> have an opportunity to learn a new standard  </a:t>
            </a:r>
          </a:p>
          <a:p>
            <a:r>
              <a:rPr lang="en-US" sz="2400" dirty="0"/>
              <a:t>No WCF endpoints; regular HTTPS services are sufficient </a:t>
            </a:r>
            <a:endParaRPr lang="en-CA" sz="2400" dirty="0"/>
          </a:p>
        </p:txBody>
      </p:sp>
      <p:sp>
        <p:nvSpPr>
          <p:cNvPr id="4" name="Slide Number Placeholder 3"/>
          <p:cNvSpPr>
            <a:spLocks noGrp="1"/>
          </p:cNvSpPr>
          <p:nvPr>
            <p:ph type="sldNum" sz="quarter" idx="4294967295"/>
          </p:nvPr>
        </p:nvSpPr>
        <p:spPr>
          <a:xfrm>
            <a:off x="8664575" y="6272213"/>
            <a:ext cx="479425" cy="365125"/>
          </a:xfrm>
          <a:prstGeom prst="rect">
            <a:avLst/>
          </a:prstGeom>
        </p:spPr>
        <p:txBody>
          <a:bodyPr/>
          <a:lstStyle/>
          <a:p>
            <a:pPr defTabSz="342900"/>
            <a:fld id="{83956ABB-99F7-4D04-BDC4-054BB97B8E32}" type="slidenum">
              <a:rPr lang="en-US">
                <a:latin typeface="Rockwell Condensed" panose="02060603050405020104"/>
              </a:rPr>
              <a:pPr defTabSz="342900"/>
              <a:t>4</a:t>
            </a:fld>
            <a:endParaRPr lang="en-US">
              <a:latin typeface="Rockwell Condensed" panose="02060603050405020104"/>
            </a:endParaRPr>
          </a:p>
        </p:txBody>
      </p:sp>
    </p:spTree>
    <p:extLst>
      <p:ext uri="{BB962C8B-B14F-4D97-AF65-F5344CB8AC3E}">
        <p14:creationId xmlns:p14="http://schemas.microsoft.com/office/powerpoint/2010/main" val="934137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err="1"/>
              <a:t>Webhook</a:t>
            </a:r>
            <a:r>
              <a:rPr lang="en-US" dirty="0"/>
              <a:t>-enabled list item event types</a:t>
            </a:r>
          </a:p>
        </p:txBody>
      </p:sp>
      <p:sp>
        <p:nvSpPr>
          <p:cNvPr id="2" name="Text Placeholder 1"/>
          <p:cNvSpPr>
            <a:spLocks noGrp="1"/>
          </p:cNvSpPr>
          <p:nvPr>
            <p:ph idx="1"/>
          </p:nvPr>
        </p:nvSpPr>
        <p:spPr/>
        <p:txBody>
          <a:bodyPr>
            <a:noAutofit/>
          </a:bodyPr>
          <a:lstStyle/>
          <a:p>
            <a:r>
              <a:rPr lang="en-US" sz="1800" dirty="0"/>
              <a:t>Supported asynchronous list item events in SharePoint:</a:t>
            </a:r>
          </a:p>
          <a:p>
            <a:pPr lvl="1"/>
            <a:r>
              <a:rPr lang="en-US" sz="1800" dirty="0" err="1"/>
              <a:t>ItemAdded</a:t>
            </a:r>
            <a:endParaRPr lang="en-US" sz="1800" dirty="0"/>
          </a:p>
          <a:p>
            <a:pPr lvl="1"/>
            <a:r>
              <a:rPr lang="en-US" sz="1800" dirty="0" err="1"/>
              <a:t>ItemUpdated</a:t>
            </a:r>
            <a:endParaRPr lang="en-US" sz="1800" dirty="0"/>
          </a:p>
          <a:p>
            <a:pPr lvl="1"/>
            <a:r>
              <a:rPr lang="en-US" sz="1800" dirty="0" err="1"/>
              <a:t>ItemDeleted</a:t>
            </a:r>
            <a:endParaRPr lang="en-US" sz="1800" dirty="0"/>
          </a:p>
          <a:p>
            <a:pPr lvl="1"/>
            <a:r>
              <a:rPr lang="en-US" sz="1800" dirty="0" err="1"/>
              <a:t>ItemCheckedOut</a:t>
            </a:r>
            <a:endParaRPr lang="en-US" sz="1800" dirty="0"/>
          </a:p>
          <a:p>
            <a:pPr lvl="1"/>
            <a:r>
              <a:rPr lang="en-US" sz="1800" dirty="0" err="1"/>
              <a:t>ItemCheckedIn</a:t>
            </a:r>
            <a:endParaRPr lang="en-US" sz="1800" dirty="0"/>
          </a:p>
          <a:p>
            <a:pPr lvl="1"/>
            <a:r>
              <a:rPr lang="en-US" sz="1800" dirty="0" err="1"/>
              <a:t>ItemUncheckedOut</a:t>
            </a:r>
            <a:endParaRPr lang="en-US" sz="1800" dirty="0"/>
          </a:p>
          <a:p>
            <a:pPr lvl="1"/>
            <a:r>
              <a:rPr lang="en-US" sz="1800" dirty="0" err="1"/>
              <a:t>ItemAttachmentAdded</a:t>
            </a:r>
            <a:endParaRPr lang="en-US" sz="1800" dirty="0"/>
          </a:p>
          <a:p>
            <a:pPr lvl="1"/>
            <a:r>
              <a:rPr lang="en-US" sz="1800" dirty="0" err="1"/>
              <a:t>ItemAttachmentDeleted</a:t>
            </a:r>
            <a:endParaRPr lang="en-US" sz="1800" dirty="0"/>
          </a:p>
          <a:p>
            <a:pPr lvl="1"/>
            <a:r>
              <a:rPr lang="en-US" sz="1800" dirty="0" err="1"/>
              <a:t>ItemFileMoved</a:t>
            </a:r>
            <a:endParaRPr lang="en-US" sz="1800" dirty="0"/>
          </a:p>
          <a:p>
            <a:pPr lvl="1"/>
            <a:r>
              <a:rPr lang="en-US" sz="1800" dirty="0" err="1"/>
              <a:t>ItemVersionDeleted</a:t>
            </a:r>
            <a:endParaRPr lang="en-US" sz="1800" dirty="0"/>
          </a:p>
          <a:p>
            <a:pPr lvl="1"/>
            <a:r>
              <a:rPr lang="en-US" sz="1800" dirty="0" err="1"/>
              <a:t>ItemFileConverted</a:t>
            </a:r>
            <a:endParaRPr lang="en-US" sz="1800" dirty="0"/>
          </a:p>
          <a:p>
            <a:pPr lvl="1"/>
            <a:endParaRPr lang="en-US" sz="1800" dirty="0"/>
          </a:p>
          <a:p>
            <a:r>
              <a:rPr lang="en-US" sz="1800" dirty="0"/>
              <a:t>Synchronous events are not supported by </a:t>
            </a:r>
            <a:r>
              <a:rPr lang="en-US" sz="1800" dirty="0" err="1"/>
              <a:t>WebHooks</a:t>
            </a:r>
            <a:endParaRPr lang="en-US" sz="1800" dirty="0"/>
          </a:p>
          <a:p>
            <a:endParaRPr lang="en-US" sz="1200" dirty="0"/>
          </a:p>
        </p:txBody>
      </p:sp>
    </p:spTree>
    <p:custDataLst>
      <p:tags r:id="rId1"/>
    </p:custDataLst>
    <p:extLst>
      <p:ext uri="{BB962C8B-B14F-4D97-AF65-F5344CB8AC3E}">
        <p14:creationId xmlns:p14="http://schemas.microsoft.com/office/powerpoint/2010/main" val="3688018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600" dirty="0"/>
              <a:t>Required Permissions To Register Webhooks</a:t>
            </a:r>
          </a:p>
        </p:txBody>
      </p:sp>
      <p:sp>
        <p:nvSpPr>
          <p:cNvPr id="2" name="Text Placeholder 1"/>
          <p:cNvSpPr>
            <a:spLocks noGrp="1"/>
          </p:cNvSpPr>
          <p:nvPr>
            <p:ph idx="1"/>
          </p:nvPr>
        </p:nvSpPr>
        <p:spPr/>
        <p:txBody>
          <a:bodyPr/>
          <a:lstStyle/>
          <a:p>
            <a:r>
              <a:rPr lang="en-US" dirty="0"/>
              <a:t>Microsoft Azure Active Directory (AD) applications</a:t>
            </a:r>
          </a:p>
          <a:p>
            <a:pPr lvl="1"/>
            <a:r>
              <a:rPr lang="en-US" dirty="0"/>
              <a:t>Set the following Azure AD application permissions:</a:t>
            </a:r>
          </a:p>
          <a:p>
            <a:pPr lvl="1"/>
            <a:endParaRPr lang="en-US" dirty="0"/>
          </a:p>
          <a:p>
            <a:pPr lvl="1"/>
            <a:endParaRPr lang="en-US" dirty="0"/>
          </a:p>
          <a:p>
            <a:pPr lvl="1"/>
            <a:endParaRPr lang="en-US" dirty="0"/>
          </a:p>
          <a:p>
            <a:r>
              <a:rPr lang="en-US" dirty="0"/>
              <a:t>SharePoint add-in</a:t>
            </a:r>
          </a:p>
          <a:p>
            <a:pPr lvl="1"/>
            <a:r>
              <a:rPr lang="en-US" dirty="0"/>
              <a:t>Set the following SharePoint permissions</a:t>
            </a:r>
          </a:p>
        </p:txBody>
      </p:sp>
      <p:graphicFrame>
        <p:nvGraphicFramePr>
          <p:cNvPr id="6" name="Table 5"/>
          <p:cNvGraphicFramePr>
            <a:graphicFrameLocks noGrp="1"/>
          </p:cNvGraphicFramePr>
          <p:nvPr>
            <p:extLst>
              <p:ext uri="{D42A27DB-BD31-4B8C-83A1-F6EECF244321}">
                <p14:modId xmlns:p14="http://schemas.microsoft.com/office/powerpoint/2010/main" val="2889416218"/>
              </p:ext>
            </p:extLst>
          </p:nvPr>
        </p:nvGraphicFramePr>
        <p:xfrm>
          <a:off x="838200" y="2514600"/>
          <a:ext cx="7658100" cy="838200"/>
        </p:xfrm>
        <a:graphic>
          <a:graphicData uri="http://schemas.openxmlformats.org/drawingml/2006/table">
            <a:tbl>
              <a:tblPr>
                <a:tableStyleId>{5FD0F851-EC5A-4D38-B0AD-8093EC10F338}</a:tableStyleId>
              </a:tblPr>
              <a:tblGrid>
                <a:gridCol w="2628900">
                  <a:extLst>
                    <a:ext uri="{9D8B030D-6E8A-4147-A177-3AD203B41FA5}">
                      <a16:colId xmlns:a16="http://schemas.microsoft.com/office/drawing/2014/main" val="3251983201"/>
                    </a:ext>
                  </a:extLst>
                </a:gridCol>
                <a:gridCol w="5029200">
                  <a:extLst>
                    <a:ext uri="{9D8B030D-6E8A-4147-A177-3AD203B41FA5}">
                      <a16:colId xmlns:a16="http://schemas.microsoft.com/office/drawing/2014/main" val="3494648711"/>
                    </a:ext>
                  </a:extLst>
                </a:gridCol>
              </a:tblGrid>
              <a:tr h="261767">
                <a:tc>
                  <a:txBody>
                    <a:bodyPr/>
                    <a:lstStyle/>
                    <a:p>
                      <a:pPr algn="l"/>
                      <a:r>
                        <a:rPr lang="en-US" sz="1400" dirty="0">
                          <a:solidFill>
                            <a:schemeClr val="bg1"/>
                          </a:solidFill>
                          <a:effectLst/>
                        </a:rPr>
                        <a:t>Application</a:t>
                      </a:r>
                      <a:endParaRPr lang="en-US" sz="1400" b="1" dirty="0">
                        <a:solidFill>
                          <a:schemeClr val="bg1"/>
                        </a:solidFill>
                        <a:effectLst/>
                      </a:endParaRPr>
                    </a:p>
                  </a:txBody>
                  <a:tcPr marL="60695" marR="60695" marT="28013" marB="28013" anchor="ctr">
                    <a:solidFill>
                      <a:schemeClr val="accent1"/>
                    </a:solidFill>
                  </a:tcPr>
                </a:tc>
                <a:tc>
                  <a:txBody>
                    <a:bodyPr/>
                    <a:lstStyle/>
                    <a:p>
                      <a:pPr algn="l"/>
                      <a:r>
                        <a:rPr lang="en-US" sz="1400" dirty="0">
                          <a:solidFill>
                            <a:schemeClr val="bg1"/>
                          </a:solidFill>
                          <a:effectLst/>
                        </a:rPr>
                        <a:t>Permission</a:t>
                      </a:r>
                      <a:endParaRPr lang="en-US" sz="1400" b="1" dirty="0">
                        <a:solidFill>
                          <a:schemeClr val="bg1"/>
                        </a:solidFill>
                        <a:effectLst/>
                      </a:endParaRPr>
                    </a:p>
                  </a:txBody>
                  <a:tcPr marL="60695" marR="60695" marT="28013" marB="28013" anchor="ctr">
                    <a:solidFill>
                      <a:schemeClr val="accent1"/>
                    </a:solidFill>
                  </a:tcPr>
                </a:tc>
                <a:extLst>
                  <a:ext uri="{0D108BD9-81ED-4DB2-BD59-A6C34878D82A}">
                    <a16:rowId xmlns:a16="http://schemas.microsoft.com/office/drawing/2014/main" val="557845830"/>
                  </a:ext>
                </a:extLst>
              </a:tr>
              <a:tr h="568814">
                <a:tc>
                  <a:txBody>
                    <a:bodyPr/>
                    <a:lstStyle/>
                    <a:p>
                      <a:r>
                        <a:rPr lang="en-US" sz="1400" dirty="0">
                          <a:effectLst/>
                        </a:rPr>
                        <a:t>SharePoint Online</a:t>
                      </a:r>
                    </a:p>
                  </a:txBody>
                  <a:tcPr marL="60695" marR="60695" marT="28013" marB="28013" anchor="ctr"/>
                </a:tc>
                <a:tc>
                  <a:txBody>
                    <a:bodyPr/>
                    <a:lstStyle/>
                    <a:p>
                      <a:r>
                        <a:rPr lang="en-US" sz="1400" dirty="0">
                          <a:effectLst/>
                        </a:rPr>
                        <a:t>Read and write items and lists in all site collections.</a:t>
                      </a:r>
                    </a:p>
                  </a:txBody>
                  <a:tcPr marL="60695" marR="60695" marT="28013" marB="28013" anchor="ctr"/>
                </a:tc>
                <a:extLst>
                  <a:ext uri="{0D108BD9-81ED-4DB2-BD59-A6C34878D82A}">
                    <a16:rowId xmlns:a16="http://schemas.microsoft.com/office/drawing/2014/main" val="1682484156"/>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61884384"/>
              </p:ext>
            </p:extLst>
          </p:nvPr>
        </p:nvGraphicFramePr>
        <p:xfrm>
          <a:off x="762000" y="4800600"/>
          <a:ext cx="7660457" cy="538772"/>
        </p:xfrm>
        <a:graphic>
          <a:graphicData uri="http://schemas.openxmlformats.org/drawingml/2006/table">
            <a:tbl>
              <a:tblPr>
                <a:tableStyleId>{5FD0F851-EC5A-4D38-B0AD-8093EC10F338}</a:tableStyleId>
              </a:tblPr>
              <a:tblGrid>
                <a:gridCol w="2574107">
                  <a:extLst>
                    <a:ext uri="{9D8B030D-6E8A-4147-A177-3AD203B41FA5}">
                      <a16:colId xmlns:a16="http://schemas.microsoft.com/office/drawing/2014/main" val="3350029723"/>
                    </a:ext>
                  </a:extLst>
                </a:gridCol>
                <a:gridCol w="5086350">
                  <a:extLst>
                    <a:ext uri="{9D8B030D-6E8A-4147-A177-3AD203B41FA5}">
                      <a16:colId xmlns:a16="http://schemas.microsoft.com/office/drawing/2014/main" val="3983170727"/>
                    </a:ext>
                  </a:extLst>
                </a:gridCol>
              </a:tblGrid>
              <a:tr h="261767">
                <a:tc>
                  <a:txBody>
                    <a:bodyPr/>
                    <a:lstStyle/>
                    <a:p>
                      <a:pPr algn="l"/>
                      <a:r>
                        <a:rPr lang="en-US" sz="1400" dirty="0">
                          <a:solidFill>
                            <a:schemeClr val="bg1"/>
                          </a:solidFill>
                          <a:effectLst/>
                        </a:rPr>
                        <a:t>Scope</a:t>
                      </a:r>
                      <a:endParaRPr lang="en-US" sz="1400" b="1" dirty="0">
                        <a:solidFill>
                          <a:schemeClr val="bg1"/>
                        </a:solidFill>
                        <a:effectLst/>
                      </a:endParaRPr>
                    </a:p>
                  </a:txBody>
                  <a:tcPr marL="60695" marR="60695" marT="28013" marB="28013" anchor="ctr">
                    <a:solidFill>
                      <a:schemeClr val="accent1"/>
                    </a:solidFill>
                  </a:tcPr>
                </a:tc>
                <a:tc>
                  <a:txBody>
                    <a:bodyPr/>
                    <a:lstStyle/>
                    <a:p>
                      <a:pPr algn="l"/>
                      <a:r>
                        <a:rPr lang="en-US" sz="1400" dirty="0">
                          <a:solidFill>
                            <a:schemeClr val="bg1"/>
                          </a:solidFill>
                          <a:effectLst/>
                        </a:rPr>
                        <a:t>Permission Rights</a:t>
                      </a:r>
                      <a:endParaRPr lang="en-US" sz="1400" b="1" dirty="0">
                        <a:solidFill>
                          <a:schemeClr val="bg1"/>
                        </a:solidFill>
                        <a:effectLst/>
                      </a:endParaRPr>
                    </a:p>
                  </a:txBody>
                  <a:tcPr marL="60695" marR="60695" marT="28013" marB="28013" anchor="ctr">
                    <a:solidFill>
                      <a:schemeClr val="accent1"/>
                    </a:solidFill>
                  </a:tcPr>
                </a:tc>
                <a:extLst>
                  <a:ext uri="{0D108BD9-81ED-4DB2-BD59-A6C34878D82A}">
                    <a16:rowId xmlns:a16="http://schemas.microsoft.com/office/drawing/2014/main" val="1419753929"/>
                  </a:ext>
                </a:extLst>
              </a:tr>
              <a:tr h="261767">
                <a:tc>
                  <a:txBody>
                    <a:bodyPr/>
                    <a:lstStyle/>
                    <a:p>
                      <a:r>
                        <a:rPr lang="en-US" sz="1400" dirty="0">
                          <a:effectLst/>
                        </a:rPr>
                        <a:t>List</a:t>
                      </a:r>
                    </a:p>
                  </a:txBody>
                  <a:tcPr marL="60695" marR="60695" marT="28013" marB="28013" anchor="ctr"/>
                </a:tc>
                <a:tc>
                  <a:txBody>
                    <a:bodyPr/>
                    <a:lstStyle/>
                    <a:p>
                      <a:r>
                        <a:rPr lang="en-US" sz="1400" dirty="0">
                          <a:effectLst/>
                        </a:rPr>
                        <a:t>Manage</a:t>
                      </a:r>
                    </a:p>
                  </a:txBody>
                  <a:tcPr marL="60695" marR="60695" marT="28013" marB="28013" anchor="ctr"/>
                </a:tc>
                <a:extLst>
                  <a:ext uri="{0D108BD9-81ED-4DB2-BD59-A6C34878D82A}">
                    <a16:rowId xmlns:a16="http://schemas.microsoft.com/office/drawing/2014/main" val="4024165977"/>
                  </a:ext>
                </a:extLst>
              </a:tr>
            </a:tbl>
          </a:graphicData>
        </a:graphic>
      </p:graphicFrame>
    </p:spTree>
    <p:custDataLst>
      <p:tags r:id="rId1"/>
    </p:custDataLst>
    <p:extLst>
      <p:ext uri="{BB962C8B-B14F-4D97-AF65-F5344CB8AC3E}">
        <p14:creationId xmlns:p14="http://schemas.microsoft.com/office/powerpoint/2010/main" val="2771994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How To Register </a:t>
            </a:r>
            <a:r>
              <a:rPr lang="en-US" dirty="0" err="1"/>
              <a:t>Webhooks</a:t>
            </a:r>
            <a:r>
              <a:rPr lang="en-US" dirty="0"/>
              <a:t>- Step 1</a:t>
            </a:r>
          </a:p>
        </p:txBody>
      </p:sp>
      <p:sp>
        <p:nvSpPr>
          <p:cNvPr id="2" name="Text Placeholder 1"/>
          <p:cNvSpPr>
            <a:spLocks noGrp="1"/>
          </p:cNvSpPr>
          <p:nvPr>
            <p:ph idx="1"/>
          </p:nvPr>
        </p:nvSpPr>
        <p:spPr/>
        <p:txBody>
          <a:bodyPr/>
          <a:lstStyle/>
          <a:p>
            <a:r>
              <a:rPr lang="en-US" dirty="0"/>
              <a:t>Send a subscription request to SharePoint</a:t>
            </a:r>
          </a:p>
          <a:p>
            <a:pPr lvl="1"/>
            <a:r>
              <a:rPr lang="en-US" sz="1600" dirty="0">
                <a:hlinkClick r:id="rId4"/>
              </a:rPr>
              <a:t>https://dev.office.com/sharepoint/docs/apis/WebHooks/lists/create-subscription</a:t>
            </a:r>
            <a:r>
              <a:rPr lang="en-US" sz="1600" dirty="0"/>
              <a:t> </a:t>
            </a:r>
          </a:p>
        </p:txBody>
      </p:sp>
      <p:sp>
        <p:nvSpPr>
          <p:cNvPr id="4" name="Rectangle 1"/>
          <p:cNvSpPr>
            <a:spLocks noChangeArrowheads="1"/>
          </p:cNvSpPr>
          <p:nvPr/>
        </p:nvSpPr>
        <p:spPr bwMode="auto">
          <a:xfrm>
            <a:off x="609600" y="3066698"/>
            <a:ext cx="6338274"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defTabSz="672290" eaLnBrk="0" fontAlgn="base" hangingPunct="0">
              <a:spcBef>
                <a:spcPct val="0"/>
              </a:spcBef>
              <a:spcAft>
                <a:spcPct val="0"/>
              </a:spcAft>
            </a:pPr>
            <a:r>
              <a:rPr lang="en-US" altLang="en-US" b="1" dirty="0">
                <a:solidFill>
                  <a:srgbClr val="000000"/>
                </a:solidFill>
                <a:latin typeface="Lucida Console" panose="020B0609040504020204" pitchFamily="49" charset="0"/>
              </a:rPr>
              <a:t>POST </a:t>
            </a:r>
            <a:r>
              <a:rPr lang="en-US" altLang="en-US" b="1" dirty="0">
                <a:solidFill>
                  <a:srgbClr val="666600"/>
                </a:solidFill>
                <a:latin typeface="Lucida Console" panose="020B0609040504020204" pitchFamily="49" charset="0"/>
              </a:rPr>
              <a:t>/</a:t>
            </a:r>
            <a:r>
              <a:rPr lang="en-US" altLang="en-US" b="1" dirty="0">
                <a:solidFill>
                  <a:srgbClr val="000000"/>
                </a:solidFill>
                <a:latin typeface="Lucida Console" panose="020B0609040504020204" pitchFamily="49" charset="0"/>
              </a:rPr>
              <a:t>_</a:t>
            </a:r>
            <a:r>
              <a:rPr lang="en-US" altLang="en-US" b="1" dirty="0" err="1">
                <a:solidFill>
                  <a:srgbClr val="000000"/>
                </a:solidFill>
                <a:latin typeface="Lucida Console" panose="020B0609040504020204" pitchFamily="49" charset="0"/>
              </a:rPr>
              <a:t>api</a:t>
            </a:r>
            <a:r>
              <a:rPr lang="en-US" altLang="en-US" b="1" dirty="0">
                <a:solidFill>
                  <a:srgbClr val="666600"/>
                </a:solidFill>
                <a:latin typeface="Lucida Console" panose="020B0609040504020204" pitchFamily="49" charset="0"/>
              </a:rPr>
              <a:t>/</a:t>
            </a:r>
            <a:r>
              <a:rPr lang="en-US" altLang="en-US" b="1" dirty="0">
                <a:solidFill>
                  <a:srgbClr val="000000"/>
                </a:solidFill>
                <a:latin typeface="Lucida Console" panose="020B0609040504020204" pitchFamily="49" charset="0"/>
              </a:rPr>
              <a:t>web</a:t>
            </a:r>
            <a:r>
              <a:rPr lang="en-US" altLang="en-US" b="1" dirty="0">
                <a:solidFill>
                  <a:srgbClr val="666600"/>
                </a:solidFill>
                <a:latin typeface="Lucida Console" panose="020B0609040504020204" pitchFamily="49" charset="0"/>
              </a:rPr>
              <a:t>/</a:t>
            </a:r>
            <a:r>
              <a:rPr lang="en-US" altLang="en-US" b="1" dirty="0">
                <a:solidFill>
                  <a:srgbClr val="000000"/>
                </a:solidFill>
                <a:latin typeface="Lucida Console" panose="020B0609040504020204" pitchFamily="49" charset="0"/>
              </a:rPr>
              <a:t>lists</a:t>
            </a:r>
            <a:r>
              <a:rPr lang="en-US" altLang="en-US" b="1" dirty="0">
                <a:solidFill>
                  <a:srgbClr val="666600"/>
                </a:solidFill>
                <a:latin typeface="Lucida Console" panose="020B0609040504020204" pitchFamily="49" charset="0"/>
              </a:rPr>
              <a:t>(</a:t>
            </a:r>
            <a:r>
              <a:rPr lang="en-US" altLang="en-US" b="1" dirty="0">
                <a:solidFill>
                  <a:srgbClr val="008800"/>
                </a:solidFill>
                <a:latin typeface="Lucida Console" panose="020B0609040504020204" pitchFamily="49" charset="0"/>
              </a:rPr>
              <a:t>'list-id'</a:t>
            </a:r>
            <a:r>
              <a:rPr lang="en-US" altLang="en-US" b="1" dirty="0">
                <a:solidFill>
                  <a:srgbClr val="666600"/>
                </a:solidFill>
                <a:latin typeface="Lucida Console" panose="020B0609040504020204" pitchFamily="49" charset="0"/>
              </a:rPr>
              <a:t>)/</a:t>
            </a:r>
            <a:r>
              <a:rPr lang="en-US" altLang="en-US" b="1" dirty="0">
                <a:solidFill>
                  <a:srgbClr val="000000"/>
                </a:solidFill>
                <a:latin typeface="Lucida Console" panose="020B0609040504020204" pitchFamily="49" charset="0"/>
              </a:rPr>
              <a:t>subscriptions</a:t>
            </a:r>
            <a:r>
              <a:rPr lang="en-US" altLang="en-US" sz="900" b="1" dirty="0">
                <a:solidFill>
                  <a:prstClr val="black"/>
                </a:solidFill>
                <a:latin typeface="Lucida Console" panose="020B0609040504020204" pitchFamily="49" charset="0"/>
              </a:rPr>
              <a:t> </a:t>
            </a:r>
            <a:endParaRPr lang="en-US" altLang="en-US" sz="3600" b="1" dirty="0">
              <a:solidFill>
                <a:prstClr val="black"/>
              </a:solidFill>
              <a:latin typeface="Lucida Console" panose="020B0609040504020204" pitchFamily="49"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539293996"/>
              </p:ext>
            </p:extLst>
          </p:nvPr>
        </p:nvGraphicFramePr>
        <p:xfrm>
          <a:off x="609600" y="3657600"/>
          <a:ext cx="7162800" cy="1926275"/>
        </p:xfrm>
        <a:graphic>
          <a:graphicData uri="http://schemas.openxmlformats.org/drawingml/2006/table">
            <a:tbl>
              <a:tblPr>
                <a:tableStyleId>{5FD0F851-EC5A-4D38-B0AD-8093EC10F338}</a:tableStyleId>
              </a:tblPr>
              <a:tblGrid>
                <a:gridCol w="1571194">
                  <a:extLst>
                    <a:ext uri="{9D8B030D-6E8A-4147-A177-3AD203B41FA5}">
                      <a16:colId xmlns:a16="http://schemas.microsoft.com/office/drawing/2014/main" val="3017603494"/>
                    </a:ext>
                  </a:extLst>
                </a:gridCol>
                <a:gridCol w="739386">
                  <a:extLst>
                    <a:ext uri="{9D8B030D-6E8A-4147-A177-3AD203B41FA5}">
                      <a16:colId xmlns:a16="http://schemas.microsoft.com/office/drawing/2014/main" val="3069968569"/>
                    </a:ext>
                  </a:extLst>
                </a:gridCol>
                <a:gridCol w="4852220">
                  <a:extLst>
                    <a:ext uri="{9D8B030D-6E8A-4147-A177-3AD203B41FA5}">
                      <a16:colId xmlns:a16="http://schemas.microsoft.com/office/drawing/2014/main" val="467083981"/>
                    </a:ext>
                  </a:extLst>
                </a:gridCol>
              </a:tblGrid>
              <a:tr h="186179">
                <a:tc>
                  <a:txBody>
                    <a:bodyPr/>
                    <a:lstStyle/>
                    <a:p>
                      <a:pPr algn="l"/>
                      <a:r>
                        <a:rPr lang="en-US" sz="1100" dirty="0">
                          <a:solidFill>
                            <a:schemeClr val="bg1"/>
                          </a:solidFill>
                          <a:effectLst/>
                        </a:rPr>
                        <a:t>Name</a:t>
                      </a:r>
                      <a:endParaRPr lang="en-US" sz="1100" b="1" dirty="0">
                        <a:solidFill>
                          <a:schemeClr val="bg1"/>
                        </a:solidFill>
                        <a:effectLst/>
                        <a:latin typeface="+mn-lt"/>
                      </a:endParaRPr>
                    </a:p>
                  </a:txBody>
                  <a:tcPr marL="19543" marR="19543" marT="9020" marB="9020" anchor="ctr">
                    <a:solidFill>
                      <a:schemeClr val="accent1"/>
                    </a:solidFill>
                  </a:tcPr>
                </a:tc>
                <a:tc>
                  <a:txBody>
                    <a:bodyPr/>
                    <a:lstStyle/>
                    <a:p>
                      <a:pPr algn="l"/>
                      <a:r>
                        <a:rPr lang="en-US" sz="1100" dirty="0">
                          <a:solidFill>
                            <a:schemeClr val="bg1"/>
                          </a:solidFill>
                          <a:effectLst/>
                        </a:rPr>
                        <a:t>Type</a:t>
                      </a:r>
                      <a:endParaRPr lang="en-US" sz="1100" b="1" dirty="0">
                        <a:solidFill>
                          <a:schemeClr val="bg1"/>
                        </a:solidFill>
                        <a:effectLst/>
                        <a:latin typeface="+mn-lt"/>
                      </a:endParaRPr>
                    </a:p>
                  </a:txBody>
                  <a:tcPr marL="19543" marR="19543" marT="9020" marB="9020" anchor="ctr">
                    <a:solidFill>
                      <a:schemeClr val="accent1"/>
                    </a:solidFill>
                  </a:tcPr>
                </a:tc>
                <a:tc>
                  <a:txBody>
                    <a:bodyPr/>
                    <a:lstStyle/>
                    <a:p>
                      <a:pPr algn="l"/>
                      <a:r>
                        <a:rPr lang="en-US" sz="1100" dirty="0">
                          <a:solidFill>
                            <a:schemeClr val="bg1"/>
                          </a:solidFill>
                          <a:effectLst/>
                        </a:rPr>
                        <a:t>Description</a:t>
                      </a:r>
                      <a:endParaRPr lang="en-US" sz="1100" b="1" dirty="0">
                        <a:solidFill>
                          <a:schemeClr val="bg1"/>
                        </a:solidFill>
                        <a:effectLst/>
                        <a:latin typeface="+mn-lt"/>
                      </a:endParaRPr>
                    </a:p>
                  </a:txBody>
                  <a:tcPr marL="19543" marR="19543" marT="9020" marB="9020" anchor="ctr">
                    <a:solidFill>
                      <a:schemeClr val="accent1"/>
                    </a:solidFill>
                  </a:tcPr>
                </a:tc>
                <a:extLst>
                  <a:ext uri="{0D108BD9-81ED-4DB2-BD59-A6C34878D82A}">
                    <a16:rowId xmlns:a16="http://schemas.microsoft.com/office/drawing/2014/main" val="3300863195"/>
                  </a:ext>
                </a:extLst>
              </a:tr>
              <a:tr h="357074">
                <a:tc>
                  <a:txBody>
                    <a:bodyPr/>
                    <a:lstStyle/>
                    <a:p>
                      <a:r>
                        <a:rPr lang="en-US" sz="1100">
                          <a:effectLst/>
                        </a:rPr>
                        <a:t>resource</a:t>
                      </a:r>
                      <a:endParaRPr lang="en-US" sz="1100">
                        <a:effectLst/>
                        <a:latin typeface="+mn-lt"/>
                      </a:endParaRPr>
                    </a:p>
                  </a:txBody>
                  <a:tcPr marL="19543" marR="19543" marT="9020" marB="9020" anchor="ctr"/>
                </a:tc>
                <a:tc>
                  <a:txBody>
                    <a:bodyPr/>
                    <a:lstStyle/>
                    <a:p>
                      <a:r>
                        <a:rPr lang="en-US" sz="1100" dirty="0">
                          <a:effectLst/>
                        </a:rPr>
                        <a:t>string</a:t>
                      </a:r>
                      <a:endParaRPr lang="en-US" sz="1100" dirty="0">
                        <a:effectLst/>
                        <a:latin typeface="+mn-lt"/>
                      </a:endParaRPr>
                    </a:p>
                  </a:txBody>
                  <a:tcPr marL="19543" marR="19543" marT="9020" marB="9020" anchor="ctr"/>
                </a:tc>
                <a:tc>
                  <a:txBody>
                    <a:bodyPr/>
                    <a:lstStyle/>
                    <a:p>
                      <a:r>
                        <a:rPr lang="en-US" sz="1100" dirty="0">
                          <a:effectLst/>
                        </a:rPr>
                        <a:t>The URL of the list to receive notifications from.</a:t>
                      </a:r>
                    </a:p>
                    <a:p>
                      <a:r>
                        <a:rPr lang="en-US" sz="1100" dirty="0">
                          <a:effectLst/>
                        </a:rPr>
                        <a:t>Ex: </a:t>
                      </a:r>
                      <a:r>
                        <a:rPr lang="en-US" sz="1100" dirty="0">
                          <a:effectLst/>
                          <a:latin typeface="+mn-lt"/>
                          <a:hlinkClick r:id="rId5"/>
                        </a:rPr>
                        <a:t>https://tenancy.sharepoint.com/_api/web/lists({id})</a:t>
                      </a:r>
                      <a:r>
                        <a:rPr lang="en-US" sz="1100" dirty="0">
                          <a:effectLst/>
                          <a:latin typeface="+mn-lt"/>
                        </a:rPr>
                        <a:t> </a:t>
                      </a:r>
                    </a:p>
                  </a:txBody>
                  <a:tcPr marL="19543" marR="19543" marT="9020" marB="9020" anchor="ctr"/>
                </a:tc>
                <a:extLst>
                  <a:ext uri="{0D108BD9-81ED-4DB2-BD59-A6C34878D82A}">
                    <a16:rowId xmlns:a16="http://schemas.microsoft.com/office/drawing/2014/main" val="56256438"/>
                  </a:ext>
                </a:extLst>
              </a:tr>
              <a:tr h="357074">
                <a:tc>
                  <a:txBody>
                    <a:bodyPr/>
                    <a:lstStyle/>
                    <a:p>
                      <a:r>
                        <a:rPr lang="en-US" sz="1100" dirty="0" err="1">
                          <a:effectLst/>
                        </a:rPr>
                        <a:t>notificationUrl</a:t>
                      </a:r>
                      <a:endParaRPr lang="en-US" sz="1100" dirty="0">
                        <a:effectLst/>
                        <a:latin typeface="+mn-lt"/>
                      </a:endParaRPr>
                    </a:p>
                  </a:txBody>
                  <a:tcPr marL="19543" marR="19543" marT="9020" marB="9020" anchor="ctr">
                    <a:solidFill>
                      <a:schemeClr val="bg2"/>
                    </a:solidFill>
                  </a:tcPr>
                </a:tc>
                <a:tc>
                  <a:txBody>
                    <a:bodyPr/>
                    <a:lstStyle/>
                    <a:p>
                      <a:r>
                        <a:rPr lang="en-US" sz="1100" dirty="0">
                          <a:effectLst/>
                        </a:rPr>
                        <a:t>string</a:t>
                      </a:r>
                      <a:endParaRPr lang="en-US" sz="1100" dirty="0">
                        <a:effectLst/>
                        <a:latin typeface="+mn-lt"/>
                      </a:endParaRPr>
                    </a:p>
                  </a:txBody>
                  <a:tcPr marL="19543" marR="19543" marT="9020" marB="9020" anchor="ctr">
                    <a:solidFill>
                      <a:schemeClr val="bg2"/>
                    </a:solidFill>
                  </a:tcPr>
                </a:tc>
                <a:tc>
                  <a:txBody>
                    <a:bodyPr/>
                    <a:lstStyle/>
                    <a:p>
                      <a:r>
                        <a:rPr lang="en-US" sz="1100" dirty="0">
                          <a:effectLst/>
                        </a:rPr>
                        <a:t>The service URL to send notifications to. </a:t>
                      </a:r>
                    </a:p>
                    <a:p>
                      <a:r>
                        <a:rPr lang="en-US" sz="1100" dirty="0">
                          <a:effectLst/>
                        </a:rPr>
                        <a:t>Ex: </a:t>
                      </a:r>
                      <a:r>
                        <a:rPr lang="en-US" sz="1100" dirty="0">
                          <a:effectLst/>
                          <a:hlinkClick r:id="rId6"/>
                        </a:rPr>
                        <a:t>https://your.web.site/your/webhook/service/handlerequest</a:t>
                      </a:r>
                      <a:r>
                        <a:rPr lang="en-US" sz="1100" dirty="0">
                          <a:effectLst/>
                        </a:rPr>
                        <a:t> </a:t>
                      </a:r>
                      <a:endParaRPr lang="en-US" sz="1100" dirty="0">
                        <a:effectLst/>
                        <a:latin typeface="+mn-lt"/>
                      </a:endParaRPr>
                    </a:p>
                  </a:txBody>
                  <a:tcPr marL="19543" marR="19543" marT="9020" marB="9020" anchor="ctr">
                    <a:solidFill>
                      <a:schemeClr val="bg2"/>
                    </a:solidFill>
                  </a:tcPr>
                </a:tc>
                <a:extLst>
                  <a:ext uri="{0D108BD9-81ED-4DB2-BD59-A6C34878D82A}">
                    <a16:rowId xmlns:a16="http://schemas.microsoft.com/office/drawing/2014/main" val="2165587626"/>
                  </a:ext>
                </a:extLst>
              </a:tr>
              <a:tr h="357074">
                <a:tc>
                  <a:txBody>
                    <a:bodyPr/>
                    <a:lstStyle/>
                    <a:p>
                      <a:r>
                        <a:rPr lang="en-US" sz="1100">
                          <a:effectLst/>
                        </a:rPr>
                        <a:t>expirationDateTime</a:t>
                      </a:r>
                      <a:endParaRPr lang="en-US" sz="1100">
                        <a:effectLst/>
                        <a:latin typeface="+mn-lt"/>
                      </a:endParaRPr>
                    </a:p>
                  </a:txBody>
                  <a:tcPr marL="19543" marR="19543" marT="9020" marB="9020" anchor="ctr"/>
                </a:tc>
                <a:tc>
                  <a:txBody>
                    <a:bodyPr/>
                    <a:lstStyle/>
                    <a:p>
                      <a:r>
                        <a:rPr lang="en-US" sz="1100">
                          <a:effectLst/>
                        </a:rPr>
                        <a:t>date</a:t>
                      </a:r>
                      <a:endParaRPr lang="en-US" sz="1100">
                        <a:effectLst/>
                        <a:latin typeface="+mn-lt"/>
                      </a:endParaRPr>
                    </a:p>
                  </a:txBody>
                  <a:tcPr marL="19543" marR="19543" marT="9020" marB="9020" anchor="ctr"/>
                </a:tc>
                <a:tc>
                  <a:txBody>
                    <a:bodyPr/>
                    <a:lstStyle/>
                    <a:p>
                      <a:r>
                        <a:rPr lang="en-US" sz="1100" dirty="0">
                          <a:effectLst/>
                        </a:rPr>
                        <a:t>The date the notification will expire and be deleted.</a:t>
                      </a:r>
                    </a:p>
                    <a:p>
                      <a:r>
                        <a:rPr lang="en-US" sz="1100" dirty="0">
                          <a:effectLst/>
                        </a:rPr>
                        <a:t>Ex: </a:t>
                      </a:r>
                      <a:r>
                        <a:rPr lang="en-US" sz="1100" dirty="0">
                          <a:effectLst/>
                          <a:latin typeface="+mn-lt"/>
                        </a:rPr>
                        <a:t>2016-10-04T16:30:00+00:00</a:t>
                      </a:r>
                    </a:p>
                  </a:txBody>
                  <a:tcPr marL="19543" marR="19543" marT="9020" marB="9020" anchor="ctr"/>
                </a:tc>
                <a:extLst>
                  <a:ext uri="{0D108BD9-81ED-4DB2-BD59-A6C34878D82A}">
                    <a16:rowId xmlns:a16="http://schemas.microsoft.com/office/drawing/2014/main" val="1143352234"/>
                  </a:ext>
                </a:extLst>
              </a:tr>
              <a:tr h="668874">
                <a:tc>
                  <a:txBody>
                    <a:bodyPr/>
                    <a:lstStyle/>
                    <a:p>
                      <a:r>
                        <a:rPr lang="en-US" sz="1100" dirty="0">
                          <a:effectLst/>
                        </a:rPr>
                        <a:t>client-</a:t>
                      </a:r>
                      <a:r>
                        <a:rPr lang="en-US" sz="1100" dirty="0" err="1">
                          <a:effectLst/>
                        </a:rPr>
                        <a:t>clientState</a:t>
                      </a:r>
                      <a:endParaRPr lang="en-US" sz="1100" dirty="0">
                        <a:effectLst/>
                        <a:latin typeface="+mn-lt"/>
                      </a:endParaRPr>
                    </a:p>
                  </a:txBody>
                  <a:tcPr marL="19543" marR="19543" marT="9020" marB="9020" anchor="ctr">
                    <a:solidFill>
                      <a:schemeClr val="bg2"/>
                    </a:solidFill>
                  </a:tcPr>
                </a:tc>
                <a:tc>
                  <a:txBody>
                    <a:bodyPr/>
                    <a:lstStyle/>
                    <a:p>
                      <a:r>
                        <a:rPr lang="en-US" sz="1100" dirty="0">
                          <a:effectLst/>
                        </a:rPr>
                        <a:t>string</a:t>
                      </a:r>
                      <a:endParaRPr lang="en-US" sz="1100" dirty="0">
                        <a:effectLst/>
                        <a:latin typeface="+mn-lt"/>
                      </a:endParaRPr>
                    </a:p>
                  </a:txBody>
                  <a:tcPr marL="19543" marR="19543" marT="9020" marB="9020" anchor="ctr">
                    <a:solidFill>
                      <a:schemeClr val="bg2"/>
                    </a:solidFill>
                  </a:tcPr>
                </a:tc>
                <a:tc>
                  <a:txBody>
                    <a:bodyPr/>
                    <a:lstStyle/>
                    <a:p>
                      <a:r>
                        <a:rPr lang="en-US" sz="1100" dirty="0">
                          <a:effectLst/>
                        </a:rPr>
                        <a:t>Optional. Opaque string passed back to the client on all notifications. You can use this for validating notifications, or tagging different subscriptions.</a:t>
                      </a:r>
                      <a:endParaRPr lang="en-US" sz="1100" dirty="0">
                        <a:effectLst/>
                        <a:latin typeface="+mn-lt"/>
                      </a:endParaRPr>
                    </a:p>
                  </a:txBody>
                  <a:tcPr marL="19543" marR="19543" marT="9020" marB="9020" anchor="ctr">
                    <a:solidFill>
                      <a:schemeClr val="bg2"/>
                    </a:solidFill>
                  </a:tcPr>
                </a:tc>
                <a:extLst>
                  <a:ext uri="{0D108BD9-81ED-4DB2-BD59-A6C34878D82A}">
                    <a16:rowId xmlns:a16="http://schemas.microsoft.com/office/drawing/2014/main" val="4003945851"/>
                  </a:ext>
                </a:extLst>
              </a:tr>
            </a:tbl>
          </a:graphicData>
        </a:graphic>
      </p:graphicFrame>
    </p:spTree>
    <p:custDataLst>
      <p:tags r:id="rId1"/>
    </p:custDataLst>
    <p:extLst>
      <p:ext uri="{BB962C8B-B14F-4D97-AF65-F5344CB8AC3E}">
        <p14:creationId xmlns:p14="http://schemas.microsoft.com/office/powerpoint/2010/main" val="3626798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How To Register </a:t>
            </a:r>
            <a:r>
              <a:rPr lang="en-US" dirty="0" err="1"/>
              <a:t>Webhooks</a:t>
            </a:r>
            <a:r>
              <a:rPr lang="en-US" dirty="0"/>
              <a:t> – Step 2</a:t>
            </a:r>
          </a:p>
        </p:txBody>
      </p:sp>
      <p:sp>
        <p:nvSpPr>
          <p:cNvPr id="2" name="Text Placeholder 1"/>
          <p:cNvSpPr>
            <a:spLocks noGrp="1"/>
          </p:cNvSpPr>
          <p:nvPr>
            <p:ph idx="1"/>
          </p:nvPr>
        </p:nvSpPr>
        <p:spPr>
          <a:xfrm>
            <a:off x="381000" y="1447800"/>
            <a:ext cx="8458200" cy="5181600"/>
          </a:xfrm>
        </p:spPr>
        <p:txBody>
          <a:bodyPr>
            <a:normAutofit/>
          </a:bodyPr>
          <a:lstStyle/>
          <a:p>
            <a:r>
              <a:rPr lang="en-US" sz="2400" dirty="0"/>
              <a:t>Receive the response from SharePoint</a:t>
            </a:r>
          </a:p>
          <a:p>
            <a:r>
              <a:rPr lang="en-US" sz="2400" dirty="0"/>
              <a:t>The response contains a validation token</a:t>
            </a:r>
          </a:p>
          <a:p>
            <a:r>
              <a:rPr lang="en-US" sz="2400" dirty="0"/>
              <a:t>Respond to validation request &amp; return the validation token</a:t>
            </a:r>
          </a:p>
          <a:p>
            <a:pPr lvl="1"/>
            <a:r>
              <a:rPr lang="en-US" sz="2000" dirty="0"/>
              <a:t>Must be done in &lt; 5 seconds</a:t>
            </a:r>
          </a:p>
          <a:p>
            <a:r>
              <a:rPr lang="en-US" sz="2400" dirty="0"/>
              <a:t>Receive the subscription ID</a:t>
            </a:r>
          </a:p>
          <a:p>
            <a:pPr lvl="1"/>
            <a:r>
              <a:rPr lang="en-US" sz="2000" dirty="0"/>
              <a:t>Store the subscription ID</a:t>
            </a:r>
          </a:p>
        </p:txBody>
      </p:sp>
    </p:spTree>
    <p:custDataLst>
      <p:tags r:id="rId1"/>
    </p:custDataLst>
    <p:extLst>
      <p:ext uri="{BB962C8B-B14F-4D97-AF65-F5344CB8AC3E}">
        <p14:creationId xmlns:p14="http://schemas.microsoft.com/office/powerpoint/2010/main" val="3226504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Subscribe to a </a:t>
            </a:r>
            <a:r>
              <a:rPr lang="en-US" dirty="0" err="1"/>
              <a:t>Webhook</a:t>
            </a:r>
            <a:endParaRPr lang="nl-BE" dirty="0"/>
          </a:p>
        </p:txBody>
      </p:sp>
      <p:grpSp>
        <p:nvGrpSpPr>
          <p:cNvPr id="12" name="Group 11"/>
          <p:cNvGrpSpPr/>
          <p:nvPr/>
        </p:nvGrpSpPr>
        <p:grpSpPr>
          <a:xfrm>
            <a:off x="2802433" y="3935329"/>
            <a:ext cx="3564754" cy="808430"/>
            <a:chOff x="2514600" y="4860815"/>
            <a:chExt cx="4848313" cy="1099520"/>
          </a:xfrm>
        </p:grpSpPr>
        <p:cxnSp>
          <p:nvCxnSpPr>
            <p:cNvPr id="53" name="Straight Arrow Connector 52"/>
            <p:cNvCxnSpPr>
              <a:cxnSpLocks/>
            </p:cNvCxnSpPr>
            <p:nvPr/>
          </p:nvCxnSpPr>
          <p:spPr>
            <a:xfrm>
              <a:off x="2514600" y="4860815"/>
              <a:ext cx="4848313" cy="0"/>
            </a:xfrm>
            <a:prstGeom prst="straightConnector1">
              <a:avLst/>
            </a:prstGeom>
            <a:ln w="28575">
              <a:solidFill>
                <a:srgbClr val="008272"/>
              </a:solidFill>
              <a:prstDash val="sysDash"/>
              <a:tailEnd type="stealth" w="lg" len="lg"/>
            </a:ln>
            <a:effectLst>
              <a:outerShdw blurRad="50800" dist="38100" dir="2700000" algn="tl" rotWithShape="0">
                <a:schemeClr val="bg1">
                  <a:alpha val="40000"/>
                </a:schemeClr>
              </a:outerShdw>
            </a:effectLst>
          </p:spPr>
          <p:style>
            <a:lnRef idx="1">
              <a:schemeClr val="accent4"/>
            </a:lnRef>
            <a:fillRef idx="0">
              <a:schemeClr val="accent4"/>
            </a:fillRef>
            <a:effectRef idx="0">
              <a:schemeClr val="accent4"/>
            </a:effectRef>
            <a:fontRef idx="minor">
              <a:schemeClr val="tx1"/>
            </a:fontRef>
          </p:style>
        </p:cxnSp>
        <p:sp>
          <p:nvSpPr>
            <p:cNvPr id="57" name="TextBox 56"/>
            <p:cNvSpPr txBox="1"/>
            <p:nvPr/>
          </p:nvSpPr>
          <p:spPr>
            <a:xfrm>
              <a:off x="3200399" y="4860815"/>
              <a:ext cx="2695602" cy="1099520"/>
            </a:xfrm>
            <a:prstGeom prst="rect">
              <a:avLst/>
            </a:prstGeom>
            <a:noFill/>
          </p:spPr>
          <p:txBody>
            <a:bodyPr wrap="none" lIns="134464" tIns="107571" rIns="134464" bIns="107571" rtlCol="0">
              <a:spAutoFit/>
            </a:bodyPr>
            <a:lstStyle/>
            <a:p>
              <a:pPr defTabSz="342900">
                <a:lnSpc>
                  <a:spcPct val="90000"/>
                </a:lnSpc>
                <a:spcAft>
                  <a:spcPts val="441"/>
                </a:spcAft>
              </a:pPr>
              <a:r>
                <a:rPr lang="en-US" sz="1176" dirty="0">
                  <a:solidFill>
                    <a:srgbClr val="9B2D1F"/>
                  </a:solidFill>
                  <a:latin typeface="Rockwell" panose="02060603020205020403"/>
                </a:rPr>
                <a:t>HTTP/1.1 200 OK</a:t>
              </a:r>
            </a:p>
            <a:p>
              <a:pPr defTabSz="342900">
                <a:lnSpc>
                  <a:spcPct val="90000"/>
                </a:lnSpc>
                <a:spcAft>
                  <a:spcPts val="441"/>
                </a:spcAft>
              </a:pPr>
              <a:r>
                <a:rPr lang="en-US" sz="1176" dirty="0">
                  <a:solidFill>
                    <a:srgbClr val="9B2D1F"/>
                  </a:solidFill>
                  <a:latin typeface="Rockwell" panose="02060603020205020403"/>
                </a:rPr>
                <a:t>Content-Type: text/plain</a:t>
              </a:r>
            </a:p>
            <a:p>
              <a:pPr defTabSz="342900">
                <a:lnSpc>
                  <a:spcPct val="90000"/>
                </a:lnSpc>
                <a:spcAft>
                  <a:spcPts val="441"/>
                </a:spcAft>
              </a:pPr>
              <a:r>
                <a:rPr lang="en-US" sz="1176" dirty="0">
                  <a:solidFill>
                    <a:srgbClr val="9B2D1F"/>
                  </a:solidFill>
                  <a:latin typeface="Rockwell" panose="02060603020205020403"/>
                </a:rPr>
                <a:t>{</a:t>
              </a:r>
              <a:r>
                <a:rPr lang="en-US" sz="1176" dirty="0" err="1">
                  <a:solidFill>
                    <a:srgbClr val="9B2D1F"/>
                  </a:solidFill>
                  <a:latin typeface="Rockwell" panose="02060603020205020403"/>
                </a:rPr>
                <a:t>randomString</a:t>
              </a:r>
              <a:r>
                <a:rPr lang="en-US" sz="1176" dirty="0">
                  <a:solidFill>
                    <a:srgbClr val="9B2D1F"/>
                  </a:solidFill>
                  <a:latin typeface="Rockwell" panose="02060603020205020403"/>
                </a:rPr>
                <a:t>}</a:t>
              </a:r>
              <a:endParaRPr lang="nl-BE" sz="1176" dirty="0" err="1">
                <a:solidFill>
                  <a:srgbClr val="9B2D1F"/>
                </a:solidFill>
                <a:latin typeface="Rockwell" panose="02060603020205020403"/>
              </a:endParaRPr>
            </a:p>
          </p:txBody>
        </p:sp>
      </p:grpSp>
      <p:grpSp>
        <p:nvGrpSpPr>
          <p:cNvPr id="21" name="Group 20"/>
          <p:cNvGrpSpPr/>
          <p:nvPr/>
        </p:nvGrpSpPr>
        <p:grpSpPr>
          <a:xfrm>
            <a:off x="127000" y="2104789"/>
            <a:ext cx="8860567" cy="2275013"/>
            <a:chOff x="113217" y="1176811"/>
            <a:chExt cx="12050986" cy="3094175"/>
          </a:xfrm>
        </p:grpSpPr>
        <p:grpSp>
          <p:nvGrpSpPr>
            <p:cNvPr id="24" name="Group 23"/>
            <p:cNvGrpSpPr>
              <a:grpSpLocks noChangeAspect="1"/>
            </p:cNvGrpSpPr>
            <p:nvPr/>
          </p:nvGrpSpPr>
          <p:grpSpPr>
            <a:xfrm>
              <a:off x="9006506" y="1590669"/>
              <a:ext cx="3157697" cy="2680317"/>
              <a:chOff x="1189689" y="976497"/>
              <a:chExt cx="3486193" cy="2959150"/>
            </a:xfrm>
          </p:grpSpPr>
          <p:grpSp>
            <p:nvGrpSpPr>
              <p:cNvPr id="25" name="Group 24"/>
              <p:cNvGrpSpPr/>
              <p:nvPr/>
            </p:nvGrpSpPr>
            <p:grpSpPr>
              <a:xfrm>
                <a:off x="3605640" y="1950993"/>
                <a:ext cx="1070242" cy="1327793"/>
                <a:chOff x="1919646" y="3675113"/>
                <a:chExt cx="902998" cy="1126838"/>
              </a:xfrm>
            </p:grpSpPr>
            <p:pic>
              <p:nvPicPr>
                <p:cNvPr id="40" name="Picture 39"/>
                <p:cNvPicPr>
                  <a:picLocks noChangeAspect="1"/>
                </p:cNvPicPr>
                <p:nvPr/>
              </p:nvPicPr>
              <p:blipFill>
                <a:blip r:embed="rId4"/>
                <a:stretch>
                  <a:fillRect/>
                </a:stretch>
              </p:blipFill>
              <p:spPr>
                <a:xfrm>
                  <a:off x="1919646" y="3675113"/>
                  <a:ext cx="674964" cy="892879"/>
                </a:xfrm>
                <a:prstGeom prst="rect">
                  <a:avLst/>
                </a:prstGeom>
              </p:spPr>
            </p:pic>
            <p:pic>
              <p:nvPicPr>
                <p:cNvPr id="41" name="Picture 40"/>
                <p:cNvPicPr>
                  <a:picLocks noChangeAspect="1"/>
                </p:cNvPicPr>
                <p:nvPr/>
              </p:nvPicPr>
              <p:blipFill>
                <a:blip r:embed="rId5"/>
                <a:stretch>
                  <a:fillRect/>
                </a:stretch>
              </p:blipFill>
              <p:spPr>
                <a:xfrm>
                  <a:off x="2210824" y="4189471"/>
                  <a:ext cx="611820" cy="612480"/>
                </a:xfrm>
                <a:prstGeom prst="rect">
                  <a:avLst/>
                </a:prstGeom>
              </p:spPr>
            </p:pic>
          </p:grpSp>
          <p:grpSp>
            <p:nvGrpSpPr>
              <p:cNvPr id="26" name="Group 25"/>
              <p:cNvGrpSpPr/>
              <p:nvPr/>
            </p:nvGrpSpPr>
            <p:grpSpPr>
              <a:xfrm>
                <a:off x="1189689" y="1453879"/>
                <a:ext cx="2516893" cy="2481768"/>
                <a:chOff x="4383758" y="2311697"/>
                <a:chExt cx="2516893" cy="2481768"/>
              </a:xfrm>
            </p:grpSpPr>
            <p:sp>
              <p:nvSpPr>
                <p:cNvPr id="28" name="Rectangle 27"/>
                <p:cNvSpPr/>
                <p:nvPr/>
              </p:nvSpPr>
              <p:spPr bwMode="auto">
                <a:xfrm>
                  <a:off x="4537410" y="2311697"/>
                  <a:ext cx="2017543" cy="2200147"/>
                </a:xfrm>
                <a:prstGeom prst="rect">
                  <a:avLst/>
                </a:prstGeom>
                <a:solidFill>
                  <a:schemeClr val="bg2">
                    <a:lumMod val="20000"/>
                    <a:lumOff val="80000"/>
                    <a:alpha val="75000"/>
                  </a:schemeClr>
                </a:solidFill>
                <a:ln>
                  <a:solidFill>
                    <a:schemeClr val="bg1">
                      <a:lumMod val="6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34285" tIns="34285" rIns="34285" bIns="34285" numCol="1" spcCol="0" rtlCol="0" fromWordArt="0" anchor="t" anchorCtr="0" forceAA="0" compatLnSpc="1">
                  <a:prstTxWarp prst="textNoShape">
                    <a:avLst/>
                  </a:prstTxWarp>
                  <a:noAutofit/>
                </a:bodyPr>
                <a:lstStyle/>
                <a:p>
                  <a:pPr defTabSz="685443" fontAlgn="base">
                    <a:spcBef>
                      <a:spcPct val="0"/>
                    </a:spcBef>
                    <a:spcAft>
                      <a:spcPct val="0"/>
                    </a:spcAft>
                  </a:pPr>
                  <a:r>
                    <a:rPr lang="en-US" sz="1200" dirty="0">
                      <a:solidFill>
                        <a:prstClr val="black">
                          <a:lumMod val="65000"/>
                          <a:lumOff val="35000"/>
                        </a:prstClr>
                      </a:solidFill>
                      <a:latin typeface="Rockwell" panose="02060603020205020403"/>
                      <a:ea typeface="Segoe UI" pitchFamily="34" charset="0"/>
                      <a:cs typeface="Segoe UI" pitchFamily="34" charset="0"/>
                    </a:rPr>
                    <a:t>SharePoint </a:t>
                  </a:r>
                  <a:br>
                    <a:rPr lang="en-US" sz="1200" dirty="0">
                      <a:solidFill>
                        <a:prstClr val="black">
                          <a:lumMod val="65000"/>
                          <a:lumOff val="35000"/>
                        </a:prstClr>
                      </a:solidFill>
                      <a:latin typeface="Rockwell" panose="02060603020205020403"/>
                      <a:ea typeface="Segoe UI" pitchFamily="34" charset="0"/>
                      <a:cs typeface="Segoe UI" pitchFamily="34" charset="0"/>
                    </a:rPr>
                  </a:br>
                  <a:r>
                    <a:rPr lang="en-US" sz="1200" dirty="0">
                      <a:solidFill>
                        <a:prstClr val="black">
                          <a:lumMod val="65000"/>
                          <a:lumOff val="35000"/>
                        </a:prstClr>
                      </a:solidFill>
                      <a:latin typeface="Rockwell" panose="02060603020205020403"/>
                      <a:ea typeface="Segoe UI" pitchFamily="34" charset="0"/>
                      <a:cs typeface="Segoe UI" pitchFamily="34" charset="0"/>
                    </a:rPr>
                    <a:t>Service</a:t>
                  </a:r>
                </a:p>
              </p:txBody>
            </p:sp>
            <p:grpSp>
              <p:nvGrpSpPr>
                <p:cNvPr id="29" name="Group 28"/>
                <p:cNvGrpSpPr/>
                <p:nvPr/>
              </p:nvGrpSpPr>
              <p:grpSpPr>
                <a:xfrm>
                  <a:off x="5421611" y="2886866"/>
                  <a:ext cx="1479040" cy="1043909"/>
                  <a:chOff x="4557447" y="1721445"/>
                  <a:chExt cx="1479040" cy="1043909"/>
                </a:xfrm>
              </p:grpSpPr>
              <p:pic>
                <p:nvPicPr>
                  <p:cNvPr id="37" name="Picture 36"/>
                  <p:cNvPicPr>
                    <a:picLocks noChangeAspect="1"/>
                  </p:cNvPicPr>
                  <p:nvPr/>
                </p:nvPicPr>
                <p:blipFill>
                  <a:blip r:embed="rId6"/>
                  <a:stretch>
                    <a:fillRect/>
                  </a:stretch>
                </p:blipFill>
                <p:spPr>
                  <a:xfrm>
                    <a:off x="4557447" y="1902539"/>
                    <a:ext cx="477423" cy="839046"/>
                  </a:xfrm>
                  <a:prstGeom prst="rect">
                    <a:avLst/>
                  </a:prstGeom>
                </p:spPr>
              </p:pic>
              <p:pic>
                <p:nvPicPr>
                  <p:cNvPr id="38" name="Picture 37"/>
                  <p:cNvPicPr>
                    <a:picLocks noChangeAspect="1"/>
                  </p:cNvPicPr>
                  <p:nvPr/>
                </p:nvPicPr>
                <p:blipFill>
                  <a:blip r:embed="rId6"/>
                  <a:stretch>
                    <a:fillRect/>
                  </a:stretch>
                </p:blipFill>
                <p:spPr>
                  <a:xfrm>
                    <a:off x="4869643" y="1721445"/>
                    <a:ext cx="477423" cy="839046"/>
                  </a:xfrm>
                  <a:prstGeom prst="rect">
                    <a:avLst/>
                  </a:prstGeom>
                </p:spPr>
              </p:pic>
              <p:pic>
                <p:nvPicPr>
                  <p:cNvPr id="39" name="Picture 38"/>
                  <p:cNvPicPr>
                    <a:picLocks noChangeAspect="1"/>
                  </p:cNvPicPr>
                  <p:nvPr/>
                </p:nvPicPr>
                <p:blipFill>
                  <a:blip r:embed="rId7"/>
                  <a:stretch>
                    <a:fillRect/>
                  </a:stretch>
                </p:blipFill>
                <p:spPr>
                  <a:xfrm>
                    <a:off x="5153580" y="1902539"/>
                    <a:ext cx="882907" cy="862815"/>
                  </a:xfrm>
                  <a:prstGeom prst="rect">
                    <a:avLst/>
                  </a:prstGeom>
                </p:spPr>
              </p:pic>
            </p:grpSp>
            <p:grpSp>
              <p:nvGrpSpPr>
                <p:cNvPr id="30" name="Group 29"/>
                <p:cNvGrpSpPr/>
                <p:nvPr/>
              </p:nvGrpSpPr>
              <p:grpSpPr>
                <a:xfrm>
                  <a:off x="4880542" y="3820782"/>
                  <a:ext cx="944427" cy="972683"/>
                  <a:chOff x="3981885" y="2834055"/>
                  <a:chExt cx="944427" cy="972683"/>
                </a:xfrm>
              </p:grpSpPr>
              <p:pic>
                <p:nvPicPr>
                  <p:cNvPr id="34" name="Picture 33"/>
                  <p:cNvPicPr>
                    <a:picLocks noChangeAspect="1"/>
                  </p:cNvPicPr>
                  <p:nvPr/>
                </p:nvPicPr>
                <p:blipFill>
                  <a:blip r:embed="rId6"/>
                  <a:stretch>
                    <a:fillRect/>
                  </a:stretch>
                </p:blipFill>
                <p:spPr>
                  <a:xfrm>
                    <a:off x="3981885" y="2967692"/>
                    <a:ext cx="477423" cy="839046"/>
                  </a:xfrm>
                  <a:prstGeom prst="rect">
                    <a:avLst/>
                  </a:prstGeom>
                </p:spPr>
              </p:pic>
              <p:pic>
                <p:nvPicPr>
                  <p:cNvPr id="35" name="Picture 34"/>
                  <p:cNvPicPr>
                    <a:picLocks noChangeAspect="1"/>
                  </p:cNvPicPr>
                  <p:nvPr/>
                </p:nvPicPr>
                <p:blipFill>
                  <a:blip r:embed="rId6"/>
                  <a:stretch>
                    <a:fillRect/>
                  </a:stretch>
                </p:blipFill>
                <p:spPr>
                  <a:xfrm>
                    <a:off x="4269036" y="2834055"/>
                    <a:ext cx="477423" cy="839046"/>
                  </a:xfrm>
                  <a:prstGeom prst="rect">
                    <a:avLst/>
                  </a:prstGeom>
                </p:spPr>
              </p:pic>
              <p:pic>
                <p:nvPicPr>
                  <p:cNvPr id="36" name="Picture 35"/>
                  <p:cNvPicPr>
                    <a:picLocks noChangeAspect="1"/>
                  </p:cNvPicPr>
                  <p:nvPr/>
                </p:nvPicPr>
                <p:blipFill>
                  <a:blip r:embed="rId8"/>
                  <a:stretch>
                    <a:fillRect/>
                  </a:stretch>
                </p:blipFill>
                <p:spPr>
                  <a:xfrm>
                    <a:off x="4480085" y="3260431"/>
                    <a:ext cx="446227" cy="456212"/>
                  </a:xfrm>
                  <a:prstGeom prst="rect">
                    <a:avLst/>
                  </a:prstGeom>
                </p:spPr>
              </p:pic>
            </p:grpSp>
            <p:grpSp>
              <p:nvGrpSpPr>
                <p:cNvPr id="31" name="Group 30"/>
                <p:cNvGrpSpPr/>
                <p:nvPr/>
              </p:nvGrpSpPr>
              <p:grpSpPr>
                <a:xfrm>
                  <a:off x="4383758" y="2988031"/>
                  <a:ext cx="968998" cy="971748"/>
                  <a:chOff x="3601101" y="2714202"/>
                  <a:chExt cx="968998" cy="971748"/>
                </a:xfrm>
              </p:grpSpPr>
              <p:pic>
                <p:nvPicPr>
                  <p:cNvPr id="32" name="Picture 31"/>
                  <p:cNvPicPr>
                    <a:picLocks noChangeAspect="1"/>
                  </p:cNvPicPr>
                  <p:nvPr/>
                </p:nvPicPr>
                <p:blipFill>
                  <a:blip r:embed="rId6"/>
                  <a:stretch>
                    <a:fillRect/>
                  </a:stretch>
                </p:blipFill>
                <p:spPr>
                  <a:xfrm>
                    <a:off x="3601101" y="2846904"/>
                    <a:ext cx="477423" cy="839046"/>
                  </a:xfrm>
                  <a:prstGeom prst="rect">
                    <a:avLst/>
                  </a:prstGeom>
                </p:spPr>
              </p:pic>
              <p:pic>
                <p:nvPicPr>
                  <p:cNvPr id="33" name="Picture 32"/>
                  <p:cNvPicPr>
                    <a:picLocks noChangeAspect="1"/>
                  </p:cNvPicPr>
                  <p:nvPr/>
                </p:nvPicPr>
                <p:blipFill>
                  <a:blip r:embed="rId9"/>
                  <a:stretch>
                    <a:fillRect/>
                  </a:stretch>
                </p:blipFill>
                <p:spPr>
                  <a:xfrm>
                    <a:off x="3875612" y="2714202"/>
                    <a:ext cx="694487" cy="898458"/>
                  </a:xfrm>
                  <a:prstGeom prst="rect">
                    <a:avLst/>
                  </a:prstGeom>
                </p:spPr>
              </p:pic>
            </p:grpSp>
          </p:grpSp>
          <p:pic>
            <p:nvPicPr>
              <p:cNvPr id="27" name="Picture 26"/>
              <p:cNvPicPr>
                <a:picLocks noChangeAspect="1"/>
              </p:cNvPicPr>
              <p:nvPr/>
            </p:nvPicPr>
            <p:blipFill>
              <a:blip r:embed="rId10"/>
              <a:stretch>
                <a:fillRect/>
              </a:stretch>
            </p:blipFill>
            <p:spPr>
              <a:xfrm>
                <a:off x="3058769" y="976497"/>
                <a:ext cx="1485788" cy="974496"/>
              </a:xfrm>
              <a:prstGeom prst="rect">
                <a:avLst/>
              </a:prstGeom>
            </p:spPr>
          </p:pic>
        </p:grpSp>
        <p:grpSp>
          <p:nvGrpSpPr>
            <p:cNvPr id="10" name="Group 9"/>
            <p:cNvGrpSpPr/>
            <p:nvPr/>
          </p:nvGrpSpPr>
          <p:grpSpPr>
            <a:xfrm>
              <a:off x="1707344" y="1506337"/>
              <a:ext cx="6892959" cy="864060"/>
              <a:chOff x="1707344" y="1909110"/>
              <a:chExt cx="6892959" cy="864060"/>
            </a:xfrm>
          </p:grpSpPr>
          <p:cxnSp>
            <p:nvCxnSpPr>
              <p:cNvPr id="42" name="Straight Arrow Connector 41"/>
              <p:cNvCxnSpPr>
                <a:cxnSpLocks/>
              </p:cNvCxnSpPr>
              <p:nvPr/>
            </p:nvCxnSpPr>
            <p:spPr>
              <a:xfrm>
                <a:off x="1707344" y="2342857"/>
                <a:ext cx="6892959" cy="0"/>
              </a:xfrm>
              <a:prstGeom prst="straightConnector1">
                <a:avLst/>
              </a:prstGeom>
              <a:ln w="28575">
                <a:solidFill>
                  <a:srgbClr val="33862F"/>
                </a:solidFill>
                <a:prstDash val="sysDash"/>
                <a:tailEnd type="stealth" w="lg" len="lg"/>
              </a:ln>
              <a:effectLst>
                <a:outerShdw blurRad="50800" dist="38100" dir="2700000" algn="tl" rotWithShape="0">
                  <a:schemeClr val="bg1">
                    <a:alpha val="40000"/>
                  </a:schemeClr>
                </a:outerShdw>
              </a:effectLst>
            </p:spPr>
            <p:style>
              <a:lnRef idx="1">
                <a:schemeClr val="accent4"/>
              </a:lnRef>
              <a:fillRef idx="0">
                <a:schemeClr val="accent4"/>
              </a:fillRef>
              <a:effectRef idx="0">
                <a:schemeClr val="accent4"/>
              </a:effectRef>
              <a:fontRef idx="minor">
                <a:schemeClr val="tx1"/>
              </a:fontRef>
            </p:style>
          </p:cxnSp>
          <p:sp>
            <p:nvSpPr>
              <p:cNvPr id="47" name="TextBox 46"/>
              <p:cNvSpPr txBox="1"/>
              <p:nvPr/>
            </p:nvSpPr>
            <p:spPr>
              <a:xfrm>
                <a:off x="2383279" y="1909110"/>
                <a:ext cx="5015066" cy="864060"/>
              </a:xfrm>
              <a:prstGeom prst="rect">
                <a:avLst/>
              </a:prstGeom>
              <a:noFill/>
            </p:spPr>
            <p:txBody>
              <a:bodyPr wrap="none" lIns="134464" tIns="107571" rIns="134464" bIns="107571" rtlCol="0">
                <a:spAutoFit/>
              </a:bodyPr>
              <a:lstStyle/>
              <a:p>
                <a:pPr defTabSz="342900">
                  <a:lnSpc>
                    <a:spcPct val="90000"/>
                  </a:lnSpc>
                  <a:spcAft>
                    <a:spcPts val="441"/>
                  </a:spcAft>
                </a:pPr>
                <a:r>
                  <a:rPr lang="nl-BE" sz="1324" dirty="0">
                    <a:solidFill>
                      <a:srgbClr val="9B2D1F"/>
                    </a:solidFill>
                    <a:latin typeface="Rockwell" panose="02060603020205020403"/>
                  </a:rPr>
                  <a:t>POST /_api/web/lists('list-id')/subscriptions</a:t>
                </a:r>
              </a:p>
              <a:p>
                <a:pPr defTabSz="342900">
                  <a:lnSpc>
                    <a:spcPct val="90000"/>
                  </a:lnSpc>
                  <a:spcAft>
                    <a:spcPts val="441"/>
                  </a:spcAft>
                </a:pPr>
                <a:endParaRPr lang="nl-BE" sz="1324" dirty="0">
                  <a:solidFill>
                    <a:srgbClr val="9B2D1F"/>
                  </a:solidFill>
                  <a:latin typeface="Rockwell" panose="02060603020205020403"/>
                </a:endParaRPr>
              </a:p>
            </p:txBody>
          </p:sp>
        </p:grpSp>
        <p:grpSp>
          <p:nvGrpSpPr>
            <p:cNvPr id="16" name="Group 15"/>
            <p:cNvGrpSpPr/>
            <p:nvPr/>
          </p:nvGrpSpPr>
          <p:grpSpPr>
            <a:xfrm>
              <a:off x="113217" y="1176811"/>
              <a:ext cx="1665240" cy="1040421"/>
              <a:chOff x="113217" y="1579584"/>
              <a:chExt cx="1665240" cy="1040421"/>
            </a:xfrm>
          </p:grpSpPr>
          <p:pic>
            <p:nvPicPr>
              <p:cNvPr id="4" name="Picture 3"/>
              <p:cNvPicPr>
                <a:picLocks noChangeAspect="1"/>
              </p:cNvPicPr>
              <p:nvPr/>
            </p:nvPicPr>
            <p:blipFill>
              <a:blip r:embed="rId11"/>
              <a:stretch>
                <a:fillRect/>
              </a:stretch>
            </p:blipFill>
            <p:spPr>
              <a:xfrm>
                <a:off x="113217" y="1669234"/>
                <a:ext cx="740755" cy="583974"/>
              </a:xfrm>
              <a:prstGeom prst="rect">
                <a:avLst/>
              </a:prstGeom>
            </p:spPr>
          </p:pic>
          <p:pic>
            <p:nvPicPr>
              <p:cNvPr id="5" name="Picture 4"/>
              <p:cNvPicPr>
                <a:picLocks noChangeAspect="1"/>
              </p:cNvPicPr>
              <p:nvPr/>
            </p:nvPicPr>
            <p:blipFill>
              <a:blip r:embed="rId12"/>
              <a:stretch>
                <a:fillRect/>
              </a:stretch>
            </p:blipFill>
            <p:spPr>
              <a:xfrm>
                <a:off x="868252" y="1579584"/>
                <a:ext cx="792949" cy="763273"/>
              </a:xfrm>
              <a:prstGeom prst="rect">
                <a:avLst/>
              </a:prstGeom>
            </p:spPr>
          </p:pic>
          <p:sp>
            <p:nvSpPr>
              <p:cNvPr id="60" name="TextBox 59"/>
              <p:cNvSpPr txBox="1"/>
              <p:nvPr/>
            </p:nvSpPr>
            <p:spPr>
              <a:xfrm>
                <a:off x="196244" y="2342858"/>
                <a:ext cx="1582213" cy="277147"/>
              </a:xfrm>
              <a:prstGeom prst="rect">
                <a:avLst/>
              </a:prstGeom>
              <a:noFill/>
            </p:spPr>
            <p:txBody>
              <a:bodyPr wrap="none" lIns="0" tIns="0" rIns="0" bIns="0" rtlCol="0">
                <a:spAutoFit/>
              </a:bodyPr>
              <a:lstStyle/>
              <a:p>
                <a:pPr defTabSz="342900"/>
                <a:r>
                  <a:rPr lang="en-US" sz="1324" spc="-52" dirty="0">
                    <a:solidFill>
                      <a:prstClr val="black">
                        <a:lumMod val="60000"/>
                        <a:lumOff val="40000"/>
                      </a:prstClr>
                    </a:solidFill>
                    <a:latin typeface="Rockwell" panose="02060603020205020403"/>
                  </a:rPr>
                  <a:t>Your application</a:t>
                </a:r>
                <a:endParaRPr lang="en-GB" sz="1324" spc="-52" dirty="0">
                  <a:solidFill>
                    <a:prstClr val="black">
                      <a:lumMod val="60000"/>
                      <a:lumOff val="40000"/>
                    </a:prstClr>
                  </a:solidFill>
                  <a:latin typeface="Rockwell" panose="02060603020205020403"/>
                </a:endParaRPr>
              </a:p>
            </p:txBody>
          </p:sp>
        </p:grpSp>
      </p:grpSp>
      <p:grpSp>
        <p:nvGrpSpPr>
          <p:cNvPr id="22" name="Group 21"/>
          <p:cNvGrpSpPr/>
          <p:nvPr/>
        </p:nvGrpSpPr>
        <p:grpSpPr>
          <a:xfrm>
            <a:off x="1524354" y="2900847"/>
            <a:ext cx="5669680" cy="1791771"/>
            <a:chOff x="2013715" y="2259506"/>
            <a:chExt cx="7711158" cy="2436933"/>
          </a:xfrm>
        </p:grpSpPr>
        <p:pic>
          <p:nvPicPr>
            <p:cNvPr id="44" name="Picture 43"/>
            <p:cNvPicPr>
              <a:picLocks noChangeAspect="1"/>
            </p:cNvPicPr>
            <p:nvPr/>
          </p:nvPicPr>
          <p:blipFill>
            <a:blip r:embed="rId13"/>
            <a:stretch>
              <a:fillRect/>
            </a:stretch>
          </p:blipFill>
          <p:spPr>
            <a:xfrm>
              <a:off x="2266433" y="2259506"/>
              <a:ext cx="1417327" cy="1678644"/>
            </a:xfrm>
            <a:prstGeom prst="rect">
              <a:avLst/>
            </a:prstGeom>
          </p:spPr>
        </p:pic>
        <p:grpSp>
          <p:nvGrpSpPr>
            <p:cNvPr id="11" name="Group 10"/>
            <p:cNvGrpSpPr/>
            <p:nvPr/>
          </p:nvGrpSpPr>
          <p:grpSpPr>
            <a:xfrm>
              <a:off x="3614547" y="2631190"/>
              <a:ext cx="6110326" cy="794295"/>
              <a:chOff x="2329935" y="3337739"/>
              <a:chExt cx="6110326" cy="794295"/>
            </a:xfrm>
          </p:grpSpPr>
          <p:cxnSp>
            <p:nvCxnSpPr>
              <p:cNvPr id="45" name="Straight Arrow Connector 44"/>
              <p:cNvCxnSpPr>
                <a:cxnSpLocks/>
              </p:cNvCxnSpPr>
              <p:nvPr/>
            </p:nvCxnSpPr>
            <p:spPr>
              <a:xfrm flipH="1">
                <a:off x="2360837" y="3392721"/>
                <a:ext cx="4939893" cy="14584"/>
              </a:xfrm>
              <a:prstGeom prst="straightConnector1">
                <a:avLst/>
              </a:prstGeom>
              <a:ln w="28575">
                <a:solidFill>
                  <a:srgbClr val="0070C0"/>
                </a:solidFill>
                <a:prstDash val="sysDash"/>
                <a:tailEnd type="stealth" w="lg" len="lg"/>
              </a:ln>
              <a:effectLst>
                <a:outerShdw blurRad="50800" dist="38100" dir="2700000" algn="tl" rotWithShape="0">
                  <a:schemeClr val="bg1">
                    <a:alpha val="40000"/>
                  </a:schemeClr>
                </a:outerShdw>
              </a:effectLst>
            </p:spPr>
            <p:style>
              <a:lnRef idx="1">
                <a:schemeClr val="accent4"/>
              </a:lnRef>
              <a:fillRef idx="0">
                <a:schemeClr val="accent4"/>
              </a:fillRef>
              <a:effectRef idx="0">
                <a:schemeClr val="accent4"/>
              </a:effectRef>
              <a:fontRef idx="minor">
                <a:schemeClr val="tx1"/>
              </a:fontRef>
            </p:style>
          </p:cxnSp>
          <p:sp>
            <p:nvSpPr>
              <p:cNvPr id="49" name="TextBox 48"/>
              <p:cNvSpPr txBox="1"/>
              <p:nvPr/>
            </p:nvSpPr>
            <p:spPr>
              <a:xfrm>
                <a:off x="2329935" y="3337739"/>
                <a:ext cx="6110326" cy="794295"/>
              </a:xfrm>
              <a:prstGeom prst="rect">
                <a:avLst/>
              </a:prstGeom>
              <a:noFill/>
            </p:spPr>
            <p:txBody>
              <a:bodyPr wrap="square" lIns="134464" tIns="107571" rIns="134464" bIns="107571" rtlCol="0">
                <a:spAutoFit/>
              </a:bodyPr>
              <a:lstStyle/>
              <a:p>
                <a:pPr defTabSz="342900">
                  <a:lnSpc>
                    <a:spcPct val="90000"/>
                  </a:lnSpc>
                  <a:spcAft>
                    <a:spcPts val="441"/>
                  </a:spcAft>
                </a:pPr>
                <a:r>
                  <a:rPr lang="nl-BE" sz="1324" dirty="0">
                    <a:solidFill>
                      <a:srgbClr val="0070C0"/>
                    </a:solidFill>
                    <a:latin typeface="Rockwell" panose="02060603020205020403"/>
                  </a:rPr>
                  <a:t>POST https://{your host}/your/webhook/service ?validationToken={randomString}</a:t>
                </a:r>
              </a:p>
            </p:txBody>
          </p:sp>
        </p:grpSp>
        <p:sp>
          <p:nvSpPr>
            <p:cNvPr id="61" name="TextBox 60"/>
            <p:cNvSpPr txBox="1"/>
            <p:nvPr/>
          </p:nvSpPr>
          <p:spPr>
            <a:xfrm>
              <a:off x="2013715" y="3865000"/>
              <a:ext cx="1925301" cy="831439"/>
            </a:xfrm>
            <a:prstGeom prst="rect">
              <a:avLst/>
            </a:prstGeom>
            <a:noFill/>
          </p:spPr>
          <p:txBody>
            <a:bodyPr wrap="square" lIns="0" tIns="0" rIns="0" bIns="0" rtlCol="0">
              <a:spAutoFit/>
            </a:bodyPr>
            <a:lstStyle/>
            <a:p>
              <a:pPr algn="ctr" defTabSz="342900"/>
              <a:r>
                <a:rPr lang="en-US" sz="1324" spc="-52" dirty="0">
                  <a:solidFill>
                    <a:prstClr val="black">
                      <a:lumMod val="60000"/>
                      <a:lumOff val="40000"/>
                    </a:prstClr>
                  </a:solidFill>
                  <a:latin typeface="Rockwell" panose="02060603020205020403"/>
                </a:rPr>
                <a:t>Your </a:t>
              </a:r>
              <a:r>
                <a:rPr lang="en-US" sz="1324" spc="-52" dirty="0" err="1">
                  <a:solidFill>
                    <a:prstClr val="black">
                      <a:lumMod val="60000"/>
                      <a:lumOff val="40000"/>
                    </a:prstClr>
                  </a:solidFill>
                  <a:latin typeface="Rockwell" panose="02060603020205020403"/>
                </a:rPr>
                <a:t>WebHook</a:t>
              </a:r>
              <a:r>
                <a:rPr lang="en-US" sz="1324" spc="-52" dirty="0">
                  <a:solidFill>
                    <a:prstClr val="black">
                      <a:lumMod val="60000"/>
                      <a:lumOff val="40000"/>
                    </a:prstClr>
                  </a:solidFill>
                  <a:latin typeface="Rockwell" panose="02060603020205020403"/>
                </a:rPr>
                <a:t> notification service endpoint</a:t>
              </a:r>
              <a:endParaRPr lang="en-GB" sz="1324" spc="-52" dirty="0">
                <a:solidFill>
                  <a:prstClr val="black">
                    <a:lumMod val="60000"/>
                    <a:lumOff val="40000"/>
                  </a:prstClr>
                </a:solidFill>
                <a:latin typeface="Rockwell" panose="02060603020205020403"/>
              </a:endParaRPr>
            </a:p>
          </p:txBody>
        </p:sp>
      </p:grpSp>
      <p:grpSp>
        <p:nvGrpSpPr>
          <p:cNvPr id="23" name="Group 22"/>
          <p:cNvGrpSpPr/>
          <p:nvPr/>
        </p:nvGrpSpPr>
        <p:grpSpPr>
          <a:xfrm>
            <a:off x="127000" y="4479412"/>
            <a:ext cx="8215037" cy="767053"/>
            <a:chOff x="113217" y="4406467"/>
            <a:chExt cx="11173020" cy="1043246"/>
          </a:xfrm>
        </p:grpSpPr>
        <p:grpSp>
          <p:nvGrpSpPr>
            <p:cNvPr id="43" name="Group 42"/>
            <p:cNvGrpSpPr/>
            <p:nvPr/>
          </p:nvGrpSpPr>
          <p:grpSpPr>
            <a:xfrm>
              <a:off x="1707346" y="4872174"/>
              <a:ext cx="9578891" cy="577539"/>
              <a:chOff x="1661710" y="3392722"/>
              <a:chExt cx="9578891" cy="577539"/>
            </a:xfrm>
          </p:grpSpPr>
          <p:cxnSp>
            <p:nvCxnSpPr>
              <p:cNvPr id="46" name="Straight Arrow Connector 45"/>
              <p:cNvCxnSpPr>
                <a:cxnSpLocks/>
              </p:cNvCxnSpPr>
              <p:nvPr/>
            </p:nvCxnSpPr>
            <p:spPr>
              <a:xfrm flipH="1">
                <a:off x="1661710" y="3392722"/>
                <a:ext cx="6877996" cy="0"/>
              </a:xfrm>
              <a:prstGeom prst="straightConnector1">
                <a:avLst/>
              </a:prstGeom>
              <a:ln w="28575">
                <a:solidFill>
                  <a:srgbClr val="0070C0"/>
                </a:solidFill>
                <a:prstDash val="sysDash"/>
                <a:tailEnd type="stealth" w="lg" len="lg"/>
              </a:ln>
              <a:effectLst>
                <a:outerShdw blurRad="50800" dist="38100" dir="2700000" algn="tl" rotWithShape="0">
                  <a:schemeClr val="bg1">
                    <a:alpha val="40000"/>
                  </a:schemeClr>
                </a:outerShdw>
              </a:effectLst>
            </p:spPr>
            <p:style>
              <a:lnRef idx="1">
                <a:schemeClr val="accent4"/>
              </a:lnRef>
              <a:fillRef idx="0">
                <a:schemeClr val="accent4"/>
              </a:fillRef>
              <a:effectRef idx="0">
                <a:schemeClr val="accent4"/>
              </a:effectRef>
              <a:fontRef idx="minor">
                <a:schemeClr val="tx1"/>
              </a:fontRef>
            </p:style>
          </p:cxnSp>
          <p:sp>
            <p:nvSpPr>
              <p:cNvPr id="48" name="TextBox 47"/>
              <p:cNvSpPr txBox="1"/>
              <p:nvPr/>
            </p:nvSpPr>
            <p:spPr>
              <a:xfrm>
                <a:off x="2329934" y="3425380"/>
                <a:ext cx="8910667" cy="544881"/>
              </a:xfrm>
              <a:prstGeom prst="rect">
                <a:avLst/>
              </a:prstGeom>
              <a:solidFill>
                <a:schemeClr val="bg1"/>
              </a:solidFill>
            </p:spPr>
            <p:txBody>
              <a:bodyPr wrap="square" lIns="134464" tIns="107571" rIns="134464" bIns="107571" rtlCol="0">
                <a:spAutoFit/>
              </a:bodyPr>
              <a:lstStyle/>
              <a:p>
                <a:pPr defTabSz="342900">
                  <a:lnSpc>
                    <a:spcPct val="90000"/>
                  </a:lnSpc>
                  <a:spcAft>
                    <a:spcPts val="441"/>
                  </a:spcAft>
                </a:pPr>
                <a:r>
                  <a:rPr lang="nl-BE" sz="1324" dirty="0">
                    <a:solidFill>
                      <a:srgbClr val="0070C0"/>
                    </a:solidFill>
                    <a:latin typeface="Rockwell" panose="02060603020205020403"/>
                  </a:rPr>
                  <a:t>HTTP/1.1 201 Created</a:t>
                </a:r>
              </a:p>
            </p:txBody>
          </p:sp>
        </p:grpSp>
        <p:grpSp>
          <p:nvGrpSpPr>
            <p:cNvPr id="50" name="Group 49"/>
            <p:cNvGrpSpPr/>
            <p:nvPr/>
          </p:nvGrpSpPr>
          <p:grpSpPr>
            <a:xfrm>
              <a:off x="113217" y="4406467"/>
              <a:ext cx="1665240" cy="1040420"/>
              <a:chOff x="113217" y="1579584"/>
              <a:chExt cx="1665240" cy="1040420"/>
            </a:xfrm>
          </p:grpSpPr>
          <p:pic>
            <p:nvPicPr>
              <p:cNvPr id="51" name="Picture 50"/>
              <p:cNvPicPr>
                <a:picLocks noChangeAspect="1"/>
              </p:cNvPicPr>
              <p:nvPr/>
            </p:nvPicPr>
            <p:blipFill>
              <a:blip r:embed="rId11"/>
              <a:stretch>
                <a:fillRect/>
              </a:stretch>
            </p:blipFill>
            <p:spPr>
              <a:xfrm>
                <a:off x="113217" y="1669234"/>
                <a:ext cx="740755" cy="583974"/>
              </a:xfrm>
              <a:prstGeom prst="rect">
                <a:avLst/>
              </a:prstGeom>
            </p:spPr>
          </p:pic>
          <p:pic>
            <p:nvPicPr>
              <p:cNvPr id="52" name="Picture 51"/>
              <p:cNvPicPr>
                <a:picLocks noChangeAspect="1"/>
              </p:cNvPicPr>
              <p:nvPr/>
            </p:nvPicPr>
            <p:blipFill>
              <a:blip r:embed="rId12"/>
              <a:stretch>
                <a:fillRect/>
              </a:stretch>
            </p:blipFill>
            <p:spPr>
              <a:xfrm>
                <a:off x="868252" y="1579584"/>
                <a:ext cx="792949" cy="763273"/>
              </a:xfrm>
              <a:prstGeom prst="rect">
                <a:avLst/>
              </a:prstGeom>
            </p:spPr>
          </p:pic>
          <p:sp>
            <p:nvSpPr>
              <p:cNvPr id="54" name="TextBox 53"/>
              <p:cNvSpPr txBox="1"/>
              <p:nvPr/>
            </p:nvSpPr>
            <p:spPr>
              <a:xfrm>
                <a:off x="196244" y="2342857"/>
                <a:ext cx="1582213" cy="277147"/>
              </a:xfrm>
              <a:prstGeom prst="rect">
                <a:avLst/>
              </a:prstGeom>
              <a:noFill/>
            </p:spPr>
            <p:txBody>
              <a:bodyPr wrap="none" lIns="0" tIns="0" rIns="0" bIns="0" rtlCol="0">
                <a:spAutoFit/>
              </a:bodyPr>
              <a:lstStyle/>
              <a:p>
                <a:pPr defTabSz="342900"/>
                <a:r>
                  <a:rPr lang="en-US" sz="1324" spc="-52" dirty="0">
                    <a:solidFill>
                      <a:prstClr val="black">
                        <a:lumMod val="60000"/>
                        <a:lumOff val="40000"/>
                      </a:prstClr>
                    </a:solidFill>
                    <a:latin typeface="Rockwell" panose="02060603020205020403"/>
                  </a:rPr>
                  <a:t>Your application</a:t>
                </a:r>
                <a:endParaRPr lang="en-GB" sz="1324" spc="-52" dirty="0">
                  <a:solidFill>
                    <a:prstClr val="black">
                      <a:lumMod val="60000"/>
                      <a:lumOff val="40000"/>
                    </a:prstClr>
                  </a:solidFill>
                  <a:latin typeface="Rockwell" panose="02060603020205020403"/>
                </a:endParaRPr>
              </a:p>
            </p:txBody>
          </p:sp>
        </p:grpSp>
      </p:grpSp>
      <p:sp>
        <p:nvSpPr>
          <p:cNvPr id="55" name="Rectangle 54"/>
          <p:cNvSpPr/>
          <p:nvPr/>
        </p:nvSpPr>
        <p:spPr bwMode="auto">
          <a:xfrm>
            <a:off x="5755467" y="1456633"/>
            <a:ext cx="3318011" cy="974501"/>
          </a:xfrm>
          <a:prstGeom prst="rect">
            <a:avLst/>
          </a:prstGeom>
          <a:solidFill>
            <a:schemeClr val="accent2">
              <a:lumMod val="20000"/>
              <a:lumOff val="80000"/>
            </a:schemeClr>
          </a:solidFill>
          <a:ln w="317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79408" tIns="34290" rIns="0" bIns="34290" numCol="1" rtlCol="0" anchor="ctr" anchorCtr="0" compatLnSpc="1">
            <a:prstTxWarp prst="textNoShape">
              <a:avLst/>
            </a:prstTxWarp>
          </a:bodyPr>
          <a:lstStyle/>
          <a:p>
            <a:pPr defTabSz="685577" fontAlgn="base">
              <a:spcBef>
                <a:spcPct val="0"/>
              </a:spcBef>
              <a:spcAft>
                <a:spcPct val="0"/>
              </a:spcAft>
            </a:pPr>
            <a:r>
              <a:rPr lang="fr-FR" sz="882" dirty="0">
                <a:solidFill>
                  <a:schemeClr val="tx1"/>
                </a:solidFill>
                <a:latin typeface="Rockwell" panose="02060603020205020403"/>
              </a:rPr>
              <a:t>Content-Type: application/</a:t>
            </a:r>
            <a:r>
              <a:rPr lang="fr-FR" sz="882" dirty="0" err="1">
                <a:solidFill>
                  <a:schemeClr val="tx1"/>
                </a:solidFill>
                <a:latin typeface="Rockwell" panose="02060603020205020403"/>
              </a:rPr>
              <a:t>json</a:t>
            </a:r>
            <a:r>
              <a:rPr lang="fr-FR" sz="882" dirty="0">
                <a:solidFill>
                  <a:schemeClr val="tx1"/>
                </a:solidFill>
                <a:latin typeface="Rockwell" panose="02060603020205020403"/>
              </a:rPr>
              <a:t> </a:t>
            </a:r>
          </a:p>
          <a:p>
            <a:pPr defTabSz="685577" fontAlgn="base">
              <a:spcBef>
                <a:spcPct val="0"/>
              </a:spcBef>
              <a:spcAft>
                <a:spcPct val="0"/>
              </a:spcAft>
            </a:pPr>
            <a:r>
              <a:rPr lang="fr-FR" sz="882" dirty="0">
                <a:solidFill>
                  <a:schemeClr val="tx1"/>
                </a:solidFill>
                <a:latin typeface="Rockwell" panose="02060603020205020403"/>
              </a:rPr>
              <a:t>{ </a:t>
            </a:r>
          </a:p>
          <a:p>
            <a:pPr defTabSz="685577" fontAlgn="base">
              <a:spcBef>
                <a:spcPct val="0"/>
              </a:spcBef>
              <a:spcAft>
                <a:spcPct val="0"/>
              </a:spcAft>
            </a:pPr>
            <a:r>
              <a:rPr lang="fr-FR" sz="882" dirty="0">
                <a:solidFill>
                  <a:schemeClr val="tx1"/>
                </a:solidFill>
                <a:latin typeface="Rockwell" panose="02060603020205020403"/>
              </a:rPr>
              <a:t>"</a:t>
            </a:r>
            <a:r>
              <a:rPr lang="fr-FR" sz="882" dirty="0" err="1">
                <a:solidFill>
                  <a:schemeClr val="tx1"/>
                </a:solidFill>
                <a:latin typeface="Rockwell" panose="02060603020205020403"/>
              </a:rPr>
              <a:t>resource</a:t>
            </a:r>
            <a:r>
              <a:rPr lang="fr-FR" sz="882" dirty="0">
                <a:solidFill>
                  <a:schemeClr val="tx1"/>
                </a:solidFill>
                <a:latin typeface="Rockwell" panose="02060603020205020403"/>
              </a:rPr>
              <a:t>": "https://contoso.sharepoint.com/_api/web/</a:t>
            </a:r>
            <a:r>
              <a:rPr lang="fr-FR" sz="882" dirty="0" err="1">
                <a:solidFill>
                  <a:schemeClr val="tx1"/>
                </a:solidFill>
                <a:latin typeface="Rockwell" panose="02060603020205020403"/>
              </a:rPr>
              <a:t>lists</a:t>
            </a:r>
            <a:r>
              <a:rPr lang="fr-FR" sz="882" dirty="0">
                <a:solidFill>
                  <a:schemeClr val="tx1"/>
                </a:solidFill>
                <a:latin typeface="Rockwell" panose="02060603020205020403"/>
              </a:rPr>
              <a:t>({id})", </a:t>
            </a:r>
          </a:p>
          <a:p>
            <a:pPr defTabSz="685577" fontAlgn="base">
              <a:spcBef>
                <a:spcPct val="0"/>
              </a:spcBef>
              <a:spcAft>
                <a:spcPct val="0"/>
              </a:spcAft>
            </a:pPr>
            <a:r>
              <a:rPr lang="fr-FR" sz="882" dirty="0">
                <a:solidFill>
                  <a:schemeClr val="tx1"/>
                </a:solidFill>
                <a:latin typeface="Rockwell" panose="02060603020205020403"/>
              </a:rPr>
              <a:t>"</a:t>
            </a:r>
            <a:r>
              <a:rPr lang="fr-FR" sz="882" dirty="0" err="1">
                <a:solidFill>
                  <a:schemeClr val="tx1"/>
                </a:solidFill>
                <a:latin typeface="Rockwell" panose="02060603020205020403"/>
              </a:rPr>
              <a:t>notificationUrl</a:t>
            </a:r>
            <a:r>
              <a:rPr lang="fr-FR" sz="882" dirty="0">
                <a:solidFill>
                  <a:schemeClr val="tx1"/>
                </a:solidFill>
                <a:latin typeface="Rockwell" panose="02060603020205020403"/>
              </a:rPr>
              <a:t>": "https://{</a:t>
            </a:r>
            <a:r>
              <a:rPr lang="fr-FR" sz="882" dirty="0" err="1">
                <a:solidFill>
                  <a:schemeClr val="tx1"/>
                </a:solidFill>
                <a:latin typeface="Rockwell" panose="02060603020205020403"/>
              </a:rPr>
              <a:t>your</a:t>
            </a:r>
            <a:r>
              <a:rPr lang="fr-FR" sz="882" dirty="0">
                <a:solidFill>
                  <a:schemeClr val="tx1"/>
                </a:solidFill>
                <a:latin typeface="Rockwell" panose="02060603020205020403"/>
              </a:rPr>
              <a:t> host}/</a:t>
            </a:r>
            <a:r>
              <a:rPr lang="fr-FR" sz="882" dirty="0" err="1">
                <a:solidFill>
                  <a:schemeClr val="tx1"/>
                </a:solidFill>
                <a:latin typeface="Rockwell" panose="02060603020205020403"/>
              </a:rPr>
              <a:t>your</a:t>
            </a:r>
            <a:r>
              <a:rPr lang="fr-FR" sz="882" dirty="0">
                <a:solidFill>
                  <a:schemeClr val="tx1"/>
                </a:solidFill>
                <a:latin typeface="Rockwell" panose="02060603020205020403"/>
              </a:rPr>
              <a:t>/</a:t>
            </a:r>
            <a:r>
              <a:rPr lang="fr-FR" sz="882" dirty="0" err="1">
                <a:solidFill>
                  <a:schemeClr val="tx1"/>
                </a:solidFill>
                <a:latin typeface="Rockwell" panose="02060603020205020403"/>
              </a:rPr>
              <a:t>webhook</a:t>
            </a:r>
            <a:r>
              <a:rPr lang="fr-FR" sz="882" dirty="0">
                <a:solidFill>
                  <a:schemeClr val="tx1"/>
                </a:solidFill>
                <a:latin typeface="Rockwell" panose="02060603020205020403"/>
              </a:rPr>
              <a:t>/service ", "</a:t>
            </a:r>
            <a:r>
              <a:rPr lang="fr-FR" sz="882" dirty="0" err="1">
                <a:solidFill>
                  <a:schemeClr val="tx1"/>
                </a:solidFill>
                <a:latin typeface="Rockwell" panose="02060603020205020403"/>
              </a:rPr>
              <a:t>expirationDateTime</a:t>
            </a:r>
            <a:r>
              <a:rPr lang="fr-FR" sz="882" dirty="0">
                <a:solidFill>
                  <a:schemeClr val="tx1"/>
                </a:solidFill>
                <a:latin typeface="Rockwell" panose="02060603020205020403"/>
              </a:rPr>
              <a:t>": "2016-06-27T16:17:57+00:00" </a:t>
            </a:r>
          </a:p>
          <a:p>
            <a:pPr defTabSz="685577" fontAlgn="base">
              <a:spcBef>
                <a:spcPct val="0"/>
              </a:spcBef>
              <a:spcAft>
                <a:spcPct val="0"/>
              </a:spcAft>
            </a:pPr>
            <a:r>
              <a:rPr lang="fr-FR" sz="882" dirty="0">
                <a:solidFill>
                  <a:schemeClr val="tx1"/>
                </a:solidFill>
                <a:latin typeface="Rockwell" panose="02060603020205020403"/>
              </a:rPr>
              <a:t>}</a:t>
            </a:r>
            <a:endParaRPr lang="nl-BE" sz="882" dirty="0">
              <a:solidFill>
                <a:schemeClr val="tx1"/>
              </a:solidFill>
              <a:latin typeface="Rockwell" panose="02060603020205020403"/>
            </a:endParaRPr>
          </a:p>
        </p:txBody>
      </p:sp>
      <p:sp>
        <p:nvSpPr>
          <p:cNvPr id="56" name="Rectangle 55"/>
          <p:cNvSpPr/>
          <p:nvPr/>
        </p:nvSpPr>
        <p:spPr bwMode="auto">
          <a:xfrm>
            <a:off x="2970786" y="5343005"/>
            <a:ext cx="4025909" cy="1005624"/>
          </a:xfrm>
          <a:prstGeom prst="rect">
            <a:avLst/>
          </a:prstGeom>
          <a:solidFill>
            <a:schemeClr val="accent2">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79408" tIns="34290" rIns="0" bIns="34290" numCol="1" rtlCol="0" anchor="ctr" anchorCtr="0" compatLnSpc="1">
            <a:prstTxWarp prst="textNoShape">
              <a:avLst/>
            </a:prstTxWarp>
          </a:bodyPr>
          <a:lstStyle/>
          <a:p>
            <a:pPr defTabSz="685577" fontAlgn="base">
              <a:spcBef>
                <a:spcPct val="0"/>
              </a:spcBef>
              <a:spcAft>
                <a:spcPct val="0"/>
              </a:spcAft>
            </a:pPr>
            <a:r>
              <a:rPr lang="nl-BE" sz="882" dirty="0">
                <a:solidFill>
                  <a:schemeClr val="tx1"/>
                </a:solidFill>
                <a:latin typeface="Rockwell" panose="02060603020205020403"/>
              </a:rPr>
              <a:t>Content-Type: application/json</a:t>
            </a:r>
          </a:p>
          <a:p>
            <a:pPr defTabSz="685577" fontAlgn="base">
              <a:spcBef>
                <a:spcPct val="0"/>
              </a:spcBef>
              <a:spcAft>
                <a:spcPct val="0"/>
              </a:spcAft>
            </a:pPr>
            <a:r>
              <a:rPr lang="nl-BE" sz="882" dirty="0">
                <a:solidFill>
                  <a:schemeClr val="tx1"/>
                </a:solidFill>
                <a:latin typeface="Rockwell" panose="02060603020205020403"/>
              </a:rPr>
              <a:t>{ </a:t>
            </a:r>
          </a:p>
          <a:p>
            <a:pPr defTabSz="685577" fontAlgn="base">
              <a:spcBef>
                <a:spcPct val="0"/>
              </a:spcBef>
              <a:spcAft>
                <a:spcPct val="0"/>
              </a:spcAft>
            </a:pPr>
            <a:r>
              <a:rPr lang="nl-BE" sz="882" dirty="0">
                <a:solidFill>
                  <a:schemeClr val="tx1"/>
                </a:solidFill>
                <a:latin typeface="Rockwell" panose="02060603020205020403"/>
              </a:rPr>
              <a:t>"id": "a8e6d5e6-9f7f-497a-b97f-8ffe8f559dc7",</a:t>
            </a:r>
          </a:p>
          <a:p>
            <a:pPr defTabSz="685577" fontAlgn="base">
              <a:spcBef>
                <a:spcPct val="0"/>
              </a:spcBef>
              <a:spcAft>
                <a:spcPct val="0"/>
              </a:spcAft>
            </a:pPr>
            <a:r>
              <a:rPr lang="nl-BE" sz="882" dirty="0">
                <a:solidFill>
                  <a:schemeClr val="tx1"/>
                </a:solidFill>
                <a:latin typeface="Rockwell" panose="02060603020205020403"/>
              </a:rPr>
              <a:t>"expirationDateTime": "2016-04-27T16:17:57Z",    </a:t>
            </a:r>
          </a:p>
          <a:p>
            <a:pPr defTabSz="685577" fontAlgn="base">
              <a:spcBef>
                <a:spcPct val="0"/>
              </a:spcBef>
              <a:spcAft>
                <a:spcPct val="0"/>
              </a:spcAft>
            </a:pPr>
            <a:r>
              <a:rPr lang="nl-BE" sz="882" dirty="0">
                <a:solidFill>
                  <a:schemeClr val="tx1"/>
                </a:solidFill>
                <a:latin typeface="Rockwell" panose="02060603020205020403"/>
              </a:rPr>
              <a:t>"notificationUrl": " https://{your host}/your/webhook/service ",</a:t>
            </a:r>
          </a:p>
          <a:p>
            <a:pPr defTabSz="685577" fontAlgn="base">
              <a:spcBef>
                <a:spcPct val="0"/>
              </a:spcBef>
              <a:spcAft>
                <a:spcPct val="0"/>
              </a:spcAft>
            </a:pPr>
            <a:r>
              <a:rPr lang="nl-BE" sz="882" dirty="0">
                <a:solidFill>
                  <a:schemeClr val="tx1"/>
                </a:solidFill>
                <a:latin typeface="Rockwell" panose="02060603020205020403"/>
              </a:rPr>
              <a:t>"resource": “{id}“ </a:t>
            </a:r>
          </a:p>
          <a:p>
            <a:pPr defTabSz="685577" fontAlgn="base">
              <a:spcBef>
                <a:spcPct val="0"/>
              </a:spcBef>
              <a:spcAft>
                <a:spcPct val="0"/>
              </a:spcAft>
            </a:pPr>
            <a:r>
              <a:rPr lang="nl-BE" sz="882" dirty="0">
                <a:solidFill>
                  <a:schemeClr val="tx1"/>
                </a:solidFill>
                <a:latin typeface="Rockwell" panose="02060603020205020403"/>
              </a:rPr>
              <a:t>}</a:t>
            </a:r>
          </a:p>
        </p:txBody>
      </p:sp>
      <p:sp>
        <p:nvSpPr>
          <p:cNvPr id="67" name="Speech Bubble: Rectangle 66"/>
          <p:cNvSpPr/>
          <p:nvPr/>
        </p:nvSpPr>
        <p:spPr bwMode="auto">
          <a:xfrm>
            <a:off x="3833638" y="1930304"/>
            <a:ext cx="1673337" cy="452786"/>
          </a:xfrm>
          <a:prstGeom prst="wedgeRectCallout">
            <a:avLst>
              <a:gd name="adj1" fmla="val 63757"/>
              <a:gd name="adj2" fmla="val -1675"/>
            </a:avLst>
          </a:prstGeom>
          <a:solidFill>
            <a:schemeClr val="accent1"/>
          </a:solidFill>
          <a:ln>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r>
              <a:rPr lang="en-US" sz="1471" dirty="0">
                <a:gradFill>
                  <a:gsLst>
                    <a:gs pos="0">
                      <a:srgbClr val="FFFFFF"/>
                    </a:gs>
                    <a:gs pos="100000">
                      <a:srgbClr val="FFFFFF"/>
                    </a:gs>
                  </a:gsLst>
                  <a:lin ang="5400000" scaled="0"/>
                </a:gradFill>
                <a:latin typeface="Rockwell" panose="02060603020205020403"/>
              </a:rPr>
              <a:t>Maximum 6 months expiration period!</a:t>
            </a:r>
            <a:endParaRPr lang="nl-BE" sz="1471" dirty="0">
              <a:gradFill>
                <a:gsLst>
                  <a:gs pos="0">
                    <a:srgbClr val="FFFFFF"/>
                  </a:gs>
                  <a:gs pos="100000">
                    <a:srgbClr val="FFFFFF"/>
                  </a:gs>
                </a:gsLst>
                <a:lin ang="5400000" scaled="0"/>
              </a:gradFill>
              <a:latin typeface="Rockwell" panose="02060603020205020403"/>
            </a:endParaRPr>
          </a:p>
        </p:txBody>
      </p:sp>
      <p:sp>
        <p:nvSpPr>
          <p:cNvPr id="58" name="Speech Bubble: Rectangle 57"/>
          <p:cNvSpPr/>
          <p:nvPr/>
        </p:nvSpPr>
        <p:spPr bwMode="auto">
          <a:xfrm>
            <a:off x="5301818" y="4335184"/>
            <a:ext cx="1673337" cy="452786"/>
          </a:xfrm>
          <a:prstGeom prst="wedgeRectCallout">
            <a:avLst>
              <a:gd name="adj1" fmla="val -48168"/>
              <a:gd name="adj2" fmla="val -135009"/>
            </a:avLst>
          </a:prstGeom>
          <a:solidFill>
            <a:schemeClr val="accent1"/>
          </a:solidFill>
          <a:ln>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r>
              <a:rPr lang="en-US" sz="1471" dirty="0">
                <a:gradFill>
                  <a:gsLst>
                    <a:gs pos="0">
                      <a:srgbClr val="FFFFFF"/>
                    </a:gs>
                    <a:gs pos="100000">
                      <a:srgbClr val="FFFFFF"/>
                    </a:gs>
                  </a:gsLst>
                  <a:lin ang="5400000" scaled="0"/>
                </a:gradFill>
                <a:latin typeface="Rockwell" panose="02060603020205020403"/>
              </a:rPr>
              <a:t>Respond in &lt; 5 seconds!</a:t>
            </a:r>
            <a:endParaRPr lang="nl-BE" sz="1471" dirty="0">
              <a:gradFill>
                <a:gsLst>
                  <a:gs pos="0">
                    <a:srgbClr val="FFFFFF"/>
                  </a:gs>
                  <a:gs pos="100000">
                    <a:srgbClr val="FFFFFF"/>
                  </a:gs>
                </a:gsLst>
                <a:lin ang="5400000" scaled="0"/>
              </a:gradFill>
              <a:latin typeface="Rockwell" panose="02060603020205020403"/>
            </a:endParaRPr>
          </a:p>
        </p:txBody>
      </p:sp>
    </p:spTree>
    <p:custDataLst>
      <p:tags r:id="rId1"/>
    </p:custDataLst>
    <p:extLst>
      <p:ext uri="{BB962C8B-B14F-4D97-AF65-F5344CB8AC3E}">
        <p14:creationId xmlns:p14="http://schemas.microsoft.com/office/powerpoint/2010/main" val="1336215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500"/>
                                  </p:stCondLst>
                                  <p:childTnLst>
                                    <p:set>
                                      <p:cBhvr>
                                        <p:cTn id="8" dur="1" fill="hold">
                                          <p:stCondLst>
                                            <p:cond delay="0"/>
                                          </p:stCondLst>
                                        </p:cTn>
                                        <p:tgtEl>
                                          <p:spTgt spid="55"/>
                                        </p:tgtEl>
                                        <p:attrNameLst>
                                          <p:attrName>style.visibility</p:attrName>
                                        </p:attrNameLst>
                                      </p:cBhvr>
                                      <p:to>
                                        <p:strVal val="visible"/>
                                      </p:to>
                                    </p:set>
                                  </p:childTnLst>
                                </p:cTn>
                              </p:par>
                              <p:par>
                                <p:cTn id="9" presetID="1" presetClass="entr" presetSubtype="0" fill="hold" grpId="0" nodeType="withEffect">
                                  <p:stCondLst>
                                    <p:cond delay="1000"/>
                                  </p:stCondLst>
                                  <p:childTnLst>
                                    <p:set>
                                      <p:cBhvr>
                                        <p:cTn id="10" dur="1" fill="hold">
                                          <p:stCondLst>
                                            <p:cond delay="0"/>
                                          </p:stCondLst>
                                        </p:cTn>
                                        <p:tgtEl>
                                          <p:spTgt spid="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500"/>
                                  </p:stCondLst>
                                  <p:childTnLst>
                                    <p:set>
                                      <p:cBhvr>
                                        <p:cTn id="20" dur="1" fill="hold">
                                          <p:stCondLst>
                                            <p:cond delay="0"/>
                                          </p:stCondLst>
                                        </p:cTn>
                                        <p:tgtEl>
                                          <p:spTgt spid="5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500"/>
                                  </p:stCondLst>
                                  <p:childTnLst>
                                    <p:set>
                                      <p:cBhvr>
                                        <p:cTn id="2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6" grpId="0" animBg="1"/>
      <p:bldP spid="67" grpId="0" animBg="1"/>
      <p:bldP spid="5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__MICROSOFT_TRANSLATOR_CLM_SLIDEINFO" val="{&quot;Guid&quot;:&quot;49c19e57-a6bc-4a38-a938-cdfd0f79b90b&quot;,&quot;TimeStamp&quot;:&quot;2017-08-17T10:51:23.7139196-04:00&quot;}"/>
</p:tagLst>
</file>

<file path=ppt/tags/tag10.xml><?xml version="1.0" encoding="utf-8"?>
<p:tagLst xmlns:a="http://schemas.openxmlformats.org/drawingml/2006/main" xmlns:r="http://schemas.openxmlformats.org/officeDocument/2006/relationships" xmlns:p="http://schemas.openxmlformats.org/presentationml/2006/main">
  <p:tag name="__MICROSOFT_TRANSLATOR_CLM_SLIDEINFO" val="{&quot;Guid&quot;:&quot;295101f3-a4ad-4167-b769-99f6573c7eed&quot;,&quot;TimeStamp&quot;:&quot;2017-08-17T10:51:23.7134201-04:00&quot;}"/>
</p:tagLst>
</file>

<file path=ppt/tags/tag11.xml><?xml version="1.0" encoding="utf-8"?>
<p:tagLst xmlns:a="http://schemas.openxmlformats.org/drawingml/2006/main" xmlns:r="http://schemas.openxmlformats.org/officeDocument/2006/relationships" xmlns:p="http://schemas.openxmlformats.org/presentationml/2006/main">
  <p:tag name="__MICROSOFT_TRANSLATOR_CLM_SLIDEINFO" val="{&quot;Guid&quot;:&quot;75b2dc19-261f-42d6-8142-d5d8d9aa0b14&quot;,&quot;TimeStamp&quot;:&quot;2017-08-17T10:51:23.7134201-04:00&quot;}"/>
</p:tagLst>
</file>

<file path=ppt/tags/tag12.xml><?xml version="1.0" encoding="utf-8"?>
<p:tagLst xmlns:a="http://schemas.openxmlformats.org/drawingml/2006/main" xmlns:r="http://schemas.openxmlformats.org/officeDocument/2006/relationships" xmlns:p="http://schemas.openxmlformats.org/presentationml/2006/main">
  <p:tag name="__MICROSOFT_TRANSLATOR_CLM_SLIDEINFO" val="{&quot;Guid&quot;:&quot;b653e582-cd04-45eb-a88f-152b42713b44&quot;,&quot;TimeStamp&quot;:&quot;2017-08-17T10:51:23.7134201-04:00&quot;}"/>
</p:tagLst>
</file>

<file path=ppt/tags/tag13.xml><?xml version="1.0" encoding="utf-8"?>
<p:tagLst xmlns:a="http://schemas.openxmlformats.org/drawingml/2006/main" xmlns:r="http://schemas.openxmlformats.org/officeDocument/2006/relationships" xmlns:p="http://schemas.openxmlformats.org/presentationml/2006/main">
  <p:tag name="__MICROSOFT_TRANSLATOR_CLM_SLIDEINFO" val="{&quot;Guid&quot;:&quot;2f342d8b-726b-4f47-948b-9cf8d68cf3c8&quot;,&quot;TimeStamp&quot;:&quot;2017-08-17T10:51:23.7134201-04:00&quot;}"/>
</p:tagLst>
</file>

<file path=ppt/tags/tag14.xml><?xml version="1.0" encoding="utf-8"?>
<p:tagLst xmlns:a="http://schemas.openxmlformats.org/drawingml/2006/main" xmlns:r="http://schemas.openxmlformats.org/officeDocument/2006/relationships" xmlns:p="http://schemas.openxmlformats.org/presentationml/2006/main">
  <p:tag name="__MICROSOFT_TRANSLATOR_CLM_SLIDEINFO" val="{&quot;Guid&quot;:&quot;d9549cc7-1f2f-407e-8abd-56ac3804c1a1&quot;,&quot;TimeStamp&quot;:&quot;2017-08-17T10:51:23.7134201-04:00&quot;}"/>
</p:tagLst>
</file>

<file path=ppt/tags/tag15.xml><?xml version="1.0" encoding="utf-8"?>
<p:tagLst xmlns:a="http://schemas.openxmlformats.org/drawingml/2006/main" xmlns:r="http://schemas.openxmlformats.org/officeDocument/2006/relationships" xmlns:p="http://schemas.openxmlformats.org/presentationml/2006/main">
  <p:tag name="__MICROSOFT_TRANSLATOR_CLM_SLIDEINFO" val="{&quot;Guid&quot;:&quot;93e5b39e-2269-411e-ba38-fbf93d9873de&quot;,&quot;TimeStamp&quot;:&quot;2017-08-17T10:51:23.7134201-04:00&quot;}"/>
</p:tagLst>
</file>

<file path=ppt/tags/tag16.xml><?xml version="1.0" encoding="utf-8"?>
<p:tagLst xmlns:a="http://schemas.openxmlformats.org/drawingml/2006/main" xmlns:r="http://schemas.openxmlformats.org/officeDocument/2006/relationships" xmlns:p="http://schemas.openxmlformats.org/presentationml/2006/main">
  <p:tag name="__MICROSOFT_TRANSLATOR_CLM_SLIDEINFO" val="{&quot;Guid&quot;:&quot;0058d10b-f5cc-4fbd-9f65-0726c2d51bde&quot;,&quot;TimeStamp&quot;:&quot;2017-08-17T10:51:23.7139196-04:00&quot;}"/>
</p:tagLst>
</file>

<file path=ppt/tags/tag17.xml><?xml version="1.0" encoding="utf-8"?>
<p:tagLst xmlns:a="http://schemas.openxmlformats.org/drawingml/2006/main" xmlns:r="http://schemas.openxmlformats.org/officeDocument/2006/relationships" xmlns:p="http://schemas.openxmlformats.org/presentationml/2006/main">
  <p:tag name="__MICROSOFT_TRANSLATOR_CLM_SLIDEINFO" val="{&quot;Guid&quot;:&quot;3c99e57d-545f-4c95-80c4-a8ad159ca81a&quot;,&quot;TimeStamp&quot;:&quot;2017-08-17T10:51:23.7139196-04:00&quot;}"/>
</p:tagLst>
</file>

<file path=ppt/tags/tag18.xml><?xml version="1.0" encoding="utf-8"?>
<p:tagLst xmlns:a="http://schemas.openxmlformats.org/drawingml/2006/main" xmlns:r="http://schemas.openxmlformats.org/officeDocument/2006/relationships" xmlns:p="http://schemas.openxmlformats.org/presentationml/2006/main">
  <p:tag name="__MICROSOFT_TRANSLATOR_CLM_SLIDEINFO" val="{&quot;Guid&quot;:&quot;65609fe4-1bd2-4760-a5e0-48c4f06d5bb0&quot;,&quot;TimeStamp&quot;:&quot;2017-08-17T10:51:23.7139196-04:00&quot;}"/>
</p:tagLst>
</file>

<file path=ppt/tags/tag19.xml><?xml version="1.0" encoding="utf-8"?>
<p:tagLst xmlns:a="http://schemas.openxmlformats.org/drawingml/2006/main" xmlns:r="http://schemas.openxmlformats.org/officeDocument/2006/relationships" xmlns:p="http://schemas.openxmlformats.org/presentationml/2006/main">
  <p:tag name="__MICROSOFT_TRANSLATOR_CLM_SLIDEINFO" val="{&quot;Guid&quot;:&quot;01782ae9-1d82-44f6-91f0-6a9b1c68dc8d&quot;,&quot;TimeStamp&quot;:&quot;2017-08-17T10:51:23.7139196-04:00&quot;}"/>
</p:tagLst>
</file>

<file path=ppt/tags/tag2.xml><?xml version="1.0" encoding="utf-8"?>
<p:tagLst xmlns:a="http://schemas.openxmlformats.org/drawingml/2006/main" xmlns:r="http://schemas.openxmlformats.org/officeDocument/2006/relationships" xmlns:p="http://schemas.openxmlformats.org/presentationml/2006/main">
  <p:tag name="__MICROSOFT_TRANSLATOR_CLM_SLIDEINFO" val="{&quot;Guid&quot;:&quot;b20cef38-7f12-4dfe-a477-b975fce1ea52&quot;,&quot;TimeStamp&quot;:&quot;2017-08-17T10:51:23.7124223-04:00&quot;}"/>
</p:tagLst>
</file>

<file path=ppt/tags/tag20.xml><?xml version="1.0" encoding="utf-8"?>
<p:tagLst xmlns:a="http://schemas.openxmlformats.org/drawingml/2006/main" xmlns:r="http://schemas.openxmlformats.org/officeDocument/2006/relationships" xmlns:p="http://schemas.openxmlformats.org/presentationml/2006/main">
  <p:tag name="__MICROSOFT_TRANSLATOR_CLM_SLIDEINFO" val="{&quot;Guid&quot;:&quot;49c19e57-a6bc-4a38-a938-cdfd0f79b90b&quot;,&quot;TimeStamp&quot;:&quot;2017-08-17T10:51:23.7139196-04:00&quot;}"/>
</p:tagLst>
</file>

<file path=ppt/tags/tag3.xml><?xml version="1.0" encoding="utf-8"?>
<p:tagLst xmlns:a="http://schemas.openxmlformats.org/drawingml/2006/main" xmlns:r="http://schemas.openxmlformats.org/officeDocument/2006/relationships" xmlns:p="http://schemas.openxmlformats.org/presentationml/2006/main">
  <p:tag name="__MICROSOFT_TRANSLATOR_CLM_SLIDEINFO" val="{&quot;Guid&quot;:&quot;575a284c-75ee-4254-8dfb-285b9bb56dff&quot;,&quot;TimeStamp&quot;:&quot;2017-08-17T10:51:23.712921-04:00&quot;}"/>
</p:tagLst>
</file>

<file path=ppt/tags/tag4.xml><?xml version="1.0" encoding="utf-8"?>
<p:tagLst xmlns:a="http://schemas.openxmlformats.org/drawingml/2006/main" xmlns:r="http://schemas.openxmlformats.org/officeDocument/2006/relationships" xmlns:p="http://schemas.openxmlformats.org/presentationml/2006/main">
  <p:tag name="__MICROSOFT_TRANSLATOR_CLM_SLIDEINFO" val="{&quot;Guid&quot;:&quot;03c72833-2d58-43bb-95d9-6dc687a6b567&quot;,&quot;TimeStamp&quot;:&quot;2017-08-17T10:51:23.712921-04:00&quot;}"/>
</p:tagLst>
</file>

<file path=ppt/tags/tag5.xml><?xml version="1.0" encoding="utf-8"?>
<p:tagLst xmlns:a="http://schemas.openxmlformats.org/drawingml/2006/main" xmlns:r="http://schemas.openxmlformats.org/officeDocument/2006/relationships" xmlns:p="http://schemas.openxmlformats.org/presentationml/2006/main">
  <p:tag name="__MICROSOFT_TRANSLATOR_CLM_SLIDEINFO" val="{&quot;Guid&quot;:&quot;7a0262c2-01f2-4c65-8f3d-532ff78aa0b1&quot;,&quot;TimeStamp&quot;:&quot;2017-08-17T10:51:23.712921-04:00&quot;}"/>
</p:tagLst>
</file>

<file path=ppt/tags/tag6.xml><?xml version="1.0" encoding="utf-8"?>
<p:tagLst xmlns:a="http://schemas.openxmlformats.org/drawingml/2006/main" xmlns:r="http://schemas.openxmlformats.org/officeDocument/2006/relationships" xmlns:p="http://schemas.openxmlformats.org/presentationml/2006/main">
  <p:tag name="__MICROSOFT_TRANSLATOR_CLM_SLIDEINFO" val="{&quot;Guid&quot;:&quot;d6808aa7-7082-472f-bde9-cfd15b00e8a6&quot;,&quot;TimeStamp&quot;:&quot;2017-08-17T10:51:23.712921-04:00&quot;}"/>
</p:tagLst>
</file>

<file path=ppt/tags/tag7.xml><?xml version="1.0" encoding="utf-8"?>
<p:tagLst xmlns:a="http://schemas.openxmlformats.org/drawingml/2006/main" xmlns:r="http://schemas.openxmlformats.org/officeDocument/2006/relationships" xmlns:p="http://schemas.openxmlformats.org/presentationml/2006/main">
  <p:tag name="__MICROSOFT_TRANSLATOR_CLM_SLIDEINFO" val="{&quot;Guid&quot;:&quot;b1742e7e-459a-4cb9-939f-1926df1212a8&quot;,&quot;TimeStamp&quot;:&quot;2017-08-17T10:51:23.712921-04:00&quot;}"/>
</p:tagLst>
</file>

<file path=ppt/tags/tag8.xml><?xml version="1.0" encoding="utf-8"?>
<p:tagLst xmlns:a="http://schemas.openxmlformats.org/drawingml/2006/main" xmlns:r="http://schemas.openxmlformats.org/officeDocument/2006/relationships" xmlns:p="http://schemas.openxmlformats.org/presentationml/2006/main">
  <p:tag name="__MICROSOFT_TRANSLATOR_CLM_SLIDEINFO" val="{&quot;Guid&quot;:&quot;0a697c8f-d681-4005-99fb-4a26f74b674d&quot;,&quot;TimeStamp&quot;:&quot;2017-08-17T10:51:23.712921-04:00&quot;}"/>
</p:tagLst>
</file>

<file path=ppt/tags/tag9.xml><?xml version="1.0" encoding="utf-8"?>
<p:tagLst xmlns:a="http://schemas.openxmlformats.org/drawingml/2006/main" xmlns:r="http://schemas.openxmlformats.org/officeDocument/2006/relationships" xmlns:p="http://schemas.openxmlformats.org/presentationml/2006/main">
  <p:tag name="__MICROSOFT_TRANSLATOR_CLM_SLIDEINFO" val="{&quot;Guid&quot;:&quot;0c32df7b-e599-44d1-b74f-ef0526c5a266&quot;,&quot;TimeStamp&quot;:&quot;2017-08-17T10:51:23.7134201-04:00&quot;}"/>
</p:tagLst>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2.xml><?xml version="1.0" encoding="utf-8"?>
<ds:datastoreItem xmlns:ds="http://schemas.openxmlformats.org/officeDocument/2006/customXml" ds:itemID="{A5547237-B119-45CA-BEFC-A2DA2BDB03E7}">
  <ds:schemaRefs>
    <ds:schemaRef ds:uri="http://schemas.microsoft.com/office/2006/documentManagement/types"/>
    <ds:schemaRef ds:uri="http://purl.org/dc/dcmitype/"/>
    <ds:schemaRef ds:uri="http://purl.org/dc/terms/"/>
    <ds:schemaRef ds:uri="http://schemas.microsoft.com/office/2006/metadata/properties"/>
    <ds:schemaRef ds:uri="http://purl.org/dc/elements/1.1/"/>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E31B5E98-6A59-4EC7-A18B-B162600408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4.xml><?xml version="1.0" encoding="utf-8"?>
<ds:datastoreItem xmlns:ds="http://schemas.openxmlformats.org/officeDocument/2006/customXml" ds:itemID="{8865FC99-B6BD-4E98-8312-F4F432C217EA}">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CPT Course Module</Template>
  <TotalTime>0</TotalTime>
  <Words>3431</Words>
  <Application>Microsoft Office PowerPoint</Application>
  <PresentationFormat>On-screen Show (4:3)</PresentationFormat>
  <Paragraphs>441</Paragraphs>
  <Slides>23</Slides>
  <Notes>19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23</vt:i4>
      </vt:variant>
    </vt:vector>
  </HeadingPairs>
  <TitlesOfParts>
    <vt:vector size="35" baseType="lpstr">
      <vt:lpstr>Arial</vt:lpstr>
      <vt:lpstr>Arial Black</vt:lpstr>
      <vt:lpstr>Calibri</vt:lpstr>
      <vt:lpstr>Futura Bk</vt:lpstr>
      <vt:lpstr>Futura Hv</vt:lpstr>
      <vt:lpstr>Lucida Console</vt:lpstr>
      <vt:lpstr>Rockwell</vt:lpstr>
      <vt:lpstr>Rockwell Condensed</vt:lpstr>
      <vt:lpstr>Segoe UI</vt:lpstr>
      <vt:lpstr>Segoe UI Light</vt:lpstr>
      <vt:lpstr>Wingdings</vt:lpstr>
      <vt:lpstr>CPT Course Module</vt:lpstr>
      <vt:lpstr>Developing Webhooks for SharePoint Online</vt:lpstr>
      <vt:lpstr>Agenda</vt:lpstr>
      <vt:lpstr>What are SharePoint Webhooks?</vt:lpstr>
      <vt:lpstr>Why Not Use Remote Event Receivers? </vt:lpstr>
      <vt:lpstr>Webhook-enabled list item event types</vt:lpstr>
      <vt:lpstr>Required Permissions To Register Webhooks</vt:lpstr>
      <vt:lpstr>How To Register Webhooks- Step 1</vt:lpstr>
      <vt:lpstr>How To Register Webhooks – Step 2</vt:lpstr>
      <vt:lpstr>Subscribe to a Webhook</vt:lpstr>
      <vt:lpstr>Receiving Notifications</vt:lpstr>
      <vt:lpstr>Event notification in action</vt:lpstr>
      <vt:lpstr>Getting Changes</vt:lpstr>
      <vt:lpstr>How SharePoint processes change notifications</vt:lpstr>
      <vt:lpstr>Processing a notification event</vt:lpstr>
      <vt:lpstr>GetChanges() pattern</vt:lpstr>
      <vt:lpstr>Handling Expired Webhook Subscriptions</vt:lpstr>
      <vt:lpstr>Required Permissions to Update WebHooks</vt:lpstr>
      <vt:lpstr>Renewing a webhook subscription</vt:lpstr>
      <vt:lpstr>Webhook retry mechanism</vt:lpstr>
      <vt:lpstr>Developing and debugging WebHooks</vt:lpstr>
      <vt:lpstr>Demo setup</vt:lpstr>
      <vt:lpstr>Summary</vt:lpstr>
      <vt:lpstr>Reference</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Webhooks for SharePoint Online</dc:title>
  <dc:creator/>
  <cp:lastModifiedBy/>
  <cp:revision>1</cp:revision>
  <dcterms:created xsi:type="dcterms:W3CDTF">2013-11-26T18:13:22Z</dcterms:created>
  <dcterms:modified xsi:type="dcterms:W3CDTF">2018-09-13T19:26:58Z</dcterms:modified>
</cp:coreProperties>
</file>