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2"/>
  </p:notesMasterIdLst>
  <p:handoutMasterIdLst>
    <p:handoutMasterId r:id="rId63"/>
  </p:handoutMasterIdLst>
  <p:sldIdLst>
    <p:sldId id="279" r:id="rId6"/>
    <p:sldId id="362" r:id="rId7"/>
    <p:sldId id="354" r:id="rId8"/>
    <p:sldId id="464" r:id="rId9"/>
    <p:sldId id="388" r:id="rId10"/>
    <p:sldId id="416" r:id="rId11"/>
    <p:sldId id="389" r:id="rId12"/>
    <p:sldId id="415" r:id="rId13"/>
    <p:sldId id="465" r:id="rId14"/>
    <p:sldId id="476" r:id="rId15"/>
    <p:sldId id="429" r:id="rId16"/>
    <p:sldId id="385" r:id="rId17"/>
    <p:sldId id="386" r:id="rId18"/>
    <p:sldId id="430" r:id="rId19"/>
    <p:sldId id="432" r:id="rId20"/>
    <p:sldId id="433" r:id="rId21"/>
    <p:sldId id="410" r:id="rId22"/>
    <p:sldId id="467" r:id="rId23"/>
    <p:sldId id="468" r:id="rId24"/>
    <p:sldId id="472" r:id="rId25"/>
    <p:sldId id="339" r:id="rId26"/>
    <p:sldId id="340" r:id="rId27"/>
    <p:sldId id="342" r:id="rId28"/>
    <p:sldId id="343" r:id="rId29"/>
    <p:sldId id="344" r:id="rId30"/>
    <p:sldId id="345" r:id="rId31"/>
    <p:sldId id="346" r:id="rId32"/>
    <p:sldId id="347" r:id="rId33"/>
    <p:sldId id="349" r:id="rId34"/>
    <p:sldId id="350" r:id="rId35"/>
    <p:sldId id="357" r:id="rId36"/>
    <p:sldId id="358" r:id="rId37"/>
    <p:sldId id="359" r:id="rId38"/>
    <p:sldId id="369" r:id="rId39"/>
    <p:sldId id="371" r:id="rId40"/>
    <p:sldId id="373" r:id="rId41"/>
    <p:sldId id="374" r:id="rId42"/>
    <p:sldId id="375" r:id="rId43"/>
    <p:sldId id="376" r:id="rId44"/>
    <p:sldId id="377" r:id="rId45"/>
    <p:sldId id="473" r:id="rId46"/>
    <p:sldId id="440" r:id="rId47"/>
    <p:sldId id="398" r:id="rId48"/>
    <p:sldId id="455" r:id="rId49"/>
    <p:sldId id="474" r:id="rId50"/>
    <p:sldId id="280" r:id="rId51"/>
    <p:sldId id="281" r:id="rId52"/>
    <p:sldId id="282" r:id="rId53"/>
    <p:sldId id="284" r:id="rId54"/>
    <p:sldId id="285" r:id="rId55"/>
    <p:sldId id="286" r:id="rId56"/>
    <p:sldId id="287" r:id="rId57"/>
    <p:sldId id="288" r:id="rId58"/>
    <p:sldId id="296" r:id="rId59"/>
    <p:sldId id="297" r:id="rId60"/>
    <p:sldId id="475" r:id="rId6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227" autoAdjust="0"/>
    <p:restoredTop sz="62017" autoAdjust="0"/>
  </p:normalViewPr>
  <p:slideViewPr>
    <p:cSldViewPr>
      <p:cViewPr varScale="1">
        <p:scale>
          <a:sx n="61" d="100"/>
          <a:sy n="61" d="100"/>
        </p:scale>
        <p:origin x="1910" y="38"/>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ypescriptlang.org/docs/tutorial.htm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SharePoint Online development strategies and discusses the evolution of modern pages and Microsoft Teams into the SharePoint user experience. Students will learn to program using the Client-side Object Model (CSOM) using C# to automate remote provisioning tasks such as creating SharePoint sites and customized lists. Next, the module provides an overview of Microsoft Azure as a cloud-based development platform and demonstrates how to create essential on-demand services such as Azure Web Apps and Azure SQL databases. The module concludes with a TypeScript primer where students will learn to develop with TypeScript in Visual Studio 2017 to write client-side code using interfaces and strongly-typed programming.</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22</a:t>
            </a:fld>
            <a:endParaRPr lang="en-US" dirty="0"/>
          </a:p>
        </p:txBody>
      </p:sp>
    </p:spTree>
    <p:extLst>
      <p:ext uri="{BB962C8B-B14F-4D97-AF65-F5344CB8AC3E}">
        <p14:creationId xmlns:p14="http://schemas.microsoft.com/office/powerpoint/2010/main" val="350310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010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4592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3001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004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42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476007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44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54964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2544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There is</a:t>
            </a:r>
            <a:r>
              <a:rPr lang="en-US" sz="2400" baseline="0" dirty="0"/>
              <a:t> a g</a:t>
            </a:r>
            <a:r>
              <a:rPr lang="en-US" sz="2400" dirty="0"/>
              <a:t>etting started tutorial at </a:t>
            </a:r>
            <a:r>
              <a:rPr lang="en-US" sz="2000" dirty="0">
                <a:hlinkClick r:id="rId3"/>
              </a:rPr>
              <a:t>https://www.typescriptlang.org/docs/tutorial.html</a:t>
            </a:r>
            <a:r>
              <a:rPr lang="en-US" sz="2000" dirty="0"/>
              <a:t> .</a:t>
            </a:r>
          </a:p>
          <a:p>
            <a:endParaRPr lang="en-US" dirty="0"/>
          </a:p>
        </p:txBody>
      </p:sp>
    </p:spTree>
    <p:extLst>
      <p:ext uri="{BB962C8B-B14F-4D97-AF65-F5344CB8AC3E}">
        <p14:creationId xmlns:p14="http://schemas.microsoft.com/office/powerpoint/2010/main" val="1061147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79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609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719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6664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C5A2A3EB-BE87-4080-97A4-5341D2051EE4}" type="datetime1">
              <a:rPr lang="en-US" smtClean="0"/>
              <a:t>1/8/2019</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42521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for this</a:t>
            </a:r>
            <a:r>
              <a:rPr lang="en-US" baseline="0" dirty="0"/>
              <a:t> course, you will go through the steps to sign </a:t>
            </a:r>
            <a:r>
              <a:rPr lang="en-US" dirty="0"/>
              <a:t>up for an Office 365 Enterprise E5 trial account. By doing this you will create a new Office 365 tenant which makes it possible to create multiple user</a:t>
            </a:r>
            <a:r>
              <a:rPr lang="en-US" baseline="0" dirty="0"/>
              <a:t> accounts</a:t>
            </a:r>
            <a:r>
              <a:rPr lang="en-US" dirty="0"/>
              <a:t>. A key point here is that you are creating a trial</a:t>
            </a:r>
            <a:r>
              <a:rPr lang="en-US" baseline="0" dirty="0"/>
              <a:t> </a:t>
            </a:r>
            <a:r>
              <a:rPr lang="en-US" dirty="0"/>
              <a:t>account for an entire Office 365 organization as opposed to creating</a:t>
            </a:r>
            <a:r>
              <a:rPr lang="en-US" baseline="0" dirty="0"/>
              <a:t> a trial account for a single user.</a:t>
            </a:r>
          </a:p>
          <a:p>
            <a:endParaRPr lang="en-US" baseline="0" dirty="0"/>
          </a:p>
          <a:p>
            <a:r>
              <a:rPr lang="en-US" baseline="0" dirty="0"/>
              <a:t>When </a:t>
            </a:r>
            <a:r>
              <a:rPr lang="en-US" dirty="0"/>
              <a:t>you initially create the new Office 365 tenant, you</a:t>
            </a:r>
            <a:r>
              <a:rPr lang="en-US" baseline="0" dirty="0"/>
              <a:t> will be prompted to enter the user name and password for a new user account. </a:t>
            </a:r>
            <a:r>
              <a:rPr lang="en-US" dirty="0"/>
              <a:t>This initial</a:t>
            </a:r>
            <a:r>
              <a:rPr lang="en-US" baseline="0" dirty="0"/>
              <a:t> </a:t>
            </a:r>
            <a:r>
              <a:rPr lang="en-US" dirty="0"/>
              <a:t>user account will</a:t>
            </a:r>
            <a:r>
              <a:rPr lang="en-US" baseline="0" dirty="0"/>
              <a:t> be created </a:t>
            </a:r>
            <a:r>
              <a:rPr lang="en-US" dirty="0"/>
              <a:t>with </a:t>
            </a:r>
            <a:r>
              <a:rPr lang="en-US" baseline="0" dirty="0"/>
              <a:t>full tenant administrator capabilities. This means that this accounts with have full administrative control over user management and group management within the Office 365 tenant. This account will also be able to see and modify the organization-wide administrative settings for important cloud services such as Exchange and SharePoint Online.</a:t>
            </a:r>
          </a:p>
        </p:txBody>
      </p:sp>
    </p:spTree>
    <p:extLst>
      <p:ext uri="{BB962C8B-B14F-4D97-AF65-F5344CB8AC3E}">
        <p14:creationId xmlns:p14="http://schemas.microsoft.com/office/powerpoint/2010/main" val="221277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Once you have created your new Office 365 Enterprise E5 trial account, you should</a:t>
            </a:r>
            <a:r>
              <a:rPr lang="en-US" sz="2000" baseline="0" dirty="0"/>
              <a:t> become familiar with the process of navigating around inside the </a:t>
            </a:r>
            <a:r>
              <a:rPr lang="en-US" sz="2000" dirty="0"/>
              <a:t>Office 365 admin center.</a:t>
            </a:r>
            <a:r>
              <a:rPr lang="en-US" sz="2000" baseline="0" dirty="0"/>
              <a:t> For example, you need to learn how to add new user accounts. You should also learn how to view and create groups in Office 365. That’s because every Power BI group workspace is backed by an underlying Office 365 group. That means that you can use the Office 365 admin center to add and remove users from a Power BI group workspace.</a:t>
            </a:r>
            <a:endParaRPr lang="en-US" dirty="0"/>
          </a:p>
        </p:txBody>
      </p:sp>
    </p:spTree>
    <p:extLst>
      <p:ext uri="{BB962C8B-B14F-4D97-AF65-F5344CB8AC3E}">
        <p14:creationId xmlns:p14="http://schemas.microsoft.com/office/powerpoint/2010/main" val="1516302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7568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754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21</a:t>
            </a:fld>
            <a:endParaRPr lang="en-US" dirty="0"/>
          </a:p>
        </p:txBody>
      </p:sp>
    </p:spTree>
    <p:extLst>
      <p:ext uri="{BB962C8B-B14F-4D97-AF65-F5344CB8AC3E}">
        <p14:creationId xmlns:p14="http://schemas.microsoft.com/office/powerpoint/2010/main" val="2487953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005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35452299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Tree>
    <p:extLst>
      <p:ext uri="{BB962C8B-B14F-4D97-AF65-F5344CB8AC3E}">
        <p14:creationId xmlns:p14="http://schemas.microsoft.com/office/powerpoint/2010/main" val="8638646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2"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 id="2147483664" r:id="rId10"/>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4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51.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53.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a:t>Introduction to Modern Software Development</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Ø"/>
            </a:pPr>
            <a:r>
              <a:rPr lang="en-US" sz="2400" dirty="0"/>
              <a:t>Creating a SharePoint Development Environment</a:t>
            </a:r>
          </a:p>
          <a:p>
            <a:pPr lvl="0"/>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314702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00" dirty="0"/>
              <a:t>Getting Started with Cloud Development</a:t>
            </a:r>
          </a:p>
        </p:txBody>
      </p:sp>
      <p:sp>
        <p:nvSpPr>
          <p:cNvPr id="2" name="Text Placeholder 1"/>
          <p:cNvSpPr>
            <a:spLocks noGrp="1"/>
          </p:cNvSpPr>
          <p:nvPr>
            <p:ph idx="1"/>
          </p:nvPr>
        </p:nvSpPr>
        <p:spPr/>
        <p:txBody>
          <a:bodyPr/>
          <a:lstStyle/>
          <a:p>
            <a:r>
              <a:rPr lang="en-US" dirty="0"/>
              <a:t>Create an Office 365 trial tenant for development</a:t>
            </a:r>
          </a:p>
          <a:p>
            <a:pPr lvl="1"/>
            <a:r>
              <a:rPr lang="en-US" dirty="0"/>
              <a:t>In truth, you are really creating an Azure AD tenant</a:t>
            </a:r>
          </a:p>
          <a:p>
            <a:pPr lvl="1"/>
            <a:r>
              <a:rPr lang="en-US" dirty="0"/>
              <a:t>Create global tenant admin user account for developing</a:t>
            </a:r>
          </a:p>
          <a:p>
            <a:pPr lvl="1"/>
            <a:r>
              <a:rPr lang="en-US" dirty="0"/>
              <a:t>Create non-admin user accounts for testing</a:t>
            </a:r>
          </a:p>
          <a:p>
            <a:pPr lvl="1"/>
            <a:r>
              <a:rPr lang="en-US" dirty="0"/>
              <a:t>Create SharePoint Online sites for developing &amp; testing</a:t>
            </a:r>
          </a:p>
          <a:p>
            <a:pPr lvl="1"/>
            <a:r>
              <a:rPr lang="en-US" dirty="0"/>
              <a:t>Obtain a Microsoft Azure subscription</a:t>
            </a:r>
          </a:p>
          <a:p>
            <a:r>
              <a:rPr lang="en-US" dirty="0"/>
              <a:t>Getting around inside your Azure AD Tenant</a:t>
            </a:r>
          </a:p>
          <a:p>
            <a:pPr lvl="1"/>
            <a:r>
              <a:rPr lang="en-US" dirty="0"/>
              <a:t>Microsoft 365 administrative tools</a:t>
            </a:r>
          </a:p>
          <a:p>
            <a:pPr lvl="1"/>
            <a:r>
              <a:rPr lang="en-US" dirty="0"/>
              <a:t>Azure Portal</a:t>
            </a:r>
          </a:p>
          <a:p>
            <a:pPr lvl="1"/>
            <a:r>
              <a:rPr lang="en-US" dirty="0"/>
              <a:t>SharePoint admin center</a:t>
            </a:r>
          </a:p>
          <a:p>
            <a:pPr lvl="1"/>
            <a:r>
              <a:rPr lang="en-US" dirty="0"/>
              <a:t>PowerShell utilities</a:t>
            </a:r>
          </a:p>
        </p:txBody>
      </p:sp>
    </p:spTree>
    <p:extLst>
      <p:ext uri="{BB962C8B-B14F-4D97-AF65-F5344CB8AC3E}">
        <p14:creationId xmlns:p14="http://schemas.microsoft.com/office/powerpoint/2010/main" val="251077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SharePoint Trial Environment</a:t>
            </a:r>
          </a:p>
        </p:txBody>
      </p:sp>
      <p:sp>
        <p:nvSpPr>
          <p:cNvPr id="8" name="Content Placeholder 7"/>
          <p:cNvSpPr>
            <a:spLocks noGrp="1"/>
          </p:cNvSpPr>
          <p:nvPr>
            <p:ph idx="1"/>
          </p:nvPr>
        </p:nvSpPr>
        <p:spPr>
          <a:xfrm>
            <a:off x="415636" y="1219200"/>
            <a:ext cx="8382000" cy="5181600"/>
          </a:xfrm>
        </p:spPr>
        <p:txBody>
          <a:bodyPr>
            <a:normAutofit/>
          </a:bodyPr>
          <a:lstStyle/>
          <a:p>
            <a:r>
              <a:rPr lang="en-US" sz="2400" dirty="0"/>
              <a:t>Sign up for an Office 365 Enterprise E5 trial account</a:t>
            </a:r>
          </a:p>
          <a:p>
            <a:pPr lvl="1"/>
            <a:r>
              <a:rPr lang="en-US" sz="2000" dirty="0"/>
              <a:t>Creates a new Office 365 tenant</a:t>
            </a:r>
          </a:p>
          <a:p>
            <a:pPr lvl="1"/>
            <a:r>
              <a:rPr lang="en-US" sz="2000" dirty="0"/>
              <a:t>Creates an account which is tenant administrator</a:t>
            </a:r>
          </a:p>
          <a:p>
            <a:pPr lvl="1"/>
            <a:r>
              <a:rPr lang="en-US" sz="2000" dirty="0"/>
              <a:t>You can create 25 user accounts for testing purposes</a:t>
            </a:r>
          </a:p>
          <a:p>
            <a:pPr lvl="1"/>
            <a:r>
              <a:rPr lang="en-US" sz="2000" dirty="0"/>
              <a:t>You can create and test Office 365 unified groups</a:t>
            </a: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352800"/>
            <a:ext cx="5715000" cy="3200400"/>
          </a:xfrm>
          <a:prstGeom prst="rect">
            <a:avLst/>
          </a:prstGeom>
          <a:noFill/>
          <a:ln>
            <a:solidFill>
              <a:schemeClr val="bg1">
                <a:lumMod val="50000"/>
              </a:schemeClr>
            </a:solidFill>
          </a:ln>
        </p:spPr>
      </p:pic>
    </p:spTree>
    <p:extLst>
      <p:ext uri="{BB962C8B-B14F-4D97-AF65-F5344CB8AC3E}">
        <p14:creationId xmlns:p14="http://schemas.microsoft.com/office/powerpoint/2010/main" val="378371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admin center</a:t>
            </a:r>
          </a:p>
        </p:txBody>
      </p:sp>
      <p:sp>
        <p:nvSpPr>
          <p:cNvPr id="3" name="Content Placeholder 2"/>
          <p:cNvSpPr>
            <a:spLocks noGrp="1"/>
          </p:cNvSpPr>
          <p:nvPr>
            <p:ph idx="1"/>
          </p:nvPr>
        </p:nvSpPr>
        <p:spPr/>
        <p:txBody>
          <a:bodyPr>
            <a:normAutofit/>
          </a:bodyPr>
          <a:lstStyle/>
          <a:p>
            <a:r>
              <a:rPr lang="en-US" sz="2400" dirty="0"/>
              <a:t>Chores to accomplish in Office 365 admin center</a:t>
            </a:r>
          </a:p>
          <a:p>
            <a:pPr lvl="1"/>
            <a:r>
              <a:rPr lang="en-US" sz="2000" dirty="0"/>
              <a:t>Learn how to add secondary user accounts for testing</a:t>
            </a:r>
          </a:p>
          <a:p>
            <a:pPr lvl="1"/>
            <a:r>
              <a:rPr lang="en-US" sz="2000" dirty="0"/>
              <a:t>Learn how to view and manage groups</a:t>
            </a:r>
          </a:p>
        </p:txBody>
      </p:sp>
      <p:pic>
        <p:nvPicPr>
          <p:cNvPr id="7" name="Picture 6"/>
          <p:cNvPicPr>
            <a:picLocks noChangeAspect="1"/>
          </p:cNvPicPr>
          <p:nvPr/>
        </p:nvPicPr>
        <p:blipFill>
          <a:blip r:embed="rId3"/>
          <a:stretch>
            <a:fillRect/>
          </a:stretch>
        </p:blipFill>
        <p:spPr>
          <a:xfrm>
            <a:off x="381000" y="2971800"/>
            <a:ext cx="7991781" cy="2743200"/>
          </a:xfrm>
          <a:prstGeom prst="rect">
            <a:avLst/>
          </a:prstGeom>
          <a:ln>
            <a:solidFill>
              <a:schemeClr val="tx1"/>
            </a:solidFill>
          </a:ln>
        </p:spPr>
      </p:pic>
    </p:spTree>
    <p:extLst>
      <p:ext uri="{BB962C8B-B14F-4D97-AF65-F5344CB8AC3E}">
        <p14:creationId xmlns:p14="http://schemas.microsoft.com/office/powerpoint/2010/main" val="273641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Tenancies in SharePoint Online</a:t>
            </a:r>
          </a:p>
        </p:txBody>
      </p:sp>
      <p:sp>
        <p:nvSpPr>
          <p:cNvPr id="3" name="Content Placeholder 2"/>
          <p:cNvSpPr>
            <a:spLocks noGrp="1"/>
          </p:cNvSpPr>
          <p:nvPr>
            <p:ph idx="1"/>
          </p:nvPr>
        </p:nvSpPr>
        <p:spPr/>
        <p:txBody>
          <a:bodyPr/>
          <a:lstStyle/>
          <a:p>
            <a:r>
              <a:rPr lang="en-US" dirty="0"/>
              <a:t>Office 365 environment based on tenancies</a:t>
            </a:r>
          </a:p>
          <a:p>
            <a:pPr lvl="1"/>
            <a:r>
              <a:rPr lang="en-US" dirty="0"/>
              <a:t>New tenancy is created for each customer organization</a:t>
            </a:r>
          </a:p>
          <a:p>
            <a:pPr lvl="1"/>
            <a:r>
              <a:rPr lang="en-US" dirty="0"/>
              <a:t>Tenancy provides scope for creating users and groups</a:t>
            </a:r>
          </a:p>
          <a:p>
            <a:pPr lvl="1"/>
            <a:r>
              <a:rPr lang="en-US" dirty="0"/>
              <a:t>Tenancy provides scope for creating SharePoint sites</a:t>
            </a:r>
          </a:p>
          <a:p>
            <a:pPr lvl="1"/>
            <a:r>
              <a:rPr lang="en-US" dirty="0"/>
              <a:t>Tenancy provides scope for SharePoint add-ins</a:t>
            </a:r>
          </a:p>
          <a:p>
            <a:pPr lvl="1"/>
            <a:endParaRPr lang="en-US" dirty="0"/>
          </a:p>
          <a:p>
            <a:r>
              <a:rPr lang="en-US" dirty="0"/>
              <a:t>Office 365 Developer should be tenant admin</a:t>
            </a:r>
          </a:p>
          <a:p>
            <a:pPr lvl="1"/>
            <a:r>
              <a:rPr lang="en-US" dirty="0"/>
              <a:t>Provides permissions you need to develop and test</a:t>
            </a:r>
          </a:p>
        </p:txBody>
      </p:sp>
    </p:spTree>
    <p:extLst>
      <p:ext uri="{BB962C8B-B14F-4D97-AF65-F5344CB8AC3E}">
        <p14:creationId xmlns:p14="http://schemas.microsoft.com/office/powerpoint/2010/main" val="898168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admin center</a:t>
            </a:r>
          </a:p>
        </p:txBody>
      </p:sp>
      <p:pic>
        <p:nvPicPr>
          <p:cNvPr id="5" name="Picture 4"/>
          <p:cNvPicPr>
            <a:picLocks noChangeAspect="1"/>
          </p:cNvPicPr>
          <p:nvPr/>
        </p:nvPicPr>
        <p:blipFill>
          <a:blip r:embed="rId2"/>
          <a:stretch>
            <a:fillRect/>
          </a:stretch>
        </p:blipFill>
        <p:spPr>
          <a:xfrm>
            <a:off x="328887" y="1219200"/>
            <a:ext cx="8413641" cy="5105400"/>
          </a:xfrm>
          <a:prstGeom prst="rect">
            <a:avLst/>
          </a:prstGeom>
          <a:ln>
            <a:solidFill>
              <a:schemeClr val="bg1">
                <a:lumMod val="50000"/>
              </a:schemeClr>
            </a:solidFill>
          </a:ln>
        </p:spPr>
      </p:pic>
    </p:spTree>
    <p:extLst>
      <p:ext uri="{BB962C8B-B14F-4D97-AF65-F5344CB8AC3E}">
        <p14:creationId xmlns:p14="http://schemas.microsoft.com/office/powerpoint/2010/main" val="260741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admin center</a:t>
            </a:r>
          </a:p>
        </p:txBody>
      </p:sp>
      <p:pic>
        <p:nvPicPr>
          <p:cNvPr id="3" name="Picture 2"/>
          <p:cNvPicPr>
            <a:picLocks noChangeAspect="1"/>
          </p:cNvPicPr>
          <p:nvPr/>
        </p:nvPicPr>
        <p:blipFill>
          <a:blip r:embed="rId2"/>
          <a:stretch>
            <a:fillRect/>
          </a:stretch>
        </p:blipFill>
        <p:spPr>
          <a:xfrm>
            <a:off x="208128" y="1219200"/>
            <a:ext cx="1562669" cy="5453130"/>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2438400" y="1730758"/>
            <a:ext cx="6334109" cy="4784342"/>
          </a:xfrm>
          <a:prstGeom prst="rect">
            <a:avLst/>
          </a:prstGeom>
          <a:ln>
            <a:solidFill>
              <a:schemeClr val="bg1">
                <a:lumMod val="50000"/>
              </a:schemeClr>
            </a:solidFill>
          </a:ln>
        </p:spPr>
      </p:pic>
      <p:sp>
        <p:nvSpPr>
          <p:cNvPr id="5" name="Oval 4"/>
          <p:cNvSpPr/>
          <p:nvPr/>
        </p:nvSpPr>
        <p:spPr>
          <a:xfrm>
            <a:off x="323496" y="5982056"/>
            <a:ext cx="1066800" cy="304800"/>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Freeform 5"/>
          <p:cNvSpPr/>
          <p:nvPr/>
        </p:nvSpPr>
        <p:spPr>
          <a:xfrm>
            <a:off x="854579" y="4800601"/>
            <a:ext cx="1431421" cy="1190002"/>
          </a:xfrm>
          <a:custGeom>
            <a:avLst/>
            <a:gdLst>
              <a:gd name="connsiteX0" fmla="*/ 0 w 324741"/>
              <a:gd name="connsiteY0" fmla="*/ 756303 h 756303"/>
              <a:gd name="connsiteX1" fmla="*/ 324741 w 324741"/>
              <a:gd name="connsiteY1" fmla="*/ 0 h 756303"/>
            </a:gdLst>
            <a:ahLst/>
            <a:cxnLst>
              <a:cxn ang="0">
                <a:pos x="connsiteX0" y="connsiteY0"/>
              </a:cxn>
              <a:cxn ang="0">
                <a:pos x="connsiteX1" y="connsiteY1"/>
              </a:cxn>
            </a:cxnLst>
            <a:rect l="l" t="t" r="r" b="b"/>
            <a:pathLst>
              <a:path w="324741" h="756303">
                <a:moveTo>
                  <a:pt x="0" y="756303"/>
                </a:moveTo>
                <a:cubicBezTo>
                  <a:pt x="53767" y="492451"/>
                  <a:pt x="107535" y="228600"/>
                  <a:pt x="324741" y="0"/>
                </a:cubicBezTo>
              </a:path>
            </a:pathLst>
          </a:custGeom>
          <a:noFill/>
          <a:ln w="28575">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910537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Online Management Shell</a:t>
            </a:r>
          </a:p>
        </p:txBody>
      </p:sp>
      <p:pic>
        <p:nvPicPr>
          <p:cNvPr id="4" name="Picture 3"/>
          <p:cNvPicPr>
            <a:picLocks noChangeAspect="1"/>
          </p:cNvPicPr>
          <p:nvPr/>
        </p:nvPicPr>
        <p:blipFill>
          <a:blip r:embed="rId2"/>
          <a:stretch>
            <a:fillRect/>
          </a:stretch>
        </p:blipFill>
        <p:spPr>
          <a:xfrm>
            <a:off x="228600" y="1295400"/>
            <a:ext cx="8458200" cy="4822940"/>
          </a:xfrm>
          <a:prstGeom prst="rect">
            <a:avLst/>
          </a:prstGeom>
          <a:ln>
            <a:solidFill>
              <a:schemeClr val="bg1">
                <a:lumMod val="50000"/>
              </a:schemeClr>
            </a:solidFill>
          </a:ln>
        </p:spPr>
      </p:pic>
    </p:spTree>
    <p:extLst>
      <p:ext uri="{BB962C8B-B14F-4D97-AF65-F5344CB8AC3E}">
        <p14:creationId xmlns:p14="http://schemas.microsoft.com/office/powerpoint/2010/main" val="4237473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Visual Studio 2017</a:t>
            </a:r>
          </a:p>
        </p:txBody>
      </p:sp>
      <p:pic>
        <p:nvPicPr>
          <p:cNvPr id="3" name="Picture 2"/>
          <p:cNvPicPr>
            <a:picLocks noChangeAspect="1"/>
          </p:cNvPicPr>
          <p:nvPr/>
        </p:nvPicPr>
        <p:blipFill>
          <a:blip r:embed="rId2"/>
          <a:stretch>
            <a:fillRect/>
          </a:stretch>
        </p:blipFill>
        <p:spPr>
          <a:xfrm>
            <a:off x="381000" y="1295400"/>
            <a:ext cx="8458200" cy="4661290"/>
          </a:xfrm>
          <a:prstGeom prst="rect">
            <a:avLst/>
          </a:prstGeom>
          <a:ln>
            <a:solidFill>
              <a:schemeClr val="tx1"/>
            </a:solidFill>
          </a:ln>
        </p:spPr>
      </p:pic>
    </p:spTree>
    <p:extLst>
      <p:ext uri="{BB962C8B-B14F-4D97-AF65-F5344CB8AC3E}">
        <p14:creationId xmlns:p14="http://schemas.microsoft.com/office/powerpoint/2010/main" val="2978784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NPM &amp; Visual Studio Code</a:t>
            </a:r>
          </a:p>
        </p:txBody>
      </p:sp>
      <p:pic>
        <p:nvPicPr>
          <p:cNvPr id="3" name="Picture 2"/>
          <p:cNvPicPr>
            <a:picLocks noChangeAspect="1"/>
          </p:cNvPicPr>
          <p:nvPr/>
        </p:nvPicPr>
        <p:blipFill>
          <a:blip r:embed="rId2"/>
          <a:stretch>
            <a:fillRect/>
          </a:stretch>
        </p:blipFill>
        <p:spPr>
          <a:xfrm>
            <a:off x="228600" y="1219200"/>
            <a:ext cx="1752600" cy="2508582"/>
          </a:xfrm>
          <a:prstGeom prst="rect">
            <a:avLst/>
          </a:prstGeom>
          <a:ln>
            <a:solidFill>
              <a:schemeClr val="tx1">
                <a:lumMod val="50000"/>
                <a:lumOff val="50000"/>
              </a:schemeClr>
            </a:solidFill>
          </a:ln>
        </p:spPr>
      </p:pic>
      <p:grpSp>
        <p:nvGrpSpPr>
          <p:cNvPr id="12" name="Group 11"/>
          <p:cNvGrpSpPr/>
          <p:nvPr/>
        </p:nvGrpSpPr>
        <p:grpSpPr>
          <a:xfrm>
            <a:off x="1905000" y="1242646"/>
            <a:ext cx="3470031" cy="1663995"/>
            <a:chOff x="1905000" y="1242646"/>
            <a:chExt cx="3470031" cy="1663995"/>
          </a:xfrm>
        </p:grpSpPr>
        <p:pic>
          <p:nvPicPr>
            <p:cNvPr id="6" name="Picture 5"/>
            <p:cNvPicPr>
              <a:picLocks noChangeAspect="1"/>
            </p:cNvPicPr>
            <p:nvPr/>
          </p:nvPicPr>
          <p:blipFill>
            <a:blip r:embed="rId3"/>
            <a:stretch>
              <a:fillRect/>
            </a:stretch>
          </p:blipFill>
          <p:spPr>
            <a:xfrm>
              <a:off x="2623039" y="1242646"/>
              <a:ext cx="2751992" cy="1663995"/>
            </a:xfrm>
            <a:prstGeom prst="rect">
              <a:avLst/>
            </a:prstGeom>
            <a:ln>
              <a:solidFill>
                <a:schemeClr val="tx1">
                  <a:lumMod val="50000"/>
                  <a:lumOff val="50000"/>
                </a:schemeClr>
              </a:solidFill>
            </a:ln>
          </p:spPr>
        </p:pic>
        <p:sp>
          <p:nvSpPr>
            <p:cNvPr id="8" name="Right Arrow 7"/>
            <p:cNvSpPr/>
            <p:nvPr/>
          </p:nvSpPr>
          <p:spPr>
            <a:xfrm>
              <a:off x="1905000" y="2018145"/>
              <a:ext cx="565639" cy="3048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2725248" y="2590800"/>
            <a:ext cx="6037752" cy="4236244"/>
            <a:chOff x="2725248" y="2590800"/>
            <a:chExt cx="6037752" cy="4236244"/>
          </a:xfrm>
        </p:grpSpPr>
        <p:pic>
          <p:nvPicPr>
            <p:cNvPr id="5" name="Picture 4"/>
            <p:cNvPicPr>
              <a:picLocks noChangeAspect="1"/>
            </p:cNvPicPr>
            <p:nvPr/>
          </p:nvPicPr>
          <p:blipFill>
            <a:blip r:embed="rId4"/>
            <a:stretch>
              <a:fillRect/>
            </a:stretch>
          </p:blipFill>
          <p:spPr>
            <a:xfrm>
              <a:off x="2725248" y="3499968"/>
              <a:ext cx="6037752" cy="3327076"/>
            </a:xfrm>
            <a:prstGeom prst="rect">
              <a:avLst/>
            </a:prstGeom>
          </p:spPr>
        </p:pic>
        <p:sp>
          <p:nvSpPr>
            <p:cNvPr id="10" name="Right Arrow 9"/>
            <p:cNvSpPr/>
            <p:nvPr/>
          </p:nvSpPr>
          <p:spPr>
            <a:xfrm rot="5400000">
              <a:off x="4365380" y="2873523"/>
              <a:ext cx="435219" cy="58762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91000" y="2590800"/>
              <a:ext cx="685800" cy="228600"/>
            </a:xfrm>
            <a:prstGeom prst="ellipse">
              <a:avLst/>
            </a:prstGeom>
            <a:noFill/>
            <a:ln>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706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Introductions</a:t>
            </a:r>
          </a:p>
        </p:txBody>
      </p:sp>
      <p:sp>
        <p:nvSpPr>
          <p:cNvPr id="3" name="Content Placeholder 2"/>
          <p:cNvSpPr>
            <a:spLocks noGrp="1"/>
          </p:cNvSpPr>
          <p:nvPr>
            <p:ph idx="1"/>
          </p:nvPr>
        </p:nvSpPr>
        <p:spPr>
          <a:xfrm>
            <a:off x="381000" y="1295400"/>
            <a:ext cx="8382000" cy="5181600"/>
          </a:xfrm>
        </p:spPr>
        <p:txBody>
          <a:bodyPr>
            <a:noAutofit/>
          </a:bodyPr>
          <a:lstStyle/>
          <a:p>
            <a:r>
              <a:rPr lang="en-US" sz="2400" dirty="0"/>
              <a:t>Basic Info</a:t>
            </a:r>
          </a:p>
          <a:p>
            <a:pPr lvl="1"/>
            <a:r>
              <a:rPr lang="en-US" sz="2000" dirty="0"/>
              <a:t>What’s your name?</a:t>
            </a:r>
          </a:p>
          <a:p>
            <a:pPr lvl="1"/>
            <a:r>
              <a:rPr lang="en-US" sz="2000" dirty="0"/>
              <a:t>Where do you work? (optional)</a:t>
            </a:r>
          </a:p>
          <a:p>
            <a:pPr lvl="1"/>
            <a:r>
              <a:rPr lang="en-US" sz="2000" dirty="0"/>
              <a:t>How long have you been a developer?</a:t>
            </a:r>
          </a:p>
          <a:p>
            <a:pPr lvl="1"/>
            <a:endParaRPr lang="en-US" sz="2000" dirty="0"/>
          </a:p>
          <a:p>
            <a:pPr marL="347662" lvl="1" indent="0">
              <a:buNone/>
            </a:pPr>
            <a:endParaRPr lang="en-US" sz="700" dirty="0"/>
          </a:p>
          <a:p>
            <a:r>
              <a:rPr lang="en-US" sz="2400" dirty="0"/>
              <a:t>List skills with which you already feel comfortable</a:t>
            </a:r>
          </a:p>
          <a:p>
            <a:pPr lvl="1"/>
            <a:r>
              <a:rPr lang="en-US" sz="2000" dirty="0"/>
              <a:t>.NET programming with C# or VB.NET</a:t>
            </a:r>
          </a:p>
          <a:p>
            <a:pPr lvl="1"/>
            <a:r>
              <a:rPr lang="en-US" sz="2000" dirty="0"/>
              <a:t>SharePoint farm solution development</a:t>
            </a:r>
          </a:p>
          <a:p>
            <a:pPr lvl="1"/>
            <a:r>
              <a:rPr lang="en-US" sz="2000" dirty="0"/>
              <a:t>JavaScript and TypeScript</a:t>
            </a:r>
          </a:p>
          <a:p>
            <a:pPr lvl="1"/>
            <a:r>
              <a:rPr lang="en-US" sz="2000" dirty="0"/>
              <a:t>jQuery, React and Angular</a:t>
            </a:r>
          </a:p>
          <a:p>
            <a:pPr lvl="1"/>
            <a:r>
              <a:rPr lang="en-US" sz="2000" dirty="0"/>
              <a:t>Programming with HTTP Requests, REST and OData</a:t>
            </a:r>
          </a:p>
          <a:p>
            <a:pPr lvl="1"/>
            <a:r>
              <a:rPr lang="en-US" sz="2000" dirty="0"/>
              <a:t>Developing with ASP.NET MVC and Web API</a:t>
            </a:r>
          </a:p>
        </p:txBody>
      </p:sp>
    </p:spTree>
    <p:extLst>
      <p:ext uri="{BB962C8B-B14F-4D97-AF65-F5344CB8AC3E}">
        <p14:creationId xmlns:p14="http://schemas.microsoft.com/office/powerpoint/2010/main" val="275543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Ø"/>
            </a:pPr>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776543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Client Object Model (CSOM)?</a:t>
            </a:r>
            <a:endParaRPr lang="en-US" dirty="0"/>
          </a:p>
        </p:txBody>
      </p:sp>
      <p:sp>
        <p:nvSpPr>
          <p:cNvPr id="3" name="Content Placeholder 2"/>
          <p:cNvSpPr>
            <a:spLocks noGrp="1"/>
          </p:cNvSpPr>
          <p:nvPr>
            <p:ph idx="1"/>
          </p:nvPr>
        </p:nvSpPr>
        <p:spPr/>
        <p:txBody>
          <a:bodyPr/>
          <a:lstStyle/>
          <a:p>
            <a:r>
              <a:rPr lang="en-US" dirty="0"/>
              <a:t>Advantages of CSOM over the REST API</a:t>
            </a:r>
          </a:p>
          <a:p>
            <a:pPr lvl="1"/>
            <a:r>
              <a:rPr lang="en-US" dirty="0"/>
              <a:t>Strongly-typed programming</a:t>
            </a:r>
          </a:p>
          <a:p>
            <a:pPr lvl="1"/>
            <a:r>
              <a:rPr lang="en-US" dirty="0"/>
              <a:t>Format Digest managed automatically</a:t>
            </a:r>
          </a:p>
          <a:p>
            <a:pPr lvl="1"/>
            <a:r>
              <a:rPr lang="en-US" dirty="0"/>
              <a:t>Higher productivity when writing C# or VB</a:t>
            </a:r>
          </a:p>
          <a:p>
            <a:pPr lvl="1"/>
            <a:r>
              <a:rPr lang="en-US" dirty="0"/>
              <a:t>Provides ability to batch requests to web server</a:t>
            </a:r>
          </a:p>
          <a:p>
            <a:pPr lvl="1"/>
            <a:r>
              <a:rPr lang="en-US" dirty="0"/>
              <a:t>CSOM provides functionality beyond REST APIs</a:t>
            </a:r>
          </a:p>
          <a:p>
            <a:endParaRPr lang="en-US" dirty="0"/>
          </a:p>
          <a:p>
            <a:r>
              <a:rPr lang="en-US" dirty="0"/>
              <a:t>CSOM more preferable on server-side C#</a:t>
            </a:r>
          </a:p>
          <a:p>
            <a:pPr lvl="1"/>
            <a:r>
              <a:rPr lang="en-US" dirty="0"/>
              <a:t>CSOM isn't best fit for JavaScript apps</a:t>
            </a:r>
          </a:p>
        </p:txBody>
      </p:sp>
    </p:spTree>
    <p:extLst>
      <p:ext uri="{BB962C8B-B14F-4D97-AF65-F5344CB8AC3E}">
        <p14:creationId xmlns:p14="http://schemas.microsoft.com/office/powerpoint/2010/main" val="5347554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CSOM Functionality</a:t>
            </a:r>
          </a:p>
        </p:txBody>
      </p:sp>
      <p:sp>
        <p:nvSpPr>
          <p:cNvPr id="3" name="Content Placeholder 2"/>
          <p:cNvSpPr>
            <a:spLocks noGrp="1"/>
          </p:cNvSpPr>
          <p:nvPr>
            <p:ph idx="1"/>
          </p:nvPr>
        </p:nvSpPr>
        <p:spPr/>
        <p:txBody>
          <a:bodyPr/>
          <a:lstStyle/>
          <a:p>
            <a:r>
              <a:rPr lang="en-US" dirty="0"/>
              <a:t>What can you do with CSOM?</a:t>
            </a:r>
          </a:p>
          <a:p>
            <a:pPr lvl="1"/>
            <a:r>
              <a:rPr lang="en-US" dirty="0"/>
              <a:t>Work within a specific site collection</a:t>
            </a:r>
          </a:p>
          <a:p>
            <a:pPr lvl="1"/>
            <a:r>
              <a:rPr lang="en-US" dirty="0"/>
              <a:t>Read and modify site properties</a:t>
            </a:r>
          </a:p>
          <a:p>
            <a:pPr lvl="1"/>
            <a:r>
              <a:rPr lang="en-US" dirty="0"/>
              <a:t>Create site columns and content types</a:t>
            </a:r>
          </a:p>
          <a:p>
            <a:pPr lvl="1"/>
            <a:r>
              <a:rPr lang="en-US" dirty="0"/>
              <a:t>Create lists, items, views and list types</a:t>
            </a:r>
          </a:p>
          <a:p>
            <a:pPr lvl="1"/>
            <a:r>
              <a:rPr lang="en-US" dirty="0"/>
              <a:t>Register remote event handlers</a:t>
            </a:r>
          </a:p>
          <a:p>
            <a:pPr lvl="1"/>
            <a:r>
              <a:rPr lang="en-US" dirty="0"/>
              <a:t>Create folder and upload and download files</a:t>
            </a:r>
          </a:p>
          <a:p>
            <a:pPr lvl="1"/>
            <a:r>
              <a:rPr lang="en-US" dirty="0"/>
              <a:t>Add web part and web part pages</a:t>
            </a:r>
          </a:p>
          <a:p>
            <a:pPr lvl="1"/>
            <a:r>
              <a:rPr lang="en-US" dirty="0"/>
              <a:t>Create new site collections</a:t>
            </a:r>
          </a:p>
          <a:p>
            <a:endParaRPr lang="en-US" dirty="0"/>
          </a:p>
        </p:txBody>
      </p:sp>
    </p:spTree>
    <p:extLst>
      <p:ext uri="{BB962C8B-B14F-4D97-AF65-F5344CB8AC3E}">
        <p14:creationId xmlns:p14="http://schemas.microsoft.com/office/powerpoint/2010/main" val="171354543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CSOM in SharePoint Online</a:t>
            </a:r>
          </a:p>
        </p:txBody>
      </p:sp>
      <p:sp>
        <p:nvSpPr>
          <p:cNvPr id="5" name="Content Placeholder 4"/>
          <p:cNvSpPr>
            <a:spLocks noGrp="1"/>
          </p:cNvSpPr>
          <p:nvPr>
            <p:ph idx="1"/>
          </p:nvPr>
        </p:nvSpPr>
        <p:spPr/>
        <p:txBody>
          <a:bodyPr/>
          <a:lstStyle/>
          <a:p>
            <a:r>
              <a:rPr lang="en-US" sz="2400" dirty="0"/>
              <a:t>CSOM Assemblies for SharePoint Foundation</a:t>
            </a:r>
          </a:p>
          <a:p>
            <a:pPr lvl="1"/>
            <a:r>
              <a:rPr lang="en-US" sz="1800" dirty="0"/>
              <a:t>Version 15 intended for SharePoint 2013 On-premises</a:t>
            </a:r>
          </a:p>
          <a:p>
            <a:pPr lvl="1"/>
            <a:r>
              <a:rPr lang="en-US" sz="1800" dirty="0"/>
              <a:t>Version 16.0 intended for SharePoint 2016 On-premises</a:t>
            </a:r>
          </a:p>
          <a:p>
            <a:pPr lvl="1"/>
            <a:r>
              <a:rPr lang="en-US" sz="1800" dirty="0"/>
              <a:t>Version 16.1 (or greater) intended for SharePoint Online </a:t>
            </a:r>
          </a:p>
          <a:p>
            <a:pPr marL="65088" indent="-54677">
              <a:buNone/>
            </a:pPr>
            <a:br>
              <a:rPr lang="en-US" dirty="0"/>
            </a:br>
            <a:endParaRPr lang="en-US" dirty="0"/>
          </a:p>
          <a:p>
            <a:r>
              <a:rPr lang="en-US" sz="2400" dirty="0"/>
              <a:t>CSOM Assemblies for SharePoint Server</a:t>
            </a:r>
          </a:p>
          <a:p>
            <a:pPr lvl="1"/>
            <a:endParaRPr lang="en-US" sz="2000" dirty="0"/>
          </a:p>
        </p:txBody>
      </p:sp>
      <p:pic>
        <p:nvPicPr>
          <p:cNvPr id="6" name="Picture 5"/>
          <p:cNvPicPr>
            <a:picLocks noChangeAspect="1"/>
          </p:cNvPicPr>
          <p:nvPr/>
        </p:nvPicPr>
        <p:blipFill>
          <a:blip r:embed="rId3"/>
          <a:stretch>
            <a:fillRect/>
          </a:stretch>
        </p:blipFill>
        <p:spPr>
          <a:xfrm>
            <a:off x="1188720" y="4557139"/>
            <a:ext cx="5463444" cy="1996061"/>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219200" y="3109339"/>
            <a:ext cx="4352234" cy="696300"/>
          </a:xfrm>
          <a:prstGeom prst="rect">
            <a:avLst/>
          </a:prstGeom>
          <a:ln>
            <a:solidFill>
              <a:schemeClr val="bg1">
                <a:lumMod val="50000"/>
              </a:schemeClr>
            </a:solidFill>
          </a:ln>
        </p:spPr>
      </p:pic>
    </p:spTree>
    <p:extLst>
      <p:ext uri="{BB962C8B-B14F-4D97-AF65-F5344CB8AC3E}">
        <p14:creationId xmlns:p14="http://schemas.microsoft.com/office/powerpoint/2010/main" val="3024816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 CSOM </a:t>
            </a:r>
            <a:r>
              <a:rPr lang="en-US" dirty="0" err="1"/>
              <a:t>NuGet</a:t>
            </a:r>
            <a:r>
              <a:rPr lang="en-US" dirty="0"/>
              <a:t> Package</a:t>
            </a:r>
          </a:p>
        </p:txBody>
      </p:sp>
      <p:pic>
        <p:nvPicPr>
          <p:cNvPr id="4" name="Picture 3"/>
          <p:cNvPicPr>
            <a:picLocks noChangeAspect="1"/>
          </p:cNvPicPr>
          <p:nvPr/>
        </p:nvPicPr>
        <p:blipFill>
          <a:blip r:embed="rId2"/>
          <a:stretch>
            <a:fillRect/>
          </a:stretch>
        </p:blipFill>
        <p:spPr>
          <a:xfrm>
            <a:off x="1828800" y="4191000"/>
            <a:ext cx="1585899" cy="2252378"/>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752600" y="1454502"/>
            <a:ext cx="5105400" cy="2577396"/>
          </a:xfrm>
          <a:prstGeom prst="rect">
            <a:avLst/>
          </a:prstGeom>
        </p:spPr>
      </p:pic>
      <p:grpSp>
        <p:nvGrpSpPr>
          <p:cNvPr id="9" name="Group 8"/>
          <p:cNvGrpSpPr/>
          <p:nvPr/>
        </p:nvGrpSpPr>
        <p:grpSpPr>
          <a:xfrm>
            <a:off x="3610506" y="4185194"/>
            <a:ext cx="2900907" cy="2258184"/>
            <a:chOff x="3610506" y="4185194"/>
            <a:chExt cx="2900907" cy="2258184"/>
          </a:xfrm>
        </p:grpSpPr>
        <p:pic>
          <p:nvPicPr>
            <p:cNvPr id="6" name="Picture 5"/>
            <p:cNvPicPr>
              <a:picLocks noChangeAspect="1"/>
            </p:cNvPicPr>
            <p:nvPr/>
          </p:nvPicPr>
          <p:blipFill>
            <a:blip r:embed="rId4"/>
            <a:stretch>
              <a:fillRect/>
            </a:stretch>
          </p:blipFill>
          <p:spPr>
            <a:xfrm>
              <a:off x="4530213" y="4185194"/>
              <a:ext cx="1981200" cy="2258184"/>
            </a:xfrm>
            <a:prstGeom prst="rect">
              <a:avLst/>
            </a:prstGeom>
            <a:ln>
              <a:solidFill>
                <a:schemeClr val="bg1">
                  <a:lumMod val="50000"/>
                </a:schemeClr>
              </a:solidFill>
            </a:ln>
          </p:spPr>
        </p:pic>
        <p:sp>
          <p:nvSpPr>
            <p:cNvPr id="8" name="Right Arrow 7"/>
            <p:cNvSpPr/>
            <p:nvPr/>
          </p:nvSpPr>
          <p:spPr bwMode="auto">
            <a:xfrm>
              <a:off x="3610506" y="5085686"/>
              <a:ext cx="723900" cy="457200"/>
            </a:xfrm>
            <a:prstGeom prst="rightArrow">
              <a:avLst/>
            </a:prstGeom>
            <a:solidFill>
              <a:srgbClr val="C0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grpSp>
      <p:sp>
        <p:nvSpPr>
          <p:cNvPr id="10" name="Rectangle 9"/>
          <p:cNvSpPr/>
          <p:nvPr/>
        </p:nvSpPr>
        <p:spPr bwMode="auto">
          <a:xfrm>
            <a:off x="4800600" y="4996543"/>
            <a:ext cx="1524000" cy="1175657"/>
          </a:xfrm>
          <a:prstGeom prst="rect">
            <a:avLst/>
          </a:prstGeom>
          <a:noFill/>
          <a:ln w="9525"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spTree>
    <p:extLst>
      <p:ext uri="{BB962C8B-B14F-4D97-AF65-F5344CB8AC3E}">
        <p14:creationId xmlns:p14="http://schemas.microsoft.com/office/powerpoint/2010/main" val="357826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CSOM Architecture</a:t>
            </a:r>
            <a:endParaRPr lang="en-US" dirty="0"/>
          </a:p>
        </p:txBody>
      </p:sp>
      <p:sp>
        <p:nvSpPr>
          <p:cNvPr id="4" name="Content Placeholder 3"/>
          <p:cNvSpPr>
            <a:spLocks noGrp="1"/>
          </p:cNvSpPr>
          <p:nvPr>
            <p:ph idx="1"/>
          </p:nvPr>
        </p:nvSpPr>
        <p:spPr/>
        <p:txBody>
          <a:bodyPr>
            <a:normAutofit/>
          </a:bodyPr>
          <a:lstStyle/>
          <a:p>
            <a:r>
              <a:rPr lang="en-US" sz="2400" dirty="0"/>
              <a:t>CSOM Objects act as client-side proxies</a:t>
            </a:r>
          </a:p>
          <a:p>
            <a:pPr lvl="1"/>
            <a:r>
              <a:rPr lang="en-US" sz="2000" dirty="0"/>
              <a:t>CSOM uses Windows Communication Foundation (WCF)</a:t>
            </a:r>
          </a:p>
          <a:p>
            <a:pPr lvl="1"/>
            <a:r>
              <a:rPr lang="en-US" sz="2000" dirty="0"/>
              <a:t>CSOM Runtime layer handles WCF calls behind scenes</a:t>
            </a:r>
          </a:p>
          <a:p>
            <a:pPr lvl="1"/>
            <a:r>
              <a:rPr lang="en-US" sz="2000" dirty="0"/>
              <a:t>Request body contains XML document of instructions</a:t>
            </a:r>
          </a:p>
          <a:p>
            <a:pPr lvl="1"/>
            <a:r>
              <a:rPr lang="en-US" sz="2000" dirty="0"/>
              <a:t>Response returned in JavaScript Object Nation (JSON)</a:t>
            </a:r>
          </a:p>
        </p:txBody>
      </p:sp>
      <p:pic>
        <p:nvPicPr>
          <p:cNvPr id="2" name="Picture 1"/>
          <p:cNvPicPr>
            <a:picLocks noChangeAspect="1"/>
          </p:cNvPicPr>
          <p:nvPr/>
        </p:nvPicPr>
        <p:blipFill>
          <a:blip r:embed="rId3"/>
          <a:stretch>
            <a:fillRect/>
          </a:stretch>
        </p:blipFill>
        <p:spPr>
          <a:xfrm>
            <a:off x="477253" y="3657600"/>
            <a:ext cx="8189494" cy="2333734"/>
          </a:xfrm>
          <a:prstGeom prst="rect">
            <a:avLst/>
          </a:prstGeom>
        </p:spPr>
      </p:pic>
    </p:spTree>
    <p:extLst>
      <p:ext uri="{BB962C8B-B14F-4D97-AF65-F5344CB8AC3E}">
        <p14:creationId xmlns:p14="http://schemas.microsoft.com/office/powerpoint/2010/main" val="3255408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ClientContext</a:t>
            </a:r>
          </a:p>
        </p:txBody>
      </p:sp>
      <p:sp>
        <p:nvSpPr>
          <p:cNvPr id="3" name="Content Placeholder 2"/>
          <p:cNvSpPr>
            <a:spLocks noGrp="1"/>
          </p:cNvSpPr>
          <p:nvPr>
            <p:ph idx="1"/>
          </p:nvPr>
        </p:nvSpPr>
        <p:spPr/>
        <p:txBody>
          <a:bodyPr/>
          <a:lstStyle/>
          <a:p>
            <a:r>
              <a:rPr lang="en-US" dirty="0"/>
              <a:t>CSOM coding starts with ClientContext</a:t>
            </a:r>
          </a:p>
          <a:p>
            <a:pPr lvl="1"/>
            <a:r>
              <a:rPr lang="en-US" dirty="0"/>
              <a:t>Provides connection to SharePoint site</a:t>
            </a:r>
          </a:p>
          <a:p>
            <a:pPr lvl="1"/>
            <a:r>
              <a:rPr lang="en-US" dirty="0"/>
              <a:t>Provides access to site and site collection</a:t>
            </a:r>
          </a:p>
          <a:p>
            <a:pPr lvl="1"/>
            <a:r>
              <a:rPr lang="en-US" dirty="0"/>
              <a:t>Provides authentication behavior</a:t>
            </a:r>
          </a:p>
          <a:p>
            <a:pPr lvl="1"/>
            <a:r>
              <a:rPr lang="en-US" dirty="0"/>
              <a:t>Provides ExecuteQuery method to call server</a:t>
            </a:r>
          </a:p>
          <a:p>
            <a:pPr lvl="1"/>
            <a:endParaRPr lang="en-US" dirty="0"/>
          </a:p>
        </p:txBody>
      </p:sp>
      <p:pic>
        <p:nvPicPr>
          <p:cNvPr id="4" name="Picture 3"/>
          <p:cNvPicPr>
            <a:picLocks noChangeAspect="1"/>
          </p:cNvPicPr>
          <p:nvPr/>
        </p:nvPicPr>
        <p:blipFill>
          <a:blip r:embed="rId2"/>
          <a:stretch>
            <a:fillRect/>
          </a:stretch>
        </p:blipFill>
        <p:spPr>
          <a:xfrm>
            <a:off x="606595" y="4114800"/>
            <a:ext cx="7930809" cy="914400"/>
          </a:xfrm>
          <a:prstGeom prst="rect">
            <a:avLst/>
          </a:prstGeom>
          <a:solidFill>
            <a:schemeClr val="bg1">
              <a:lumMod val="50000"/>
            </a:schemeClr>
          </a:solidFill>
          <a:ln>
            <a:solidFill>
              <a:schemeClr val="bg1">
                <a:lumMod val="50000"/>
              </a:schemeClr>
            </a:solidFill>
          </a:ln>
          <a:effectLst/>
        </p:spPr>
      </p:pic>
    </p:spTree>
    <p:extLst>
      <p:ext uri="{BB962C8B-B14F-4D97-AF65-F5344CB8AC3E}">
        <p14:creationId xmlns:p14="http://schemas.microsoft.com/office/powerpoint/2010/main" val="3981430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 CSOM</a:t>
            </a:r>
            <a:endParaRPr lang="en-US" dirty="0"/>
          </a:p>
        </p:txBody>
      </p:sp>
      <p:pic>
        <p:nvPicPr>
          <p:cNvPr id="3" name="Picture 2"/>
          <p:cNvPicPr>
            <a:picLocks noChangeAspect="1"/>
          </p:cNvPicPr>
          <p:nvPr/>
        </p:nvPicPr>
        <p:blipFill>
          <a:blip r:embed="rId2"/>
          <a:stretch>
            <a:fillRect/>
          </a:stretch>
        </p:blipFill>
        <p:spPr>
          <a:xfrm>
            <a:off x="457200" y="1752600"/>
            <a:ext cx="8096611" cy="3962400"/>
          </a:xfrm>
          <a:prstGeom prst="rect">
            <a:avLst/>
          </a:prstGeom>
          <a:noFill/>
          <a:ln>
            <a:solidFill>
              <a:schemeClr val="bg1">
                <a:lumMod val="50000"/>
              </a:schemeClr>
            </a:solidFill>
          </a:ln>
        </p:spPr>
      </p:pic>
    </p:spTree>
    <p:extLst>
      <p:ext uri="{BB962C8B-B14F-4D97-AF65-F5344CB8AC3E}">
        <p14:creationId xmlns:p14="http://schemas.microsoft.com/office/powerpoint/2010/main" val="2771498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Inspecting CSOM Calls with Fiddler</a:t>
            </a:r>
            <a:endParaRPr lang="en-US" dirty="0"/>
          </a:p>
        </p:txBody>
      </p:sp>
      <p:sp>
        <p:nvSpPr>
          <p:cNvPr id="3" name="Content Placeholder 2"/>
          <p:cNvSpPr>
            <a:spLocks noGrp="1"/>
          </p:cNvSpPr>
          <p:nvPr>
            <p:ph idx="4294967295"/>
          </p:nvPr>
        </p:nvSpPr>
        <p:spPr>
          <a:xfrm>
            <a:off x="0" y="1447800"/>
            <a:ext cx="8382000" cy="5181600"/>
          </a:xfrm>
        </p:spPr>
        <p:txBody>
          <a:bodyPr/>
          <a:lstStyle/>
          <a:p>
            <a:r>
              <a:rPr lang="en-US" sz="2000" dirty="0" err="1">
                <a:latin typeface="Lucida Console" panose="020B0609040504020204" pitchFamily="49" charset="0"/>
              </a:rPr>
              <a:t>ExecuteQuery</a:t>
            </a:r>
            <a:r>
              <a:rPr lang="en-US" sz="2400" dirty="0"/>
              <a:t> triggers call to SharePoint web server</a:t>
            </a:r>
          </a:p>
          <a:p>
            <a:pPr lvl="1"/>
            <a:r>
              <a:rPr lang="en-US" sz="2000" dirty="0"/>
              <a:t>CSOM calls made behind the scenes using WCF</a:t>
            </a:r>
          </a:p>
          <a:p>
            <a:pPr lvl="1"/>
            <a:r>
              <a:rPr lang="en-US" sz="2000" dirty="0"/>
              <a:t>CSOM calls target </a:t>
            </a:r>
            <a:r>
              <a:rPr lang="en-US" sz="1600" dirty="0">
                <a:solidFill>
                  <a:srgbClr val="1B357F"/>
                </a:solidFill>
                <a:latin typeface="Lucida Console" panose="020B0609040504020204" pitchFamily="49" charset="0"/>
              </a:rPr>
              <a:t>/_</a:t>
            </a:r>
            <a:r>
              <a:rPr lang="en-US" sz="1600" dirty="0" err="1">
                <a:solidFill>
                  <a:srgbClr val="1B357F"/>
                </a:solidFill>
                <a:latin typeface="Lucida Console" panose="020B0609040504020204" pitchFamily="49" charset="0"/>
              </a:rPr>
              <a:t>vti_bin</a:t>
            </a:r>
            <a:r>
              <a:rPr lang="en-US" sz="1600" dirty="0">
                <a:solidFill>
                  <a:srgbClr val="1B357F"/>
                </a:solidFill>
                <a:latin typeface="Lucida Console" panose="020B0609040504020204" pitchFamily="49" charset="0"/>
              </a:rPr>
              <a:t>/</a:t>
            </a:r>
            <a:r>
              <a:rPr lang="en-US" sz="1600" dirty="0" err="1">
                <a:solidFill>
                  <a:srgbClr val="1B357F"/>
                </a:solidFill>
                <a:latin typeface="Lucida Console" panose="020B0609040504020204" pitchFamily="49" charset="0"/>
              </a:rPr>
              <a:t>client.svc</a:t>
            </a:r>
            <a:r>
              <a:rPr lang="en-US" sz="1600" dirty="0">
                <a:solidFill>
                  <a:srgbClr val="1B357F"/>
                </a:solidFill>
                <a:latin typeface="Lucida Console" panose="020B0609040504020204" pitchFamily="49" charset="0"/>
              </a:rPr>
              <a:t>/</a:t>
            </a:r>
            <a:r>
              <a:rPr lang="en-US" sz="1600" dirty="0" err="1">
                <a:solidFill>
                  <a:srgbClr val="1B357F"/>
                </a:solidFill>
                <a:latin typeface="Lucida Console" panose="020B0609040504020204" pitchFamily="49" charset="0"/>
              </a:rPr>
              <a:t>ProcessQuery</a:t>
            </a:r>
            <a:endParaRPr lang="en-US" sz="2000" dirty="0">
              <a:solidFill>
                <a:srgbClr val="1B357F"/>
              </a:solidFill>
              <a:latin typeface="Lucida Console" panose="020B0609040504020204" pitchFamily="49" charset="0"/>
            </a:endParaRPr>
          </a:p>
          <a:p>
            <a:pPr lvl="1"/>
            <a:r>
              <a:rPr lang="en-US" sz="2000" dirty="0"/>
              <a:t>Can be helpful to inspect CSOM calls using Fiddler Web Debugger</a:t>
            </a:r>
          </a:p>
        </p:txBody>
      </p:sp>
      <p:grpSp>
        <p:nvGrpSpPr>
          <p:cNvPr id="10" name="Group 9"/>
          <p:cNvGrpSpPr/>
          <p:nvPr/>
        </p:nvGrpSpPr>
        <p:grpSpPr>
          <a:xfrm>
            <a:off x="189722" y="3109038"/>
            <a:ext cx="3962400" cy="1939159"/>
            <a:chOff x="121049" y="2748425"/>
            <a:chExt cx="3962400" cy="1939159"/>
          </a:xfrm>
        </p:grpSpPr>
        <p:pic>
          <p:nvPicPr>
            <p:cNvPr id="5" name="Picture 4"/>
            <p:cNvPicPr>
              <a:picLocks noChangeAspect="1"/>
            </p:cNvPicPr>
            <p:nvPr/>
          </p:nvPicPr>
          <p:blipFill>
            <a:blip r:embed="rId2"/>
            <a:stretch>
              <a:fillRect/>
            </a:stretch>
          </p:blipFill>
          <p:spPr>
            <a:xfrm>
              <a:off x="121049" y="2748425"/>
              <a:ext cx="3962400" cy="1939159"/>
            </a:xfrm>
            <a:prstGeom prst="rect">
              <a:avLst/>
            </a:prstGeom>
            <a:noFill/>
            <a:ln>
              <a:solidFill>
                <a:schemeClr val="bg1">
                  <a:lumMod val="50000"/>
                </a:schemeClr>
              </a:solidFill>
            </a:ln>
          </p:spPr>
        </p:pic>
        <p:grpSp>
          <p:nvGrpSpPr>
            <p:cNvPr id="9" name="Group 8"/>
            <p:cNvGrpSpPr/>
            <p:nvPr/>
          </p:nvGrpSpPr>
          <p:grpSpPr>
            <a:xfrm>
              <a:off x="264234" y="3793581"/>
              <a:ext cx="3025878" cy="439220"/>
              <a:chOff x="285135" y="3751780"/>
              <a:chExt cx="3025878" cy="439220"/>
            </a:xfrm>
          </p:grpSpPr>
          <p:sp>
            <p:nvSpPr>
              <p:cNvPr id="6" name="Oval 5"/>
              <p:cNvSpPr/>
              <p:nvPr/>
            </p:nvSpPr>
            <p:spPr bwMode="auto">
              <a:xfrm>
                <a:off x="285135" y="3886200"/>
                <a:ext cx="1600200" cy="304800"/>
              </a:xfrm>
              <a:prstGeom prst="ellipse">
                <a:avLst/>
              </a:prstGeom>
              <a:noFill/>
              <a:ln w="19050"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sp>
            <p:nvSpPr>
              <p:cNvPr id="8" name="Freeform 7"/>
              <p:cNvSpPr/>
              <p:nvPr/>
            </p:nvSpPr>
            <p:spPr bwMode="auto">
              <a:xfrm>
                <a:off x="1885335" y="3751780"/>
                <a:ext cx="1425678" cy="279025"/>
              </a:xfrm>
              <a:custGeom>
                <a:avLst/>
                <a:gdLst>
                  <a:gd name="connsiteX0" fmla="*/ 0 w 1425678"/>
                  <a:gd name="connsiteY0" fmla="*/ 279025 h 279025"/>
                  <a:gd name="connsiteX1" fmla="*/ 934065 w 1425678"/>
                  <a:gd name="connsiteY1" fmla="*/ 13554 h 279025"/>
                  <a:gd name="connsiteX2" fmla="*/ 1425678 w 1425678"/>
                  <a:gd name="connsiteY2" fmla="*/ 62715 h 279025"/>
                </a:gdLst>
                <a:ahLst/>
                <a:cxnLst>
                  <a:cxn ang="0">
                    <a:pos x="connsiteX0" y="connsiteY0"/>
                  </a:cxn>
                  <a:cxn ang="0">
                    <a:pos x="connsiteX1" y="connsiteY1"/>
                  </a:cxn>
                  <a:cxn ang="0">
                    <a:pos x="connsiteX2" y="connsiteY2"/>
                  </a:cxn>
                </a:cxnLst>
                <a:rect l="l" t="t" r="r" b="b"/>
                <a:pathLst>
                  <a:path w="1425678" h="279025">
                    <a:moveTo>
                      <a:pt x="0" y="279025"/>
                    </a:moveTo>
                    <a:cubicBezTo>
                      <a:pt x="348226" y="164315"/>
                      <a:pt x="696452" y="49606"/>
                      <a:pt x="934065" y="13554"/>
                    </a:cubicBezTo>
                    <a:cubicBezTo>
                      <a:pt x="1171678" y="-22498"/>
                      <a:pt x="1298678" y="20108"/>
                      <a:pt x="1425678" y="62715"/>
                    </a:cubicBezTo>
                  </a:path>
                </a:pathLst>
              </a:custGeom>
              <a:noFill/>
              <a:ln w="19050" cap="flat" cmpd="sng" algn="ctr">
                <a:solidFill>
                  <a:srgbClr val="C00000"/>
                </a:solidFill>
                <a:prstDash val="sysDash"/>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grpSp>
      </p:grpSp>
      <p:pic>
        <p:nvPicPr>
          <p:cNvPr id="4" name="Picture 3"/>
          <p:cNvPicPr>
            <a:picLocks noChangeAspect="1"/>
          </p:cNvPicPr>
          <p:nvPr/>
        </p:nvPicPr>
        <p:blipFill>
          <a:blip r:embed="rId3"/>
          <a:stretch>
            <a:fillRect/>
          </a:stretch>
        </p:blipFill>
        <p:spPr>
          <a:xfrm>
            <a:off x="3391443" y="3408613"/>
            <a:ext cx="5515995" cy="3233228"/>
          </a:xfrm>
          <a:prstGeom prst="rect">
            <a:avLst/>
          </a:prstGeom>
        </p:spPr>
      </p:pic>
    </p:spTree>
    <p:extLst>
      <p:ext uri="{BB962C8B-B14F-4D97-AF65-F5344CB8AC3E}">
        <p14:creationId xmlns:p14="http://schemas.microsoft.com/office/powerpoint/2010/main" val="3761884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Authentication (On-premises)</a:t>
            </a:r>
          </a:p>
        </p:txBody>
      </p:sp>
      <p:pic>
        <p:nvPicPr>
          <p:cNvPr id="4" name="Picture 3"/>
          <p:cNvPicPr>
            <a:picLocks noChangeAspect="1"/>
          </p:cNvPicPr>
          <p:nvPr/>
        </p:nvPicPr>
        <p:blipFill>
          <a:blip r:embed="rId2"/>
          <a:stretch>
            <a:fillRect/>
          </a:stretch>
        </p:blipFill>
        <p:spPr>
          <a:xfrm>
            <a:off x="533400" y="1676400"/>
            <a:ext cx="7506601" cy="3248800"/>
          </a:xfrm>
          <a:prstGeom prst="rect">
            <a:avLst/>
          </a:prstGeom>
          <a:ln>
            <a:solidFill>
              <a:schemeClr val="bg1">
                <a:lumMod val="50000"/>
              </a:schemeClr>
            </a:solidFill>
          </a:ln>
        </p:spPr>
      </p:pic>
    </p:spTree>
    <p:extLst>
      <p:ext uri="{BB962C8B-B14F-4D97-AF65-F5344CB8AC3E}">
        <p14:creationId xmlns:p14="http://schemas.microsoft.com/office/powerpoint/2010/main" val="86853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Understanding SharePoint Development Strategies</a:t>
            </a:r>
          </a:p>
          <a:p>
            <a:pPr lvl="0"/>
            <a:r>
              <a:rPr lang="en-US" sz="2400" dirty="0"/>
              <a:t>Creating a SharePoint Development Environment</a:t>
            </a:r>
          </a:p>
          <a:p>
            <a:pPr lvl="0"/>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1814128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Authentication (SPO)</a:t>
            </a:r>
          </a:p>
        </p:txBody>
      </p:sp>
      <p:pic>
        <p:nvPicPr>
          <p:cNvPr id="4" name="Picture 3"/>
          <p:cNvPicPr>
            <a:picLocks noChangeAspect="1"/>
          </p:cNvPicPr>
          <p:nvPr/>
        </p:nvPicPr>
        <p:blipFill>
          <a:blip r:embed="rId2"/>
          <a:stretch>
            <a:fillRect/>
          </a:stretch>
        </p:blipFill>
        <p:spPr>
          <a:xfrm>
            <a:off x="609600" y="1524000"/>
            <a:ext cx="7173226" cy="4788313"/>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3923535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with Lambda Expressions</a:t>
            </a:r>
          </a:p>
        </p:txBody>
      </p:sp>
      <p:sp>
        <p:nvSpPr>
          <p:cNvPr id="3" name="Content Placeholder 2"/>
          <p:cNvSpPr>
            <a:spLocks noGrp="1"/>
          </p:cNvSpPr>
          <p:nvPr>
            <p:ph idx="1"/>
          </p:nvPr>
        </p:nvSpPr>
        <p:spPr/>
        <p:txBody>
          <a:bodyPr/>
          <a:lstStyle/>
          <a:p>
            <a:r>
              <a:rPr lang="en-US" dirty="0"/>
              <a:t>C# supports the use of lambda expressions</a:t>
            </a:r>
          </a:p>
          <a:p>
            <a:pPr lvl="1"/>
            <a:r>
              <a:rPr lang="en-US" dirty="0"/>
              <a:t>Syntax Introduced as part of LINQ with .NET 3.5</a:t>
            </a:r>
          </a:p>
          <a:p>
            <a:pPr lvl="1"/>
            <a:r>
              <a:rPr lang="en-US" dirty="0"/>
              <a:t>Can (and should) be used with CSOM</a:t>
            </a:r>
          </a:p>
          <a:p>
            <a:r>
              <a:rPr lang="en-US" dirty="0"/>
              <a:t>Lambda expression is anonymous function</a:t>
            </a:r>
          </a:p>
          <a:p>
            <a:pPr lvl="1"/>
            <a:r>
              <a:rPr lang="en-US" dirty="0"/>
              <a:t>It defines a parameter list and a function body</a:t>
            </a:r>
          </a:p>
        </p:txBody>
      </p:sp>
      <p:sp>
        <p:nvSpPr>
          <p:cNvPr id="4" name="Rectangle 3"/>
          <p:cNvSpPr/>
          <p:nvPr/>
        </p:nvSpPr>
        <p:spPr>
          <a:xfrm>
            <a:off x="1066800" y="4572000"/>
            <a:ext cx="7620000" cy="1679377"/>
          </a:xfrm>
          <a:prstGeom prst="rect">
            <a:avLst/>
          </a:prstGeom>
          <a:solidFill>
            <a:schemeClr val="bg1">
              <a:lumMod val="95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3962400" y="5821201"/>
            <a:ext cx="1445935"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Input Parameter(s)</a:t>
            </a:r>
          </a:p>
        </p:txBody>
      </p:sp>
      <p:sp>
        <p:nvSpPr>
          <p:cNvPr id="8" name="Rectangle 7"/>
          <p:cNvSpPr/>
          <p:nvPr/>
        </p:nvSpPr>
        <p:spPr>
          <a:xfrm>
            <a:off x="5539391" y="5821353"/>
            <a:ext cx="1316744"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Lambda Operator</a:t>
            </a:r>
          </a:p>
        </p:txBody>
      </p:sp>
      <p:sp>
        <p:nvSpPr>
          <p:cNvPr id="9" name="Rectangle 8"/>
          <p:cNvSpPr/>
          <p:nvPr/>
        </p:nvSpPr>
        <p:spPr>
          <a:xfrm>
            <a:off x="7010400" y="5821353"/>
            <a:ext cx="1445935"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Statement Block</a:t>
            </a:r>
          </a:p>
        </p:txBody>
      </p:sp>
      <p:pic>
        <p:nvPicPr>
          <p:cNvPr id="18" name="Picture 17"/>
          <p:cNvPicPr>
            <a:picLocks noChangeAspect="1"/>
          </p:cNvPicPr>
          <p:nvPr/>
        </p:nvPicPr>
        <p:blipFill>
          <a:blip r:embed="rId2"/>
          <a:stretch>
            <a:fillRect/>
          </a:stretch>
        </p:blipFill>
        <p:spPr>
          <a:xfrm>
            <a:off x="1233830" y="4735185"/>
            <a:ext cx="6813611" cy="476145"/>
          </a:xfrm>
          <a:prstGeom prst="rect">
            <a:avLst/>
          </a:prstGeom>
          <a:ln>
            <a:solidFill>
              <a:schemeClr val="bg1">
                <a:lumMod val="75000"/>
              </a:schemeClr>
            </a:solidFill>
          </a:ln>
        </p:spPr>
      </p:pic>
      <p:cxnSp>
        <p:nvCxnSpPr>
          <p:cNvPr id="7" name="Straight Arrow Connector 6"/>
          <p:cNvCxnSpPr/>
          <p:nvPr/>
        </p:nvCxnSpPr>
        <p:spPr>
          <a:xfrm flipV="1">
            <a:off x="4685367" y="5108377"/>
            <a:ext cx="722968" cy="712824"/>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0"/>
          </p:cNvCxnSpPr>
          <p:nvPr/>
        </p:nvCxnSpPr>
        <p:spPr>
          <a:xfrm flipH="1" flipV="1">
            <a:off x="5943601" y="5108377"/>
            <a:ext cx="254162" cy="71297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p:cNvCxnSpPr>
          <p:nvPr/>
        </p:nvCxnSpPr>
        <p:spPr>
          <a:xfrm flipH="1" flipV="1">
            <a:off x="7010400" y="5108377"/>
            <a:ext cx="722968" cy="71297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374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Lambda Expressions</a:t>
            </a:r>
            <a:endParaRPr lang="en-US" dirty="0"/>
          </a:p>
        </p:txBody>
      </p:sp>
      <p:sp>
        <p:nvSpPr>
          <p:cNvPr id="9" name="Content Placeholder 8"/>
          <p:cNvSpPr>
            <a:spLocks noGrp="1"/>
          </p:cNvSpPr>
          <p:nvPr>
            <p:ph idx="1"/>
          </p:nvPr>
        </p:nvSpPr>
        <p:spPr/>
        <p:txBody>
          <a:bodyPr>
            <a:normAutofit/>
          </a:bodyPr>
          <a:lstStyle/>
          <a:p>
            <a:r>
              <a:rPr lang="en-US" sz="2400" dirty="0"/>
              <a:t>Loading an object populates all scalar property values</a:t>
            </a:r>
          </a:p>
          <a:p>
            <a:pPr lvl="1"/>
            <a:r>
              <a:rPr lang="en-US" sz="2000" dirty="0"/>
              <a:t>Can result in inefficient use of network bandwidth</a:t>
            </a:r>
          </a:p>
          <a:p>
            <a:pPr lvl="1"/>
            <a:endParaRPr lang="en-US" sz="2000" dirty="0"/>
          </a:p>
          <a:p>
            <a:pPr lvl="1"/>
            <a:endParaRPr lang="en-US" sz="2000" dirty="0"/>
          </a:p>
          <a:p>
            <a:pPr lvl="1"/>
            <a:endParaRPr lang="en-US" sz="2000" dirty="0"/>
          </a:p>
          <a:p>
            <a:pPr marL="457200" lvl="1" indent="0">
              <a:buNone/>
            </a:pPr>
            <a:endParaRPr lang="en-US" sz="2000" dirty="0"/>
          </a:p>
          <a:p>
            <a:pPr marL="457200" lvl="1" indent="0">
              <a:buNone/>
            </a:pPr>
            <a:endParaRPr lang="en-US" sz="2000" dirty="0"/>
          </a:p>
          <a:p>
            <a:r>
              <a:rPr lang="en-US" sz="2400" dirty="0"/>
              <a:t>Lambda expressions can be used to optimize</a:t>
            </a:r>
          </a:p>
          <a:p>
            <a:pPr lvl="1"/>
            <a:r>
              <a:rPr lang="en-US" sz="2000" dirty="0"/>
              <a:t>You can indicate which properties you want populated</a:t>
            </a:r>
          </a:p>
        </p:txBody>
      </p:sp>
      <p:pic>
        <p:nvPicPr>
          <p:cNvPr id="4" name="Picture 3"/>
          <p:cNvPicPr>
            <a:picLocks noChangeAspect="1"/>
          </p:cNvPicPr>
          <p:nvPr/>
        </p:nvPicPr>
        <p:blipFill>
          <a:blip r:embed="rId2"/>
          <a:stretch>
            <a:fillRect/>
          </a:stretch>
        </p:blipFill>
        <p:spPr>
          <a:xfrm>
            <a:off x="5880732" y="2380284"/>
            <a:ext cx="1852377" cy="1752600"/>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6500692" y="5360756"/>
            <a:ext cx="2066504" cy="594186"/>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285995" y="5295900"/>
            <a:ext cx="4238625" cy="723900"/>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1285995" y="2462231"/>
            <a:ext cx="3724275" cy="704850"/>
          </a:xfrm>
          <a:prstGeom prst="rect">
            <a:avLst/>
          </a:prstGeom>
          <a:ln>
            <a:solidFill>
              <a:schemeClr val="bg1">
                <a:lumMod val="50000"/>
              </a:schemeClr>
            </a:solidFill>
          </a:ln>
        </p:spPr>
      </p:pic>
      <p:sp>
        <p:nvSpPr>
          <p:cNvPr id="13" name="Right Arrow 12"/>
          <p:cNvSpPr/>
          <p:nvPr/>
        </p:nvSpPr>
        <p:spPr>
          <a:xfrm>
            <a:off x="5252458" y="2701028"/>
            <a:ext cx="442912" cy="227255"/>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791200" y="5544222"/>
            <a:ext cx="442912" cy="227255"/>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89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Where() and Include()</a:t>
            </a:r>
            <a:endParaRPr lang="en-US" dirty="0"/>
          </a:p>
        </p:txBody>
      </p:sp>
      <p:sp>
        <p:nvSpPr>
          <p:cNvPr id="3" name="Content Placeholder 2"/>
          <p:cNvSpPr>
            <a:spLocks noGrp="1"/>
          </p:cNvSpPr>
          <p:nvPr>
            <p:ph idx="1"/>
          </p:nvPr>
        </p:nvSpPr>
        <p:spPr/>
        <p:txBody>
          <a:bodyPr/>
          <a:lstStyle/>
          <a:p>
            <a:r>
              <a:rPr lang="en-US" dirty="0"/>
              <a:t>Where lets you pass filter criteria to server</a:t>
            </a:r>
          </a:p>
          <a:p>
            <a:pPr lvl="1"/>
            <a:endParaRPr lang="en-US" dirty="0"/>
          </a:p>
          <a:p>
            <a:endParaRPr lang="en-US" dirty="0"/>
          </a:p>
          <a:p>
            <a:pPr lvl="1"/>
            <a:endParaRPr lang="en-US" dirty="0"/>
          </a:p>
          <a:p>
            <a:r>
              <a:rPr lang="en-US" dirty="0"/>
              <a:t>Include lets you pick fields on item in a collection</a:t>
            </a:r>
          </a:p>
          <a:p>
            <a:endParaRPr lang="en-US" dirty="0"/>
          </a:p>
          <a:p>
            <a:pPr lvl="1"/>
            <a:endParaRPr lang="en-US" dirty="0"/>
          </a:p>
          <a:p>
            <a:r>
              <a:rPr lang="en-US" dirty="0"/>
              <a:t>Syntax is powerful but tricky to read and write</a:t>
            </a:r>
          </a:p>
        </p:txBody>
      </p:sp>
      <p:pic>
        <p:nvPicPr>
          <p:cNvPr id="5" name="Picture 4"/>
          <p:cNvPicPr>
            <a:picLocks noChangeAspect="1"/>
          </p:cNvPicPr>
          <p:nvPr/>
        </p:nvPicPr>
        <p:blipFill>
          <a:blip r:embed="rId2"/>
          <a:stretch>
            <a:fillRect/>
          </a:stretch>
        </p:blipFill>
        <p:spPr>
          <a:xfrm>
            <a:off x="926691" y="2024115"/>
            <a:ext cx="6324600" cy="88529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926691" y="4038600"/>
            <a:ext cx="7467599" cy="565192"/>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926691" y="5562600"/>
            <a:ext cx="6019800" cy="908274"/>
          </a:xfrm>
          <a:prstGeom prst="rect">
            <a:avLst/>
          </a:prstGeom>
          <a:ln>
            <a:solidFill>
              <a:schemeClr val="bg1">
                <a:lumMod val="50000"/>
              </a:schemeClr>
            </a:solidFill>
          </a:ln>
        </p:spPr>
      </p:pic>
    </p:spTree>
    <p:extLst>
      <p:ext uri="{BB962C8B-B14F-4D97-AF65-F5344CB8AC3E}">
        <p14:creationId xmlns:p14="http://schemas.microsoft.com/office/powerpoint/2010/main" val="374800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List</a:t>
            </a:r>
            <a:endParaRPr lang="en-US" dirty="0"/>
          </a:p>
        </p:txBody>
      </p:sp>
      <p:pic>
        <p:nvPicPr>
          <p:cNvPr id="3" name="Picture 2"/>
          <p:cNvPicPr>
            <a:picLocks noChangeAspect="1"/>
          </p:cNvPicPr>
          <p:nvPr/>
        </p:nvPicPr>
        <p:blipFill>
          <a:blip r:embed="rId2"/>
          <a:stretch>
            <a:fillRect/>
          </a:stretch>
        </p:blipFill>
        <p:spPr>
          <a:xfrm>
            <a:off x="457200" y="1600200"/>
            <a:ext cx="7353300" cy="3380919"/>
          </a:xfrm>
          <a:prstGeom prst="rect">
            <a:avLst/>
          </a:prstGeom>
          <a:ln>
            <a:solidFill>
              <a:schemeClr val="bg1">
                <a:lumMod val="50000"/>
              </a:schemeClr>
            </a:solidFill>
          </a:ln>
        </p:spPr>
      </p:pic>
    </p:spTree>
    <p:extLst>
      <p:ext uri="{BB962C8B-B14F-4D97-AF65-F5344CB8AC3E}">
        <p14:creationId xmlns:p14="http://schemas.microsoft.com/office/powerpoint/2010/main" val="792609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 Items</a:t>
            </a:r>
          </a:p>
        </p:txBody>
      </p:sp>
      <p:pic>
        <p:nvPicPr>
          <p:cNvPr id="3" name="Picture 2"/>
          <p:cNvPicPr>
            <a:picLocks noChangeAspect="1"/>
          </p:cNvPicPr>
          <p:nvPr/>
        </p:nvPicPr>
        <p:blipFill>
          <a:blip r:embed="rId2"/>
          <a:stretch>
            <a:fillRect/>
          </a:stretch>
        </p:blipFill>
        <p:spPr>
          <a:xfrm>
            <a:off x="609339" y="1524000"/>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16327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Site Columns - Part 1</a:t>
            </a:r>
          </a:p>
        </p:txBody>
      </p:sp>
      <p:pic>
        <p:nvPicPr>
          <p:cNvPr id="3" name="Picture 2"/>
          <p:cNvPicPr>
            <a:picLocks noChangeAspect="1"/>
          </p:cNvPicPr>
          <p:nvPr/>
        </p:nvPicPr>
        <p:blipFill>
          <a:blip r:embed="rId3"/>
          <a:stretch>
            <a:fillRect/>
          </a:stretch>
        </p:blipFill>
        <p:spPr>
          <a:xfrm>
            <a:off x="192225" y="1600200"/>
            <a:ext cx="8607150" cy="4036504"/>
          </a:xfrm>
          <a:prstGeom prst="rect">
            <a:avLst/>
          </a:prstGeom>
          <a:ln>
            <a:solidFill>
              <a:schemeClr val="bg1">
                <a:lumMod val="50000"/>
              </a:schemeClr>
            </a:solidFill>
          </a:ln>
        </p:spPr>
      </p:pic>
    </p:spTree>
    <p:extLst>
      <p:ext uri="{BB962C8B-B14F-4D97-AF65-F5344CB8AC3E}">
        <p14:creationId xmlns:p14="http://schemas.microsoft.com/office/powerpoint/2010/main" val="3457207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Site Columns - Part 2</a:t>
            </a:r>
          </a:p>
        </p:txBody>
      </p:sp>
      <p:pic>
        <p:nvPicPr>
          <p:cNvPr id="5" name="Picture 4"/>
          <p:cNvPicPr>
            <a:picLocks noChangeAspect="1"/>
          </p:cNvPicPr>
          <p:nvPr/>
        </p:nvPicPr>
        <p:blipFill>
          <a:blip r:embed="rId2"/>
          <a:stretch>
            <a:fillRect/>
          </a:stretch>
        </p:blipFill>
        <p:spPr>
          <a:xfrm>
            <a:off x="245324" y="1524000"/>
            <a:ext cx="8767750" cy="4800600"/>
          </a:xfrm>
          <a:prstGeom prst="rect">
            <a:avLst/>
          </a:prstGeom>
          <a:ln>
            <a:solidFill>
              <a:schemeClr val="bg1">
                <a:lumMod val="50000"/>
              </a:schemeClr>
            </a:solidFill>
          </a:ln>
        </p:spPr>
      </p:pic>
    </p:spTree>
    <p:extLst>
      <p:ext uri="{BB962C8B-B14F-4D97-AF65-F5344CB8AC3E}">
        <p14:creationId xmlns:p14="http://schemas.microsoft.com/office/powerpoint/2010/main" val="2947598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Content Types - Part 1</a:t>
            </a:r>
          </a:p>
        </p:txBody>
      </p:sp>
      <p:pic>
        <p:nvPicPr>
          <p:cNvPr id="4" name="Picture 3"/>
          <p:cNvPicPr>
            <a:picLocks noChangeAspect="1"/>
          </p:cNvPicPr>
          <p:nvPr/>
        </p:nvPicPr>
        <p:blipFill>
          <a:blip r:embed="rId2"/>
          <a:stretch>
            <a:fillRect/>
          </a:stretch>
        </p:blipFill>
        <p:spPr>
          <a:xfrm>
            <a:off x="425849" y="1600200"/>
            <a:ext cx="8139901" cy="3989934"/>
          </a:xfrm>
          <a:prstGeom prst="rect">
            <a:avLst/>
          </a:prstGeom>
          <a:noFill/>
          <a:ln>
            <a:solidFill>
              <a:schemeClr val="bg1">
                <a:lumMod val="50000"/>
              </a:schemeClr>
            </a:solidFill>
          </a:ln>
        </p:spPr>
      </p:pic>
    </p:spTree>
    <p:extLst>
      <p:ext uri="{BB962C8B-B14F-4D97-AF65-F5344CB8AC3E}">
        <p14:creationId xmlns:p14="http://schemas.microsoft.com/office/powerpoint/2010/main" val="1064408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Content Types - Part 2</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524000"/>
            <a:ext cx="8043151" cy="4287401"/>
          </a:xfrm>
          <a:prstGeom prst="rect">
            <a:avLst/>
          </a:prstGeom>
          <a:ln>
            <a:solidFill>
              <a:schemeClr val="bg1">
                <a:lumMod val="50000"/>
              </a:schemeClr>
            </a:solidFill>
          </a:ln>
        </p:spPr>
      </p:pic>
    </p:spTree>
    <p:extLst>
      <p:ext uri="{BB962C8B-B14F-4D97-AF65-F5344CB8AC3E}">
        <p14:creationId xmlns:p14="http://schemas.microsoft.com/office/powerpoint/2010/main" val="173552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SharePoint Platform</a:t>
            </a:r>
          </a:p>
        </p:txBody>
      </p:sp>
      <p:sp>
        <p:nvSpPr>
          <p:cNvPr id="3" name="Content Placeholder 2"/>
          <p:cNvSpPr>
            <a:spLocks noGrp="1"/>
          </p:cNvSpPr>
          <p:nvPr>
            <p:ph idx="1"/>
          </p:nvPr>
        </p:nvSpPr>
        <p:spPr/>
        <p:txBody>
          <a:bodyPr/>
          <a:lstStyle/>
          <a:p>
            <a:r>
              <a:rPr lang="en-US" dirty="0"/>
              <a:t>Farm Solutions</a:t>
            </a:r>
          </a:p>
          <a:p>
            <a:r>
              <a:rPr lang="en-US" dirty="0"/>
              <a:t>S</a:t>
            </a:r>
            <a:r>
              <a:rPr lang="en-US" strike="sngStrike" dirty="0"/>
              <a:t>andboxed Solutions</a:t>
            </a:r>
          </a:p>
          <a:p>
            <a:r>
              <a:rPr lang="en-US" dirty="0"/>
              <a:t>SharePoint Add-ins</a:t>
            </a:r>
          </a:p>
          <a:p>
            <a:r>
              <a:rPr lang="en-US" dirty="0"/>
              <a:t>JavaScript Injection</a:t>
            </a:r>
          </a:p>
          <a:p>
            <a:r>
              <a:rPr lang="en-US" dirty="0"/>
              <a:t>Remote Provisioning</a:t>
            </a:r>
          </a:p>
          <a:p>
            <a:r>
              <a:rPr lang="en-US" dirty="0"/>
              <a:t>SharePoint Framework (</a:t>
            </a:r>
            <a:r>
              <a:rPr lang="en-US" dirty="0" err="1"/>
              <a:t>SPFx</a:t>
            </a:r>
            <a:r>
              <a:rPr lang="en-US" dirty="0"/>
              <a:t>)</a:t>
            </a:r>
          </a:p>
        </p:txBody>
      </p:sp>
    </p:spTree>
    <p:extLst>
      <p:ext uri="{BB962C8B-B14F-4D97-AF65-F5344CB8AC3E}">
        <p14:creationId xmlns:p14="http://schemas.microsoft.com/office/powerpoint/2010/main" val="30200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 with Content Type</a:t>
            </a:r>
          </a:p>
        </p:txBody>
      </p:sp>
      <p:pic>
        <p:nvPicPr>
          <p:cNvPr id="4" name="Picture 3"/>
          <p:cNvPicPr>
            <a:picLocks noChangeAspect="1"/>
          </p:cNvPicPr>
          <p:nvPr/>
        </p:nvPicPr>
        <p:blipFill>
          <a:blip r:embed="rId2"/>
          <a:stretch>
            <a:fillRect/>
          </a:stretch>
        </p:blipFill>
        <p:spPr>
          <a:xfrm>
            <a:off x="609600" y="1447800"/>
            <a:ext cx="7543800" cy="4876523"/>
          </a:xfrm>
          <a:prstGeom prst="rect">
            <a:avLst/>
          </a:prstGeom>
          <a:noFill/>
          <a:ln>
            <a:solidFill>
              <a:schemeClr val="bg1">
                <a:lumMod val="50000"/>
              </a:schemeClr>
            </a:solidFill>
          </a:ln>
        </p:spPr>
      </p:pic>
    </p:spTree>
    <p:extLst>
      <p:ext uri="{BB962C8B-B14F-4D97-AF65-F5344CB8AC3E}">
        <p14:creationId xmlns:p14="http://schemas.microsoft.com/office/powerpoint/2010/main" val="3017496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Ø"/>
            </a:pPr>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4011492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Overview</a:t>
            </a:r>
          </a:p>
        </p:txBody>
      </p:sp>
      <p:sp>
        <p:nvSpPr>
          <p:cNvPr id="3" name="Text Placeholder 2"/>
          <p:cNvSpPr>
            <a:spLocks noGrp="1"/>
          </p:cNvSpPr>
          <p:nvPr>
            <p:ph type="body" idx="1"/>
          </p:nvPr>
        </p:nvSpPr>
        <p:spPr/>
        <p:txBody>
          <a:bodyPr/>
          <a:lstStyle/>
          <a:p>
            <a:r>
              <a:rPr lang="en-US" dirty="0"/>
              <a:t>Azure provides PaaS, </a:t>
            </a:r>
            <a:r>
              <a:rPr lang="en-US" dirty="0" err="1"/>
              <a:t>DaaS</a:t>
            </a:r>
            <a:r>
              <a:rPr lang="en-US" dirty="0"/>
              <a:t> and IaaS Services</a:t>
            </a:r>
          </a:p>
          <a:p>
            <a:pPr lvl="1"/>
            <a:r>
              <a:rPr lang="en-US" dirty="0"/>
              <a:t>App Service Plans and Web Apps</a:t>
            </a:r>
          </a:p>
          <a:p>
            <a:pPr lvl="1"/>
            <a:r>
              <a:rPr lang="en-US" dirty="0"/>
              <a:t>SQL databases</a:t>
            </a:r>
          </a:p>
          <a:p>
            <a:pPr lvl="1"/>
            <a:r>
              <a:rPr lang="en-US" dirty="0"/>
              <a:t>Virtual machines</a:t>
            </a:r>
          </a:p>
          <a:p>
            <a:pPr lvl="1"/>
            <a:r>
              <a:rPr lang="en-US" dirty="0"/>
              <a:t>Storage accounts</a:t>
            </a:r>
          </a:p>
          <a:p>
            <a:pPr lvl="1"/>
            <a:r>
              <a:rPr lang="en-US" dirty="0"/>
              <a:t>Virtual networks</a:t>
            </a:r>
          </a:p>
          <a:p>
            <a:pPr lvl="1"/>
            <a:r>
              <a:rPr lang="en-US" dirty="0"/>
              <a:t>Load balancers</a:t>
            </a:r>
          </a:p>
          <a:p>
            <a:pPr lvl="1"/>
            <a:r>
              <a:rPr lang="en-US" dirty="0"/>
              <a:t>Cloud Services</a:t>
            </a:r>
          </a:p>
          <a:p>
            <a:pPr lvl="1"/>
            <a:r>
              <a:rPr lang="en-US" dirty="0"/>
              <a:t>Azure Active Directory</a:t>
            </a:r>
          </a:p>
          <a:p>
            <a:pPr lvl="1"/>
            <a:r>
              <a:rPr lang="en-US" dirty="0"/>
              <a:t>Azure Functions</a:t>
            </a:r>
          </a:p>
        </p:txBody>
      </p:sp>
      <p:pic>
        <p:nvPicPr>
          <p:cNvPr id="5" name="Picture 4"/>
          <p:cNvPicPr>
            <a:picLocks noChangeAspect="1"/>
          </p:cNvPicPr>
          <p:nvPr/>
        </p:nvPicPr>
        <p:blipFill>
          <a:blip r:embed="rId3"/>
          <a:stretch>
            <a:fillRect/>
          </a:stretch>
        </p:blipFill>
        <p:spPr>
          <a:xfrm>
            <a:off x="6248400" y="2133600"/>
            <a:ext cx="1924614" cy="4267200"/>
          </a:xfrm>
          <a:prstGeom prst="rect">
            <a:avLst/>
          </a:prstGeom>
        </p:spPr>
      </p:pic>
    </p:spTree>
    <p:extLst>
      <p:ext uri="{BB962C8B-B14F-4D97-AF65-F5344CB8AC3E}">
        <p14:creationId xmlns:p14="http://schemas.microsoft.com/office/powerpoint/2010/main" val="1703246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Obtaining an Azure Subscription</a:t>
            </a:r>
            <a:endParaRPr lang="en-US" dirty="0"/>
          </a:p>
        </p:txBody>
      </p:sp>
      <p:sp>
        <p:nvSpPr>
          <p:cNvPr id="2" name="Text Placeholder 1"/>
          <p:cNvSpPr>
            <a:spLocks noGrp="1"/>
          </p:cNvSpPr>
          <p:nvPr>
            <p:ph idx="1"/>
          </p:nvPr>
        </p:nvSpPr>
        <p:spPr/>
        <p:txBody>
          <a:bodyPr/>
          <a:lstStyle/>
          <a:p>
            <a:r>
              <a:rPr lang="en-US"/>
              <a:t>Getting an Azure Subscription</a:t>
            </a:r>
          </a:p>
          <a:p>
            <a:pPr lvl="1"/>
            <a:r>
              <a:rPr lang="en-US"/>
              <a:t>Sign up with paid-for account</a:t>
            </a:r>
          </a:p>
          <a:p>
            <a:pPr lvl="1"/>
            <a:r>
              <a:rPr lang="en-US"/>
              <a:t>Get free Azure subscription with a MSDN Subscription</a:t>
            </a:r>
          </a:p>
          <a:p>
            <a:pPr lvl="1"/>
            <a:r>
              <a:rPr lang="en-US"/>
              <a:t>Sign up for free 30-day trial account</a:t>
            </a:r>
          </a:p>
          <a:p>
            <a:endParaRPr lang="en-US"/>
          </a:p>
          <a:p>
            <a:r>
              <a:rPr lang="en-US"/>
              <a:t>Signing up for free trial account</a:t>
            </a:r>
          </a:p>
          <a:p>
            <a:pPr lvl="1"/>
            <a:r>
              <a:rPr lang="en-US"/>
              <a:t>Navigate to Azure Portal using Office 365 credentials</a:t>
            </a:r>
          </a:p>
          <a:p>
            <a:pPr lvl="1"/>
            <a:r>
              <a:rPr lang="en-US"/>
              <a:t>When prompted, sign up for a trial</a:t>
            </a:r>
            <a:endParaRPr lang="en-US" dirty="0"/>
          </a:p>
        </p:txBody>
      </p:sp>
    </p:spTree>
    <p:extLst>
      <p:ext uri="{BB962C8B-B14F-4D97-AF65-F5344CB8AC3E}">
        <p14:creationId xmlns:p14="http://schemas.microsoft.com/office/powerpoint/2010/main" val="998102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Portal</a:t>
            </a:r>
          </a:p>
        </p:txBody>
      </p:sp>
      <p:sp>
        <p:nvSpPr>
          <p:cNvPr id="5" name="Content Placeholder 4"/>
          <p:cNvSpPr>
            <a:spLocks noGrp="1"/>
          </p:cNvSpPr>
          <p:nvPr>
            <p:ph idx="1"/>
          </p:nvPr>
        </p:nvSpPr>
        <p:spPr>
          <a:xfrm>
            <a:off x="152400" y="1143000"/>
            <a:ext cx="8382000" cy="5181600"/>
          </a:xfrm>
        </p:spPr>
        <p:txBody>
          <a:bodyPr>
            <a:normAutofit/>
          </a:bodyPr>
          <a:lstStyle/>
          <a:p>
            <a:r>
              <a:rPr lang="en-US" sz="2000" dirty="0"/>
              <a:t>You can work with Azure using the new portal</a:t>
            </a:r>
            <a:endParaRPr lang="en-US" sz="2400" dirty="0"/>
          </a:p>
          <a:p>
            <a:pPr lvl="1"/>
            <a:r>
              <a:rPr lang="en-US" sz="2000" dirty="0"/>
              <a:t>Uses newer Resource Manager infrastructure</a:t>
            </a:r>
          </a:p>
          <a:p>
            <a:pPr lvl="1"/>
            <a:r>
              <a:rPr lang="en-US" sz="2000" dirty="0"/>
              <a:t>Located at </a:t>
            </a:r>
            <a:r>
              <a:rPr lang="en-US" sz="2000" dirty="0">
                <a:hlinkClick r:id="rId3"/>
              </a:rPr>
              <a:t>https://portal.azure.com</a:t>
            </a:r>
            <a:r>
              <a:rPr lang="en-US" sz="2000" dirty="0"/>
              <a:t> </a:t>
            </a:r>
          </a:p>
          <a:p>
            <a:pPr lvl="1"/>
            <a:endParaRPr lang="en-US" sz="2000" dirty="0"/>
          </a:p>
        </p:txBody>
      </p:sp>
      <p:pic>
        <p:nvPicPr>
          <p:cNvPr id="3" name="Picture 2"/>
          <p:cNvPicPr>
            <a:picLocks noChangeAspect="1"/>
          </p:cNvPicPr>
          <p:nvPr/>
        </p:nvPicPr>
        <p:blipFill>
          <a:blip r:embed="rId4"/>
          <a:stretch>
            <a:fillRect/>
          </a:stretch>
        </p:blipFill>
        <p:spPr>
          <a:xfrm>
            <a:off x="990600" y="2438400"/>
            <a:ext cx="7911548" cy="4231758"/>
          </a:xfrm>
          <a:prstGeom prst="rect">
            <a:avLst/>
          </a:prstGeom>
          <a:ln>
            <a:solidFill>
              <a:schemeClr val="tx1"/>
            </a:solidFill>
          </a:ln>
        </p:spPr>
      </p:pic>
    </p:spTree>
    <p:extLst>
      <p:ext uri="{BB962C8B-B14F-4D97-AF65-F5344CB8AC3E}">
        <p14:creationId xmlns:p14="http://schemas.microsoft.com/office/powerpoint/2010/main" val="2453693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ü"/>
            </a:pPr>
            <a:r>
              <a:rPr lang="en-US" sz="2400" dirty="0"/>
              <a:t>Understanding Azure as a Development Platform</a:t>
            </a:r>
          </a:p>
          <a:p>
            <a:pPr lvl="0">
              <a:buFont typeface="Wingdings" panose="05000000000000000000" pitchFamily="2" charset="2"/>
              <a:buChar char="Ø"/>
            </a:pPr>
            <a:r>
              <a:rPr lang="en-US" sz="2400" dirty="0"/>
              <a:t>Developing with TypeScript and Interfaces</a:t>
            </a:r>
          </a:p>
        </p:txBody>
      </p:sp>
    </p:spTree>
    <p:extLst>
      <p:ext uri="{BB962C8B-B14F-4D97-AF65-F5344CB8AC3E}">
        <p14:creationId xmlns:p14="http://schemas.microsoft.com/office/powerpoint/2010/main" val="1875410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TypeScript?</a:t>
            </a:r>
          </a:p>
        </p:txBody>
      </p:sp>
      <p:sp>
        <p:nvSpPr>
          <p:cNvPr id="3" name="Content Placeholder 2"/>
          <p:cNvSpPr>
            <a:spLocks noGrp="1"/>
          </p:cNvSpPr>
          <p:nvPr>
            <p:ph idx="1"/>
          </p:nvPr>
        </p:nvSpPr>
        <p:spPr/>
        <p:txBody>
          <a:bodyPr>
            <a:normAutofit/>
          </a:bodyPr>
          <a:lstStyle/>
          <a:p>
            <a:r>
              <a:rPr lang="en-US" sz="2000" dirty="0"/>
              <a:t>A programming language which compiles into plain JavaScript</a:t>
            </a:r>
          </a:p>
          <a:p>
            <a:r>
              <a:rPr lang="en-US" sz="2000" dirty="0"/>
              <a:t>A superset of JavaScript that adds a strongly-typed dimension</a:t>
            </a:r>
          </a:p>
          <a:p>
            <a:r>
              <a:rPr lang="en-US" sz="2000" dirty="0"/>
              <a:t>It can be compiled into ECMAScript3, ECMAScript3 or ECMAScript 6</a:t>
            </a:r>
          </a:p>
          <a:p>
            <a:r>
              <a:rPr lang="en-US" sz="2000" dirty="0"/>
              <a:t>It runs in any browser, in any host and on any OS</a:t>
            </a:r>
          </a:p>
          <a:p>
            <a:endParaRPr lang="en-US" sz="2000" dirty="0"/>
          </a:p>
          <a:p>
            <a:endParaRPr lang="en-US" sz="2000" dirty="0"/>
          </a:p>
          <a:p>
            <a:endParaRPr lang="en-US" sz="2000" dirty="0"/>
          </a:p>
          <a:p>
            <a:endParaRPr lang="en-US" sz="2000" dirty="0"/>
          </a:p>
          <a:p>
            <a:endParaRPr lang="en-US" sz="2000" dirty="0"/>
          </a:p>
        </p:txBody>
      </p:sp>
      <p:grpSp>
        <p:nvGrpSpPr>
          <p:cNvPr id="9" name="Group 8"/>
          <p:cNvGrpSpPr/>
          <p:nvPr/>
        </p:nvGrpSpPr>
        <p:grpSpPr>
          <a:xfrm>
            <a:off x="762000" y="3429000"/>
            <a:ext cx="7527471" cy="2539388"/>
            <a:chOff x="1219200" y="3352800"/>
            <a:chExt cx="6324600" cy="2133600"/>
          </a:xfrm>
        </p:grpSpPr>
        <p:sp>
          <p:nvSpPr>
            <p:cNvPr id="4" name="Rectangle 3"/>
            <p:cNvSpPr/>
            <p:nvPr/>
          </p:nvSpPr>
          <p:spPr>
            <a:xfrm>
              <a:off x="1219200" y="3352800"/>
              <a:ext cx="2057400" cy="21336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product.ts</a:t>
              </a:r>
            </a:p>
          </p:txBody>
        </p:sp>
        <p:sp>
          <p:nvSpPr>
            <p:cNvPr id="5" name="Rectangle 4"/>
            <p:cNvSpPr/>
            <p:nvPr/>
          </p:nvSpPr>
          <p:spPr>
            <a:xfrm>
              <a:off x="4953000" y="3429000"/>
              <a:ext cx="2590800" cy="20574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product.js</a:t>
              </a:r>
            </a:p>
          </p:txBody>
        </p:sp>
        <p:sp>
          <p:nvSpPr>
            <p:cNvPr id="6" name="Right Arrow 5"/>
            <p:cNvSpPr/>
            <p:nvPr/>
          </p:nvSpPr>
          <p:spPr>
            <a:xfrm>
              <a:off x="3429000" y="3886200"/>
              <a:ext cx="1447800" cy="838200"/>
            </a:xfrm>
            <a:prstGeom prst="rightArrow">
              <a:avLst>
                <a:gd name="adj1" fmla="val 57045"/>
                <a:gd name="adj2" fmla="val 53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mj-lt"/>
                </a:rPr>
                <a:t>TypeScript</a:t>
              </a:r>
            </a:p>
            <a:p>
              <a:pPr algn="ctr"/>
              <a:r>
                <a:rPr lang="en-US" sz="1100" b="1" dirty="0">
                  <a:latin typeface="+mj-lt"/>
                </a:rPr>
                <a:t>Compiler</a:t>
              </a:r>
            </a:p>
          </p:txBody>
        </p:sp>
        <p:pic>
          <p:nvPicPr>
            <p:cNvPr id="7" name="Picture 6"/>
            <p:cNvPicPr>
              <a:picLocks noChangeAspect="1"/>
            </p:cNvPicPr>
            <p:nvPr/>
          </p:nvPicPr>
          <p:blipFill>
            <a:blip r:embed="rId3"/>
            <a:stretch>
              <a:fillRect/>
            </a:stretch>
          </p:blipFill>
          <p:spPr>
            <a:xfrm>
              <a:off x="1341718" y="3505200"/>
              <a:ext cx="1812450" cy="1655467"/>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5105400" y="3581400"/>
              <a:ext cx="2322000" cy="1597267"/>
            </a:xfrm>
            <a:prstGeom prst="rect">
              <a:avLst/>
            </a:prstGeom>
            <a:ln>
              <a:solidFill>
                <a:schemeClr val="bg1">
                  <a:lumMod val="50000"/>
                </a:schemeClr>
              </a:solidFill>
            </a:ln>
          </p:spPr>
        </p:pic>
      </p:grpSp>
    </p:spTree>
    <p:extLst>
      <p:ext uri="{BB962C8B-B14F-4D97-AF65-F5344CB8AC3E}">
        <p14:creationId xmlns:p14="http://schemas.microsoft.com/office/powerpoint/2010/main" val="333470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Annotation</a:t>
            </a:r>
          </a:p>
        </p:txBody>
      </p:sp>
      <p:sp>
        <p:nvSpPr>
          <p:cNvPr id="3" name="Content Placeholder 2"/>
          <p:cNvSpPr>
            <a:spLocks noGrp="1"/>
          </p:cNvSpPr>
          <p:nvPr>
            <p:ph idx="1"/>
          </p:nvPr>
        </p:nvSpPr>
        <p:spPr/>
        <p:txBody>
          <a:bodyPr>
            <a:normAutofit/>
          </a:bodyPr>
          <a:lstStyle/>
          <a:p>
            <a:r>
              <a:rPr lang="en-US" sz="2400" dirty="0"/>
              <a:t>TypeScript allows you to annotate types</a:t>
            </a:r>
          </a:p>
          <a:p>
            <a:pPr lvl="1"/>
            <a:r>
              <a:rPr lang="en-US" sz="2000" dirty="0"/>
              <a:t>Provides basis for strongly-typed programming</a:t>
            </a:r>
          </a:p>
          <a:p>
            <a:pPr lvl="1"/>
            <a:r>
              <a:rPr lang="en-US" sz="2000" dirty="0"/>
              <a:t>Type annotations used by compiler for type checking</a:t>
            </a:r>
          </a:p>
          <a:p>
            <a:pPr lvl="1"/>
            <a:r>
              <a:rPr lang="en-US" sz="2000" dirty="0"/>
              <a:t>Type annotations are erased at the end of compile time</a:t>
            </a:r>
          </a:p>
        </p:txBody>
      </p:sp>
      <p:pic>
        <p:nvPicPr>
          <p:cNvPr id="5" name="Picture 4"/>
          <p:cNvPicPr>
            <a:picLocks noChangeAspect="1"/>
          </p:cNvPicPr>
          <p:nvPr/>
        </p:nvPicPr>
        <p:blipFill>
          <a:blip r:embed="rId2"/>
          <a:stretch>
            <a:fillRect/>
          </a:stretch>
        </p:blipFill>
        <p:spPr>
          <a:xfrm>
            <a:off x="1143000" y="3200400"/>
            <a:ext cx="5715000" cy="3136968"/>
          </a:xfrm>
          <a:prstGeom prst="rect">
            <a:avLst/>
          </a:prstGeom>
          <a:ln>
            <a:solidFill>
              <a:schemeClr val="bg1">
                <a:lumMod val="50000"/>
              </a:schemeClr>
            </a:solidFill>
          </a:ln>
        </p:spPr>
      </p:pic>
    </p:spTree>
    <p:extLst>
      <p:ext uri="{BB962C8B-B14F-4D97-AF65-F5344CB8AC3E}">
        <p14:creationId xmlns:p14="http://schemas.microsoft.com/office/powerpoint/2010/main" val="249219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with let versus </a:t>
            </a:r>
            <a:r>
              <a:rPr lang="en-US" dirty="0" err="1"/>
              <a:t>var</a:t>
            </a:r>
            <a:endParaRPr lang="en-US" dirty="0"/>
          </a:p>
        </p:txBody>
      </p:sp>
      <p:sp>
        <p:nvSpPr>
          <p:cNvPr id="3" name="Content Placeholder 2"/>
          <p:cNvSpPr>
            <a:spLocks noGrp="1"/>
          </p:cNvSpPr>
          <p:nvPr>
            <p:ph idx="1"/>
          </p:nvPr>
        </p:nvSpPr>
        <p:spPr/>
        <p:txBody>
          <a:bodyPr/>
          <a:lstStyle/>
          <a:p>
            <a:r>
              <a:rPr lang="en-US" sz="2400" b="1" dirty="0" err="1">
                <a:latin typeface="Lucida Console" panose="020B0609040504020204" pitchFamily="49" charset="0"/>
              </a:rPr>
              <a:t>var</a:t>
            </a:r>
            <a:r>
              <a:rPr lang="en-US" dirty="0"/>
              <a:t> does not recognize nor honor scope </a:t>
            </a:r>
          </a:p>
          <a:p>
            <a:r>
              <a:rPr lang="en-US" sz="2400" b="1" dirty="0">
                <a:latin typeface="Lucida Console" panose="020B0609040504020204" pitchFamily="49" charset="0"/>
              </a:rPr>
              <a:t>let</a:t>
            </a:r>
            <a:r>
              <a:rPr lang="en-US" dirty="0"/>
              <a:t> will recognize and honor scope</a:t>
            </a:r>
          </a:p>
        </p:txBody>
      </p:sp>
      <p:pic>
        <p:nvPicPr>
          <p:cNvPr id="4" name="Picture 3"/>
          <p:cNvPicPr>
            <a:picLocks noChangeAspect="1"/>
          </p:cNvPicPr>
          <p:nvPr/>
        </p:nvPicPr>
        <p:blipFill>
          <a:blip r:embed="rId2"/>
          <a:stretch>
            <a:fillRect/>
          </a:stretch>
        </p:blipFill>
        <p:spPr>
          <a:xfrm>
            <a:off x="838200" y="2743200"/>
            <a:ext cx="5112312" cy="25908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3090088" y="5650384"/>
            <a:ext cx="3192423" cy="583300"/>
          </a:xfrm>
          <a:prstGeom prst="rect">
            <a:avLst/>
          </a:prstGeom>
          <a:ln>
            <a:solidFill>
              <a:schemeClr val="bg1">
                <a:lumMod val="50000"/>
              </a:schemeClr>
            </a:solidFill>
          </a:ln>
        </p:spPr>
      </p:pic>
      <p:cxnSp>
        <p:nvCxnSpPr>
          <p:cNvPr id="7" name="Straight Arrow Connector 6"/>
          <p:cNvCxnSpPr/>
          <p:nvPr/>
        </p:nvCxnSpPr>
        <p:spPr>
          <a:xfrm>
            <a:off x="1908988" y="5181600"/>
            <a:ext cx="1066800" cy="685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81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 Syntax</a:t>
            </a:r>
          </a:p>
        </p:txBody>
      </p:sp>
      <p:sp>
        <p:nvSpPr>
          <p:cNvPr id="3" name="Content Placeholder 2"/>
          <p:cNvSpPr>
            <a:spLocks noGrp="1"/>
          </p:cNvSpPr>
          <p:nvPr>
            <p:ph idx="1"/>
          </p:nvPr>
        </p:nvSpPr>
        <p:spPr/>
        <p:txBody>
          <a:bodyPr>
            <a:normAutofit/>
          </a:bodyPr>
          <a:lstStyle/>
          <a:p>
            <a:r>
              <a:rPr lang="en-US" sz="2400" dirty="0"/>
              <a:t>TypeScript supports arrow function syntax</a:t>
            </a:r>
          </a:p>
          <a:p>
            <a:pPr lvl="1"/>
            <a:r>
              <a:rPr lang="en-US" sz="2000" dirty="0"/>
              <a:t>Concise syntax to define anonymous functions</a:t>
            </a:r>
          </a:p>
          <a:p>
            <a:pPr lvl="1"/>
            <a:r>
              <a:rPr lang="en-US" sz="2000" dirty="0"/>
              <a:t>Can be used to retain this pointer in classes</a:t>
            </a:r>
          </a:p>
        </p:txBody>
      </p:sp>
      <p:pic>
        <p:nvPicPr>
          <p:cNvPr id="4" name="Picture 3"/>
          <p:cNvPicPr>
            <a:picLocks noChangeAspect="1"/>
          </p:cNvPicPr>
          <p:nvPr/>
        </p:nvPicPr>
        <p:blipFill>
          <a:blip r:embed="rId2"/>
          <a:stretch>
            <a:fillRect/>
          </a:stretch>
        </p:blipFill>
        <p:spPr>
          <a:xfrm>
            <a:off x="1143000" y="2819400"/>
            <a:ext cx="6477000" cy="3656850"/>
          </a:xfrm>
          <a:prstGeom prst="rect">
            <a:avLst/>
          </a:prstGeom>
          <a:ln>
            <a:solidFill>
              <a:schemeClr val="bg1">
                <a:lumMod val="50000"/>
              </a:schemeClr>
            </a:solidFill>
          </a:ln>
        </p:spPr>
      </p:pic>
    </p:spTree>
    <p:extLst>
      <p:ext uri="{BB962C8B-B14F-4D97-AF65-F5344CB8AC3E}">
        <p14:creationId xmlns:p14="http://schemas.microsoft.com/office/powerpoint/2010/main" val="4850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t>
            </a:r>
            <a:r>
              <a:rPr lang="en-US" strike="sngStrike" dirty="0"/>
              <a:t>App</a:t>
            </a:r>
            <a:r>
              <a:rPr lang="en-US" dirty="0"/>
              <a:t> Add-in Model</a:t>
            </a:r>
          </a:p>
        </p:txBody>
      </p:sp>
      <p:sp>
        <p:nvSpPr>
          <p:cNvPr id="3" name="Content Placeholder 2"/>
          <p:cNvSpPr>
            <a:spLocks noGrp="1"/>
          </p:cNvSpPr>
          <p:nvPr>
            <p:ph idx="1"/>
          </p:nvPr>
        </p:nvSpPr>
        <p:spPr/>
        <p:txBody>
          <a:bodyPr>
            <a:normAutofit/>
          </a:bodyPr>
          <a:lstStyle/>
          <a:p>
            <a:r>
              <a:rPr lang="en-US" sz="2400" dirty="0"/>
              <a:t>SharePoint 2013 introduced new development model</a:t>
            </a:r>
          </a:p>
          <a:p>
            <a:pPr lvl="1"/>
            <a:r>
              <a:rPr lang="en-US" sz="2000" dirty="0"/>
              <a:t>Originally introduced as "SharePoint App” model</a:t>
            </a:r>
          </a:p>
          <a:p>
            <a:pPr lvl="1"/>
            <a:r>
              <a:rPr lang="en-US" sz="2000" dirty="0"/>
              <a:t>Marketing folks renamed "SharePoint App” to "SharePoint Add-in”</a:t>
            </a:r>
          </a:p>
          <a:p>
            <a:pPr lvl="1"/>
            <a:endParaRPr lang="en-US" sz="2000" dirty="0"/>
          </a:p>
          <a:p>
            <a:r>
              <a:rPr lang="en-US" sz="2400" dirty="0"/>
              <a:t>Add-in model designed to replace farm solutions</a:t>
            </a:r>
          </a:p>
          <a:p>
            <a:pPr lvl="1"/>
            <a:r>
              <a:rPr lang="en-US" sz="2000" dirty="0"/>
              <a:t>Add-ins designed to supported SPO and SharePoint on-premises</a:t>
            </a:r>
          </a:p>
          <a:p>
            <a:pPr lvl="1"/>
            <a:r>
              <a:rPr lang="en-US" sz="2000" dirty="0"/>
              <a:t>Add-in code not allowed to run on SharePoint host server</a:t>
            </a:r>
          </a:p>
          <a:p>
            <a:pPr lvl="1"/>
            <a:r>
              <a:rPr lang="en-US" sz="2000" dirty="0"/>
              <a:t>Add-in talks to SharePoint using REST and CSOM</a:t>
            </a:r>
          </a:p>
          <a:p>
            <a:pPr lvl="1"/>
            <a:r>
              <a:rPr lang="en-US" sz="2000" dirty="0"/>
              <a:t>Add-in authenticates and establishes add-in identity</a:t>
            </a:r>
          </a:p>
          <a:p>
            <a:pPr lvl="1"/>
            <a:r>
              <a:rPr lang="en-US" sz="2000" dirty="0"/>
              <a:t>Add-in has permissions independent of user</a:t>
            </a:r>
          </a:p>
          <a:p>
            <a:pPr lvl="1"/>
            <a:r>
              <a:rPr lang="en-US" sz="2000" dirty="0"/>
              <a:t>Add-ins deployed to catalogs using publishing scheme</a:t>
            </a:r>
          </a:p>
        </p:txBody>
      </p:sp>
    </p:spTree>
    <p:extLst>
      <p:ext uri="{BB962C8B-B14F-4D97-AF65-F5344CB8AC3E}">
        <p14:creationId xmlns:p14="http://schemas.microsoft.com/office/powerpoint/2010/main" val="278137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lstStyle/>
          <a:p>
            <a:r>
              <a:rPr lang="en-US" dirty="0"/>
              <a:t>TypeScript supports defining classes</a:t>
            </a:r>
          </a:p>
          <a:p>
            <a:pPr lvl="1"/>
            <a:r>
              <a:rPr lang="en-US" dirty="0"/>
              <a:t>Class defines type for object</a:t>
            </a:r>
          </a:p>
          <a:p>
            <a:pPr lvl="1"/>
            <a:r>
              <a:rPr lang="en-US" dirty="0"/>
              <a:t>Export keyword makes class created across files</a:t>
            </a:r>
          </a:p>
          <a:p>
            <a:pPr lvl="1"/>
            <a:r>
              <a:rPr lang="en-US" dirty="0"/>
              <a:t>Class can be passed as factory function</a:t>
            </a:r>
          </a:p>
          <a:p>
            <a:pPr lvl="1"/>
            <a:r>
              <a:rPr lang="en-US" dirty="0"/>
              <a:t>Default accessibility is public</a:t>
            </a:r>
          </a:p>
        </p:txBody>
      </p:sp>
      <p:pic>
        <p:nvPicPr>
          <p:cNvPr id="4" name="Picture 3"/>
          <p:cNvPicPr>
            <a:picLocks noChangeAspect="1"/>
          </p:cNvPicPr>
          <p:nvPr/>
        </p:nvPicPr>
        <p:blipFill rotWithShape="1">
          <a:blip r:embed="rId3"/>
          <a:srcRect l="5882" t="17250" b="17250"/>
          <a:stretch/>
        </p:blipFill>
        <p:spPr>
          <a:xfrm>
            <a:off x="1096605" y="3886199"/>
            <a:ext cx="2682240" cy="1676401"/>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4165159" y="3886200"/>
            <a:ext cx="4629497" cy="1676400"/>
          </a:xfrm>
          <a:prstGeom prst="rect">
            <a:avLst/>
          </a:prstGeom>
          <a:ln>
            <a:solidFill>
              <a:schemeClr val="bg1">
                <a:lumMod val="50000"/>
              </a:schemeClr>
            </a:solidFill>
          </a:ln>
        </p:spPr>
      </p:pic>
    </p:spTree>
    <p:extLst>
      <p:ext uri="{BB962C8B-B14F-4D97-AF65-F5344CB8AC3E}">
        <p14:creationId xmlns:p14="http://schemas.microsoft.com/office/powerpoint/2010/main" val="2247082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Constructors</a:t>
            </a:r>
          </a:p>
        </p:txBody>
      </p:sp>
      <p:sp>
        <p:nvSpPr>
          <p:cNvPr id="7" name="Content Placeholder 6"/>
          <p:cNvSpPr>
            <a:spLocks noGrp="1"/>
          </p:cNvSpPr>
          <p:nvPr>
            <p:ph idx="1"/>
          </p:nvPr>
        </p:nvSpPr>
        <p:spPr/>
        <p:txBody>
          <a:bodyPr>
            <a:normAutofit/>
          </a:bodyPr>
          <a:lstStyle/>
          <a:p>
            <a:r>
              <a:rPr lang="en-US" sz="2400" dirty="0"/>
              <a:t>Constructor parameters become fields in class</a:t>
            </a:r>
          </a:p>
          <a:p>
            <a:endParaRPr lang="en-US" sz="2400" dirty="0"/>
          </a:p>
          <a:p>
            <a:endParaRPr lang="en-US" sz="2400" dirty="0"/>
          </a:p>
          <a:p>
            <a:endParaRPr lang="en-US" sz="2400" dirty="0"/>
          </a:p>
          <a:p>
            <a:endParaRPr lang="en-US" sz="2400" dirty="0"/>
          </a:p>
          <a:p>
            <a:endParaRPr lang="en-US" sz="2400" dirty="0"/>
          </a:p>
          <a:p>
            <a:r>
              <a:rPr lang="en-US" sz="2400" dirty="0"/>
              <a:t>Client-side code calls constructor using new operator</a:t>
            </a:r>
          </a:p>
        </p:txBody>
      </p:sp>
      <p:pic>
        <p:nvPicPr>
          <p:cNvPr id="4" name="Picture 3"/>
          <p:cNvPicPr>
            <a:picLocks noChangeAspect="1"/>
          </p:cNvPicPr>
          <p:nvPr/>
        </p:nvPicPr>
        <p:blipFill>
          <a:blip r:embed="rId2"/>
          <a:stretch>
            <a:fillRect/>
          </a:stretch>
        </p:blipFill>
        <p:spPr>
          <a:xfrm>
            <a:off x="869515" y="4761978"/>
            <a:ext cx="6361928" cy="16002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869515" y="1981200"/>
            <a:ext cx="7599120" cy="2209800"/>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631036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9" name="Content Placeholder 8"/>
          <p:cNvSpPr>
            <a:spLocks noGrp="1"/>
          </p:cNvSpPr>
          <p:nvPr>
            <p:ph idx="1"/>
          </p:nvPr>
        </p:nvSpPr>
        <p:spPr/>
        <p:txBody>
          <a:bodyPr/>
          <a:lstStyle/>
          <a:p>
            <a:r>
              <a:rPr lang="en-US" dirty="0"/>
              <a:t>Interface defines a programming contract</a:t>
            </a:r>
          </a:p>
          <a:p>
            <a:pPr lvl="1"/>
            <a:r>
              <a:rPr lang="en-US" dirty="0"/>
              <a:t>Classes can implement interfaces</a:t>
            </a:r>
          </a:p>
          <a:p>
            <a:endParaRPr lang="en-US" dirty="0"/>
          </a:p>
          <a:p>
            <a:endParaRPr lang="en-US" dirty="0"/>
          </a:p>
          <a:p>
            <a:pPr marL="0" indent="0">
              <a:buNone/>
            </a:pPr>
            <a:endParaRPr lang="en-US" dirty="0"/>
          </a:p>
          <a:p>
            <a:pPr marL="334962" lvl="1" indent="0">
              <a:buNone/>
            </a:pPr>
            <a:br>
              <a:rPr lang="en-US" dirty="0"/>
            </a:br>
            <a:endParaRPr lang="en-US" dirty="0"/>
          </a:p>
          <a:p>
            <a:pPr lvl="1"/>
            <a:r>
              <a:rPr lang="en-US" dirty="0"/>
              <a:t>Client code can be decoupled from concrete classes</a:t>
            </a:r>
          </a:p>
        </p:txBody>
      </p:sp>
      <p:pic>
        <p:nvPicPr>
          <p:cNvPr id="4" name="Picture 3"/>
          <p:cNvPicPr>
            <a:picLocks noChangeAspect="1"/>
          </p:cNvPicPr>
          <p:nvPr/>
        </p:nvPicPr>
        <p:blipFill>
          <a:blip r:embed="rId2"/>
          <a:stretch>
            <a:fillRect/>
          </a:stretch>
        </p:blipFill>
        <p:spPr>
          <a:xfrm>
            <a:off x="1156680" y="2489175"/>
            <a:ext cx="3173400" cy="1319201"/>
          </a:xfrm>
          <a:prstGeom prst="rect">
            <a:avLst/>
          </a:prstGeom>
          <a:solidFill>
            <a:schemeClr val="bg1">
              <a:lumMod val="50000"/>
            </a:schemeClr>
          </a:solidFill>
          <a:ln>
            <a:solidFill>
              <a:schemeClr val="bg1">
                <a:lumMod val="50000"/>
              </a:schemeClr>
            </a:solidFill>
          </a:ln>
        </p:spPr>
      </p:pic>
      <p:pic>
        <p:nvPicPr>
          <p:cNvPr id="5" name="Picture 4"/>
          <p:cNvPicPr>
            <a:picLocks noChangeAspect="1"/>
          </p:cNvPicPr>
          <p:nvPr/>
        </p:nvPicPr>
        <p:blipFill>
          <a:blip r:embed="rId3"/>
          <a:stretch>
            <a:fillRect/>
          </a:stretch>
        </p:blipFill>
        <p:spPr>
          <a:xfrm>
            <a:off x="4593960" y="2489175"/>
            <a:ext cx="4257000" cy="2198667"/>
          </a:xfrm>
          <a:prstGeom prst="rect">
            <a:avLst/>
          </a:prstGeom>
          <a:solidFill>
            <a:schemeClr val="bg1">
              <a:lumMod val="50000"/>
            </a:schemeClr>
          </a:solidFill>
          <a:ln>
            <a:solidFill>
              <a:schemeClr val="bg1">
                <a:lumMod val="50000"/>
              </a:schemeClr>
            </a:solidFill>
          </a:ln>
        </p:spPr>
      </p:pic>
      <p:pic>
        <p:nvPicPr>
          <p:cNvPr id="7" name="Picture 6"/>
          <p:cNvPicPr>
            <a:picLocks noChangeAspect="1"/>
          </p:cNvPicPr>
          <p:nvPr/>
        </p:nvPicPr>
        <p:blipFill>
          <a:blip r:embed="rId4"/>
          <a:stretch>
            <a:fillRect/>
          </a:stretch>
        </p:blipFill>
        <p:spPr>
          <a:xfrm>
            <a:off x="1156680" y="5252559"/>
            <a:ext cx="6021721" cy="1218320"/>
          </a:xfrm>
          <a:prstGeom prst="rect">
            <a:avLst/>
          </a:prstGeom>
          <a:ln>
            <a:solidFill>
              <a:schemeClr val="bg1">
                <a:lumMod val="50000"/>
              </a:schemeClr>
            </a:solidFill>
          </a:ln>
        </p:spPr>
      </p:pic>
    </p:spTree>
    <p:extLst>
      <p:ext uri="{BB962C8B-B14F-4D97-AF65-F5344CB8AC3E}">
        <p14:creationId xmlns:p14="http://schemas.microsoft.com/office/powerpoint/2010/main" val="21394808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 Definition Files (</a:t>
            </a:r>
            <a:r>
              <a:rPr lang="en-US" dirty="0" err="1"/>
              <a:t>d.ts</a:t>
            </a:r>
            <a:r>
              <a:rPr lang="en-US" dirty="0"/>
              <a:t>)</a:t>
            </a:r>
          </a:p>
        </p:txBody>
      </p:sp>
      <p:sp>
        <p:nvSpPr>
          <p:cNvPr id="3" name="Content Placeholder 2"/>
          <p:cNvSpPr>
            <a:spLocks noGrp="1"/>
          </p:cNvSpPr>
          <p:nvPr>
            <p:ph idx="1"/>
          </p:nvPr>
        </p:nvSpPr>
        <p:spPr/>
        <p:txBody>
          <a:bodyPr>
            <a:normAutofit/>
          </a:bodyPr>
          <a:lstStyle/>
          <a:p>
            <a:r>
              <a:rPr lang="en-US" sz="2400" dirty="0"/>
              <a:t>What are TypeScript definition files </a:t>
            </a:r>
          </a:p>
          <a:p>
            <a:pPr lvl="1"/>
            <a:r>
              <a:rPr lang="en-US" sz="2000" dirty="0"/>
              <a:t>Typed definitions for 3rd party JavaScript libraries</a:t>
            </a:r>
          </a:p>
          <a:p>
            <a:pPr lvl="1"/>
            <a:r>
              <a:rPr lang="en-US" sz="2000" dirty="0" err="1"/>
              <a:t>DefinitelyTyped</a:t>
            </a:r>
            <a:r>
              <a:rPr lang="en-US" sz="2000" dirty="0"/>
              <a:t> provides great community resource</a:t>
            </a:r>
          </a:p>
          <a:p>
            <a:pPr lvl="1"/>
            <a:r>
              <a:rPr lang="en-US" sz="2000" dirty="0"/>
              <a:t>Typed definition files have a </a:t>
            </a:r>
            <a:r>
              <a:rPr lang="en-US" sz="1800" b="1" dirty="0" err="1">
                <a:solidFill>
                  <a:schemeClr val="tx2">
                    <a:lumMod val="90000"/>
                    <a:lumOff val="10000"/>
                  </a:schemeClr>
                </a:solidFill>
                <a:latin typeface="Lucida Console" panose="020B0609040504020204" pitchFamily="49" charset="0"/>
              </a:rPr>
              <a:t>d.ts</a:t>
            </a:r>
            <a:r>
              <a:rPr lang="en-US" sz="2000" dirty="0"/>
              <a:t> extension</a:t>
            </a:r>
          </a:p>
        </p:txBody>
      </p:sp>
      <p:pic>
        <p:nvPicPr>
          <p:cNvPr id="4" name="Picture 3"/>
          <p:cNvPicPr>
            <a:picLocks noChangeAspect="1"/>
          </p:cNvPicPr>
          <p:nvPr/>
        </p:nvPicPr>
        <p:blipFill>
          <a:blip r:embed="rId2"/>
          <a:stretch>
            <a:fillRect/>
          </a:stretch>
        </p:blipFill>
        <p:spPr>
          <a:xfrm>
            <a:off x="6419127" y="3136389"/>
            <a:ext cx="2307339" cy="1890066"/>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158658" y="3105025"/>
            <a:ext cx="4937145" cy="1898466"/>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rotWithShape="1">
          <a:blip r:embed="rId4"/>
          <a:srcRect t="38865" b="17411"/>
          <a:stretch/>
        </p:blipFill>
        <p:spPr>
          <a:xfrm>
            <a:off x="1169096" y="5334000"/>
            <a:ext cx="4937145" cy="1184915"/>
          </a:xfrm>
          <a:prstGeom prst="rect">
            <a:avLst/>
          </a:prstGeom>
          <a:ln>
            <a:solidFill>
              <a:schemeClr val="bg1">
                <a:lumMod val="50000"/>
              </a:schemeClr>
            </a:solidFill>
          </a:ln>
        </p:spPr>
      </p:pic>
    </p:spTree>
    <p:extLst>
      <p:ext uri="{BB962C8B-B14F-4D97-AF65-F5344CB8AC3E}">
        <p14:creationId xmlns:p14="http://schemas.microsoft.com/office/powerpoint/2010/main" val="654494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Interface-based Design</a:t>
            </a:r>
          </a:p>
        </p:txBody>
      </p:sp>
      <p:sp>
        <p:nvSpPr>
          <p:cNvPr id="3" name="Content Placeholder 2"/>
          <p:cNvSpPr>
            <a:spLocks noGrp="1"/>
          </p:cNvSpPr>
          <p:nvPr>
            <p:ph idx="1"/>
          </p:nvPr>
        </p:nvSpPr>
        <p:spPr/>
        <p:txBody>
          <a:bodyPr>
            <a:normAutofit/>
          </a:bodyPr>
          <a:lstStyle/>
          <a:p>
            <a:r>
              <a:rPr lang="en-US" sz="2000" dirty="0"/>
              <a:t>Interfaces define programming contracts</a:t>
            </a:r>
          </a:p>
          <a:p>
            <a:endParaRPr lang="en-US" sz="2000" dirty="0"/>
          </a:p>
          <a:p>
            <a:endParaRPr lang="en-US" sz="2000" dirty="0"/>
          </a:p>
          <a:p>
            <a:endParaRPr lang="en-US" sz="2000" dirty="0"/>
          </a:p>
          <a:p>
            <a:endParaRPr lang="en-US" sz="2000" dirty="0"/>
          </a:p>
          <a:p>
            <a:endParaRPr lang="en-US" sz="2000" dirty="0"/>
          </a:p>
          <a:p>
            <a:r>
              <a:rPr lang="en-US" sz="2000" dirty="0"/>
              <a:t>Application design can use interfaces instead of concrete classes</a:t>
            </a:r>
          </a:p>
        </p:txBody>
      </p:sp>
      <p:pic>
        <p:nvPicPr>
          <p:cNvPr id="4" name="Picture 3"/>
          <p:cNvPicPr>
            <a:picLocks noChangeAspect="1"/>
          </p:cNvPicPr>
          <p:nvPr/>
        </p:nvPicPr>
        <p:blipFill>
          <a:blip r:embed="rId2"/>
          <a:stretch>
            <a:fillRect/>
          </a:stretch>
        </p:blipFill>
        <p:spPr>
          <a:xfrm>
            <a:off x="1003422" y="4343400"/>
            <a:ext cx="5338953" cy="2113979"/>
          </a:xfrm>
          <a:prstGeom prst="rect">
            <a:avLst/>
          </a:prstGeom>
          <a:ln>
            <a:solidFill>
              <a:schemeClr val="tx1">
                <a:lumMod val="65000"/>
                <a:lumOff val="35000"/>
              </a:schemeClr>
            </a:solidFill>
          </a:ln>
        </p:spPr>
      </p:pic>
      <p:pic>
        <p:nvPicPr>
          <p:cNvPr id="5" name="Picture 4"/>
          <p:cNvPicPr>
            <a:picLocks noChangeAspect="1"/>
          </p:cNvPicPr>
          <p:nvPr/>
        </p:nvPicPr>
        <p:blipFill>
          <a:blip r:embed="rId3"/>
          <a:stretch>
            <a:fillRect/>
          </a:stretch>
        </p:blipFill>
        <p:spPr>
          <a:xfrm>
            <a:off x="1026568" y="1939706"/>
            <a:ext cx="2646331" cy="671227"/>
          </a:xfrm>
          <a:prstGeom prst="rect">
            <a:avLst/>
          </a:prstGeom>
          <a:ln>
            <a:solidFill>
              <a:schemeClr val="tx1">
                <a:lumMod val="65000"/>
                <a:lumOff val="35000"/>
              </a:schemeClr>
            </a:solidFill>
          </a:ln>
        </p:spPr>
      </p:pic>
      <p:pic>
        <p:nvPicPr>
          <p:cNvPr id="6" name="Picture 5"/>
          <p:cNvPicPr>
            <a:picLocks noChangeAspect="1"/>
          </p:cNvPicPr>
          <p:nvPr/>
        </p:nvPicPr>
        <p:blipFill>
          <a:blip r:embed="rId4"/>
          <a:stretch>
            <a:fillRect/>
          </a:stretch>
        </p:blipFill>
        <p:spPr>
          <a:xfrm>
            <a:off x="1008983" y="2782093"/>
            <a:ext cx="3448717" cy="879539"/>
          </a:xfrm>
          <a:prstGeom prst="rect">
            <a:avLst/>
          </a:prstGeom>
          <a:ln>
            <a:solidFill>
              <a:schemeClr val="tx1">
                <a:lumMod val="65000"/>
                <a:lumOff val="35000"/>
              </a:schemeClr>
            </a:solidFill>
          </a:ln>
        </p:spPr>
      </p:pic>
    </p:spTree>
    <p:extLst>
      <p:ext uri="{BB962C8B-B14F-4D97-AF65-F5344CB8AC3E}">
        <p14:creationId xmlns:p14="http://schemas.microsoft.com/office/powerpoint/2010/main" val="34915576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Custom Visual using jQuery</a:t>
            </a:r>
          </a:p>
        </p:txBody>
      </p:sp>
      <p:pic>
        <p:nvPicPr>
          <p:cNvPr id="3" name="Picture 2"/>
          <p:cNvPicPr>
            <a:picLocks noChangeAspect="1"/>
          </p:cNvPicPr>
          <p:nvPr/>
        </p:nvPicPr>
        <p:blipFill>
          <a:blip r:embed="rId2"/>
          <a:stretch>
            <a:fillRect/>
          </a:stretch>
        </p:blipFill>
        <p:spPr>
          <a:xfrm>
            <a:off x="457200" y="1776843"/>
            <a:ext cx="4791681" cy="1952167"/>
          </a:xfrm>
          <a:prstGeom prst="rect">
            <a:avLst/>
          </a:prstGeom>
          <a:ln>
            <a:solidFill>
              <a:schemeClr val="tx1">
                <a:lumMod val="65000"/>
                <a:lumOff val="35000"/>
              </a:schemeClr>
            </a:solidFill>
          </a:ln>
        </p:spPr>
      </p:pic>
      <p:grpSp>
        <p:nvGrpSpPr>
          <p:cNvPr id="16" name="Group 15"/>
          <p:cNvGrpSpPr/>
          <p:nvPr/>
        </p:nvGrpSpPr>
        <p:grpSpPr>
          <a:xfrm>
            <a:off x="3516923" y="1743892"/>
            <a:ext cx="5195483" cy="2311687"/>
            <a:chOff x="3516923" y="1743892"/>
            <a:chExt cx="5195483" cy="2311687"/>
          </a:xfrm>
        </p:grpSpPr>
        <p:pic>
          <p:nvPicPr>
            <p:cNvPr id="4" name="Picture 3"/>
            <p:cNvPicPr>
              <a:picLocks noChangeAspect="1"/>
            </p:cNvPicPr>
            <p:nvPr/>
          </p:nvPicPr>
          <p:blipFill>
            <a:blip r:embed="rId3"/>
            <a:stretch>
              <a:fillRect/>
            </a:stretch>
          </p:blipFill>
          <p:spPr>
            <a:xfrm>
              <a:off x="5641357" y="1743892"/>
              <a:ext cx="3071049" cy="2311687"/>
            </a:xfrm>
            <a:prstGeom prst="rect">
              <a:avLst/>
            </a:prstGeom>
            <a:ln>
              <a:solidFill>
                <a:schemeClr val="tx1">
                  <a:lumMod val="65000"/>
                  <a:lumOff val="35000"/>
                </a:schemeClr>
              </a:solidFill>
            </a:ln>
          </p:spPr>
        </p:pic>
        <p:cxnSp>
          <p:nvCxnSpPr>
            <p:cNvPr id="8" name="Straight Arrow Connector 7"/>
            <p:cNvCxnSpPr/>
            <p:nvPr/>
          </p:nvCxnSpPr>
          <p:spPr>
            <a:xfrm flipV="1">
              <a:off x="3516923" y="2801815"/>
              <a:ext cx="2028092" cy="1289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290743" y="3270739"/>
            <a:ext cx="5624657" cy="3434861"/>
            <a:chOff x="3290743" y="3270739"/>
            <a:chExt cx="5624657" cy="3434861"/>
          </a:xfrm>
        </p:grpSpPr>
        <p:pic>
          <p:nvPicPr>
            <p:cNvPr id="5" name="Picture 4"/>
            <p:cNvPicPr>
              <a:picLocks noChangeAspect="1"/>
            </p:cNvPicPr>
            <p:nvPr/>
          </p:nvPicPr>
          <p:blipFill>
            <a:blip r:embed="rId4"/>
            <a:stretch>
              <a:fillRect/>
            </a:stretch>
          </p:blipFill>
          <p:spPr>
            <a:xfrm>
              <a:off x="3290743" y="4427513"/>
              <a:ext cx="5624657" cy="2278087"/>
            </a:xfrm>
            <a:prstGeom prst="rect">
              <a:avLst/>
            </a:prstGeom>
            <a:ln>
              <a:solidFill>
                <a:schemeClr val="tx1">
                  <a:lumMod val="65000"/>
                  <a:lumOff val="35000"/>
                </a:schemeClr>
              </a:solidFill>
            </a:ln>
          </p:spPr>
        </p:pic>
        <p:cxnSp>
          <p:nvCxnSpPr>
            <p:cNvPr id="13" name="Straight Arrow Connector 12"/>
            <p:cNvCxnSpPr/>
            <p:nvPr/>
          </p:nvCxnSpPr>
          <p:spPr>
            <a:xfrm>
              <a:off x="4103077" y="3270739"/>
              <a:ext cx="808892" cy="9378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32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ü"/>
            </a:pPr>
            <a:r>
              <a:rPr lang="en-US" sz="2400" dirty="0"/>
              <a:t>Understanding Azure as a Development Platform</a:t>
            </a:r>
          </a:p>
          <a:p>
            <a:pPr lvl="0">
              <a:buFont typeface="Wingdings" panose="05000000000000000000" pitchFamily="2" charset="2"/>
              <a:buChar char="ü"/>
            </a:pPr>
            <a:r>
              <a:rPr lang="en-US" sz="2400" dirty="0"/>
              <a:t>Developing with TypeScript and Interfaces</a:t>
            </a:r>
          </a:p>
        </p:txBody>
      </p:sp>
    </p:spTree>
    <p:extLst>
      <p:ext uri="{BB962C8B-B14F-4D97-AF65-F5344CB8AC3E}">
        <p14:creationId xmlns:p14="http://schemas.microsoft.com/office/powerpoint/2010/main" val="343329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APIs</a:t>
            </a:r>
          </a:p>
        </p:txBody>
      </p:sp>
      <p:sp>
        <p:nvSpPr>
          <p:cNvPr id="3" name="Content Placeholder 2"/>
          <p:cNvSpPr>
            <a:spLocks noGrp="1"/>
          </p:cNvSpPr>
          <p:nvPr>
            <p:ph idx="1"/>
          </p:nvPr>
        </p:nvSpPr>
        <p:spPr/>
        <p:txBody>
          <a:bodyPr/>
          <a:lstStyle/>
          <a:p>
            <a:r>
              <a:rPr lang="en-US" dirty="0"/>
              <a:t>SharePoint REST API</a:t>
            </a:r>
          </a:p>
          <a:p>
            <a:pPr lvl="1"/>
            <a:r>
              <a:rPr lang="en-US" sz="2300" dirty="0"/>
              <a:t>Commonly used with client-side JavaScript code</a:t>
            </a:r>
          </a:p>
          <a:p>
            <a:pPr lvl="1"/>
            <a:r>
              <a:rPr lang="en-US" sz="2300" dirty="0"/>
              <a:t>Good fit when developing SharePoint-hosted add-ins</a:t>
            </a:r>
          </a:p>
          <a:p>
            <a:pPr lvl="1"/>
            <a:r>
              <a:rPr lang="en-US" sz="2300" dirty="0"/>
              <a:t>Accessible to any type of client on any platform</a:t>
            </a:r>
          </a:p>
          <a:p>
            <a:pPr lvl="1"/>
            <a:endParaRPr lang="en-US" dirty="0"/>
          </a:p>
          <a:p>
            <a:r>
              <a:rPr lang="en-US" dirty="0"/>
              <a:t>Client-side Object Model (CSOM)</a:t>
            </a:r>
          </a:p>
          <a:p>
            <a:pPr lvl="1"/>
            <a:r>
              <a:rPr lang="en-US" sz="2300" dirty="0"/>
              <a:t>Commonly used with server-side C# code</a:t>
            </a:r>
          </a:p>
          <a:p>
            <a:pPr lvl="1"/>
            <a:r>
              <a:rPr lang="en-US" sz="2300" dirty="0"/>
              <a:t>Good fit when developing provider-hosted add-ins</a:t>
            </a:r>
          </a:p>
          <a:p>
            <a:pPr lvl="1"/>
            <a:r>
              <a:rPr lang="en-US" sz="2300" dirty="0"/>
              <a:t>Good fit when creating desktop clients (e.g. Console app)</a:t>
            </a:r>
          </a:p>
          <a:p>
            <a:pPr lvl="1"/>
            <a:r>
              <a:rPr lang="en-US" sz="2300" dirty="0"/>
              <a:t>Used to perform remote provisioning in SPO sites</a:t>
            </a:r>
          </a:p>
        </p:txBody>
      </p:sp>
    </p:spTree>
    <p:extLst>
      <p:ext uri="{BB962C8B-B14F-4D97-AF65-F5344CB8AC3E}">
        <p14:creationId xmlns:p14="http://schemas.microsoft.com/office/powerpoint/2010/main" val="349610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Injection</a:t>
            </a:r>
          </a:p>
        </p:txBody>
      </p:sp>
      <p:sp>
        <p:nvSpPr>
          <p:cNvPr id="3" name="Content Placeholder 2"/>
          <p:cNvSpPr>
            <a:spLocks noGrp="1"/>
          </p:cNvSpPr>
          <p:nvPr>
            <p:ph idx="1"/>
          </p:nvPr>
        </p:nvSpPr>
        <p:spPr>
          <a:xfrm>
            <a:off x="381000" y="1447800"/>
            <a:ext cx="8534400" cy="5181600"/>
          </a:xfrm>
        </p:spPr>
        <p:txBody>
          <a:bodyPr/>
          <a:lstStyle/>
          <a:p>
            <a:r>
              <a:rPr lang="en-US" dirty="0"/>
              <a:t>JavaScript injection based on central concept…</a:t>
            </a:r>
          </a:p>
          <a:p>
            <a:pPr marL="803275" lvl="1" indent="-284163">
              <a:buFont typeface="+mj-lt"/>
              <a:buAutoNum type="arabicPeriod"/>
            </a:pPr>
            <a:r>
              <a:rPr lang="en-US" sz="2000" dirty="0"/>
              <a:t>upload custom JavaScript code to SharePoint Online </a:t>
            </a:r>
          </a:p>
          <a:p>
            <a:pPr marL="803275" lvl="1" indent="-284163">
              <a:buFont typeface="+mj-lt"/>
              <a:buAutoNum type="arabicPeriod"/>
            </a:pPr>
            <a:r>
              <a:rPr lang="en-US" sz="2000" dirty="0"/>
              <a:t>execute code using identity and permissions of current user</a:t>
            </a:r>
          </a:p>
          <a:p>
            <a:pPr>
              <a:lnSpc>
                <a:spcPct val="150000"/>
              </a:lnSpc>
            </a:pPr>
            <a:r>
              <a:rPr lang="en-US" dirty="0"/>
              <a:t>Approaches for using JavaScript injection</a:t>
            </a:r>
          </a:p>
          <a:p>
            <a:pPr lvl="1"/>
            <a:r>
              <a:rPr lang="en-US" dirty="0"/>
              <a:t>Script Editor Web Part</a:t>
            </a:r>
          </a:p>
          <a:p>
            <a:pPr lvl="1"/>
            <a:r>
              <a:rPr lang="en-US" dirty="0"/>
              <a:t>Adding JavaScript code behind SharePoint site pages</a:t>
            </a:r>
          </a:p>
          <a:p>
            <a:pPr lvl="1"/>
            <a:r>
              <a:rPr lang="en-US" dirty="0"/>
              <a:t>Full-blown Visual Studio project development</a:t>
            </a:r>
          </a:p>
          <a:p>
            <a:pPr>
              <a:lnSpc>
                <a:spcPct val="150000"/>
              </a:lnSpc>
            </a:pPr>
            <a:r>
              <a:rPr lang="en-US" dirty="0"/>
              <a:t>Why create solution using JavaScript Injection?</a:t>
            </a:r>
          </a:p>
          <a:p>
            <a:pPr lvl="1"/>
            <a:r>
              <a:rPr lang="en-US" dirty="0"/>
              <a:t>Provides more flexibility than SharePoint add-in model</a:t>
            </a:r>
          </a:p>
          <a:p>
            <a:pPr lvl="1"/>
            <a:r>
              <a:rPr lang="en-US" dirty="0"/>
              <a:t>Poses fewer constraints than SharePoint add-in model</a:t>
            </a:r>
          </a:p>
        </p:txBody>
      </p:sp>
    </p:spTree>
    <p:extLst>
      <p:ext uri="{BB962C8B-B14F-4D97-AF65-F5344CB8AC3E}">
        <p14:creationId xmlns:p14="http://schemas.microsoft.com/office/powerpoint/2010/main" val="366625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Provisioning</a:t>
            </a:r>
          </a:p>
        </p:txBody>
      </p:sp>
      <p:sp>
        <p:nvSpPr>
          <p:cNvPr id="4" name="Content Placeholder 3"/>
          <p:cNvSpPr>
            <a:spLocks noGrp="1"/>
          </p:cNvSpPr>
          <p:nvPr>
            <p:ph idx="1"/>
          </p:nvPr>
        </p:nvSpPr>
        <p:spPr/>
        <p:txBody>
          <a:bodyPr/>
          <a:lstStyle/>
          <a:p>
            <a:r>
              <a:rPr lang="en-US" dirty="0"/>
              <a:t>Remote provisioning in SPO</a:t>
            </a:r>
          </a:p>
          <a:p>
            <a:pPr lvl="1"/>
            <a:r>
              <a:rPr lang="en-US" dirty="0"/>
              <a:t>Use CSOM to create SPO site elements</a:t>
            </a:r>
          </a:p>
          <a:p>
            <a:pPr lvl="1"/>
            <a:r>
              <a:rPr lang="en-US" dirty="0"/>
              <a:t>Recommended over SharePoint solutions &amp; features</a:t>
            </a:r>
          </a:p>
          <a:p>
            <a:pPr lvl="1"/>
            <a:endParaRPr lang="en-US" sz="400" dirty="0"/>
          </a:p>
          <a:p>
            <a:r>
              <a:rPr lang="en-US" dirty="0"/>
              <a:t>What can you create with Remote Provisioning</a:t>
            </a:r>
          </a:p>
          <a:p>
            <a:pPr lvl="1"/>
            <a:r>
              <a:rPr lang="en-US" dirty="0"/>
              <a:t>New child sites, lists and document libraries</a:t>
            </a:r>
          </a:p>
          <a:p>
            <a:pPr lvl="1"/>
            <a:r>
              <a:rPr lang="en-US" dirty="0"/>
              <a:t>Site columns, content types and remote event receivers</a:t>
            </a:r>
          </a:p>
          <a:p>
            <a:pPr lvl="1"/>
            <a:r>
              <a:rPr lang="en-US" dirty="0"/>
              <a:t>New pages with custom JavaScript logic</a:t>
            </a:r>
          </a:p>
          <a:p>
            <a:pPr lvl="1"/>
            <a:r>
              <a:rPr lang="en-US" dirty="0"/>
              <a:t>User custom actions with custom JavaScript logic</a:t>
            </a:r>
          </a:p>
        </p:txBody>
      </p:sp>
    </p:spTree>
    <p:extLst>
      <p:ext uri="{BB962C8B-B14F-4D97-AF65-F5344CB8AC3E}">
        <p14:creationId xmlns:p14="http://schemas.microsoft.com/office/powerpoint/2010/main" val="245461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SharePoint Framework (</a:t>
            </a:r>
            <a:r>
              <a:rPr lang="en-US" dirty="0" err="1"/>
              <a:t>SPFx</a:t>
            </a:r>
            <a:r>
              <a:rPr lang="en-US" dirty="0"/>
              <a:t>)</a:t>
            </a:r>
          </a:p>
        </p:txBody>
      </p:sp>
      <p:sp>
        <p:nvSpPr>
          <p:cNvPr id="3" name="Content Placeholder 2"/>
          <p:cNvSpPr>
            <a:spLocks noGrp="1"/>
          </p:cNvSpPr>
          <p:nvPr>
            <p:ph idx="1"/>
          </p:nvPr>
        </p:nvSpPr>
        <p:spPr/>
        <p:txBody>
          <a:bodyPr>
            <a:normAutofit/>
          </a:bodyPr>
          <a:lstStyle/>
          <a:p>
            <a:r>
              <a:rPr lang="en-US" sz="2400" dirty="0"/>
              <a:t>Development model based on pages and web parts</a:t>
            </a:r>
          </a:p>
          <a:p>
            <a:pPr lvl="1"/>
            <a:r>
              <a:rPr lang="en-US" sz="2000" dirty="0"/>
              <a:t>Based on client-side development with JavaScript or TypeScript</a:t>
            </a:r>
          </a:p>
          <a:p>
            <a:pPr lvl="1"/>
            <a:r>
              <a:rPr lang="en-US" sz="2000" dirty="0"/>
              <a:t>Code runs with authenticated identity of current user</a:t>
            </a:r>
          </a:p>
          <a:p>
            <a:pPr lvl="1"/>
            <a:r>
              <a:rPr lang="en-US" sz="2000" dirty="0"/>
              <a:t>Easy access to SharePoint and Office 365 content and data</a:t>
            </a:r>
          </a:p>
          <a:p>
            <a:pPr lvl="1"/>
            <a:r>
              <a:rPr lang="en-US" sz="2000" dirty="0"/>
              <a:t>Developer tools designed to support cross-platform development</a:t>
            </a:r>
          </a:p>
          <a:p>
            <a:pPr lvl="1"/>
            <a:r>
              <a:rPr lang="en-US" sz="2000" dirty="0"/>
              <a:t>Great support for targeting mobile devices</a:t>
            </a:r>
          </a:p>
        </p:txBody>
      </p:sp>
      <p:sp>
        <p:nvSpPr>
          <p:cNvPr id="4" name="Rectangle 3"/>
          <p:cNvSpPr/>
          <p:nvPr/>
        </p:nvSpPr>
        <p:spPr>
          <a:xfrm>
            <a:off x="1295400" y="3903785"/>
            <a:ext cx="6096000" cy="25732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SharePoint Page</a:t>
            </a:r>
          </a:p>
        </p:txBody>
      </p:sp>
      <p:sp>
        <p:nvSpPr>
          <p:cNvPr id="5" name="Rectangle 4"/>
          <p:cNvSpPr/>
          <p:nvPr/>
        </p:nvSpPr>
        <p:spPr>
          <a:xfrm>
            <a:off x="1524000" y="4100147"/>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1</a:t>
            </a:r>
          </a:p>
        </p:txBody>
      </p:sp>
      <p:sp>
        <p:nvSpPr>
          <p:cNvPr id="7" name="Rectangle 6"/>
          <p:cNvSpPr/>
          <p:nvPr/>
        </p:nvSpPr>
        <p:spPr>
          <a:xfrm>
            <a:off x="1524000" y="4862147"/>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8" name="Rectangle 7"/>
          <p:cNvSpPr/>
          <p:nvPr/>
        </p:nvSpPr>
        <p:spPr>
          <a:xfrm>
            <a:off x="1524000" y="5221166"/>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p:cNvSpPr/>
          <p:nvPr/>
        </p:nvSpPr>
        <p:spPr>
          <a:xfrm>
            <a:off x="1524000" y="5580185"/>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SharePoint REST API</a:t>
            </a:r>
          </a:p>
        </p:txBody>
      </p:sp>
      <p:sp>
        <p:nvSpPr>
          <p:cNvPr id="14" name="Rectangle 13"/>
          <p:cNvSpPr/>
          <p:nvPr/>
        </p:nvSpPr>
        <p:spPr>
          <a:xfrm>
            <a:off x="4419600" y="4104543"/>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2</a:t>
            </a:r>
          </a:p>
        </p:txBody>
      </p:sp>
      <p:sp>
        <p:nvSpPr>
          <p:cNvPr id="15" name="Rectangle 14"/>
          <p:cNvSpPr/>
          <p:nvPr/>
        </p:nvSpPr>
        <p:spPr>
          <a:xfrm>
            <a:off x="4419600" y="486654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6" name="Rectangle 15"/>
          <p:cNvSpPr/>
          <p:nvPr/>
        </p:nvSpPr>
        <p:spPr>
          <a:xfrm>
            <a:off x="4419600" y="5225562"/>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
        <p:nvSpPr>
          <p:cNvPr id="17" name="Rectangle 16"/>
          <p:cNvSpPr/>
          <p:nvPr/>
        </p:nvSpPr>
        <p:spPr>
          <a:xfrm>
            <a:off x="4419600" y="5584581"/>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Microsoft Graph API</a:t>
            </a:r>
          </a:p>
        </p:txBody>
      </p:sp>
    </p:spTree>
    <p:extLst>
      <p:ext uri="{BB962C8B-B14F-4D97-AF65-F5344CB8AC3E}">
        <p14:creationId xmlns:p14="http://schemas.microsoft.com/office/powerpoint/2010/main" val="190593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1" grpId="0" animBg="1"/>
      <p:bldP spid="14" grpId="0" animBg="1"/>
      <p:bldP spid="15" grpId="0" animBg="1"/>
      <p:bldP spid="16" grpId="0" animBg="1"/>
      <p:bldP spid="17" grpId="0" animBg="1"/>
    </p:bld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www.w3.org/XML/1998/namespace"/>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10862</TotalTime>
  <Words>2192</Words>
  <Application>Microsoft Office PowerPoint</Application>
  <PresentationFormat>On-screen Show (4:3)</PresentationFormat>
  <Paragraphs>346</Paragraphs>
  <Slides>56</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ＭＳ Ｐゴシック</vt:lpstr>
      <vt:lpstr>Arial</vt:lpstr>
      <vt:lpstr>Arial Black</vt:lpstr>
      <vt:lpstr>Calibri</vt:lpstr>
      <vt:lpstr>Capitals</vt:lpstr>
      <vt:lpstr>Lucida Console</vt:lpstr>
      <vt:lpstr>Segoe UI</vt:lpstr>
      <vt:lpstr>Times New Roman</vt:lpstr>
      <vt:lpstr>Wingdings</vt:lpstr>
      <vt:lpstr>CPT Course Module</vt:lpstr>
      <vt:lpstr>Introduction to Modern Software Development</vt:lpstr>
      <vt:lpstr>Student Introductions</vt:lpstr>
      <vt:lpstr>Agenda</vt:lpstr>
      <vt:lpstr>Evolution of the SharePoint Platform</vt:lpstr>
      <vt:lpstr>SharePoint App Add-in Model</vt:lpstr>
      <vt:lpstr>SharePoint APIs</vt:lpstr>
      <vt:lpstr>JavaScript Injection</vt:lpstr>
      <vt:lpstr>Remote Provisioning</vt:lpstr>
      <vt:lpstr>The SharePoint Framework (SPFx)</vt:lpstr>
      <vt:lpstr>Agenda</vt:lpstr>
      <vt:lpstr>Getting Started with Cloud Development</vt:lpstr>
      <vt:lpstr>Creating a SharePoint Trial Environment</vt:lpstr>
      <vt:lpstr>Office 365 admin center</vt:lpstr>
      <vt:lpstr>Office 365 Tenancies in SharePoint Online</vt:lpstr>
      <vt:lpstr>Office 365 admin center</vt:lpstr>
      <vt:lpstr>SharePoint admin center</vt:lpstr>
      <vt:lpstr>SharePoint Online Management Shell</vt:lpstr>
      <vt:lpstr>Developing with Visual Studio 2017</vt:lpstr>
      <vt:lpstr>Developing with NPM &amp; Visual Studio Code</vt:lpstr>
      <vt:lpstr>Agenda</vt:lpstr>
      <vt:lpstr>Why Client Object Model (CSOM)?</vt:lpstr>
      <vt:lpstr>Supported CSOM Functionality</vt:lpstr>
      <vt:lpstr>CSOM in SharePoint Online</vt:lpstr>
      <vt:lpstr>SPO CSOM NuGet Package</vt:lpstr>
      <vt:lpstr>CSOM Architecture</vt:lpstr>
      <vt:lpstr>ClientContext</vt:lpstr>
      <vt:lpstr>Hello CSOM</vt:lpstr>
      <vt:lpstr>Inspecting CSOM Calls with Fiddler</vt:lpstr>
      <vt:lpstr>User Authentication (On-premises)</vt:lpstr>
      <vt:lpstr>User Authentication (SPO)</vt:lpstr>
      <vt:lpstr>Coding with Lambda Expressions</vt:lpstr>
      <vt:lpstr>Using Lambda Expressions</vt:lpstr>
      <vt:lpstr>Using Where() and Include()</vt:lpstr>
      <vt:lpstr>Creating a List</vt:lpstr>
      <vt:lpstr>Creating List Items</vt:lpstr>
      <vt:lpstr>Creating Site Columns - Part 1</vt:lpstr>
      <vt:lpstr>Creating Site Columns - Part 2</vt:lpstr>
      <vt:lpstr>Creating Content Types - Part 1</vt:lpstr>
      <vt:lpstr>Creating Content Types - Part 2</vt:lpstr>
      <vt:lpstr>Creating List with Content Type</vt:lpstr>
      <vt:lpstr>Agenda</vt:lpstr>
      <vt:lpstr>Azure Services Overview</vt:lpstr>
      <vt:lpstr>Obtaining an Azure Subscription</vt:lpstr>
      <vt:lpstr>Azure Portal</vt:lpstr>
      <vt:lpstr>Agenda</vt:lpstr>
      <vt:lpstr>What is TypeScript?</vt:lpstr>
      <vt:lpstr>Type Annotation</vt:lpstr>
      <vt:lpstr>Assignment with let versus var</vt:lpstr>
      <vt:lpstr>Arrow Function Syntax</vt:lpstr>
      <vt:lpstr>Classes</vt:lpstr>
      <vt:lpstr>Class Constructors</vt:lpstr>
      <vt:lpstr>Interfaces</vt:lpstr>
      <vt:lpstr>TypeScript Definition Files (d.ts)</vt:lpstr>
      <vt:lpstr>Interface-based Design</vt:lpstr>
      <vt:lpstr>Sample Custom Visual using jQuery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Modern Software Development</dc:title>
  <dc:creator>Windows User</dc:creator>
  <cp:lastModifiedBy>Ted Pattison</cp:lastModifiedBy>
  <cp:revision>279</cp:revision>
  <dcterms:created xsi:type="dcterms:W3CDTF">2012-07-07T16:17:22Z</dcterms:created>
  <dcterms:modified xsi:type="dcterms:W3CDTF">2019-01-08T16:25:24Z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