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81" r:id="rId7"/>
    <p:sldId id="282" r:id="rId8"/>
    <p:sldId id="284" r:id="rId9"/>
    <p:sldId id="285" r:id="rId10"/>
    <p:sldId id="286" r:id="rId11"/>
    <p:sldId id="292" r:id="rId12"/>
    <p:sldId id="312" r:id="rId13"/>
    <p:sldId id="294" r:id="rId14"/>
    <p:sldId id="307" r:id="rId15"/>
    <p:sldId id="308" r:id="rId16"/>
    <p:sldId id="309" r:id="rId17"/>
    <p:sldId id="295" r:id="rId18"/>
    <p:sldId id="296" r:id="rId19"/>
    <p:sldId id="313" r:id="rId20"/>
    <p:sldId id="297" r:id="rId21"/>
    <p:sldId id="318" r:id="rId22"/>
    <p:sldId id="302" r:id="rId23"/>
    <p:sldId id="299" r:id="rId24"/>
    <p:sldId id="314" r:id="rId25"/>
    <p:sldId id="298" r:id="rId26"/>
    <p:sldId id="310" r:id="rId27"/>
    <p:sldId id="311" r:id="rId28"/>
    <p:sldId id="319" r:id="rId29"/>
    <p:sldId id="315" r:id="rId30"/>
    <p:sldId id="303" r:id="rId31"/>
    <p:sldId id="304" r:id="rId32"/>
    <p:sldId id="305" r:id="rId33"/>
    <p:sldId id="316" r:id="rId34"/>
    <p:sldId id="320" r:id="rId35"/>
    <p:sldId id="321" r:id="rId36"/>
    <p:sldId id="322" r:id="rId37"/>
    <p:sldId id="327" r:id="rId38"/>
    <p:sldId id="325" r:id="rId39"/>
    <p:sldId id="326" r:id="rId40"/>
    <p:sldId id="317"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370" autoAdjust="0"/>
    <p:restoredTop sz="83935" autoAdjust="0"/>
  </p:normalViewPr>
  <p:slideViewPr>
    <p:cSldViewPr>
      <p:cViewPr varScale="1">
        <p:scale>
          <a:sx n="69" d="100"/>
          <a:sy n="69" d="100"/>
        </p:scale>
        <p:origin x="1392"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SharePoint Framework (SPFX) and the extensive API it provides for client-side development. Students will learn to create new SPFX projects using the Yeoman generator and to develop SPFX projects using Visual Studio Code. The module examines the different types of components that can be created with SPFX including Web Parts, Application Customizers, Field Customizers and Command Sets. Students will learn how to extend a Web Part with custom properties that can be viewed and edited by users in the Web Part Properties Pane. The module also teaches best practices for managing CSS styles in an SPFX project using SCSS files and CSS modules. Students will learn how to test and debug SPFX projects in the local SharePoint Workbench as well as in the hosted SharePoint Workbench running inside a test site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4436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45476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1090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46033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86208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68196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localho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SharePoint Framework</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A073-A992-45DB-8FD7-1666A9D40C8B}"/>
              </a:ext>
            </a:extLst>
          </p:cNvPr>
          <p:cNvSpPr>
            <a:spLocks noGrp="1"/>
          </p:cNvSpPr>
          <p:nvPr>
            <p:ph type="title"/>
          </p:nvPr>
        </p:nvSpPr>
        <p:spPr/>
        <p:txBody>
          <a:bodyPr/>
          <a:lstStyle/>
          <a:p>
            <a:r>
              <a:rPr lang="en-US" dirty="0"/>
              <a:t>Answering Questions about a New Project</a:t>
            </a:r>
          </a:p>
        </p:txBody>
      </p:sp>
      <p:sp>
        <p:nvSpPr>
          <p:cNvPr id="6" name="Content Placeholder 5">
            <a:extLst>
              <a:ext uri="{FF2B5EF4-FFF2-40B4-BE49-F238E27FC236}">
                <a16:creationId xmlns:a16="http://schemas.microsoft.com/office/drawing/2014/main" id="{86A10C14-44AB-49BD-847B-779FDBAC5519}"/>
              </a:ext>
            </a:extLst>
          </p:cNvPr>
          <p:cNvSpPr>
            <a:spLocks noGrp="1"/>
          </p:cNvSpPr>
          <p:nvPr>
            <p:ph idx="1"/>
          </p:nvPr>
        </p:nvSpPr>
        <p:spPr/>
        <p:txBody>
          <a:bodyPr>
            <a:normAutofit/>
          </a:bodyPr>
          <a:lstStyle/>
          <a:p>
            <a:r>
              <a:rPr lang="en-US" sz="2000" dirty="0"/>
              <a:t>Do you want to support SharePoint On-premises?</a:t>
            </a:r>
          </a:p>
          <a:p>
            <a:pPr lvl="1"/>
            <a:endParaRPr lang="en-US" sz="1600" dirty="0"/>
          </a:p>
          <a:p>
            <a:pPr lvl="1"/>
            <a:endParaRPr lang="en-US" sz="1600" dirty="0"/>
          </a:p>
          <a:p>
            <a:pPr lvl="1"/>
            <a:endParaRPr lang="en-US" sz="1600" dirty="0"/>
          </a:p>
          <a:p>
            <a:endParaRPr lang="en-US" sz="2000" dirty="0"/>
          </a:p>
          <a:p>
            <a:r>
              <a:rPr lang="en-US" sz="2000" dirty="0"/>
              <a:t>Do you want to create a webpart or an SPFx extension</a:t>
            </a:r>
          </a:p>
          <a:p>
            <a:endParaRPr lang="en-US" sz="2000" dirty="0"/>
          </a:p>
          <a:p>
            <a:endParaRPr lang="en-US" sz="2000" dirty="0"/>
          </a:p>
          <a:p>
            <a:r>
              <a:rPr lang="en-US" sz="2000" dirty="0"/>
              <a:t>Do you want to create a standard webpart or a React webpart</a:t>
            </a:r>
          </a:p>
        </p:txBody>
      </p:sp>
      <p:pic>
        <p:nvPicPr>
          <p:cNvPr id="3" name="Picture 2">
            <a:extLst>
              <a:ext uri="{FF2B5EF4-FFF2-40B4-BE49-F238E27FC236}">
                <a16:creationId xmlns:a16="http://schemas.microsoft.com/office/drawing/2014/main" id="{17A924B1-AEA5-4368-9ACD-C3BE9444E8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20" y="1925339"/>
            <a:ext cx="7574359" cy="1252901"/>
          </a:xfrm>
          <a:prstGeom prst="rect">
            <a:avLst/>
          </a:prstGeom>
          <a:noFill/>
          <a:ln>
            <a:solidFill>
              <a:schemeClr val="tx1"/>
            </a:solidFill>
          </a:ln>
        </p:spPr>
      </p:pic>
      <p:pic>
        <p:nvPicPr>
          <p:cNvPr id="4" name="Picture 3">
            <a:extLst>
              <a:ext uri="{FF2B5EF4-FFF2-40B4-BE49-F238E27FC236}">
                <a16:creationId xmlns:a16="http://schemas.microsoft.com/office/drawing/2014/main" id="{8E4824DB-9451-4051-AB2F-C25233881A6B}"/>
              </a:ext>
            </a:extLst>
          </p:cNvPr>
          <p:cNvPicPr>
            <a:picLocks noChangeAspect="1"/>
          </p:cNvPicPr>
          <p:nvPr/>
        </p:nvPicPr>
        <p:blipFill rotWithShape="1">
          <a:blip r:embed="rId3">
            <a:extLst>
              <a:ext uri="{28A0092B-C50C-407E-A947-70E740481C1C}">
                <a14:useLocalDpi xmlns:a14="http://schemas.microsoft.com/office/drawing/2010/main" val="0"/>
              </a:ext>
            </a:extLst>
          </a:blip>
          <a:srcRect r="34785" b="2856"/>
          <a:stretch/>
        </p:blipFill>
        <p:spPr bwMode="auto">
          <a:xfrm>
            <a:off x="820132" y="3655779"/>
            <a:ext cx="7574359" cy="74242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C1BF06C-F8F5-4B43-99BB-6100DB7FC1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4820" y="4932293"/>
            <a:ext cx="6633625" cy="157371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3865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43A9-1FCE-4515-ADCB-2551EF4044B2}"/>
              </a:ext>
            </a:extLst>
          </p:cNvPr>
          <p:cNvSpPr>
            <a:spLocks noGrp="1"/>
          </p:cNvSpPr>
          <p:nvPr>
            <p:ph type="title"/>
          </p:nvPr>
        </p:nvSpPr>
        <p:spPr/>
        <p:txBody>
          <a:bodyPr/>
          <a:lstStyle/>
          <a:p>
            <a:r>
              <a:rPr lang="en-US" dirty="0"/>
              <a:t>SharePoint Framework Project Structure</a:t>
            </a:r>
          </a:p>
        </p:txBody>
      </p:sp>
      <p:sp>
        <p:nvSpPr>
          <p:cNvPr id="3" name="Content Placeholder 2">
            <a:extLst>
              <a:ext uri="{FF2B5EF4-FFF2-40B4-BE49-F238E27FC236}">
                <a16:creationId xmlns:a16="http://schemas.microsoft.com/office/drawing/2014/main" id="{BC668C57-0680-4972-BB3B-EBF2EE280B98}"/>
              </a:ext>
            </a:extLst>
          </p:cNvPr>
          <p:cNvSpPr>
            <a:spLocks noGrp="1"/>
          </p:cNvSpPr>
          <p:nvPr>
            <p:ph idx="1"/>
          </p:nvPr>
        </p:nvSpPr>
        <p:spPr/>
        <p:txBody>
          <a:bodyPr/>
          <a:lstStyle/>
          <a:p>
            <a:r>
              <a:rPr lang="en-US" dirty="0"/>
              <a:t>Project created as Node.js project</a:t>
            </a:r>
          </a:p>
        </p:txBody>
      </p:sp>
      <p:pic>
        <p:nvPicPr>
          <p:cNvPr id="4" name="Picture 3">
            <a:extLst>
              <a:ext uri="{FF2B5EF4-FFF2-40B4-BE49-F238E27FC236}">
                <a16:creationId xmlns:a16="http://schemas.microsoft.com/office/drawing/2014/main" id="{A3DC9608-14F3-44D0-A4AA-EF9891E2F3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3581400" cy="4466503"/>
          </a:xfrm>
          <a:prstGeom prst="rect">
            <a:avLst/>
          </a:prstGeom>
          <a:noFill/>
          <a:ln>
            <a:solidFill>
              <a:schemeClr val="tx1"/>
            </a:solidFill>
          </a:ln>
        </p:spPr>
      </p:pic>
    </p:spTree>
    <p:extLst>
      <p:ext uri="{BB962C8B-B14F-4D97-AF65-F5344CB8AC3E}">
        <p14:creationId xmlns:p14="http://schemas.microsoft.com/office/powerpoint/2010/main" val="415234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10-C545-40F4-B72D-1BB932EC3CCC}"/>
              </a:ext>
            </a:extLst>
          </p:cNvPr>
          <p:cNvSpPr>
            <a:spLocks noGrp="1"/>
          </p:cNvSpPr>
          <p:nvPr>
            <p:ph type="title"/>
          </p:nvPr>
        </p:nvSpPr>
        <p:spPr/>
        <p:txBody>
          <a:bodyPr/>
          <a:lstStyle/>
          <a:p>
            <a:r>
              <a:rPr lang="en-US" dirty="0"/>
              <a:t>SharePoint Framework Adds Gulp Tasks</a:t>
            </a:r>
          </a:p>
        </p:txBody>
      </p:sp>
      <p:sp>
        <p:nvSpPr>
          <p:cNvPr id="3" name="Content Placeholder 2">
            <a:extLst>
              <a:ext uri="{FF2B5EF4-FFF2-40B4-BE49-F238E27FC236}">
                <a16:creationId xmlns:a16="http://schemas.microsoft.com/office/drawing/2014/main" id="{156C53C4-A25D-4B5F-AF78-772DF8A1DB3A}"/>
              </a:ext>
            </a:extLst>
          </p:cNvPr>
          <p:cNvSpPr>
            <a:spLocks noGrp="1"/>
          </p:cNvSpPr>
          <p:nvPr>
            <p:ph idx="1"/>
          </p:nvPr>
        </p:nvSpPr>
        <p:spPr/>
        <p:txBody>
          <a:bodyPr>
            <a:normAutofit/>
          </a:bodyPr>
          <a:lstStyle/>
          <a:p>
            <a:r>
              <a:rPr lang="en-US" sz="2400" dirty="0"/>
              <a:t>Run </a:t>
            </a:r>
            <a:r>
              <a:rPr lang="en-US" sz="2400" b="1" dirty="0"/>
              <a:t>gulp --tasks</a:t>
            </a:r>
            <a:r>
              <a:rPr lang="en-US" sz="2400" dirty="0"/>
              <a:t> to see SPFx gulp tasks added to project</a:t>
            </a:r>
          </a:p>
        </p:txBody>
      </p:sp>
      <p:pic>
        <p:nvPicPr>
          <p:cNvPr id="4" name="Picture 3">
            <a:extLst>
              <a:ext uri="{FF2B5EF4-FFF2-40B4-BE49-F238E27FC236}">
                <a16:creationId xmlns:a16="http://schemas.microsoft.com/office/drawing/2014/main" id="{E54DE390-5ED6-495E-A0D0-8E633C1EDE75}"/>
              </a:ext>
            </a:extLst>
          </p:cNvPr>
          <p:cNvPicPr>
            <a:picLocks noChangeAspect="1"/>
          </p:cNvPicPr>
          <p:nvPr/>
        </p:nvPicPr>
        <p:blipFill>
          <a:blip r:embed="rId2"/>
          <a:stretch>
            <a:fillRect/>
          </a:stretch>
        </p:blipFill>
        <p:spPr>
          <a:xfrm>
            <a:off x="762000" y="2057400"/>
            <a:ext cx="7848600" cy="3465721"/>
          </a:xfrm>
          <a:prstGeom prst="rect">
            <a:avLst/>
          </a:prstGeom>
        </p:spPr>
      </p:pic>
    </p:spTree>
    <p:extLst>
      <p:ext uri="{BB962C8B-B14F-4D97-AF65-F5344CB8AC3E}">
        <p14:creationId xmlns:p14="http://schemas.microsoft.com/office/powerpoint/2010/main" val="213150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3" name="Picture 2">
            <a:extLst>
              <a:ext uri="{FF2B5EF4-FFF2-40B4-BE49-F238E27FC236}">
                <a16:creationId xmlns:a16="http://schemas.microsoft.com/office/drawing/2014/main" id="{BC67C5A7-B55D-48E1-B60F-7E4C460E3AD6}"/>
              </a:ext>
            </a:extLst>
          </p:cNvPr>
          <p:cNvPicPr>
            <a:picLocks noChangeAspect="1"/>
          </p:cNvPicPr>
          <p:nvPr/>
        </p:nvPicPr>
        <p:blipFill>
          <a:blip r:embed="rId2"/>
          <a:stretch>
            <a:fillRect/>
          </a:stretch>
        </p:blipFill>
        <p:spPr>
          <a:xfrm>
            <a:off x="381000" y="1219200"/>
            <a:ext cx="7239000" cy="5034841"/>
          </a:xfrm>
          <a:prstGeom prst="rect">
            <a:avLst/>
          </a:prstGeom>
          <a:ln>
            <a:solidFill>
              <a:schemeClr val="tx1">
                <a:lumMod val="50000"/>
                <a:lumOff val="50000"/>
              </a:schemeClr>
            </a:solidFill>
          </a:ln>
        </p:spPr>
      </p:pic>
      <p:sp>
        <p:nvSpPr>
          <p:cNvPr id="5" name="Arrow: Left 4">
            <a:extLst>
              <a:ext uri="{FF2B5EF4-FFF2-40B4-BE49-F238E27FC236}">
                <a16:creationId xmlns:a16="http://schemas.microsoft.com/office/drawing/2014/main" id="{6B2F8AB9-CFB8-4015-84E5-12634C45CCCB}"/>
              </a:ext>
            </a:extLst>
          </p:cNvPr>
          <p:cNvSpPr/>
          <p:nvPr/>
        </p:nvSpPr>
        <p:spPr>
          <a:xfrm>
            <a:off x="6737196" y="4105508"/>
            <a:ext cx="2057400" cy="533400"/>
          </a:xfrm>
          <a:prstGeom prst="leftArrow">
            <a:avLst/>
          </a:prstGeom>
          <a:solidFill>
            <a:schemeClr val="accent2"/>
          </a:solidFill>
          <a:ln>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1">
                    <a:lumMod val="50000"/>
                  </a:schemeClr>
                </a:solidFill>
              </a:rPr>
              <a:t>SPFx API Version Number</a:t>
            </a:r>
          </a:p>
        </p:txBody>
      </p:sp>
    </p:spTree>
    <p:extLst>
      <p:ext uri="{BB962C8B-B14F-4D97-AF65-F5344CB8AC3E}">
        <p14:creationId xmlns:p14="http://schemas.microsoft.com/office/powerpoint/2010/main" val="22216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gulp trust-dev-cert</a:t>
            </a:r>
            <a:endParaRPr lang="en-US" dirty="0"/>
          </a:p>
        </p:txBody>
      </p:sp>
      <p:sp>
        <p:nvSpPr>
          <p:cNvPr id="3" name="Content Placeholder 2"/>
          <p:cNvSpPr>
            <a:spLocks noGrp="1"/>
          </p:cNvSpPr>
          <p:nvPr>
            <p:ph idx="1"/>
          </p:nvPr>
        </p:nvSpPr>
        <p:spPr/>
        <p:txBody>
          <a:bodyPr>
            <a:normAutofit/>
          </a:bodyPr>
          <a:lstStyle/>
          <a:p>
            <a:r>
              <a:rPr lang="en-US" sz="2400" dirty="0"/>
              <a:t>Testing SPFx code requires self-signed certificate</a:t>
            </a:r>
          </a:p>
          <a:p>
            <a:pPr lvl="1"/>
            <a:r>
              <a:rPr lang="en-US" sz="2000" dirty="0"/>
              <a:t>Certificate used serve pages with SSL at </a:t>
            </a:r>
            <a:r>
              <a:rPr lang="en-US" sz="2000" dirty="0">
                <a:hlinkClick r:id="rId2"/>
              </a:rPr>
              <a:t>https://localhost</a:t>
            </a:r>
            <a:r>
              <a:rPr lang="en-US" sz="2000" dirty="0"/>
              <a:t> </a:t>
            </a:r>
          </a:p>
          <a:p>
            <a:pPr lvl="1"/>
            <a:r>
              <a:rPr lang="en-US" sz="2000" dirty="0"/>
              <a:t>Certificated created and registered using </a:t>
            </a:r>
            <a:r>
              <a:rPr lang="en-US" sz="2000" b="1" dirty="0"/>
              <a:t>gulp trust-dev-cert</a:t>
            </a:r>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r>
              <a:rPr lang="en-US" sz="2400" b="1" dirty="0"/>
              <a:t>gulp trust-dev-cert</a:t>
            </a:r>
            <a:r>
              <a:rPr lang="en-US" sz="2400" dirty="0"/>
              <a:t> must be run within project directory</a:t>
            </a:r>
          </a:p>
          <a:p>
            <a:pPr lvl="1"/>
            <a:r>
              <a:rPr lang="en-US" sz="2000" dirty="0"/>
              <a:t>However, you only have to run this command once</a:t>
            </a:r>
          </a:p>
          <a:p>
            <a:pPr lvl="1"/>
            <a:r>
              <a:rPr lang="en-US" sz="2000" dirty="0"/>
              <a:t>No need to run </a:t>
            </a:r>
            <a:r>
              <a:rPr lang="en-US" sz="2000" b="1" dirty="0"/>
              <a:t>gulp trust-dev-cert</a:t>
            </a:r>
            <a:r>
              <a:rPr lang="en-US" sz="2000" dirty="0"/>
              <a:t> on a per-project basis</a:t>
            </a:r>
          </a:p>
          <a:p>
            <a:endParaRPr lang="en-US" sz="2400" dirty="0"/>
          </a:p>
          <a:p>
            <a:pPr lvl="1"/>
            <a:endParaRPr lang="en-US" sz="2000" dirty="0"/>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E0F46700-588F-422A-9D8E-E1DA65B04B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7010400" cy="2133600"/>
          </a:xfrm>
          <a:prstGeom prst="rect">
            <a:avLst/>
          </a:prstGeom>
          <a:noFill/>
          <a:ln>
            <a:noFill/>
          </a:ln>
        </p:spPr>
      </p:pic>
    </p:spTree>
    <p:extLst>
      <p:ext uri="{BB962C8B-B14F-4D97-AF65-F5344CB8AC3E}">
        <p14:creationId xmlns:p14="http://schemas.microsoft.com/office/powerpoint/2010/main" val="194806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Ø"/>
            </a:pPr>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369479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a:t>
            </a:r>
            <a:r>
              <a:rPr lang="en-US" dirty="0" err="1"/>
              <a:t>SPFx</a:t>
            </a:r>
            <a:r>
              <a:rPr lang="en-US" dirty="0"/>
              <a:t> Web Part?</a:t>
            </a:r>
          </a:p>
        </p:txBody>
      </p:sp>
      <p:sp>
        <p:nvSpPr>
          <p:cNvPr id="3" name="Content Placeholder 2"/>
          <p:cNvSpPr>
            <a:spLocks noGrp="1"/>
          </p:cNvSpPr>
          <p:nvPr>
            <p:ph idx="1"/>
          </p:nvPr>
        </p:nvSpPr>
        <p:spPr/>
        <p:txBody>
          <a:bodyPr>
            <a:normAutofit/>
          </a:bodyPr>
          <a:lstStyle/>
          <a:p>
            <a:r>
              <a:rPr lang="en-US" sz="2400" dirty="0"/>
              <a:t>Create class that extends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access to page context</a:t>
            </a:r>
          </a:p>
        </p:txBody>
      </p:sp>
      <p:pic>
        <p:nvPicPr>
          <p:cNvPr id="4" name="Picture 3"/>
          <p:cNvPicPr>
            <a:picLocks noChangeAspect="1"/>
          </p:cNvPicPr>
          <p:nvPr/>
        </p:nvPicPr>
        <p:blipFill>
          <a:blip r:embed="rId2"/>
          <a:stretch>
            <a:fillRect/>
          </a:stretch>
        </p:blipFill>
        <p:spPr>
          <a:xfrm>
            <a:off x="914400" y="2895600"/>
            <a:ext cx="6924675" cy="3086100"/>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E858-8553-4D50-8467-2BB55F77532F}"/>
              </a:ext>
            </a:extLst>
          </p:cNvPr>
          <p:cNvSpPr>
            <a:spLocks noGrp="1"/>
          </p:cNvSpPr>
          <p:nvPr>
            <p:ph type="title"/>
          </p:nvPr>
        </p:nvSpPr>
        <p:spPr/>
        <p:txBody>
          <a:bodyPr/>
          <a:lstStyle/>
          <a:p>
            <a:r>
              <a:rPr lang="en-US" dirty="0"/>
              <a:t>Webpart Manifest</a:t>
            </a:r>
          </a:p>
        </p:txBody>
      </p:sp>
      <p:pic>
        <p:nvPicPr>
          <p:cNvPr id="3" name="Picture 2">
            <a:extLst>
              <a:ext uri="{FF2B5EF4-FFF2-40B4-BE49-F238E27FC236}">
                <a16:creationId xmlns:a16="http://schemas.microsoft.com/office/drawing/2014/main" id="{40F85A16-E6BB-42BE-8918-E9D3839845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124200" cy="2139582"/>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918861C0-B23F-4471-BFCC-21CDBC51D0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1112" y="4191000"/>
            <a:ext cx="3657600" cy="1490345"/>
          </a:xfrm>
          <a:prstGeom prst="rect">
            <a:avLst/>
          </a:prstGeom>
          <a:noFill/>
          <a:ln>
            <a:solidFill>
              <a:schemeClr val="tx1"/>
            </a:solidFill>
          </a:ln>
        </p:spPr>
      </p:pic>
    </p:spTree>
    <p:extLst>
      <p:ext uri="{BB962C8B-B14F-4D97-AF65-F5344CB8AC3E}">
        <p14:creationId xmlns:p14="http://schemas.microsoft.com/office/powerpoint/2010/main" val="70537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Introduction to the SharePoint Framework</a:t>
            </a:r>
          </a:p>
          <a:p>
            <a:pPr lvl="0"/>
            <a:r>
              <a:rPr lang="en-US" sz="2400" dirty="0"/>
              <a:t>Creating SPFX Projects using the Yeoman Generator</a:t>
            </a:r>
          </a:p>
          <a:p>
            <a:pPr lvl="0"/>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Ø"/>
            </a:pPr>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401657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lstStyle/>
          <a:p>
            <a:r>
              <a:rPr lang="en-US" dirty="0"/>
              <a:t>Sass: Syntactically Awesome Style Sheets</a:t>
            </a:r>
          </a:p>
          <a:p>
            <a:pPr lvl="1"/>
            <a:r>
              <a:rPr lang="en-US" dirty="0"/>
              <a:t>Compiles .</a:t>
            </a:r>
            <a:r>
              <a:rPr lang="en-US" dirty="0" err="1"/>
              <a:t>scss</a:t>
            </a:r>
            <a:r>
              <a:rPr lang="en-US" dirty="0"/>
              <a:t> files into .</a:t>
            </a:r>
            <a:r>
              <a:rPr lang="en-US" dirty="0" err="1"/>
              <a:t>css</a:t>
            </a:r>
            <a:r>
              <a:rPr lang="en-US" dirty="0"/>
              <a:t> files</a:t>
            </a:r>
          </a:p>
          <a:p>
            <a:pPr lvl="1"/>
            <a:r>
              <a:rPr lang="en-US" dirty="0"/>
              <a:t>Allows build process to use variables and nesting</a:t>
            </a:r>
          </a:p>
        </p:txBody>
      </p:sp>
      <p:sp>
        <p:nvSpPr>
          <p:cNvPr id="7" name="Right Arrow Callout 6"/>
          <p:cNvSpPr/>
          <p:nvPr/>
        </p:nvSpPr>
        <p:spPr>
          <a:xfrm>
            <a:off x="3786336" y="3013435"/>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08434" y="3190505"/>
            <a:ext cx="3247510" cy="2024555"/>
          </a:xfrm>
          <a:prstGeom prst="rect">
            <a:avLst/>
          </a:prstGeom>
        </p:spPr>
      </p:pic>
      <p:pic>
        <p:nvPicPr>
          <p:cNvPr id="9" name="Picture 8"/>
          <p:cNvPicPr>
            <a:picLocks noChangeAspect="1"/>
          </p:cNvPicPr>
          <p:nvPr/>
        </p:nvPicPr>
        <p:blipFill>
          <a:blip r:embed="rId3"/>
          <a:stretch>
            <a:fillRect/>
          </a:stretch>
        </p:blipFill>
        <p:spPr>
          <a:xfrm>
            <a:off x="771524" y="3013437"/>
            <a:ext cx="2828925" cy="2378697"/>
          </a:xfrm>
          <a:prstGeom prst="rect">
            <a:avLst/>
          </a:prstGeom>
        </p:spPr>
      </p:pic>
      <p:pic>
        <p:nvPicPr>
          <p:cNvPr id="10" name="Picture 9"/>
          <p:cNvPicPr>
            <a:picLocks noChangeAspect="1"/>
          </p:cNvPicPr>
          <p:nvPr/>
        </p:nvPicPr>
        <p:blipFill rotWithShape="1">
          <a:blip r:embed="rId4"/>
          <a:srcRect l="9836" t="54321" r="7634" b="17747"/>
          <a:stretch/>
        </p:blipFill>
        <p:spPr>
          <a:xfrm>
            <a:off x="792039" y="5767389"/>
            <a:ext cx="5715000" cy="862011"/>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4DE4-E5A8-40ED-A9DE-6AF15C4B963D}"/>
              </a:ext>
            </a:extLst>
          </p:cNvPr>
          <p:cNvSpPr>
            <a:spLocks noGrp="1"/>
          </p:cNvSpPr>
          <p:nvPr>
            <p:ph type="title"/>
          </p:nvPr>
        </p:nvSpPr>
        <p:spPr/>
        <p:txBody>
          <a:bodyPr/>
          <a:lstStyle/>
          <a:p>
            <a:r>
              <a:rPr lang="en-US" dirty="0"/>
              <a:t>SCSS File Compilation</a:t>
            </a:r>
          </a:p>
        </p:txBody>
      </p:sp>
      <p:pic>
        <p:nvPicPr>
          <p:cNvPr id="3" name="Picture 2">
            <a:extLst>
              <a:ext uri="{FF2B5EF4-FFF2-40B4-BE49-F238E27FC236}">
                <a16:creationId xmlns:a16="http://schemas.microsoft.com/office/drawing/2014/main" id="{2FB030B3-544D-4F8C-8C9F-2549C1A87F12}"/>
              </a:ext>
            </a:extLst>
          </p:cNvPr>
          <p:cNvPicPr>
            <a:picLocks noChangeAspect="1"/>
          </p:cNvPicPr>
          <p:nvPr/>
        </p:nvPicPr>
        <p:blipFill>
          <a:blip r:embed="rId2"/>
          <a:stretch>
            <a:fillRect/>
          </a:stretch>
        </p:blipFill>
        <p:spPr>
          <a:xfrm>
            <a:off x="481012" y="1371600"/>
            <a:ext cx="7953375" cy="1495425"/>
          </a:xfrm>
          <a:prstGeom prst="rect">
            <a:avLst/>
          </a:prstGeom>
        </p:spPr>
      </p:pic>
    </p:spTree>
    <p:extLst>
      <p:ext uri="{BB962C8B-B14F-4D97-AF65-F5344CB8AC3E}">
        <p14:creationId xmlns:p14="http://schemas.microsoft.com/office/powerpoint/2010/main" val="2663811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77CE-3435-48D4-8F6F-920F2972D4A3}"/>
              </a:ext>
            </a:extLst>
          </p:cNvPr>
          <p:cNvSpPr>
            <a:spLocks noGrp="1"/>
          </p:cNvSpPr>
          <p:nvPr>
            <p:ph type="title"/>
          </p:nvPr>
        </p:nvSpPr>
        <p:spPr/>
        <p:txBody>
          <a:bodyPr/>
          <a:lstStyle/>
          <a:p>
            <a:r>
              <a:rPr lang="en-US" dirty="0"/>
              <a:t>SCSS Module Compilation</a:t>
            </a:r>
          </a:p>
        </p:txBody>
      </p:sp>
      <p:pic>
        <p:nvPicPr>
          <p:cNvPr id="3" name="Picture 2">
            <a:extLst>
              <a:ext uri="{FF2B5EF4-FFF2-40B4-BE49-F238E27FC236}">
                <a16:creationId xmlns:a16="http://schemas.microsoft.com/office/drawing/2014/main" id="{E49821B8-8E98-45C1-AF41-4A4E90FFEC79}"/>
              </a:ext>
            </a:extLst>
          </p:cNvPr>
          <p:cNvPicPr>
            <a:picLocks noChangeAspect="1"/>
          </p:cNvPicPr>
          <p:nvPr/>
        </p:nvPicPr>
        <p:blipFill>
          <a:blip r:embed="rId2"/>
          <a:stretch>
            <a:fillRect/>
          </a:stretch>
        </p:blipFill>
        <p:spPr>
          <a:xfrm>
            <a:off x="3958684" y="2133600"/>
            <a:ext cx="3295650" cy="150495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D274E8B9-848F-4A32-9617-3D230DDDC805}"/>
              </a:ext>
            </a:extLst>
          </p:cNvPr>
          <p:cNvPicPr>
            <a:picLocks noChangeAspect="1"/>
          </p:cNvPicPr>
          <p:nvPr/>
        </p:nvPicPr>
        <p:blipFill>
          <a:blip r:embed="rId3"/>
          <a:stretch>
            <a:fillRect/>
          </a:stretch>
        </p:blipFill>
        <p:spPr>
          <a:xfrm>
            <a:off x="3581400" y="3923459"/>
            <a:ext cx="4876800" cy="2401141"/>
          </a:xfrm>
          <a:prstGeom prst="rect">
            <a:avLst/>
          </a:prstGeom>
        </p:spPr>
      </p:pic>
      <p:pic>
        <p:nvPicPr>
          <p:cNvPr id="6" name="Picture 5">
            <a:extLst>
              <a:ext uri="{FF2B5EF4-FFF2-40B4-BE49-F238E27FC236}">
                <a16:creationId xmlns:a16="http://schemas.microsoft.com/office/drawing/2014/main" id="{FF7740A7-7DD4-4CB6-B8DB-76F8D201E4C6}"/>
              </a:ext>
            </a:extLst>
          </p:cNvPr>
          <p:cNvPicPr>
            <a:picLocks noChangeAspect="1"/>
          </p:cNvPicPr>
          <p:nvPr/>
        </p:nvPicPr>
        <p:blipFill>
          <a:blip r:embed="rId4"/>
          <a:stretch>
            <a:fillRect/>
          </a:stretch>
        </p:blipFill>
        <p:spPr>
          <a:xfrm>
            <a:off x="568711" y="1805077"/>
            <a:ext cx="2297151" cy="2378226"/>
          </a:xfrm>
          <a:prstGeom prst="rect">
            <a:avLst/>
          </a:prstGeom>
        </p:spPr>
      </p:pic>
      <p:sp>
        <p:nvSpPr>
          <p:cNvPr id="7" name="Arrow: Right 6">
            <a:extLst>
              <a:ext uri="{FF2B5EF4-FFF2-40B4-BE49-F238E27FC236}">
                <a16:creationId xmlns:a16="http://schemas.microsoft.com/office/drawing/2014/main" id="{ECDD3158-98C8-4573-91DC-EE3ED577602E}"/>
              </a:ext>
            </a:extLst>
          </p:cNvPr>
          <p:cNvSpPr/>
          <p:nvPr/>
        </p:nvSpPr>
        <p:spPr>
          <a:xfrm>
            <a:off x="2993173" y="276559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8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EF9C-C5CB-407B-B2D4-AA1AD3CE91E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060E316-EAC5-40EF-87AE-51F16560E919}"/>
              </a:ext>
            </a:extLst>
          </p:cNvPr>
          <p:cNvPicPr>
            <a:picLocks noChangeAspect="1"/>
          </p:cNvPicPr>
          <p:nvPr/>
        </p:nvPicPr>
        <p:blipFill rotWithShape="1">
          <a:blip r:embed="rId2"/>
          <a:srcRect l="7577" t="24396" r="12120"/>
          <a:stretch/>
        </p:blipFill>
        <p:spPr>
          <a:xfrm>
            <a:off x="2590800" y="3657600"/>
            <a:ext cx="6353092" cy="2971800"/>
          </a:xfrm>
          <a:prstGeom prst="rect">
            <a:avLst/>
          </a:prstGeom>
        </p:spPr>
      </p:pic>
      <p:sp>
        <p:nvSpPr>
          <p:cNvPr id="5" name="Arrow: Right 4">
            <a:extLst>
              <a:ext uri="{FF2B5EF4-FFF2-40B4-BE49-F238E27FC236}">
                <a16:creationId xmlns:a16="http://schemas.microsoft.com/office/drawing/2014/main" id="{36F6BC79-06DB-49A5-A61E-57A9FF1B36A5}"/>
              </a:ext>
            </a:extLst>
          </p:cNvPr>
          <p:cNvSpPr/>
          <p:nvPr/>
        </p:nvSpPr>
        <p:spPr>
          <a:xfrm>
            <a:off x="1943722" y="3624147"/>
            <a:ext cx="762000" cy="457200"/>
          </a:xfrm>
          <a:prstGeom prst="rightArrow">
            <a:avLst>
              <a:gd name="adj1" fmla="val 50000"/>
              <a:gd name="adj2" fmla="val 6219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AB818C-41B6-49F7-BDA9-02D7D3130FEA}"/>
              </a:ext>
            </a:extLst>
          </p:cNvPr>
          <p:cNvSpPr/>
          <p:nvPr/>
        </p:nvSpPr>
        <p:spPr>
          <a:xfrm>
            <a:off x="4548146" y="5157439"/>
            <a:ext cx="3124200" cy="1295400"/>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BB0A687-7919-4FBE-A96F-1AF155F0982B}"/>
              </a:ext>
            </a:extLst>
          </p:cNvPr>
          <p:cNvPicPr>
            <a:picLocks noChangeAspect="1"/>
          </p:cNvPicPr>
          <p:nvPr/>
        </p:nvPicPr>
        <p:blipFill>
          <a:blip r:embed="rId3"/>
          <a:stretch>
            <a:fillRect/>
          </a:stretch>
        </p:blipFill>
        <p:spPr>
          <a:xfrm>
            <a:off x="304800" y="1239732"/>
            <a:ext cx="4446479" cy="2189268"/>
          </a:xfrm>
          <a:prstGeom prst="rect">
            <a:avLst/>
          </a:prstGeom>
        </p:spPr>
      </p:pic>
    </p:spTree>
    <p:extLst>
      <p:ext uri="{BB962C8B-B14F-4D97-AF65-F5344CB8AC3E}">
        <p14:creationId xmlns:p14="http://schemas.microsoft.com/office/powerpoint/2010/main" val="1572948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Ø"/>
            </a:pPr>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211908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panelPropertySettings</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6" name="Picture 5"/>
          <p:cNvPicPr>
            <a:picLocks noChangeAspect="1"/>
          </p:cNvPicPr>
          <p:nvPr/>
        </p:nvPicPr>
        <p:blipFill rotWithShape="1">
          <a:blip r:embed="rId4"/>
          <a:srcRect b="63130"/>
          <a:stretch/>
        </p:blipFill>
        <p:spPr>
          <a:xfrm>
            <a:off x="795130" y="4384003"/>
            <a:ext cx="5419725" cy="2019300"/>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3" name="Picture 2"/>
          <p:cNvPicPr>
            <a:picLocks noChangeAspect="1"/>
          </p:cNvPicPr>
          <p:nvPr/>
        </p:nvPicPr>
        <p:blipFill>
          <a:blip r:embed="rId2"/>
          <a:stretch>
            <a:fillRect/>
          </a:stretch>
        </p:blipFill>
        <p:spPr>
          <a:xfrm>
            <a:off x="175591" y="1600200"/>
            <a:ext cx="4599697" cy="4648200"/>
          </a:xfrm>
          <a:prstGeom prst="rect">
            <a:avLst/>
          </a:prstGeom>
        </p:spPr>
      </p:pic>
      <p:pic>
        <p:nvPicPr>
          <p:cNvPr id="4" name="Picture 3"/>
          <p:cNvPicPr>
            <a:picLocks noChangeAspect="1"/>
          </p:cNvPicPr>
          <p:nvPr/>
        </p:nvPicPr>
        <p:blipFill>
          <a:blip r:embed="rId3"/>
          <a:stretch>
            <a:fillRect/>
          </a:stretch>
        </p:blipFill>
        <p:spPr>
          <a:xfrm>
            <a:off x="4994893" y="1600200"/>
            <a:ext cx="3683143" cy="4654826"/>
          </a:xfrm>
          <a:prstGeom prst="rect">
            <a:avLst/>
          </a:prstGeom>
          <a:ln>
            <a:solidFill>
              <a:schemeClr val="tx1"/>
            </a:solidFill>
          </a:ln>
        </p:spPr>
      </p:pic>
    </p:spTree>
    <p:extLst>
      <p:ext uri="{BB962C8B-B14F-4D97-AF65-F5344CB8AC3E}">
        <p14:creationId xmlns:p14="http://schemas.microsoft.com/office/powerpoint/2010/main" val="167828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ü"/>
            </a:pPr>
            <a:r>
              <a:rPr lang="en-US" sz="2400" dirty="0"/>
              <a:t>Creating a Web Part with Custom Properties</a:t>
            </a:r>
          </a:p>
          <a:p>
            <a:pPr lvl="0">
              <a:buFont typeface="Wingdings" panose="05000000000000000000" pitchFamily="2" charset="2"/>
              <a:buChar char="Ø"/>
            </a:pPr>
            <a:r>
              <a:rPr lang="en-US" sz="2400" dirty="0"/>
              <a:t>Creating Application Customizers</a:t>
            </a:r>
          </a:p>
        </p:txBody>
      </p:sp>
    </p:spTree>
    <p:extLst>
      <p:ext uri="{BB962C8B-B14F-4D97-AF65-F5344CB8AC3E}">
        <p14:creationId xmlns:p14="http://schemas.microsoft.com/office/powerpoint/2010/main" val="3304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pPr lvl="1"/>
            <a:r>
              <a:rPr lang="en-US" dirty="0"/>
              <a:t>Server-side DLLs and XML Definitions</a:t>
            </a:r>
          </a:p>
          <a:p>
            <a:r>
              <a:rPr lang="en-US" dirty="0"/>
              <a:t>S</a:t>
            </a:r>
            <a:r>
              <a:rPr lang="en-US" strike="sngStrike" dirty="0"/>
              <a:t>andboxed Solutions</a:t>
            </a:r>
          </a:p>
          <a:p>
            <a:r>
              <a:rPr lang="en-US" dirty="0"/>
              <a:t>SharePoint </a:t>
            </a:r>
            <a:r>
              <a:rPr lang="en-US" strike="sngStrike" dirty="0"/>
              <a:t>Apps</a:t>
            </a:r>
            <a:r>
              <a:rPr lang="en-US" dirty="0"/>
              <a:t> Add-ins</a:t>
            </a:r>
          </a:p>
          <a:p>
            <a:pPr lvl="1"/>
            <a:r>
              <a:rPr lang="en-US" dirty="0" err="1"/>
              <a:t>iFrames</a:t>
            </a:r>
            <a:r>
              <a:rPr lang="en-US" dirty="0"/>
              <a:t> used to add in security dimension</a:t>
            </a:r>
          </a:p>
          <a:p>
            <a:pPr lvl="1"/>
            <a:r>
              <a:rPr lang="en-US" dirty="0"/>
              <a:t>complexity of 2 domains (app web vs host web)</a:t>
            </a:r>
          </a:p>
          <a:p>
            <a:r>
              <a:rPr lang="en-US" dirty="0"/>
              <a:t>JavaScript Injection</a:t>
            </a:r>
          </a:p>
          <a:p>
            <a:pPr lvl="1"/>
            <a:r>
              <a:rPr lang="en-US" dirty="0"/>
              <a:t>Scripting can be disabled</a:t>
            </a:r>
          </a:p>
          <a:p>
            <a:pPr lvl="1"/>
            <a:r>
              <a:rPr lang="en-US" dirty="0"/>
              <a:t>No formal deployment model</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A91D-AE16-4ED8-A17D-456DA642D0CC}"/>
              </a:ext>
            </a:extLst>
          </p:cNvPr>
          <p:cNvSpPr>
            <a:spLocks noGrp="1"/>
          </p:cNvSpPr>
          <p:nvPr>
            <p:ph type="title"/>
          </p:nvPr>
        </p:nvSpPr>
        <p:spPr/>
        <p:txBody>
          <a:bodyPr/>
          <a:lstStyle/>
          <a:p>
            <a:r>
              <a:rPr lang="en-US" dirty="0"/>
              <a:t>Creating an Application Customizer</a:t>
            </a:r>
          </a:p>
        </p:txBody>
      </p:sp>
      <p:pic>
        <p:nvPicPr>
          <p:cNvPr id="3" name="Picture 2">
            <a:extLst>
              <a:ext uri="{FF2B5EF4-FFF2-40B4-BE49-F238E27FC236}">
                <a16:creationId xmlns:a16="http://schemas.microsoft.com/office/drawing/2014/main" id="{27C72469-8A62-4537-8476-A4B9440494A3}"/>
              </a:ext>
            </a:extLst>
          </p:cNvPr>
          <p:cNvPicPr/>
          <p:nvPr/>
        </p:nvPicPr>
        <p:blipFill rotWithShape="1">
          <a:blip r:embed="rId2"/>
          <a:srcRect t="45377" r="35048" b="12833"/>
          <a:stretch/>
        </p:blipFill>
        <p:spPr bwMode="auto">
          <a:xfrm>
            <a:off x="457200" y="1828800"/>
            <a:ext cx="7615472" cy="2838790"/>
          </a:xfrm>
          <a:prstGeom prst="rect">
            <a:avLst/>
          </a:prstGeom>
          <a:ln>
            <a:solidFill>
              <a:schemeClr val="tx1"/>
            </a:solidFill>
          </a:ln>
          <a:extLst>
            <a:ext uri="{53640926-AAD7-44D8-BBD7-CCE9431645EC}">
              <a14:shadowObscured xmlns:a14="http://schemas.microsoft.com/office/drawing/2010/main"/>
            </a:ext>
          </a:extLst>
        </p:spPr>
      </p:pic>
      <p:sp>
        <p:nvSpPr>
          <p:cNvPr id="4" name="Arrow: Right 3">
            <a:extLst>
              <a:ext uri="{FF2B5EF4-FFF2-40B4-BE49-F238E27FC236}">
                <a16:creationId xmlns:a16="http://schemas.microsoft.com/office/drawing/2014/main" id="{77931E71-0022-4EC5-9394-9ABF9D97D5D1}"/>
              </a:ext>
            </a:extLst>
          </p:cNvPr>
          <p:cNvSpPr/>
          <p:nvPr/>
        </p:nvSpPr>
        <p:spPr>
          <a:xfrm flipH="1">
            <a:off x="6116290" y="3414571"/>
            <a:ext cx="1914920" cy="204704"/>
          </a:xfrm>
          <a:prstGeom prst="rightArrow">
            <a:avLst>
              <a:gd name="adj1" fmla="val 61557"/>
              <a:gd name="adj2" fmla="val 50000"/>
            </a:avLst>
          </a:prstGeom>
          <a:solidFill>
            <a:schemeClr val="accent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0C540A8-227B-4073-99D7-8FC3181BFBBC}"/>
              </a:ext>
            </a:extLst>
          </p:cNvPr>
          <p:cNvSpPr/>
          <p:nvPr/>
        </p:nvSpPr>
        <p:spPr>
          <a:xfrm flipH="1">
            <a:off x="7315200" y="3628294"/>
            <a:ext cx="1246057" cy="204704"/>
          </a:xfrm>
          <a:prstGeom prst="rightArrow">
            <a:avLst>
              <a:gd name="adj1" fmla="val 61557"/>
              <a:gd name="adj2" fmla="val 50000"/>
            </a:avLst>
          </a:prstGeom>
          <a:solidFill>
            <a:schemeClr val="accent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63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7BA0-C835-43EE-AE33-94D449075A8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B6B35DF-E716-4D5B-A9CC-9CBC04B548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6303065" cy="2286000"/>
          </a:xfrm>
          <a:prstGeom prst="rect">
            <a:avLst/>
          </a:prstGeom>
          <a:noFill/>
          <a:ln>
            <a:solidFill>
              <a:schemeClr val="tx1"/>
            </a:solidFill>
          </a:ln>
        </p:spPr>
      </p:pic>
    </p:spTree>
    <p:extLst>
      <p:ext uri="{BB962C8B-B14F-4D97-AF65-F5344CB8AC3E}">
        <p14:creationId xmlns:p14="http://schemas.microsoft.com/office/powerpoint/2010/main" val="56425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BD4F-1B10-470B-B8DE-DBD962096F41}"/>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79F8EF0-1011-4FEA-9CCD-45C44AE7B5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8999" y="1295400"/>
            <a:ext cx="7257402" cy="2286000"/>
          </a:xfrm>
          <a:prstGeom prst="rect">
            <a:avLst/>
          </a:prstGeom>
          <a:noFill/>
          <a:ln>
            <a:noFill/>
          </a:ln>
        </p:spPr>
      </p:pic>
      <p:pic>
        <p:nvPicPr>
          <p:cNvPr id="4" name="Picture 3">
            <a:extLst>
              <a:ext uri="{FF2B5EF4-FFF2-40B4-BE49-F238E27FC236}">
                <a16:creationId xmlns:a16="http://schemas.microsoft.com/office/drawing/2014/main" id="{488EEBBB-BD7C-4044-879F-C6A7C38663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999" y="4191000"/>
            <a:ext cx="5760946" cy="1371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284384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AFEB-0ABD-431B-846D-F2088B3615AD}"/>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2337E9A-B4A9-46A7-A410-AA6A4249596F}"/>
              </a:ext>
            </a:extLst>
          </p:cNvPr>
          <p:cNvPicPr>
            <a:picLocks noChangeAspect="1"/>
          </p:cNvPicPr>
          <p:nvPr/>
        </p:nvPicPr>
        <p:blipFill>
          <a:blip r:embed="rId2"/>
          <a:stretch>
            <a:fillRect/>
          </a:stretch>
        </p:blipFill>
        <p:spPr>
          <a:xfrm>
            <a:off x="486937" y="1212695"/>
            <a:ext cx="6781800" cy="966704"/>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64372097-405A-4A83-9367-203A14F31282}"/>
              </a:ext>
            </a:extLst>
          </p:cNvPr>
          <p:cNvPicPr>
            <a:picLocks noChangeAspect="1"/>
          </p:cNvPicPr>
          <p:nvPr/>
        </p:nvPicPr>
        <p:blipFill>
          <a:blip r:embed="rId3"/>
          <a:stretch>
            <a:fillRect/>
          </a:stretch>
        </p:blipFill>
        <p:spPr>
          <a:xfrm>
            <a:off x="486937" y="2490704"/>
            <a:ext cx="7132319" cy="4114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528392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DA3D-BAAC-4085-8FAF-059DED47C6B2}"/>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8893467-7722-4D10-804A-F77860A4C6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4000"/>
            <a:ext cx="6558390" cy="190500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303B23D0-3EFF-4F3A-81FF-F50DC49E84A3}"/>
              </a:ext>
            </a:extLst>
          </p:cNvPr>
          <p:cNvPicPr/>
          <p:nvPr/>
        </p:nvPicPr>
        <p:blipFill rotWithShape="1">
          <a:blip r:embed="rId3">
            <a:extLst>
              <a:ext uri="{28A0092B-C50C-407E-A947-70E740481C1C}">
                <a14:useLocalDpi xmlns:a14="http://schemas.microsoft.com/office/drawing/2010/main" val="0"/>
              </a:ext>
            </a:extLst>
          </a:blip>
          <a:srcRect r="12319"/>
          <a:stretch/>
        </p:blipFill>
        <p:spPr bwMode="auto">
          <a:xfrm>
            <a:off x="381000" y="3962400"/>
            <a:ext cx="8153400" cy="7620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760683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D76F-F096-4C95-8954-559638CDA3E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78ECCE1-7CA7-47A2-BD3C-004D3999DDD5}"/>
              </a:ext>
            </a:extLst>
          </p:cNvPr>
          <p:cNvPicPr/>
          <p:nvPr/>
        </p:nvPicPr>
        <p:blipFill rotWithShape="1">
          <a:blip r:embed="rId2" cstate="print">
            <a:extLst>
              <a:ext uri="{28A0092B-C50C-407E-A947-70E740481C1C}">
                <a14:useLocalDpi xmlns:a14="http://schemas.microsoft.com/office/drawing/2010/main" val="0"/>
              </a:ext>
            </a:extLst>
          </a:blip>
          <a:srcRect t="12319"/>
          <a:stretch/>
        </p:blipFill>
        <p:spPr bwMode="auto">
          <a:xfrm>
            <a:off x="609600" y="1390185"/>
            <a:ext cx="4258587" cy="2191215"/>
          </a:xfrm>
          <a:prstGeom prst="rect">
            <a:avLst/>
          </a:prstGeom>
          <a:noFill/>
          <a:ln>
            <a:solidFill>
              <a:schemeClr val="bg1">
                <a:lumMod val="75000"/>
              </a:schemeClr>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4FB92E7-FE95-4C44-A72E-6EFCDE91F5A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962400"/>
            <a:ext cx="5416882" cy="2191215"/>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042029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ü"/>
            </a:pPr>
            <a:r>
              <a:rPr lang="en-US" sz="2400" dirty="0"/>
              <a:t>Creating a Web Part with Custom Properties</a:t>
            </a:r>
          </a:p>
          <a:p>
            <a:pPr lvl="0">
              <a:buFont typeface="Wingdings" panose="05000000000000000000" pitchFamily="2" charset="2"/>
              <a:buChar char="ü"/>
            </a:pPr>
            <a:r>
              <a:rPr lang="en-US" sz="2400" dirty="0"/>
              <a:t>Creating Application Customizers</a:t>
            </a:r>
          </a:p>
        </p:txBody>
      </p:sp>
    </p:spTree>
    <p:extLst>
      <p:ext uri="{BB962C8B-B14F-4D97-AF65-F5344CB8AC3E}">
        <p14:creationId xmlns:p14="http://schemas.microsoft.com/office/powerpoint/2010/main" val="297241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5082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SPFx</a:t>
            </a:r>
            <a:r>
              <a:rPr lang="en-US" dirty="0"/>
              <a:t> Work?</a:t>
            </a:r>
          </a:p>
        </p:txBody>
      </p:sp>
      <p:sp>
        <p:nvSpPr>
          <p:cNvPr id="3" name="Content Placeholder 2"/>
          <p:cNvSpPr>
            <a:spLocks noGrp="1"/>
          </p:cNvSpPr>
          <p:nvPr>
            <p:ph idx="1"/>
          </p:nvPr>
        </p:nvSpPr>
        <p:spPr/>
        <p:txBody>
          <a:bodyPr/>
          <a:lstStyle/>
          <a:p>
            <a:r>
              <a:rPr lang="en-US" dirty="0"/>
              <a:t>No more </a:t>
            </a:r>
            <a:r>
              <a:rPr lang="en-US" dirty="0" err="1"/>
              <a:t>iFrames</a:t>
            </a:r>
            <a:endParaRPr lang="en-US" dirty="0"/>
          </a:p>
          <a:p>
            <a:pPr lvl="1"/>
            <a:r>
              <a:rPr lang="en-US" dirty="0"/>
              <a:t>Code runs the context of the current page</a:t>
            </a:r>
          </a:p>
          <a:p>
            <a:r>
              <a:rPr lang="en-US" dirty="0"/>
              <a:t>Code runs with identity and permissions of user</a:t>
            </a:r>
          </a:p>
          <a:p>
            <a:pPr lvl="1"/>
            <a:r>
              <a:rPr lang="en-US" dirty="0"/>
              <a:t>Uses open browser connections for current user</a:t>
            </a:r>
          </a:p>
          <a:p>
            <a:r>
              <a:rPr lang="en-US" dirty="0"/>
              <a:t>Supports lifecycle events</a:t>
            </a:r>
          </a:p>
          <a:p>
            <a:pPr lvl="1"/>
            <a:r>
              <a:rPr lang="en-US" dirty="0"/>
              <a:t>render, load, serialize, </a:t>
            </a:r>
            <a:r>
              <a:rPr lang="en-US" dirty="0" err="1"/>
              <a:t>deserialize</a:t>
            </a:r>
            <a:r>
              <a:rPr lang="en-US" dirty="0"/>
              <a:t>, etc.</a:t>
            </a:r>
          </a:p>
          <a:p>
            <a:r>
              <a:rPr lang="en-US" dirty="0"/>
              <a:t>Use whatever JavaScript framework you want</a:t>
            </a:r>
          </a:p>
          <a:p>
            <a:pPr lvl="1"/>
            <a:r>
              <a:rPr lang="en-US" dirty="0"/>
              <a:t>React, Handlebars, Knockout, Angular1, Angular2, D3</a:t>
            </a:r>
          </a:p>
        </p:txBody>
      </p:sp>
    </p:spTree>
    <p:extLst>
      <p:ext uri="{BB962C8B-B14F-4D97-AF65-F5344CB8AC3E}">
        <p14:creationId xmlns:p14="http://schemas.microsoft.com/office/powerpoint/2010/main" val="65166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Toolchain</a:t>
            </a:r>
          </a:p>
        </p:txBody>
      </p:sp>
      <p:sp>
        <p:nvSpPr>
          <p:cNvPr id="3" name="Content Placeholder 2"/>
          <p:cNvSpPr>
            <a:spLocks noGrp="1"/>
          </p:cNvSpPr>
          <p:nvPr>
            <p:ph idx="1"/>
          </p:nvPr>
        </p:nvSpPr>
        <p:spPr/>
        <p:txBody>
          <a:bodyPr/>
          <a:lstStyle/>
          <a:p>
            <a:r>
              <a:rPr lang="en-US" dirty="0"/>
              <a:t>Node.js</a:t>
            </a:r>
          </a:p>
          <a:p>
            <a:r>
              <a:rPr lang="en-US" dirty="0"/>
              <a:t>Node Package Manager (</a:t>
            </a:r>
            <a:r>
              <a:rPr lang="en-US" dirty="0" err="1"/>
              <a:t>npm</a:t>
            </a:r>
            <a:r>
              <a:rPr lang="en-US" dirty="0"/>
              <a:t>)</a:t>
            </a:r>
          </a:p>
          <a:p>
            <a:r>
              <a:rPr lang="en-US" dirty="0"/>
              <a:t>TypeScript</a:t>
            </a:r>
          </a:p>
          <a:p>
            <a:r>
              <a:rPr lang="en-US" dirty="0"/>
              <a:t>Yeoman</a:t>
            </a:r>
          </a:p>
          <a:p>
            <a:r>
              <a:rPr lang="en-US" dirty="0" err="1"/>
              <a:t>Webpack</a:t>
            </a:r>
            <a:endParaRPr lang="en-US" dirty="0"/>
          </a:p>
          <a:p>
            <a:r>
              <a:rPr lang="en-US" dirty="0"/>
              <a:t>Gulp</a:t>
            </a:r>
          </a:p>
          <a:p>
            <a:r>
              <a:rPr lang="en-US" dirty="0" err="1"/>
              <a:t>git</a:t>
            </a:r>
            <a:endParaRPr lang="en-US" dirty="0"/>
          </a:p>
        </p:txBody>
      </p:sp>
    </p:spTree>
    <p:extLst>
      <p:ext uri="{BB962C8B-B14F-4D97-AF65-F5344CB8AC3E}">
        <p14:creationId xmlns:p14="http://schemas.microsoft.com/office/powerpoint/2010/main" val="1041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Packages for SPFx Development</a:t>
            </a:r>
            <a:endParaRPr lang="en-US" dirty="0"/>
          </a:p>
        </p:txBody>
      </p:sp>
      <p:sp>
        <p:nvSpPr>
          <p:cNvPr id="3" name="Content Placeholder 2"/>
          <p:cNvSpPr>
            <a:spLocks noGrp="1"/>
          </p:cNvSpPr>
          <p:nvPr>
            <p:ph idx="1"/>
          </p:nvPr>
        </p:nvSpPr>
        <p:spPr/>
        <p:txBody>
          <a:bodyPr/>
          <a:lstStyle/>
          <a:p>
            <a:r>
              <a:rPr lang="en-US" dirty="0"/>
              <a:t>Install Gulp</a:t>
            </a:r>
          </a:p>
          <a:p>
            <a:pPr lvl="2"/>
            <a:r>
              <a:rPr lang="en-US" dirty="0"/>
              <a:t>npm install -g gulp</a:t>
            </a:r>
          </a:p>
          <a:p>
            <a:pPr lvl="1"/>
            <a:endParaRPr lang="en-US" dirty="0"/>
          </a:p>
          <a:p>
            <a:r>
              <a:rPr lang="en-US" dirty="0"/>
              <a:t>Install Yeoman</a:t>
            </a:r>
          </a:p>
          <a:p>
            <a:pPr lvl="2"/>
            <a:r>
              <a:rPr lang="en-US" dirty="0"/>
              <a:t>npm install -g </a:t>
            </a:r>
            <a:r>
              <a:rPr lang="en-US" dirty="0" err="1"/>
              <a:t>yo</a:t>
            </a:r>
            <a:endParaRPr lang="en-US" dirty="0"/>
          </a:p>
          <a:p>
            <a:pPr lvl="1"/>
            <a:endParaRPr lang="en-US" dirty="0"/>
          </a:p>
          <a:p>
            <a:r>
              <a:rPr lang="en-US" dirty="0"/>
              <a:t>Install Yeoman Template for SPFx</a:t>
            </a:r>
          </a:p>
          <a:p>
            <a:pPr lvl="2"/>
            <a:r>
              <a:rPr lang="en-US" dirty="0"/>
              <a:t>npm install -g @</a:t>
            </a:r>
            <a:r>
              <a:rPr lang="en-US" dirty="0" err="1"/>
              <a:t>microsoft</a:t>
            </a:r>
            <a:r>
              <a:rPr lang="en-US" dirty="0"/>
              <a:t>/generator-</a:t>
            </a:r>
            <a:r>
              <a:rPr lang="en-US" dirty="0" err="1"/>
              <a:t>sharepoint</a:t>
            </a:r>
            <a:endParaRPr lang="en-US" dirty="0"/>
          </a:p>
          <a:p>
            <a:pPr lvl="1"/>
            <a:endParaRPr lang="en-US"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Ø"/>
            </a:pPr>
            <a:r>
              <a:rPr lang="en-US" sz="2400" dirty="0"/>
              <a:t>Creating SPFX Projects using the Yeoman Generator</a:t>
            </a:r>
          </a:p>
          <a:p>
            <a:pPr lvl="0"/>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338311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err="1"/>
              <a:t>SPFx</a:t>
            </a:r>
            <a:r>
              <a:rPr lang="en-US" sz="2000" dirty="0"/>
              <a:t> projects created with Yeoman template</a:t>
            </a:r>
          </a:p>
          <a:p>
            <a:pPr lvl="1"/>
            <a:r>
              <a:rPr lang="en-US" sz="1800" dirty="0" err="1"/>
              <a:t>yo</a:t>
            </a:r>
            <a:r>
              <a:rPr lang="en-US" sz="1800" dirty="0"/>
              <a:t> @</a:t>
            </a:r>
            <a:r>
              <a:rPr lang="en-US" sz="1800" dirty="0" err="1"/>
              <a:t>microsoft</a:t>
            </a:r>
            <a:r>
              <a:rPr lang="en-US" sz="1800" dirty="0"/>
              <a:t>/</a:t>
            </a:r>
            <a:r>
              <a:rPr lang="en-US" sz="1800" dirty="0" err="1"/>
              <a:t>sharepoint</a:t>
            </a:r>
            <a:endParaRPr lang="en-US" sz="1800" dirty="0"/>
          </a:p>
        </p:txBody>
      </p:sp>
      <p:pic>
        <p:nvPicPr>
          <p:cNvPr id="7" name="Picture 6">
            <a:extLst>
              <a:ext uri="{FF2B5EF4-FFF2-40B4-BE49-F238E27FC236}">
                <a16:creationId xmlns:a16="http://schemas.microsoft.com/office/drawing/2014/main" id="{15CCB848-EAFA-42CF-9997-A4727237E423}"/>
              </a:ext>
            </a:extLst>
          </p:cNvPr>
          <p:cNvPicPr/>
          <p:nvPr/>
        </p:nvPicPr>
        <p:blipFill rotWithShape="1">
          <a:blip r:embed="rId2">
            <a:extLst>
              <a:ext uri="{28A0092B-C50C-407E-A947-70E740481C1C}">
                <a14:useLocalDpi xmlns:a14="http://schemas.microsoft.com/office/drawing/2010/main" val="0"/>
              </a:ext>
            </a:extLst>
          </a:blip>
          <a:srcRect b="7773"/>
          <a:stretch/>
        </p:blipFill>
        <p:spPr bwMode="auto">
          <a:xfrm>
            <a:off x="915784" y="2362200"/>
            <a:ext cx="7312432" cy="3429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8400253"/>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terms/"/>
    <ds:schemaRef ds:uri="http://purl.org/dc/dcmitype/"/>
    <ds:schemaRef ds:uri="http://schemas.microsoft.com/office/2006/metadata/properties"/>
    <ds:schemaRef ds:uri="http://www.w3.org/XML/1998/namespace"/>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7370</TotalTime>
  <Words>893</Words>
  <Application>Microsoft Office PowerPoint</Application>
  <PresentationFormat>On-screen Show (4:3)</PresentationFormat>
  <Paragraphs>164</Paragraphs>
  <Slides>36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Lucida Console</vt:lpstr>
      <vt:lpstr>Wingdings</vt:lpstr>
      <vt:lpstr>CPT Course Module</vt:lpstr>
      <vt:lpstr>Introduction to the SharePoint Framework</vt:lpstr>
      <vt:lpstr>Agenda</vt:lpstr>
      <vt:lpstr>Evolution of the SharePoint Platform</vt:lpstr>
      <vt:lpstr>What is SPFx?</vt:lpstr>
      <vt:lpstr>How Does SPFx Work?</vt:lpstr>
      <vt:lpstr>Cross-platform Toolchain</vt:lpstr>
      <vt:lpstr>Installing Packages for SPFx Development</vt:lpstr>
      <vt:lpstr>Agenda</vt:lpstr>
      <vt:lpstr>Using the SPFx Yeoman Template</vt:lpstr>
      <vt:lpstr>Answering Questions about a New Project</vt:lpstr>
      <vt:lpstr>SharePoint Framework Project Structure</vt:lpstr>
      <vt:lpstr>SharePoint Framework Adds Gulp Tasks</vt:lpstr>
      <vt:lpstr>Package.json</vt:lpstr>
      <vt:lpstr>Running gulp trust-dev-cert</vt:lpstr>
      <vt:lpstr>Agenda</vt:lpstr>
      <vt:lpstr>Developing a SPFx Web Part?</vt:lpstr>
      <vt:lpstr>Webpart Manifest</vt:lpstr>
      <vt:lpstr>Web Part Context</vt:lpstr>
      <vt:lpstr>Hello World with SPFx</vt:lpstr>
      <vt:lpstr>Agenda</vt:lpstr>
      <vt:lpstr>Working with SASS and .SCSS Files</vt:lpstr>
      <vt:lpstr>SCSS File Compilation</vt:lpstr>
      <vt:lpstr>SCSS Module Compilation</vt:lpstr>
      <vt:lpstr>PowerPoint Presentation</vt:lpstr>
      <vt:lpstr>Agenda</vt:lpstr>
      <vt:lpstr>Web Part Properties</vt:lpstr>
      <vt:lpstr>Property Panel Settings</vt:lpstr>
      <vt:lpstr>Web Part Properties</vt:lpstr>
      <vt:lpstr>Agenda</vt:lpstr>
      <vt:lpstr>Creating an Application Customizer</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SharePoint Framework</dc:title>
  <dc:creator>Windows User</dc:creator>
  <cp:lastModifiedBy>Ted Pattison</cp:lastModifiedBy>
  <cp:revision>238</cp:revision>
  <dcterms:created xsi:type="dcterms:W3CDTF">2012-07-07T16:17:22Z</dcterms:created>
  <dcterms:modified xsi:type="dcterms:W3CDTF">2018-09-21T04:56:58Z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