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6"/>
  </p:notesMasterIdLst>
  <p:handoutMasterIdLst>
    <p:handoutMasterId r:id="rId37"/>
  </p:handoutMasterIdLst>
  <p:sldIdLst>
    <p:sldId id="279" r:id="rId6"/>
    <p:sldId id="278" r:id="rId7"/>
    <p:sldId id="351" r:id="rId8"/>
    <p:sldId id="353" r:id="rId9"/>
    <p:sldId id="355" r:id="rId10"/>
    <p:sldId id="356" r:id="rId11"/>
    <p:sldId id="1568" r:id="rId12"/>
    <p:sldId id="385" r:id="rId13"/>
    <p:sldId id="386" r:id="rId14"/>
    <p:sldId id="387" r:id="rId15"/>
    <p:sldId id="390" r:id="rId16"/>
    <p:sldId id="391" r:id="rId17"/>
    <p:sldId id="1569" r:id="rId18"/>
    <p:sldId id="392" r:id="rId19"/>
    <p:sldId id="389" r:id="rId20"/>
    <p:sldId id="388" r:id="rId21"/>
    <p:sldId id="258" r:id="rId22"/>
    <p:sldId id="259" r:id="rId23"/>
    <p:sldId id="260" r:id="rId24"/>
    <p:sldId id="1570" r:id="rId25"/>
    <p:sldId id="1556" r:id="rId26"/>
    <p:sldId id="1551" r:id="rId27"/>
    <p:sldId id="1562" r:id="rId28"/>
    <p:sldId id="1563" r:id="rId29"/>
    <p:sldId id="1564" r:id="rId30"/>
    <p:sldId id="1565" r:id="rId31"/>
    <p:sldId id="1566" r:id="rId32"/>
    <p:sldId id="1567" r:id="rId33"/>
    <p:sldId id="1555" r:id="rId34"/>
    <p:sldId id="1571"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451D"/>
    <a:srgbClr val="800000"/>
    <a:srgbClr val="FFFFCC"/>
    <a:srgbClr val="74001E"/>
    <a:srgbClr val="9F002D"/>
    <a:srgbClr val="4C2710"/>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114" autoAdjust="0"/>
  </p:normalViewPr>
  <p:slideViewPr>
    <p:cSldViewPr>
      <p:cViewPr varScale="1">
        <p:scale>
          <a:sx n="66" d="100"/>
          <a:sy n="66" d="100"/>
        </p:scale>
        <p:origin x="1958" y="53"/>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4589"/>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isaacs/node-semver"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docs.npmjs.com/misc/semver"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the process of application lifecycle management (ALM) with SharePoint Framework solutions. The module explains the role of the App Catalog and walks through how to create a new App Catalog site for a SharePoint Online tenant. Students will learn how to bundle and package a SPFX solution for distribution and to optimize SPFX builds for a production environment. The module explains how to package third-party JavaScript libraries as external references and how to deploy SharePoint Framework solution resources to the Office 365 CDN. Students will also learn how to publish SharePoint Framework solution packages in the App Catalog as well as how to install a SPFX solution in a SharePoint site. The module also explains the process of upgrading an SPFX solution after it’s has already been deployed to a production environment.</a:t>
            </a: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755906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035578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35584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Apps</a:t>
            </a:r>
            <a:r>
              <a:rPr lang="en-US" baseline="0" dirty="0"/>
              <a:t> can be deployed to a marketplace, either a public “SharePoint Marketplace” where other people can purchase and install your app, just like other marketplaces for smart phones, or using the App Catalog which acts like a private tenant-specific marketplace where apps aren’t bought and sold, rather they are just deployed by corporate developers or when administrators buy licenses and deploy the purchased app to the catalog.</a:t>
            </a:r>
            <a:endParaRPr lang="en-US" dirty="0"/>
          </a:p>
        </p:txBody>
      </p:sp>
    </p:spTree>
    <p:extLst>
      <p:ext uri="{BB962C8B-B14F-4D97-AF65-F5344CB8AC3E}">
        <p14:creationId xmlns:p14="http://schemas.microsoft.com/office/powerpoint/2010/main" val="2401889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8124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7726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37445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a:t>
            </a:r>
            <a:r>
              <a:rPr lang="en-US" sz="900" b="0" i="1" kern="1200" dirty="0">
                <a:solidFill>
                  <a:schemeClr val="tx1"/>
                </a:solidFill>
                <a:effectLst/>
                <a:latin typeface="Segoe UI Light" pitchFamily="34" charset="0"/>
                <a:ea typeface="+mn-ea"/>
                <a:cs typeface="+mn-cs"/>
              </a:rPr>
              <a:t>most</a:t>
            </a:r>
            <a:r>
              <a:rPr lang="en-US" sz="900" b="0" i="0" kern="1200" dirty="0">
                <a:solidFill>
                  <a:schemeClr val="tx1"/>
                </a:solidFill>
                <a:effectLst/>
                <a:latin typeface="Segoe UI Light" pitchFamily="34" charset="0"/>
                <a:ea typeface="+mn-ea"/>
                <a:cs typeface="+mn-cs"/>
              </a:rPr>
              <a:t> important things in your </a:t>
            </a:r>
            <a:r>
              <a:rPr lang="en-US" sz="900" b="0" i="0" kern="1200" dirty="0" err="1">
                <a:solidFill>
                  <a:schemeClr val="tx1"/>
                </a:solidFill>
                <a:effectLst/>
                <a:latin typeface="Segoe UI Light" pitchFamily="34" charset="0"/>
                <a:ea typeface="+mn-ea"/>
                <a:cs typeface="+mn-cs"/>
              </a:rPr>
              <a:t>package.json</a:t>
            </a:r>
            <a:r>
              <a:rPr lang="en-US" sz="900" b="0" i="0" kern="1200" dirty="0">
                <a:solidFill>
                  <a:schemeClr val="tx1"/>
                </a:solidFill>
                <a:effectLst/>
                <a:latin typeface="Segoe UI Light" pitchFamily="34" charset="0"/>
                <a:ea typeface="+mn-ea"/>
                <a:cs typeface="+mn-cs"/>
              </a:rPr>
              <a:t> are the name and version fields. Those are actually required, and your package won't install without them. The name and version together form an identifier that is assumed to be completely unique. Changes to the package should come along with changes to the version.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Version must be </a:t>
            </a:r>
            <a:r>
              <a:rPr lang="en-US" sz="900" b="0" i="0" kern="1200" dirty="0" err="1">
                <a:solidFill>
                  <a:schemeClr val="tx1"/>
                </a:solidFill>
                <a:effectLst/>
                <a:latin typeface="Segoe UI Light" pitchFamily="34" charset="0"/>
                <a:ea typeface="+mn-ea"/>
                <a:cs typeface="+mn-cs"/>
              </a:rPr>
              <a:t>parseable</a:t>
            </a:r>
            <a:r>
              <a:rPr lang="en-US" sz="900" b="0" i="0" kern="1200" dirty="0">
                <a:solidFill>
                  <a:schemeClr val="tx1"/>
                </a:solidFill>
                <a:effectLst/>
                <a:latin typeface="Segoe UI Light" pitchFamily="34" charset="0"/>
                <a:ea typeface="+mn-ea"/>
                <a:cs typeface="+mn-cs"/>
              </a:rPr>
              <a:t> by </a:t>
            </a:r>
            <a:r>
              <a:rPr lang="en-US" sz="900" b="0" i="0" kern="1200" dirty="0">
                <a:solidFill>
                  <a:schemeClr val="tx1"/>
                </a:solidFill>
                <a:effectLst/>
                <a:latin typeface="Segoe UI Light" pitchFamily="34" charset="0"/>
                <a:ea typeface="+mn-ea"/>
                <a:cs typeface="+mn-cs"/>
                <a:hlinkClick r:id="rId3"/>
              </a:rPr>
              <a:t>node-</a:t>
            </a:r>
            <a:r>
              <a:rPr lang="en-US" sz="900" b="0" i="0" kern="1200" dirty="0" err="1">
                <a:solidFill>
                  <a:schemeClr val="tx1"/>
                </a:solidFill>
                <a:effectLst/>
                <a:latin typeface="Segoe UI Light" pitchFamily="34" charset="0"/>
                <a:ea typeface="+mn-ea"/>
                <a:cs typeface="+mn-cs"/>
                <a:hlinkClick r:id="rId3"/>
              </a:rPr>
              <a:t>semver</a:t>
            </a:r>
            <a:r>
              <a:rPr lang="en-US" sz="900" b="0" i="0" kern="1200" dirty="0">
                <a:solidFill>
                  <a:schemeClr val="tx1"/>
                </a:solidFill>
                <a:effectLst/>
                <a:latin typeface="Segoe UI Light" pitchFamily="34" charset="0"/>
                <a:ea typeface="+mn-ea"/>
                <a:cs typeface="+mn-cs"/>
              </a:rPr>
              <a:t>, which is bundled with </a:t>
            </a:r>
            <a:r>
              <a:rPr lang="en-US" sz="900" b="0" i="0" kern="1200" dirty="0" err="1">
                <a:solidFill>
                  <a:schemeClr val="tx1"/>
                </a:solidFill>
                <a:effectLst/>
                <a:latin typeface="Segoe UI Light" pitchFamily="34" charset="0"/>
                <a:ea typeface="+mn-ea"/>
                <a:cs typeface="+mn-cs"/>
              </a:rPr>
              <a:t>npm</a:t>
            </a:r>
            <a:r>
              <a:rPr lang="en-US" sz="900" b="0" i="0" kern="1200" dirty="0">
                <a:solidFill>
                  <a:schemeClr val="tx1"/>
                </a:solidFill>
                <a:effectLst/>
                <a:latin typeface="Segoe UI Light" pitchFamily="34" charset="0"/>
                <a:ea typeface="+mn-ea"/>
                <a:cs typeface="+mn-cs"/>
              </a:rPr>
              <a:t> as a dependency. (</a:t>
            </a:r>
            <a:r>
              <a:rPr lang="en-US" sz="900" b="0" i="0" kern="1200" dirty="0" err="1">
                <a:solidFill>
                  <a:schemeClr val="tx1"/>
                </a:solidFill>
                <a:effectLst/>
                <a:latin typeface="Segoe UI Light" pitchFamily="34" charset="0"/>
                <a:ea typeface="+mn-ea"/>
                <a:cs typeface="+mn-cs"/>
              </a:rPr>
              <a:t>npm</a:t>
            </a:r>
            <a:r>
              <a:rPr lang="en-US" sz="900" b="0" i="0" kern="1200" dirty="0">
                <a:solidFill>
                  <a:schemeClr val="tx1"/>
                </a:solidFill>
                <a:effectLst/>
                <a:latin typeface="Segoe UI Light" pitchFamily="34" charset="0"/>
                <a:ea typeface="+mn-ea"/>
                <a:cs typeface="+mn-cs"/>
              </a:rPr>
              <a:t> install </a:t>
            </a:r>
            <a:r>
              <a:rPr lang="en-US" sz="900" b="0" i="0" kern="1200" dirty="0" err="1">
                <a:solidFill>
                  <a:schemeClr val="tx1"/>
                </a:solidFill>
                <a:effectLst/>
                <a:latin typeface="Segoe UI Light" pitchFamily="34" charset="0"/>
                <a:ea typeface="+mn-ea"/>
                <a:cs typeface="+mn-cs"/>
              </a:rPr>
              <a:t>semver</a:t>
            </a:r>
            <a:r>
              <a:rPr lang="en-US" sz="900" b="0" i="0" kern="1200" dirty="0">
                <a:solidFill>
                  <a:schemeClr val="tx1"/>
                </a:solidFill>
                <a:effectLst/>
                <a:latin typeface="Segoe UI Light" pitchFamily="34" charset="0"/>
                <a:ea typeface="+mn-ea"/>
                <a:cs typeface="+mn-cs"/>
              </a:rPr>
              <a:t> to use it yourself.)</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More on version numbers and ranges at </a:t>
            </a:r>
            <a:r>
              <a:rPr lang="en-US" sz="900" b="0" i="0" kern="1200" dirty="0" err="1">
                <a:solidFill>
                  <a:schemeClr val="tx1"/>
                </a:solidFill>
                <a:effectLst/>
                <a:latin typeface="Segoe UI Light" pitchFamily="34" charset="0"/>
                <a:ea typeface="+mn-ea"/>
                <a:cs typeface="+mn-cs"/>
                <a:hlinkClick r:id="rId4"/>
              </a:rPr>
              <a:t>semver</a:t>
            </a:r>
            <a:r>
              <a:rPr lang="en-US" sz="900" b="0" i="0" kern="1200" dirty="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164025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5066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659849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pfxwpstorage.blob.core.windows.net/helloworld-webpar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Packaging and Deploying SharePoint Framework Solutions</a:t>
            </a:r>
            <a:endParaRPr lang="en-US" sz="27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6B96-B763-4B76-9F4E-46A093A4B801}"/>
              </a:ext>
            </a:extLst>
          </p:cNvPr>
          <p:cNvSpPr>
            <a:spLocks noGrp="1"/>
          </p:cNvSpPr>
          <p:nvPr>
            <p:ph type="title"/>
          </p:nvPr>
        </p:nvSpPr>
        <p:spPr/>
        <p:txBody>
          <a:bodyPr/>
          <a:lstStyle/>
          <a:p>
            <a:r>
              <a:rPr lang="en-US" dirty="0"/>
              <a:t>Building a </a:t>
            </a:r>
            <a:r>
              <a:rPr lang="en-US" dirty="0" err="1"/>
              <a:t>SPFx</a:t>
            </a:r>
            <a:r>
              <a:rPr lang="en-US" dirty="0"/>
              <a:t> Solution</a:t>
            </a:r>
          </a:p>
        </p:txBody>
      </p:sp>
      <p:sp>
        <p:nvSpPr>
          <p:cNvPr id="5" name="Content Placeholder 4">
            <a:extLst>
              <a:ext uri="{FF2B5EF4-FFF2-40B4-BE49-F238E27FC236}">
                <a16:creationId xmlns:a16="http://schemas.microsoft.com/office/drawing/2014/main" id="{7FA7075D-97C5-49B3-A06F-A6B56A488E38}"/>
              </a:ext>
            </a:extLst>
          </p:cNvPr>
          <p:cNvSpPr>
            <a:spLocks noGrp="1"/>
          </p:cNvSpPr>
          <p:nvPr>
            <p:ph idx="1"/>
          </p:nvPr>
        </p:nvSpPr>
        <p:spPr/>
        <p:txBody>
          <a:bodyPr/>
          <a:lstStyle/>
          <a:p>
            <a:r>
              <a:rPr lang="en-US" dirty="0"/>
              <a:t>Done by executing gulp package-solution</a:t>
            </a:r>
          </a:p>
          <a:p>
            <a:pPr lvl="1"/>
            <a:r>
              <a:rPr lang="en-US" dirty="0"/>
              <a:t>Can be done with or without </a:t>
            </a:r>
            <a:r>
              <a:rPr lang="en-US" sz="1800" b="1" dirty="0">
                <a:solidFill>
                  <a:srgbClr val="87451D"/>
                </a:solidFill>
                <a:latin typeface="Lucida Console" panose="020B0609040504020204" pitchFamily="49" charset="0"/>
              </a:rPr>
              <a:t>--ship</a:t>
            </a:r>
            <a:r>
              <a:rPr lang="en-US" dirty="0">
                <a:solidFill>
                  <a:srgbClr val="87451D"/>
                </a:solidFill>
              </a:rPr>
              <a:t> </a:t>
            </a:r>
            <a:r>
              <a:rPr lang="en-US" dirty="0"/>
              <a:t>parameter</a:t>
            </a:r>
          </a:p>
          <a:p>
            <a:pPr lvl="1"/>
            <a:endParaRPr lang="en-US" dirty="0"/>
          </a:p>
          <a:p>
            <a:endParaRPr lang="en-US" dirty="0"/>
          </a:p>
          <a:p>
            <a:endParaRPr lang="en-US" dirty="0"/>
          </a:p>
          <a:p>
            <a:pPr lvl="1"/>
            <a:r>
              <a:rPr lang="en-US" dirty="0"/>
              <a:t>Generates zip archive with </a:t>
            </a:r>
            <a:r>
              <a:rPr lang="en-US" sz="1800" b="1" dirty="0">
                <a:solidFill>
                  <a:srgbClr val="87451D"/>
                </a:solidFill>
                <a:latin typeface="Lucida Console" panose="020B0609040504020204" pitchFamily="49" charset="0"/>
              </a:rPr>
              <a:t>.</a:t>
            </a:r>
            <a:r>
              <a:rPr lang="en-US" sz="1800" b="1" dirty="0" err="1">
                <a:solidFill>
                  <a:srgbClr val="87451D"/>
                </a:solidFill>
                <a:latin typeface="Lucida Console" panose="020B0609040504020204" pitchFamily="49" charset="0"/>
              </a:rPr>
              <a:t>sppkg</a:t>
            </a:r>
            <a:r>
              <a:rPr lang="en-US" dirty="0"/>
              <a:t> extension</a:t>
            </a:r>
          </a:p>
        </p:txBody>
      </p:sp>
      <p:pic>
        <p:nvPicPr>
          <p:cNvPr id="3" name="Picture 2">
            <a:extLst>
              <a:ext uri="{FF2B5EF4-FFF2-40B4-BE49-F238E27FC236}">
                <a16:creationId xmlns:a16="http://schemas.microsoft.com/office/drawing/2014/main" id="{3422EEB5-9906-4F55-87A0-ECCB5E3F8A1F}"/>
              </a:ext>
            </a:extLst>
          </p:cNvPr>
          <p:cNvPicPr>
            <a:picLocks noChangeAspect="1"/>
          </p:cNvPicPr>
          <p:nvPr/>
        </p:nvPicPr>
        <p:blipFill>
          <a:blip r:embed="rId2"/>
          <a:stretch>
            <a:fillRect/>
          </a:stretch>
        </p:blipFill>
        <p:spPr>
          <a:xfrm>
            <a:off x="1181100" y="2483628"/>
            <a:ext cx="6096000" cy="1339006"/>
          </a:xfrm>
          <a:prstGeom prst="rect">
            <a:avLst/>
          </a:prstGeom>
        </p:spPr>
      </p:pic>
      <p:pic>
        <p:nvPicPr>
          <p:cNvPr id="4" name="Picture 3">
            <a:extLst>
              <a:ext uri="{FF2B5EF4-FFF2-40B4-BE49-F238E27FC236}">
                <a16:creationId xmlns:a16="http://schemas.microsoft.com/office/drawing/2014/main" id="{397C5EA3-AC94-4FCF-AC0B-FAB0F9A6BE50}"/>
              </a:ext>
            </a:extLst>
          </p:cNvPr>
          <p:cNvPicPr>
            <a:picLocks noChangeAspect="1"/>
          </p:cNvPicPr>
          <p:nvPr/>
        </p:nvPicPr>
        <p:blipFill>
          <a:blip r:embed="rId3"/>
          <a:stretch>
            <a:fillRect/>
          </a:stretch>
        </p:blipFill>
        <p:spPr>
          <a:xfrm>
            <a:off x="1181100" y="4364826"/>
            <a:ext cx="1943100" cy="2281933"/>
          </a:xfrm>
          <a:prstGeom prst="rect">
            <a:avLst/>
          </a:prstGeom>
        </p:spPr>
      </p:pic>
    </p:spTree>
    <p:extLst>
      <p:ext uri="{BB962C8B-B14F-4D97-AF65-F5344CB8AC3E}">
        <p14:creationId xmlns:p14="http://schemas.microsoft.com/office/powerpoint/2010/main" val="251401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96B6-87D1-4764-A65D-FC331E8ECECC}"/>
              </a:ext>
            </a:extLst>
          </p:cNvPr>
          <p:cNvSpPr>
            <a:spLocks noGrp="1"/>
          </p:cNvSpPr>
          <p:nvPr>
            <p:ph type="title"/>
          </p:nvPr>
        </p:nvSpPr>
        <p:spPr/>
        <p:txBody>
          <a:bodyPr/>
          <a:lstStyle/>
          <a:p>
            <a:r>
              <a:rPr lang="en-US" dirty="0"/>
              <a:t>Packaging a </a:t>
            </a:r>
            <a:r>
              <a:rPr lang="en-US" dirty="0" err="1"/>
              <a:t>SPFx</a:t>
            </a:r>
            <a:r>
              <a:rPr lang="en-US" dirty="0"/>
              <a:t> Solution for Distribution</a:t>
            </a:r>
          </a:p>
        </p:txBody>
      </p:sp>
      <p:sp>
        <p:nvSpPr>
          <p:cNvPr id="3" name="Content Placeholder 2">
            <a:extLst>
              <a:ext uri="{FF2B5EF4-FFF2-40B4-BE49-F238E27FC236}">
                <a16:creationId xmlns:a16="http://schemas.microsoft.com/office/drawing/2014/main" id="{0FEBD6D4-7072-4BC6-BEC5-3B09FDBB6545}"/>
              </a:ext>
            </a:extLst>
          </p:cNvPr>
          <p:cNvSpPr>
            <a:spLocks noGrp="1"/>
          </p:cNvSpPr>
          <p:nvPr>
            <p:ph idx="1"/>
          </p:nvPr>
        </p:nvSpPr>
        <p:spPr/>
        <p:txBody>
          <a:bodyPr>
            <a:normAutofit/>
          </a:bodyPr>
          <a:lstStyle/>
          <a:p>
            <a:r>
              <a:rPr lang="en-US" sz="2400" dirty="0"/>
              <a:t>gulp bundle --ship </a:t>
            </a:r>
          </a:p>
          <a:p>
            <a:pPr lvl="1"/>
            <a:r>
              <a:rPr lang="en-US" sz="2000" dirty="0"/>
              <a:t>Uses dynamic URL for assets based on tenant CDN settings</a:t>
            </a:r>
            <a:endParaRPr lang="en-US" dirty="0"/>
          </a:p>
          <a:p>
            <a:pPr lvl="1"/>
            <a:endParaRPr lang="en-US" sz="2000" dirty="0"/>
          </a:p>
          <a:p>
            <a:pPr lvl="1"/>
            <a:endParaRPr lang="en-US" sz="2000" dirty="0"/>
          </a:p>
          <a:p>
            <a:pPr lvl="1"/>
            <a:endParaRPr lang="en-US" sz="2000" dirty="0"/>
          </a:p>
          <a:p>
            <a:pPr lvl="1"/>
            <a:endParaRPr lang="en-US" sz="2000" dirty="0"/>
          </a:p>
          <a:p>
            <a:r>
              <a:rPr lang="en-US" sz="2400" dirty="0"/>
              <a:t>gulp package-solution --ship </a:t>
            </a:r>
          </a:p>
          <a:p>
            <a:pPr lvl="1"/>
            <a:r>
              <a:rPr lang="en-US" sz="2000" dirty="0"/>
              <a:t>Uses dynamic URL for assets based on tenant CDN settings</a:t>
            </a:r>
          </a:p>
          <a:p>
            <a:endParaRPr lang="en-US" sz="2400" dirty="0"/>
          </a:p>
        </p:txBody>
      </p:sp>
      <p:pic>
        <p:nvPicPr>
          <p:cNvPr id="4" name="Picture 3">
            <a:extLst>
              <a:ext uri="{FF2B5EF4-FFF2-40B4-BE49-F238E27FC236}">
                <a16:creationId xmlns:a16="http://schemas.microsoft.com/office/drawing/2014/main" id="{A3179315-F298-4AA5-A752-9270627BEE59}"/>
              </a:ext>
            </a:extLst>
          </p:cNvPr>
          <p:cNvPicPr>
            <a:picLocks noChangeAspect="1"/>
          </p:cNvPicPr>
          <p:nvPr/>
        </p:nvPicPr>
        <p:blipFill>
          <a:blip r:embed="rId2"/>
          <a:stretch>
            <a:fillRect/>
          </a:stretch>
        </p:blipFill>
        <p:spPr>
          <a:xfrm>
            <a:off x="1219200" y="2362200"/>
            <a:ext cx="5895975" cy="1400175"/>
          </a:xfrm>
          <a:prstGeom prst="rect">
            <a:avLst/>
          </a:prstGeom>
        </p:spPr>
      </p:pic>
      <p:pic>
        <p:nvPicPr>
          <p:cNvPr id="5" name="Picture 4">
            <a:extLst>
              <a:ext uri="{FF2B5EF4-FFF2-40B4-BE49-F238E27FC236}">
                <a16:creationId xmlns:a16="http://schemas.microsoft.com/office/drawing/2014/main" id="{F3C391D0-B54A-4625-A421-8E7D624D4A21}"/>
              </a:ext>
            </a:extLst>
          </p:cNvPr>
          <p:cNvPicPr>
            <a:picLocks noChangeAspect="1"/>
          </p:cNvPicPr>
          <p:nvPr/>
        </p:nvPicPr>
        <p:blipFill>
          <a:blip r:embed="rId3"/>
          <a:stretch>
            <a:fillRect/>
          </a:stretch>
        </p:blipFill>
        <p:spPr>
          <a:xfrm>
            <a:off x="1648075" y="4800600"/>
            <a:ext cx="5991225" cy="1524000"/>
          </a:xfrm>
          <a:prstGeom prst="rect">
            <a:avLst/>
          </a:prstGeom>
        </p:spPr>
      </p:pic>
    </p:spTree>
    <p:extLst>
      <p:ext uri="{BB962C8B-B14F-4D97-AF65-F5344CB8AC3E}">
        <p14:creationId xmlns:p14="http://schemas.microsoft.com/office/powerpoint/2010/main" val="194485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C115-A377-4FC4-B4E2-3BB38025A2EE}"/>
              </a:ext>
            </a:extLst>
          </p:cNvPr>
          <p:cNvSpPr>
            <a:spLocks noGrp="1"/>
          </p:cNvSpPr>
          <p:nvPr>
            <p:ph type="title"/>
          </p:nvPr>
        </p:nvSpPr>
        <p:spPr/>
        <p:txBody>
          <a:bodyPr/>
          <a:lstStyle/>
          <a:p>
            <a:r>
              <a:rPr lang="en-US" dirty="0"/>
              <a:t>Inside a </a:t>
            </a:r>
            <a:r>
              <a:rPr lang="en-US" dirty="0" err="1"/>
              <a:t>SPFx</a:t>
            </a:r>
            <a:r>
              <a:rPr lang="en-US" dirty="0"/>
              <a:t> Solution Package</a:t>
            </a:r>
          </a:p>
        </p:txBody>
      </p:sp>
      <p:sp>
        <p:nvSpPr>
          <p:cNvPr id="7" name="Content Placeholder 6">
            <a:extLst>
              <a:ext uri="{FF2B5EF4-FFF2-40B4-BE49-F238E27FC236}">
                <a16:creationId xmlns:a16="http://schemas.microsoft.com/office/drawing/2014/main" id="{C83120C5-1CD6-46C0-A733-0739942A2701}"/>
              </a:ext>
            </a:extLst>
          </p:cNvPr>
          <p:cNvSpPr>
            <a:spLocks noGrp="1"/>
          </p:cNvSpPr>
          <p:nvPr>
            <p:ph idx="1"/>
          </p:nvPr>
        </p:nvSpPr>
        <p:spPr/>
        <p:txBody>
          <a:bodyPr/>
          <a:lstStyle/>
          <a:p>
            <a:r>
              <a:rPr lang="en-US" dirty="0"/>
              <a:t>Your .</a:t>
            </a:r>
            <a:r>
              <a:rPr lang="en-US" dirty="0" err="1"/>
              <a:t>js</a:t>
            </a:r>
            <a:r>
              <a:rPr lang="en-US" dirty="0"/>
              <a:t> code is included in </a:t>
            </a:r>
            <a:r>
              <a:rPr lang="en-US" dirty="0" err="1"/>
              <a:t>ClientSideAssets</a:t>
            </a:r>
            <a:endParaRPr lang="en-US" dirty="0"/>
          </a:p>
        </p:txBody>
      </p:sp>
      <p:pic>
        <p:nvPicPr>
          <p:cNvPr id="4" name="Picture 3">
            <a:extLst>
              <a:ext uri="{FF2B5EF4-FFF2-40B4-BE49-F238E27FC236}">
                <a16:creationId xmlns:a16="http://schemas.microsoft.com/office/drawing/2014/main" id="{14CEDBE7-D84E-42B2-9BB8-0146C4F4C5B6}"/>
              </a:ext>
            </a:extLst>
          </p:cNvPr>
          <p:cNvPicPr>
            <a:picLocks noChangeAspect="1"/>
          </p:cNvPicPr>
          <p:nvPr/>
        </p:nvPicPr>
        <p:blipFill>
          <a:blip r:embed="rId2"/>
          <a:stretch>
            <a:fillRect/>
          </a:stretch>
        </p:blipFill>
        <p:spPr>
          <a:xfrm>
            <a:off x="381000" y="2286000"/>
            <a:ext cx="1979985" cy="1714627"/>
          </a:xfrm>
          <a:prstGeom prst="rect">
            <a:avLst/>
          </a:prstGeom>
        </p:spPr>
      </p:pic>
      <p:grpSp>
        <p:nvGrpSpPr>
          <p:cNvPr id="13" name="Group 12">
            <a:extLst>
              <a:ext uri="{FF2B5EF4-FFF2-40B4-BE49-F238E27FC236}">
                <a16:creationId xmlns:a16="http://schemas.microsoft.com/office/drawing/2014/main" id="{2D60C364-A3FD-4E6C-B467-1A4F3681D7F5}"/>
              </a:ext>
            </a:extLst>
          </p:cNvPr>
          <p:cNvGrpSpPr/>
          <p:nvPr/>
        </p:nvGrpSpPr>
        <p:grpSpPr>
          <a:xfrm>
            <a:off x="2208585" y="2564014"/>
            <a:ext cx="4511958" cy="2079779"/>
            <a:chOff x="2362200" y="4038600"/>
            <a:chExt cx="4511958" cy="2079779"/>
          </a:xfrm>
        </p:grpSpPr>
        <p:pic>
          <p:nvPicPr>
            <p:cNvPr id="3" name="Picture 2">
              <a:extLst>
                <a:ext uri="{FF2B5EF4-FFF2-40B4-BE49-F238E27FC236}">
                  <a16:creationId xmlns:a16="http://schemas.microsoft.com/office/drawing/2014/main" id="{ACCD0A0F-0A86-4DD7-8736-3F5666637C76}"/>
                </a:ext>
              </a:extLst>
            </p:cNvPr>
            <p:cNvPicPr>
              <a:picLocks noChangeAspect="1"/>
            </p:cNvPicPr>
            <p:nvPr/>
          </p:nvPicPr>
          <p:blipFill>
            <a:blip r:embed="rId3"/>
            <a:stretch>
              <a:fillRect/>
            </a:stretch>
          </p:blipFill>
          <p:spPr>
            <a:xfrm>
              <a:off x="3048000" y="4038600"/>
              <a:ext cx="3826158" cy="2079779"/>
            </a:xfrm>
            <a:prstGeom prst="rect">
              <a:avLst/>
            </a:prstGeom>
            <a:ln>
              <a:solidFill>
                <a:schemeClr val="tx1">
                  <a:lumMod val="50000"/>
                  <a:lumOff val="50000"/>
                </a:schemeClr>
              </a:solidFill>
            </a:ln>
          </p:spPr>
        </p:pic>
        <p:cxnSp>
          <p:nvCxnSpPr>
            <p:cNvPr id="8" name="Straight Arrow Connector 7">
              <a:extLst>
                <a:ext uri="{FF2B5EF4-FFF2-40B4-BE49-F238E27FC236}">
                  <a16:creationId xmlns:a16="http://schemas.microsoft.com/office/drawing/2014/main" id="{40C958EF-30EF-412F-91CC-1F0BD57D4FB0}"/>
                </a:ext>
              </a:extLst>
            </p:cNvPr>
            <p:cNvCxnSpPr>
              <a:cxnSpLocks/>
            </p:cNvCxnSpPr>
            <p:nvPr/>
          </p:nvCxnSpPr>
          <p:spPr>
            <a:xfrm>
              <a:off x="2362200" y="5297557"/>
              <a:ext cx="61901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25F5802-48BD-4A12-BC06-DFAF298A9AD3}"/>
              </a:ext>
            </a:extLst>
          </p:cNvPr>
          <p:cNvGrpSpPr/>
          <p:nvPr/>
        </p:nvGrpSpPr>
        <p:grpSpPr>
          <a:xfrm>
            <a:off x="4125617" y="3143314"/>
            <a:ext cx="4648200" cy="341338"/>
            <a:chOff x="4279232" y="4617900"/>
            <a:chExt cx="4648200" cy="341338"/>
          </a:xfrm>
        </p:grpSpPr>
        <p:pic>
          <p:nvPicPr>
            <p:cNvPr id="5" name="Picture 4">
              <a:extLst>
                <a:ext uri="{FF2B5EF4-FFF2-40B4-BE49-F238E27FC236}">
                  <a16:creationId xmlns:a16="http://schemas.microsoft.com/office/drawing/2014/main" id="{573D1D33-6BA7-4AA5-88BD-CF1B88582ADC}"/>
                </a:ext>
              </a:extLst>
            </p:cNvPr>
            <p:cNvPicPr>
              <a:picLocks noChangeAspect="1"/>
            </p:cNvPicPr>
            <p:nvPr/>
          </p:nvPicPr>
          <p:blipFill>
            <a:blip r:embed="rId4"/>
            <a:stretch>
              <a:fillRect/>
            </a:stretch>
          </p:blipFill>
          <p:spPr>
            <a:xfrm>
              <a:off x="5013955" y="4617900"/>
              <a:ext cx="3913477" cy="341338"/>
            </a:xfrm>
            <a:prstGeom prst="rect">
              <a:avLst/>
            </a:prstGeom>
            <a:ln>
              <a:solidFill>
                <a:schemeClr val="tx1">
                  <a:lumMod val="50000"/>
                  <a:lumOff val="50000"/>
                </a:schemeClr>
              </a:solidFill>
            </a:ln>
          </p:spPr>
        </p:pic>
        <p:cxnSp>
          <p:nvCxnSpPr>
            <p:cNvPr id="9" name="Straight Arrow Connector 8">
              <a:extLst>
                <a:ext uri="{FF2B5EF4-FFF2-40B4-BE49-F238E27FC236}">
                  <a16:creationId xmlns:a16="http://schemas.microsoft.com/office/drawing/2014/main" id="{F9D3DA03-B453-4FF9-A6F3-47A2A8867A0A}"/>
                </a:ext>
              </a:extLst>
            </p:cNvPr>
            <p:cNvCxnSpPr>
              <a:cxnSpLocks/>
            </p:cNvCxnSpPr>
            <p:nvPr/>
          </p:nvCxnSpPr>
          <p:spPr>
            <a:xfrm>
              <a:off x="4279232" y="4636168"/>
              <a:ext cx="565484" cy="802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2465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Creating the App Catalog Site in SharePoint Online</a:t>
            </a:r>
          </a:p>
          <a:p>
            <a:pPr lvl="0">
              <a:buFont typeface="Wingdings" panose="05000000000000000000" pitchFamily="2" charset="2"/>
              <a:buChar char="ü"/>
            </a:pPr>
            <a:r>
              <a:rPr lang="en-US" sz="2400" dirty="0"/>
              <a:t>Packaging SPFX Solutions for Distribution</a:t>
            </a:r>
          </a:p>
          <a:p>
            <a:pPr lvl="0">
              <a:buFont typeface="Wingdings" panose="05000000000000000000" pitchFamily="2" charset="2"/>
              <a:buChar char="Ø"/>
            </a:pPr>
            <a:r>
              <a:rPr lang="en-US" sz="2400" dirty="0"/>
              <a:t>Publishing and Updating SPFX Solutions</a:t>
            </a:r>
          </a:p>
          <a:p>
            <a:r>
              <a:rPr lang="en-US" sz="2400" dirty="0"/>
              <a:t>Deploying </a:t>
            </a:r>
            <a:r>
              <a:rPr lang="en-US" sz="2400" dirty="0" err="1"/>
              <a:t>Webpart</a:t>
            </a:r>
            <a:r>
              <a:rPr lang="en-US" sz="2400" dirty="0"/>
              <a:t> Assets in Azure Storage</a:t>
            </a:r>
          </a:p>
        </p:txBody>
      </p:sp>
    </p:spTree>
    <p:extLst>
      <p:ext uri="{BB962C8B-B14F-4D97-AF65-F5344CB8AC3E}">
        <p14:creationId xmlns:p14="http://schemas.microsoft.com/office/powerpoint/2010/main" val="55073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77A5-8495-4B0D-B2EA-EAE9FC9790FF}"/>
              </a:ext>
            </a:extLst>
          </p:cNvPr>
          <p:cNvSpPr>
            <a:spLocks noGrp="1"/>
          </p:cNvSpPr>
          <p:nvPr>
            <p:ph type="title"/>
          </p:nvPr>
        </p:nvSpPr>
        <p:spPr/>
        <p:txBody>
          <a:bodyPr/>
          <a:lstStyle/>
          <a:p>
            <a:r>
              <a:rPr lang="en-US" dirty="0"/>
              <a:t>Deploying Solution to Office 365 Tenancy</a:t>
            </a:r>
          </a:p>
        </p:txBody>
      </p:sp>
      <p:pic>
        <p:nvPicPr>
          <p:cNvPr id="10" name="Picture 9">
            <a:extLst>
              <a:ext uri="{FF2B5EF4-FFF2-40B4-BE49-F238E27FC236}">
                <a16:creationId xmlns:a16="http://schemas.microsoft.com/office/drawing/2014/main" id="{5087B216-DA8F-446E-8F50-F159D29E3DF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371600"/>
            <a:ext cx="8387320" cy="29718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749005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BF07-B2D5-4EA9-8D73-779C5FE8C086}"/>
              </a:ext>
            </a:extLst>
          </p:cNvPr>
          <p:cNvSpPr>
            <a:spLocks noGrp="1"/>
          </p:cNvSpPr>
          <p:nvPr>
            <p:ph type="title"/>
          </p:nvPr>
        </p:nvSpPr>
        <p:spPr/>
        <p:txBody>
          <a:bodyPr/>
          <a:lstStyle/>
          <a:p>
            <a:r>
              <a:rPr lang="en-US" dirty="0" err="1"/>
              <a:t>includeClientSideAssets</a:t>
            </a:r>
            <a:r>
              <a:rPr lang="en-US" dirty="0"/>
              <a:t> = True</a:t>
            </a:r>
          </a:p>
        </p:txBody>
      </p:sp>
      <p:sp>
        <p:nvSpPr>
          <p:cNvPr id="3" name="Content Placeholder 2">
            <a:extLst>
              <a:ext uri="{FF2B5EF4-FFF2-40B4-BE49-F238E27FC236}">
                <a16:creationId xmlns:a16="http://schemas.microsoft.com/office/drawing/2014/main" id="{0D2F1A2F-E25D-4FDF-BCB1-2E9A315224F8}"/>
              </a:ext>
            </a:extLst>
          </p:cNvPr>
          <p:cNvSpPr>
            <a:spLocks noGrp="1"/>
          </p:cNvSpPr>
          <p:nvPr>
            <p:ph idx="1"/>
          </p:nvPr>
        </p:nvSpPr>
        <p:spPr/>
        <p:txBody>
          <a:bodyPr/>
          <a:lstStyle/>
          <a:p>
            <a:r>
              <a:rPr lang="en-US" dirty="0"/>
              <a:t>If Office 365 CDN is enabled…</a:t>
            </a:r>
          </a:p>
          <a:p>
            <a:pPr lvl="1"/>
            <a:r>
              <a:rPr lang="en-US" dirty="0"/>
              <a:t>it will be used automatically with default settings. </a:t>
            </a:r>
          </a:p>
          <a:p>
            <a:r>
              <a:rPr lang="en-US" dirty="0"/>
              <a:t>If Office 365 CDN is not enabled… </a:t>
            </a:r>
          </a:p>
          <a:p>
            <a:pPr lvl="1"/>
            <a:r>
              <a:rPr lang="en-US" dirty="0"/>
              <a:t>assets will be served from app catalog site collection.</a:t>
            </a:r>
          </a:p>
        </p:txBody>
      </p:sp>
      <p:pic>
        <p:nvPicPr>
          <p:cNvPr id="4" name="Picture 3">
            <a:extLst>
              <a:ext uri="{FF2B5EF4-FFF2-40B4-BE49-F238E27FC236}">
                <a16:creationId xmlns:a16="http://schemas.microsoft.com/office/drawing/2014/main" id="{CB706791-FEDB-4B18-B9CA-47538C00335B}"/>
              </a:ext>
            </a:extLst>
          </p:cNvPr>
          <p:cNvPicPr>
            <a:picLocks noChangeAspect="1"/>
          </p:cNvPicPr>
          <p:nvPr/>
        </p:nvPicPr>
        <p:blipFill>
          <a:blip r:embed="rId2"/>
          <a:stretch>
            <a:fillRect/>
          </a:stretch>
        </p:blipFill>
        <p:spPr>
          <a:xfrm>
            <a:off x="1122821" y="3581400"/>
            <a:ext cx="7640179" cy="2819400"/>
          </a:xfrm>
          <a:prstGeom prst="rect">
            <a:avLst/>
          </a:prstGeom>
        </p:spPr>
      </p:pic>
      <p:sp>
        <p:nvSpPr>
          <p:cNvPr id="5" name="Arrow: Right 4">
            <a:extLst>
              <a:ext uri="{FF2B5EF4-FFF2-40B4-BE49-F238E27FC236}">
                <a16:creationId xmlns:a16="http://schemas.microsoft.com/office/drawing/2014/main" id="{FAFD189C-C071-4CD6-9E51-1DAA43585E26}"/>
              </a:ext>
            </a:extLst>
          </p:cNvPr>
          <p:cNvSpPr/>
          <p:nvPr/>
        </p:nvSpPr>
        <p:spPr>
          <a:xfrm>
            <a:off x="1295400" y="4876800"/>
            <a:ext cx="685800" cy="4572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331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3596-0B99-43C0-829C-9763925F12F5}"/>
              </a:ext>
            </a:extLst>
          </p:cNvPr>
          <p:cNvSpPr>
            <a:spLocks noGrp="1"/>
          </p:cNvSpPr>
          <p:nvPr>
            <p:ph type="title"/>
          </p:nvPr>
        </p:nvSpPr>
        <p:spPr/>
        <p:txBody>
          <a:bodyPr/>
          <a:lstStyle/>
          <a:p>
            <a:r>
              <a:rPr lang="en-US" dirty="0"/>
              <a:t>Enabling the Office 365 CDN</a:t>
            </a:r>
          </a:p>
        </p:txBody>
      </p:sp>
      <p:sp>
        <p:nvSpPr>
          <p:cNvPr id="3" name="Content Placeholder 2">
            <a:extLst>
              <a:ext uri="{FF2B5EF4-FFF2-40B4-BE49-F238E27FC236}">
                <a16:creationId xmlns:a16="http://schemas.microsoft.com/office/drawing/2014/main" id="{8634ADFC-8327-4A20-A24A-2ACAC9BC6B4D}"/>
              </a:ext>
            </a:extLst>
          </p:cNvPr>
          <p:cNvSpPr>
            <a:spLocks noGrp="1"/>
          </p:cNvSpPr>
          <p:nvPr>
            <p:ph idx="1"/>
          </p:nvPr>
        </p:nvSpPr>
        <p:spPr/>
        <p:txBody>
          <a:bodyPr>
            <a:normAutofit/>
          </a:bodyPr>
          <a:lstStyle/>
          <a:p>
            <a:r>
              <a:rPr lang="en-US" sz="2400" dirty="0"/>
              <a:t>Office 365 provides CDN for </a:t>
            </a:r>
            <a:r>
              <a:rPr lang="en-US" sz="2400" dirty="0" err="1"/>
              <a:t>SPFx</a:t>
            </a:r>
            <a:r>
              <a:rPr lang="en-US" sz="2400" dirty="0"/>
              <a:t> solution deployment</a:t>
            </a:r>
          </a:p>
          <a:p>
            <a:pPr lvl="1"/>
            <a:r>
              <a:rPr lang="en-US" sz="2000" dirty="0"/>
              <a:t>Office 365 CDN must be enabled using PowerShell</a:t>
            </a:r>
          </a:p>
          <a:p>
            <a:pPr lvl="1"/>
            <a:endParaRPr lang="en-US" sz="2000" dirty="0"/>
          </a:p>
          <a:p>
            <a:endParaRPr lang="en-US" sz="2400" dirty="0"/>
          </a:p>
          <a:p>
            <a:endParaRPr lang="en-US" sz="2400" dirty="0"/>
          </a:p>
          <a:p>
            <a:pPr lvl="2"/>
            <a:endParaRPr lang="en-US" sz="1600" dirty="0"/>
          </a:p>
          <a:p>
            <a:pPr lvl="1"/>
            <a:r>
              <a:rPr lang="en-US" sz="2000" dirty="0"/>
              <a:t>Enabling CDN creates </a:t>
            </a:r>
            <a:r>
              <a:rPr lang="en-US" sz="1600" b="1" dirty="0">
                <a:solidFill>
                  <a:srgbClr val="87451D"/>
                </a:solidFill>
                <a:latin typeface="Lucida Console" panose="020B0609040504020204" pitchFamily="49" charset="0"/>
              </a:rPr>
              <a:t>*/CLIENTSIDEASSETS</a:t>
            </a:r>
            <a:r>
              <a:rPr lang="en-US" sz="2000" dirty="0"/>
              <a:t> origin</a:t>
            </a:r>
          </a:p>
          <a:p>
            <a:pPr lvl="1"/>
            <a:endParaRPr lang="en-US" sz="2000" dirty="0"/>
          </a:p>
          <a:p>
            <a:pPr lvl="1"/>
            <a:endParaRPr lang="en-US" sz="2000" dirty="0"/>
          </a:p>
          <a:p>
            <a:pPr lvl="1"/>
            <a:endParaRPr lang="en-US" sz="2000" dirty="0"/>
          </a:p>
          <a:p>
            <a:pPr lvl="1"/>
            <a:endParaRPr lang="en-US" sz="2000" dirty="0"/>
          </a:p>
          <a:p>
            <a:pPr lvl="1"/>
            <a:r>
              <a:rPr lang="en-US" sz="2000" dirty="0"/>
              <a:t>CDN supports these file type extensions</a:t>
            </a:r>
            <a:br>
              <a:rPr lang="en-US" sz="2000" dirty="0"/>
            </a:br>
            <a:r>
              <a:rPr lang="en-US" sz="1600" b="1" dirty="0">
                <a:solidFill>
                  <a:srgbClr val="87451D"/>
                </a:solidFill>
                <a:latin typeface="Lucida Console" panose="020B0609040504020204" pitchFamily="49" charset="0"/>
              </a:rPr>
              <a:t>CSS, EOT, GIF, ICO, JPEG, JPG, JS, MAP, PNG, SVG, TTF, WOFF</a:t>
            </a:r>
          </a:p>
          <a:p>
            <a:pPr lvl="1"/>
            <a:endParaRPr lang="en-US" sz="2000" dirty="0"/>
          </a:p>
        </p:txBody>
      </p:sp>
      <p:pic>
        <p:nvPicPr>
          <p:cNvPr id="6" name="Picture 5">
            <a:extLst>
              <a:ext uri="{FF2B5EF4-FFF2-40B4-BE49-F238E27FC236}">
                <a16:creationId xmlns:a16="http://schemas.microsoft.com/office/drawing/2014/main" id="{CB4FBA96-7341-4649-B5C7-B81C8AA692AF}"/>
              </a:ext>
            </a:extLst>
          </p:cNvPr>
          <p:cNvPicPr>
            <a:picLocks noChangeAspect="1"/>
          </p:cNvPicPr>
          <p:nvPr/>
        </p:nvPicPr>
        <p:blipFill>
          <a:blip r:embed="rId2"/>
          <a:stretch>
            <a:fillRect/>
          </a:stretch>
        </p:blipFill>
        <p:spPr>
          <a:xfrm>
            <a:off x="1219200" y="4355123"/>
            <a:ext cx="4061336" cy="1359877"/>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53435340-9D69-45DB-8B1A-C631DDB19727}"/>
              </a:ext>
            </a:extLst>
          </p:cNvPr>
          <p:cNvPicPr>
            <a:picLocks noChangeAspect="1"/>
          </p:cNvPicPr>
          <p:nvPr/>
        </p:nvPicPr>
        <p:blipFill>
          <a:blip r:embed="rId3"/>
          <a:stretch>
            <a:fillRect/>
          </a:stretch>
        </p:blipFill>
        <p:spPr>
          <a:xfrm>
            <a:off x="1219200" y="2286000"/>
            <a:ext cx="7442915" cy="15240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77661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Update Webparts and Increment Version</a:t>
            </a:r>
            <a:endParaRPr lang="en-US" dirty="0"/>
          </a:p>
        </p:txBody>
      </p:sp>
      <p:sp>
        <p:nvSpPr>
          <p:cNvPr id="2" name="Content Placeholder 1">
            <a:extLst>
              <a:ext uri="{FF2B5EF4-FFF2-40B4-BE49-F238E27FC236}">
                <a16:creationId xmlns:a16="http://schemas.microsoft.com/office/drawing/2014/main" id="{2C7FB26C-376D-4131-B8ED-E5C99B82FE6A}"/>
              </a:ext>
            </a:extLst>
          </p:cNvPr>
          <p:cNvSpPr>
            <a:spLocks noGrp="1"/>
          </p:cNvSpPr>
          <p:nvPr>
            <p:ph idx="1"/>
          </p:nvPr>
        </p:nvSpPr>
        <p:spPr/>
        <p:txBody>
          <a:bodyPr>
            <a:normAutofit/>
          </a:bodyPr>
          <a:lstStyle/>
          <a:p>
            <a:pPr marL="0" indent="0">
              <a:buNone/>
            </a:pPr>
            <a:r>
              <a:rPr lang="en-US" altLang="zh-CN" sz="2000" dirty="0"/>
              <a:t>Update the code or configuration for your web part</a:t>
            </a:r>
          </a:p>
          <a:p>
            <a:pPr marL="334962" lvl="1" indent="0">
              <a:buNone/>
            </a:pPr>
            <a:r>
              <a:rPr lang="en-US" altLang="zh-CN" sz="1800" dirty="0"/>
              <a:t>Increment the version in the &lt;web part name&gt;.</a:t>
            </a:r>
            <a:r>
              <a:rPr lang="en-US" altLang="zh-CN" sz="1800" dirty="0" err="1"/>
              <a:t>manifest.json</a:t>
            </a:r>
            <a:r>
              <a:rPr lang="en-US" altLang="zh-CN" sz="1800" dirty="0"/>
              <a:t> file</a:t>
            </a:r>
          </a:p>
          <a:p>
            <a:pPr marL="334962" lvl="1" indent="0">
              <a:buNone/>
            </a:pPr>
            <a:r>
              <a:rPr lang="en-US" altLang="zh-CN" sz="1800" dirty="0"/>
              <a:t>This sets the version for the web part</a:t>
            </a:r>
          </a:p>
          <a:p>
            <a:pPr marL="334962" lvl="1" indent="0">
              <a:buNone/>
            </a:pPr>
            <a:r>
              <a:rPr lang="en-US" altLang="zh-CN" sz="1800" dirty="0"/>
              <a:t>Multiple web parts in the same solution may be versioned independently</a:t>
            </a:r>
          </a:p>
          <a:p>
            <a:pPr marL="0" indent="0">
              <a:buNone/>
            </a:pPr>
            <a:endParaRPr lang="en-US" altLang="zh-CN" sz="2000" dirty="0"/>
          </a:p>
          <a:p>
            <a:endParaRPr lang="en-US" sz="2000" dirty="0"/>
          </a:p>
        </p:txBody>
      </p:sp>
      <p:pic>
        <p:nvPicPr>
          <p:cNvPr id="4" name="Picture 3"/>
          <p:cNvPicPr>
            <a:picLocks noChangeAspect="1"/>
          </p:cNvPicPr>
          <p:nvPr/>
        </p:nvPicPr>
        <p:blipFill>
          <a:blip r:embed="rId2"/>
          <a:stretch>
            <a:fillRect/>
          </a:stretch>
        </p:blipFill>
        <p:spPr>
          <a:xfrm>
            <a:off x="838200" y="3047999"/>
            <a:ext cx="6324600" cy="3329549"/>
          </a:xfrm>
          <a:prstGeom prst="rect">
            <a:avLst/>
          </a:prstGeom>
          <a:ln>
            <a:solidFill>
              <a:schemeClr val="tx1">
                <a:lumMod val="50000"/>
                <a:lumOff val="50000"/>
              </a:schemeClr>
            </a:solidFill>
          </a:ln>
        </p:spPr>
      </p:pic>
    </p:spTree>
    <p:extLst>
      <p:ext uri="{BB962C8B-B14F-4D97-AF65-F5344CB8AC3E}">
        <p14:creationId xmlns:p14="http://schemas.microsoft.com/office/powerpoint/2010/main" val="251316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Update Version in package-</a:t>
            </a:r>
            <a:r>
              <a:rPr lang="en-US" altLang="zh-CN" dirty="0" err="1"/>
              <a:t>solution.json</a:t>
            </a:r>
            <a:endParaRPr lang="en-US" dirty="0"/>
          </a:p>
        </p:txBody>
      </p:sp>
      <p:sp>
        <p:nvSpPr>
          <p:cNvPr id="2" name="Content Placeholder 1">
            <a:extLst>
              <a:ext uri="{FF2B5EF4-FFF2-40B4-BE49-F238E27FC236}">
                <a16:creationId xmlns:a16="http://schemas.microsoft.com/office/drawing/2014/main" id="{3040B0F8-26C0-420C-BA24-31C020B4D2F2}"/>
              </a:ext>
            </a:extLst>
          </p:cNvPr>
          <p:cNvSpPr>
            <a:spLocks noGrp="1"/>
          </p:cNvSpPr>
          <p:nvPr>
            <p:ph idx="1"/>
          </p:nvPr>
        </p:nvSpPr>
        <p:spPr/>
        <p:txBody>
          <a:bodyPr/>
          <a:lstStyle/>
          <a:p>
            <a:pPr marL="0" indent="0">
              <a:buNone/>
            </a:pPr>
            <a:r>
              <a:rPr lang="en-US" altLang="zh-CN" dirty="0"/>
              <a:t>This sets the version for the .</a:t>
            </a:r>
            <a:r>
              <a:rPr lang="en-US" altLang="zh-CN" dirty="0" err="1"/>
              <a:t>sppkg</a:t>
            </a:r>
            <a:r>
              <a:rPr lang="en-US" altLang="zh-CN" dirty="0"/>
              <a:t> Add-in</a:t>
            </a:r>
          </a:p>
          <a:p>
            <a:pPr marL="0" indent="0">
              <a:buNone/>
            </a:pPr>
            <a:r>
              <a:rPr lang="en-US" altLang="zh-CN" dirty="0"/>
              <a:t>This version is displayed in the app catalog</a:t>
            </a:r>
          </a:p>
          <a:p>
            <a:endParaRPr lang="en-US" dirty="0"/>
          </a:p>
        </p:txBody>
      </p:sp>
      <p:pic>
        <p:nvPicPr>
          <p:cNvPr id="5" name="Picture 4"/>
          <p:cNvPicPr>
            <a:picLocks noChangeAspect="1"/>
          </p:cNvPicPr>
          <p:nvPr/>
        </p:nvPicPr>
        <p:blipFill>
          <a:blip r:embed="rId2"/>
          <a:stretch>
            <a:fillRect/>
          </a:stretch>
        </p:blipFill>
        <p:spPr>
          <a:xfrm>
            <a:off x="4876800" y="4394965"/>
            <a:ext cx="4106913" cy="2252723"/>
          </a:xfrm>
          <a:prstGeom prst="rect">
            <a:avLst/>
          </a:prstGeom>
          <a:ln>
            <a:solidFill>
              <a:schemeClr val="tx1">
                <a:lumMod val="50000"/>
                <a:lumOff val="50000"/>
              </a:schemeClr>
            </a:solidFill>
          </a:ln>
        </p:spPr>
      </p:pic>
      <p:pic>
        <p:nvPicPr>
          <p:cNvPr id="4" name="Picture 3"/>
          <p:cNvPicPr>
            <a:picLocks noChangeAspect="1"/>
          </p:cNvPicPr>
          <p:nvPr/>
        </p:nvPicPr>
        <p:blipFill>
          <a:blip r:embed="rId3"/>
          <a:stretch>
            <a:fillRect/>
          </a:stretch>
        </p:blipFill>
        <p:spPr>
          <a:xfrm>
            <a:off x="609600" y="2659413"/>
            <a:ext cx="4453763" cy="1539174"/>
          </a:xfrm>
          <a:prstGeom prst="rect">
            <a:avLst/>
          </a:prstGeom>
          <a:ln>
            <a:solidFill>
              <a:schemeClr val="tx1">
                <a:lumMod val="50000"/>
                <a:lumOff val="50000"/>
              </a:schemeClr>
            </a:solidFill>
          </a:ln>
        </p:spPr>
      </p:pic>
    </p:spTree>
    <p:extLst>
      <p:ext uri="{BB962C8B-B14F-4D97-AF65-F5344CB8AC3E}">
        <p14:creationId xmlns:p14="http://schemas.microsoft.com/office/powerpoint/2010/main" val="557458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Update the version in the </a:t>
            </a:r>
            <a:r>
              <a:rPr lang="en-US" altLang="zh-CN" dirty="0" err="1"/>
              <a:t>package.json</a:t>
            </a:r>
            <a:r>
              <a:rPr lang="en-US" altLang="zh-CN" dirty="0"/>
              <a:t> file</a:t>
            </a:r>
            <a:endParaRPr lang="en-US" dirty="0"/>
          </a:p>
        </p:txBody>
      </p:sp>
      <p:sp>
        <p:nvSpPr>
          <p:cNvPr id="2" name="Content Placeholder 1">
            <a:extLst>
              <a:ext uri="{FF2B5EF4-FFF2-40B4-BE49-F238E27FC236}">
                <a16:creationId xmlns:a16="http://schemas.microsoft.com/office/drawing/2014/main" id="{F0CA6F52-07E0-44DC-AE4F-A1726DBAE129}"/>
              </a:ext>
            </a:extLst>
          </p:cNvPr>
          <p:cNvSpPr>
            <a:spLocks noGrp="1"/>
          </p:cNvSpPr>
          <p:nvPr>
            <p:ph idx="1"/>
          </p:nvPr>
        </p:nvSpPr>
        <p:spPr/>
        <p:txBody>
          <a:bodyPr>
            <a:normAutofit/>
          </a:bodyPr>
          <a:lstStyle/>
          <a:p>
            <a:r>
              <a:rPr lang="en-US" altLang="zh-CN" sz="2400" dirty="0"/>
              <a:t>Change the version every time the package changes</a:t>
            </a:r>
          </a:p>
          <a:p>
            <a:endParaRPr lang="en-US" sz="2400" dirty="0"/>
          </a:p>
        </p:txBody>
      </p:sp>
      <p:sp>
        <p:nvSpPr>
          <p:cNvPr id="8" name="Text Placeholder 2"/>
          <p:cNvSpPr txBox="1">
            <a:spLocks/>
          </p:cNvSpPr>
          <p:nvPr/>
        </p:nvSpPr>
        <p:spPr>
          <a:xfrm>
            <a:off x="201930" y="1749371"/>
            <a:ext cx="8740142" cy="369151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765" dirty="0"/>
          </a:p>
        </p:txBody>
      </p:sp>
      <p:sp>
        <p:nvSpPr>
          <p:cNvPr id="5" name="Text Placeholder 2"/>
          <p:cNvSpPr txBox="1">
            <a:spLocks/>
          </p:cNvSpPr>
          <p:nvPr/>
        </p:nvSpPr>
        <p:spPr>
          <a:xfrm>
            <a:off x="313983" y="1861424"/>
            <a:ext cx="8740142" cy="369151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1765" dirty="0"/>
          </a:p>
        </p:txBody>
      </p:sp>
      <p:pic>
        <p:nvPicPr>
          <p:cNvPr id="4" name="Picture 3"/>
          <p:cNvPicPr>
            <a:picLocks noChangeAspect="1"/>
          </p:cNvPicPr>
          <p:nvPr/>
        </p:nvPicPr>
        <p:blipFill>
          <a:blip r:embed="rId3"/>
          <a:stretch>
            <a:fillRect/>
          </a:stretch>
        </p:blipFill>
        <p:spPr>
          <a:xfrm>
            <a:off x="838200" y="2083624"/>
            <a:ext cx="6172200" cy="3935294"/>
          </a:xfrm>
          <a:prstGeom prst="rect">
            <a:avLst/>
          </a:prstGeom>
          <a:ln>
            <a:solidFill>
              <a:schemeClr val="tx1">
                <a:lumMod val="50000"/>
                <a:lumOff val="50000"/>
              </a:schemeClr>
            </a:solidFill>
          </a:ln>
        </p:spPr>
      </p:pic>
    </p:spTree>
    <p:extLst>
      <p:ext uri="{BB962C8B-B14F-4D97-AF65-F5344CB8AC3E}">
        <p14:creationId xmlns:p14="http://schemas.microsoft.com/office/powerpoint/2010/main" val="83270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Creating the App Catalog Site in SharePoint Online</a:t>
            </a:r>
          </a:p>
          <a:p>
            <a:pPr lvl="0"/>
            <a:r>
              <a:rPr lang="en-US" sz="2400" dirty="0"/>
              <a:t>Packaging SPFX Solutions for Distribution</a:t>
            </a:r>
          </a:p>
          <a:p>
            <a:pPr lvl="0"/>
            <a:r>
              <a:rPr lang="en-US" sz="2400" dirty="0"/>
              <a:t>Publishing and Updating SPFX Solutions</a:t>
            </a:r>
          </a:p>
          <a:p>
            <a:r>
              <a:rPr lang="en-US" sz="2400" dirty="0"/>
              <a:t>Deploying </a:t>
            </a:r>
            <a:r>
              <a:rPr lang="en-US" sz="2400" dirty="0" err="1"/>
              <a:t>Webpart</a:t>
            </a:r>
            <a:r>
              <a:rPr lang="en-US" sz="2400" dirty="0"/>
              <a:t> Assets in Azure Storage</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Creating the App Catalog Site in SharePoint Online</a:t>
            </a:r>
          </a:p>
          <a:p>
            <a:pPr lvl="0">
              <a:buFont typeface="Wingdings" panose="05000000000000000000" pitchFamily="2" charset="2"/>
              <a:buChar char="ü"/>
            </a:pPr>
            <a:r>
              <a:rPr lang="en-US" sz="2400" dirty="0"/>
              <a:t>Packaging SPFX Solutions for Distribution</a:t>
            </a:r>
          </a:p>
          <a:p>
            <a:pPr lvl="0">
              <a:buFont typeface="Wingdings" panose="05000000000000000000" pitchFamily="2" charset="2"/>
              <a:buChar char="ü"/>
            </a:pPr>
            <a:r>
              <a:rPr lang="en-US" sz="2400" dirty="0"/>
              <a:t>Publishing and Updating SPFX Solutions</a:t>
            </a:r>
          </a:p>
          <a:p>
            <a:pPr>
              <a:buFont typeface="Wingdings" panose="05000000000000000000" pitchFamily="2" charset="2"/>
              <a:buChar char="Ø"/>
            </a:pPr>
            <a:r>
              <a:rPr lang="en-US" sz="2400" dirty="0"/>
              <a:t>Deploying </a:t>
            </a:r>
            <a:r>
              <a:rPr lang="en-US" sz="2400" dirty="0" err="1"/>
              <a:t>Webpart</a:t>
            </a:r>
            <a:r>
              <a:rPr lang="en-US" sz="2400" dirty="0"/>
              <a:t> Assets in Azure Storage</a:t>
            </a:r>
          </a:p>
        </p:txBody>
      </p:sp>
    </p:spTree>
    <p:extLst>
      <p:ext uri="{BB962C8B-B14F-4D97-AF65-F5344CB8AC3E}">
        <p14:creationId xmlns:p14="http://schemas.microsoft.com/office/powerpoint/2010/main" val="424764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Client-side Assets to a CDN</a:t>
            </a:r>
          </a:p>
        </p:txBody>
      </p:sp>
      <p:sp>
        <p:nvSpPr>
          <p:cNvPr id="3" name="Text Placeholder 2"/>
          <p:cNvSpPr>
            <a:spLocks noGrp="1"/>
          </p:cNvSpPr>
          <p:nvPr>
            <p:ph idx="1"/>
          </p:nvPr>
        </p:nvSpPr>
        <p:spPr/>
        <p:txBody>
          <a:bodyPr>
            <a:noAutofit/>
          </a:bodyPr>
          <a:lstStyle/>
          <a:p>
            <a:r>
              <a:rPr lang="en-US" sz="2400" dirty="0"/>
              <a:t>What happens when </a:t>
            </a:r>
            <a:r>
              <a:rPr lang="en-US" sz="2400" b="1" dirty="0" err="1"/>
              <a:t>includeClientSideAssets</a:t>
            </a:r>
            <a:r>
              <a:rPr lang="en-US" sz="2400" dirty="0"/>
              <a:t> is false?</a:t>
            </a:r>
          </a:p>
          <a:p>
            <a:pPr lvl="1"/>
            <a:r>
              <a:rPr lang="en-US" sz="2000" dirty="0"/>
              <a:t>You must deploy the web part assets to a CDN location</a:t>
            </a:r>
          </a:p>
          <a:p>
            <a:pPr lvl="1"/>
            <a:r>
              <a:rPr lang="en-US" sz="2000" dirty="0"/>
              <a:t>You must update the </a:t>
            </a:r>
            <a:r>
              <a:rPr lang="en-US" sz="2000" dirty="0" err="1"/>
              <a:t>cdnBasePath</a:t>
            </a:r>
            <a:r>
              <a:rPr lang="en-US" sz="2000" dirty="0"/>
              <a:t> in the write-</a:t>
            </a:r>
            <a:r>
              <a:rPr lang="en-US" sz="2000" dirty="0" err="1"/>
              <a:t>manifests.json</a:t>
            </a:r>
            <a:r>
              <a:rPr lang="en-US" sz="2000" dirty="0"/>
              <a:t> file</a:t>
            </a:r>
          </a:p>
        </p:txBody>
      </p:sp>
      <p:pic>
        <p:nvPicPr>
          <p:cNvPr id="5" name="Picture 4">
            <a:extLst>
              <a:ext uri="{FF2B5EF4-FFF2-40B4-BE49-F238E27FC236}">
                <a16:creationId xmlns:a16="http://schemas.microsoft.com/office/drawing/2014/main" id="{25D7379C-C3C8-4815-8FA3-9E4E0BABCD26}"/>
              </a:ext>
            </a:extLst>
          </p:cNvPr>
          <p:cNvPicPr>
            <a:picLocks noChangeAspect="1"/>
          </p:cNvPicPr>
          <p:nvPr/>
        </p:nvPicPr>
        <p:blipFill>
          <a:blip r:embed="rId2"/>
          <a:stretch>
            <a:fillRect/>
          </a:stretch>
        </p:blipFill>
        <p:spPr>
          <a:xfrm>
            <a:off x="838200" y="2819400"/>
            <a:ext cx="7777871" cy="2438400"/>
          </a:xfrm>
          <a:prstGeom prst="rect">
            <a:avLst/>
          </a:prstGeom>
        </p:spPr>
      </p:pic>
    </p:spTree>
    <p:extLst>
      <p:ext uri="{BB962C8B-B14F-4D97-AF65-F5344CB8AC3E}">
        <p14:creationId xmlns:p14="http://schemas.microsoft.com/office/powerpoint/2010/main" val="2017729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Azure Storage Account</a:t>
            </a:r>
          </a:p>
        </p:txBody>
      </p:sp>
      <p:sp>
        <p:nvSpPr>
          <p:cNvPr id="3" name="Text Placeholder 2"/>
          <p:cNvSpPr>
            <a:spLocks noGrp="1"/>
          </p:cNvSpPr>
          <p:nvPr>
            <p:ph idx="1"/>
          </p:nvPr>
        </p:nvSpPr>
        <p:spPr/>
        <p:txBody>
          <a:bodyPr/>
          <a:lstStyle/>
          <a:p>
            <a:r>
              <a:rPr lang="en-US" dirty="0"/>
              <a:t>Go to the Azure Management Portal</a:t>
            </a:r>
          </a:p>
          <a:p>
            <a:r>
              <a:rPr lang="en-US" dirty="0"/>
              <a:t>Create a new Storage Account</a:t>
            </a:r>
          </a:p>
        </p:txBody>
      </p:sp>
      <p:pic>
        <p:nvPicPr>
          <p:cNvPr id="4" name="Picture 3"/>
          <p:cNvPicPr>
            <a:picLocks noChangeAspect="1"/>
          </p:cNvPicPr>
          <p:nvPr/>
        </p:nvPicPr>
        <p:blipFill>
          <a:blip r:embed="rId2"/>
          <a:stretch>
            <a:fillRect/>
          </a:stretch>
        </p:blipFill>
        <p:spPr>
          <a:xfrm>
            <a:off x="838200" y="2514600"/>
            <a:ext cx="5448161" cy="2133600"/>
          </a:xfrm>
          <a:prstGeom prst="rect">
            <a:avLst/>
          </a:prstGeom>
        </p:spPr>
      </p:pic>
      <p:pic>
        <p:nvPicPr>
          <p:cNvPr id="6" name="Picture 5"/>
          <p:cNvPicPr>
            <a:picLocks noChangeAspect="1"/>
          </p:cNvPicPr>
          <p:nvPr/>
        </p:nvPicPr>
        <p:blipFill>
          <a:blip r:embed="rId3"/>
          <a:stretch>
            <a:fillRect/>
          </a:stretch>
        </p:blipFill>
        <p:spPr>
          <a:xfrm>
            <a:off x="7200761" y="1177100"/>
            <a:ext cx="1562239" cy="4503799"/>
          </a:xfrm>
          <a:prstGeom prst="rect">
            <a:avLst/>
          </a:prstGeom>
          <a:ln>
            <a:solidFill>
              <a:schemeClr val="tx1"/>
            </a:solidFill>
          </a:ln>
        </p:spPr>
      </p:pic>
    </p:spTree>
    <p:extLst>
      <p:ext uri="{BB962C8B-B14F-4D97-AF65-F5344CB8AC3E}">
        <p14:creationId xmlns:p14="http://schemas.microsoft.com/office/powerpoint/2010/main" val="138591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Blob Container in Storage Account</a:t>
            </a:r>
          </a:p>
        </p:txBody>
      </p:sp>
      <p:sp>
        <p:nvSpPr>
          <p:cNvPr id="3" name="Text Placeholder 2"/>
          <p:cNvSpPr>
            <a:spLocks noGrp="1"/>
          </p:cNvSpPr>
          <p:nvPr>
            <p:ph idx="1"/>
          </p:nvPr>
        </p:nvSpPr>
        <p:spPr/>
        <p:txBody>
          <a:bodyPr/>
          <a:lstStyle/>
          <a:p>
            <a:r>
              <a:rPr lang="en-US" dirty="0"/>
              <a:t>Create a Blob Container and copy the URL</a:t>
            </a:r>
          </a:p>
        </p:txBody>
      </p:sp>
      <p:pic>
        <p:nvPicPr>
          <p:cNvPr id="4" name="Picture 3"/>
          <p:cNvPicPr>
            <a:picLocks noChangeAspect="1"/>
          </p:cNvPicPr>
          <p:nvPr/>
        </p:nvPicPr>
        <p:blipFill>
          <a:blip r:embed="rId2"/>
          <a:stretch>
            <a:fillRect/>
          </a:stretch>
        </p:blipFill>
        <p:spPr>
          <a:xfrm>
            <a:off x="707063" y="2476002"/>
            <a:ext cx="3452636" cy="1694803"/>
          </a:xfrm>
          <a:prstGeom prst="rect">
            <a:avLst/>
          </a:prstGeom>
          <a:ln>
            <a:solidFill>
              <a:schemeClr val="tx1">
                <a:lumMod val="50000"/>
                <a:lumOff val="50000"/>
              </a:schemeClr>
            </a:solidFill>
          </a:ln>
        </p:spPr>
      </p:pic>
      <p:pic>
        <p:nvPicPr>
          <p:cNvPr id="5" name="Picture 4"/>
          <p:cNvPicPr>
            <a:picLocks noChangeAspect="1"/>
          </p:cNvPicPr>
          <p:nvPr/>
        </p:nvPicPr>
        <p:blipFill>
          <a:blip r:embed="rId3"/>
          <a:stretch>
            <a:fillRect/>
          </a:stretch>
        </p:blipFill>
        <p:spPr>
          <a:xfrm>
            <a:off x="4836722" y="2476002"/>
            <a:ext cx="2206045" cy="1631773"/>
          </a:xfrm>
          <a:prstGeom prst="rect">
            <a:avLst/>
          </a:prstGeom>
        </p:spPr>
      </p:pic>
    </p:spTree>
    <p:extLst>
      <p:ext uri="{BB962C8B-B14F-4D97-AF65-F5344CB8AC3E}">
        <p14:creationId xmlns:p14="http://schemas.microsoft.com/office/powerpoint/2010/main" val="58250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Obtain Storage Account Access Key</a:t>
            </a:r>
          </a:p>
        </p:txBody>
      </p:sp>
      <p:sp>
        <p:nvSpPr>
          <p:cNvPr id="3" name="Text Placeholder 2"/>
          <p:cNvSpPr>
            <a:spLocks noGrp="1"/>
          </p:cNvSpPr>
          <p:nvPr>
            <p:ph idx="1"/>
          </p:nvPr>
        </p:nvSpPr>
        <p:spPr/>
        <p:txBody>
          <a:bodyPr/>
          <a:lstStyle/>
          <a:p>
            <a:r>
              <a:rPr lang="en-US" sz="2059" dirty="0"/>
              <a:t>The Storage Account Access Key is used to automate deployments to the Azure Storage CDN, copy one of the keys</a:t>
            </a:r>
          </a:p>
        </p:txBody>
      </p:sp>
      <p:pic>
        <p:nvPicPr>
          <p:cNvPr id="5" name="Picture 4"/>
          <p:cNvPicPr>
            <a:picLocks noChangeAspect="1"/>
          </p:cNvPicPr>
          <p:nvPr/>
        </p:nvPicPr>
        <p:blipFill>
          <a:blip r:embed="rId2"/>
          <a:stretch>
            <a:fillRect/>
          </a:stretch>
        </p:blipFill>
        <p:spPr>
          <a:xfrm>
            <a:off x="838200" y="2362200"/>
            <a:ext cx="6988438" cy="3276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282907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CDN Profile</a:t>
            </a:r>
            <a:endParaRPr lang="en-US" dirty="0"/>
          </a:p>
        </p:txBody>
      </p:sp>
      <p:sp>
        <p:nvSpPr>
          <p:cNvPr id="3" name="Text Placeholder 2"/>
          <p:cNvSpPr>
            <a:spLocks noGrp="1"/>
          </p:cNvSpPr>
          <p:nvPr>
            <p:ph idx="1"/>
          </p:nvPr>
        </p:nvSpPr>
        <p:spPr/>
        <p:txBody>
          <a:bodyPr>
            <a:normAutofit/>
          </a:bodyPr>
          <a:lstStyle/>
          <a:p>
            <a:r>
              <a:rPr lang="en-US" sz="2400" dirty="0"/>
              <a:t>In the Azure Management Portal, create a new CDN Profile</a:t>
            </a:r>
          </a:p>
        </p:txBody>
      </p:sp>
      <p:pic>
        <p:nvPicPr>
          <p:cNvPr id="4" name="Picture 3"/>
          <p:cNvPicPr>
            <a:picLocks noChangeAspect="1"/>
          </p:cNvPicPr>
          <p:nvPr/>
        </p:nvPicPr>
        <p:blipFill>
          <a:blip r:embed="rId2"/>
          <a:stretch>
            <a:fillRect/>
          </a:stretch>
        </p:blipFill>
        <p:spPr>
          <a:xfrm>
            <a:off x="685800" y="2470002"/>
            <a:ext cx="4433101" cy="2122006"/>
          </a:xfrm>
          <a:prstGeom prst="rect">
            <a:avLst/>
          </a:prstGeom>
        </p:spPr>
      </p:pic>
      <p:pic>
        <p:nvPicPr>
          <p:cNvPr id="7" name="Picture 6"/>
          <p:cNvPicPr>
            <a:picLocks noChangeAspect="1"/>
          </p:cNvPicPr>
          <p:nvPr/>
        </p:nvPicPr>
        <p:blipFill>
          <a:blip r:embed="rId3"/>
          <a:stretch>
            <a:fillRect/>
          </a:stretch>
        </p:blipFill>
        <p:spPr>
          <a:xfrm>
            <a:off x="5638800" y="2521818"/>
            <a:ext cx="2213049" cy="2773314"/>
          </a:xfrm>
          <a:prstGeom prst="rect">
            <a:avLst/>
          </a:prstGeom>
          <a:ln>
            <a:solidFill>
              <a:schemeClr val="tx1">
                <a:lumMod val="50000"/>
                <a:lumOff val="50000"/>
              </a:schemeClr>
            </a:solidFill>
          </a:ln>
        </p:spPr>
      </p:pic>
    </p:spTree>
    <p:extLst>
      <p:ext uri="{BB962C8B-B14F-4D97-AF65-F5344CB8AC3E}">
        <p14:creationId xmlns:p14="http://schemas.microsoft.com/office/powerpoint/2010/main" val="1546566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CDN Endpoint</a:t>
            </a:r>
            <a:endParaRPr lang="en-US" dirty="0"/>
          </a:p>
        </p:txBody>
      </p:sp>
      <p:sp>
        <p:nvSpPr>
          <p:cNvPr id="3" name="Text Placeholder 2"/>
          <p:cNvSpPr>
            <a:spLocks noGrp="1"/>
          </p:cNvSpPr>
          <p:nvPr>
            <p:ph idx="1"/>
          </p:nvPr>
        </p:nvSpPr>
        <p:spPr/>
        <p:txBody>
          <a:bodyPr/>
          <a:lstStyle/>
          <a:p>
            <a:r>
              <a:rPr lang="en-US"/>
              <a:t>In the CDN Profile, create a new CDN endpoint</a:t>
            </a:r>
            <a:endParaRPr lang="en-US" dirty="0"/>
          </a:p>
        </p:txBody>
      </p:sp>
      <p:pic>
        <p:nvPicPr>
          <p:cNvPr id="5" name="Picture 4"/>
          <p:cNvPicPr>
            <a:picLocks noChangeAspect="1"/>
          </p:cNvPicPr>
          <p:nvPr/>
        </p:nvPicPr>
        <p:blipFill>
          <a:blip r:embed="rId2"/>
          <a:stretch>
            <a:fillRect/>
          </a:stretch>
        </p:blipFill>
        <p:spPr>
          <a:xfrm>
            <a:off x="762000" y="2133600"/>
            <a:ext cx="2895600" cy="4288420"/>
          </a:xfrm>
          <a:prstGeom prst="rect">
            <a:avLst/>
          </a:prstGeom>
          <a:ln>
            <a:solidFill>
              <a:schemeClr val="tx1">
                <a:lumMod val="50000"/>
                <a:lumOff val="50000"/>
              </a:schemeClr>
            </a:solidFill>
          </a:ln>
        </p:spPr>
      </p:pic>
    </p:spTree>
    <p:extLst>
      <p:ext uri="{BB962C8B-B14F-4D97-AF65-F5344CB8AC3E}">
        <p14:creationId xmlns:p14="http://schemas.microsoft.com/office/powerpoint/2010/main" val="2269686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Configure Webpart to Deploy Assets to CDN</a:t>
            </a:r>
          </a:p>
        </p:txBody>
      </p:sp>
      <p:sp>
        <p:nvSpPr>
          <p:cNvPr id="3" name="Text Placeholder 2"/>
          <p:cNvSpPr>
            <a:spLocks noGrp="1"/>
          </p:cNvSpPr>
          <p:nvPr>
            <p:ph idx="1"/>
          </p:nvPr>
        </p:nvSpPr>
        <p:spPr/>
        <p:txBody>
          <a:bodyPr>
            <a:normAutofit/>
          </a:bodyPr>
          <a:lstStyle/>
          <a:p>
            <a:r>
              <a:rPr lang="en-US" sz="2400" dirty="0"/>
              <a:t>Update the account, container, and </a:t>
            </a:r>
            <a:r>
              <a:rPr lang="en-US" sz="2400" dirty="0" err="1"/>
              <a:t>accessKey</a:t>
            </a:r>
            <a:r>
              <a:rPr lang="en-US" sz="2400" dirty="0"/>
              <a:t> in the deploy-azure-</a:t>
            </a:r>
            <a:r>
              <a:rPr lang="en-US" sz="2400" dirty="0" err="1"/>
              <a:t>storage.json</a:t>
            </a:r>
            <a:r>
              <a:rPr lang="en-US" sz="2400" dirty="0"/>
              <a:t> file	</a:t>
            </a:r>
          </a:p>
          <a:p>
            <a:pPr lvl="1"/>
            <a:r>
              <a:rPr lang="en-US" sz="2000" dirty="0"/>
              <a:t>account – Storage account name</a:t>
            </a:r>
          </a:p>
          <a:p>
            <a:pPr lvl="1"/>
            <a:r>
              <a:rPr lang="en-US" sz="2000" dirty="0"/>
              <a:t>container – Name of the container you wish to use for the web part</a:t>
            </a:r>
          </a:p>
          <a:p>
            <a:pPr lvl="1"/>
            <a:r>
              <a:rPr lang="en-US" sz="2000" dirty="0" err="1"/>
              <a:t>accessKey</a:t>
            </a:r>
            <a:r>
              <a:rPr lang="en-US" sz="2000" dirty="0"/>
              <a:t> – Storage Account Access Key</a:t>
            </a:r>
          </a:p>
        </p:txBody>
      </p:sp>
      <p:sp>
        <p:nvSpPr>
          <p:cNvPr id="9" name="Rectangle 8"/>
          <p:cNvSpPr/>
          <p:nvPr/>
        </p:nvSpPr>
        <p:spPr>
          <a:xfrm>
            <a:off x="990600" y="3657600"/>
            <a:ext cx="5791200" cy="1569660"/>
          </a:xfrm>
          <a:prstGeom prst="rect">
            <a:avLst/>
          </a:prstGeom>
          <a:ln>
            <a:solidFill>
              <a:schemeClr val="tx1">
                <a:lumMod val="50000"/>
                <a:lumOff val="50000"/>
              </a:schemeClr>
            </a:solidFill>
          </a:ln>
        </p:spPr>
        <p:txBody>
          <a:bodyPr wrap="square">
            <a:spAutoFit/>
          </a:bodyPr>
          <a:lstStyle/>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2E75B6"/>
                </a:solidFill>
                <a:latin typeface="Consolas" panose="020B0609020204030204" pitchFamily="49" charset="0"/>
              </a:rPr>
              <a:t>"</a:t>
            </a:r>
            <a:r>
              <a:rPr lang="en-US" sz="1600" dirty="0" err="1">
                <a:solidFill>
                  <a:srgbClr val="2E75B6"/>
                </a:solidFill>
                <a:latin typeface="Consolas" panose="020B0609020204030204" pitchFamily="49" charset="0"/>
              </a:rPr>
              <a:t>workingDir</a:t>
            </a:r>
            <a:r>
              <a:rPr lang="en-US" sz="1600" dirty="0">
                <a:solidFill>
                  <a:srgbClr val="2E75B6"/>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"./temp/deploy/"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2E75B6"/>
                </a:solidFill>
                <a:latin typeface="Consolas" panose="020B0609020204030204" pitchFamily="49" charset="0"/>
              </a:rPr>
              <a:t>"account"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spfxwpstorage</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2E75B6"/>
                </a:solidFill>
                <a:latin typeface="Consolas" panose="020B0609020204030204" pitchFamily="49" charset="0"/>
              </a:rPr>
              <a:t>"container"</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helloworld-webpart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2E75B6"/>
                </a:solidFill>
                <a:latin typeface="Consolas" panose="020B0609020204030204" pitchFamily="49" charset="0"/>
              </a:rPr>
              <a:t>"</a:t>
            </a:r>
            <a:r>
              <a:rPr lang="en-US" sz="1600" dirty="0" err="1">
                <a:solidFill>
                  <a:srgbClr val="2E75B6"/>
                </a:solidFill>
                <a:latin typeface="Consolas" panose="020B0609020204030204" pitchFamily="49" charset="0"/>
              </a:rPr>
              <a:t>accessKey</a:t>
            </a:r>
            <a:r>
              <a:rPr lang="en-US" sz="1600" dirty="0">
                <a:solidFill>
                  <a:srgbClr val="2E75B6"/>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"hL2503 …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3336929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Configure the web part to use the CDN </a:t>
            </a:r>
            <a:endParaRPr lang="en-US" dirty="0"/>
          </a:p>
        </p:txBody>
      </p:sp>
      <p:sp>
        <p:nvSpPr>
          <p:cNvPr id="3" name="Text Placeholder 2"/>
          <p:cNvSpPr>
            <a:spLocks noGrp="1"/>
          </p:cNvSpPr>
          <p:nvPr>
            <p:ph type="body" sz="quarter" idx="1"/>
          </p:nvPr>
        </p:nvSpPr>
        <p:spPr>
          <a:xfrm>
            <a:off x="381000" y="1447800"/>
            <a:ext cx="8382000" cy="5181600"/>
          </a:xfrm>
        </p:spPr>
        <p:txBody>
          <a:bodyPr>
            <a:normAutofit/>
          </a:bodyPr>
          <a:lstStyle/>
          <a:p>
            <a:r>
              <a:rPr lang="en-US" sz="2000" dirty="0"/>
              <a:t>Create CDN base path</a:t>
            </a:r>
          </a:p>
          <a:p>
            <a:pPr marL="347662" lvl="1" indent="0">
              <a:buNone/>
            </a:pPr>
            <a:r>
              <a:rPr lang="en-US" sz="1400" b="1" dirty="0">
                <a:latin typeface="Lucida Console" panose="020B0609040504020204" pitchFamily="49" charset="0"/>
              </a:rPr>
              <a:t>https://&lt;Storage Account Name&gt;.blob.core.windows.net/&lt;Container Name&gt;</a:t>
            </a:r>
          </a:p>
          <a:p>
            <a:endParaRPr lang="en-US" sz="2000" dirty="0"/>
          </a:p>
          <a:p>
            <a:r>
              <a:rPr lang="en-US" sz="2000" dirty="0"/>
              <a:t>Update the </a:t>
            </a:r>
            <a:r>
              <a:rPr lang="en-US" sz="2000" b="1" dirty="0" err="1"/>
              <a:t>cdnBasePath</a:t>
            </a:r>
            <a:r>
              <a:rPr lang="en-US" sz="2000" dirty="0"/>
              <a:t> in the </a:t>
            </a:r>
            <a:r>
              <a:rPr lang="en-US" sz="2000" b="1" dirty="0"/>
              <a:t>write-</a:t>
            </a:r>
            <a:r>
              <a:rPr lang="en-US" sz="2000" b="1" dirty="0" err="1"/>
              <a:t>manifests.json</a:t>
            </a:r>
            <a:r>
              <a:rPr lang="en-US" sz="2000" dirty="0"/>
              <a:t> file	</a:t>
            </a:r>
          </a:p>
        </p:txBody>
      </p:sp>
      <p:pic>
        <p:nvPicPr>
          <p:cNvPr id="4" name="Picture 3">
            <a:extLst>
              <a:ext uri="{FF2B5EF4-FFF2-40B4-BE49-F238E27FC236}">
                <a16:creationId xmlns:a16="http://schemas.microsoft.com/office/drawing/2014/main" id="{1BC49A27-986F-4538-A5C0-867206146B96}"/>
              </a:ext>
            </a:extLst>
          </p:cNvPr>
          <p:cNvPicPr>
            <a:picLocks noChangeAspect="1"/>
          </p:cNvPicPr>
          <p:nvPr/>
        </p:nvPicPr>
        <p:blipFill>
          <a:blip r:embed="rId3"/>
          <a:stretch>
            <a:fillRect/>
          </a:stretch>
        </p:blipFill>
        <p:spPr>
          <a:xfrm>
            <a:off x="415290" y="3048000"/>
            <a:ext cx="7772400" cy="1198898"/>
          </a:xfrm>
          <a:prstGeom prst="rect">
            <a:avLst/>
          </a:prstGeom>
        </p:spPr>
      </p:pic>
    </p:spTree>
    <p:extLst>
      <p:ext uri="{BB962C8B-B14F-4D97-AF65-F5344CB8AC3E}">
        <p14:creationId xmlns:p14="http://schemas.microsoft.com/office/powerpoint/2010/main" val="109416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41" dirty="0"/>
              <a:t>Deploy web part assets to Azure</a:t>
            </a:r>
          </a:p>
        </p:txBody>
      </p:sp>
      <p:sp>
        <p:nvSpPr>
          <p:cNvPr id="3" name="Content Placeholder 2">
            <a:extLst>
              <a:ext uri="{FF2B5EF4-FFF2-40B4-BE49-F238E27FC236}">
                <a16:creationId xmlns:a16="http://schemas.microsoft.com/office/drawing/2014/main" id="{7AE30846-65D5-4913-B20B-8E52D15FBD3F}"/>
              </a:ext>
            </a:extLst>
          </p:cNvPr>
          <p:cNvSpPr>
            <a:spLocks noGrp="1"/>
          </p:cNvSpPr>
          <p:nvPr>
            <p:ph idx="1"/>
          </p:nvPr>
        </p:nvSpPr>
        <p:spPr/>
        <p:txBody>
          <a:bodyPr/>
          <a:lstStyle/>
          <a:p>
            <a:r>
              <a:rPr lang="en-US" dirty="0"/>
              <a:t>Use the deploy-azure-storage gulp task to deploy the assets to the Azure Storage Account</a:t>
            </a:r>
          </a:p>
          <a:p>
            <a:endParaRPr lang="en-US" dirty="0"/>
          </a:p>
          <a:p>
            <a:endParaRPr lang="en-US" dirty="0"/>
          </a:p>
          <a:p>
            <a:endParaRPr lang="en-US" dirty="0"/>
          </a:p>
        </p:txBody>
      </p:sp>
      <p:sp>
        <p:nvSpPr>
          <p:cNvPr id="40" name="Text Placeholder 2"/>
          <p:cNvSpPr txBox="1">
            <a:spLocks/>
          </p:cNvSpPr>
          <p:nvPr/>
        </p:nvSpPr>
        <p:spPr>
          <a:xfrm>
            <a:off x="201930" y="1749371"/>
            <a:ext cx="8740142" cy="373634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765" dirty="0"/>
          </a:p>
        </p:txBody>
      </p:sp>
      <p:sp>
        <p:nvSpPr>
          <p:cNvPr id="6" name="Rectangle 5"/>
          <p:cNvSpPr/>
          <p:nvPr/>
        </p:nvSpPr>
        <p:spPr bwMode="auto">
          <a:xfrm>
            <a:off x="838200" y="2462434"/>
            <a:ext cx="3970827" cy="317958"/>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32346" tIns="34290" rIns="79408" bIns="34290" numCol="1" rtlCol="0" anchor="ctr" anchorCtr="0" compatLnSpc="1">
            <a:prstTxWarp prst="textNoShape">
              <a:avLst/>
            </a:prstTxWarp>
          </a:bodyPr>
          <a:lstStyle/>
          <a:p>
            <a:pPr defTabSz="685647" fontAlgn="base">
              <a:spcBef>
                <a:spcPct val="0"/>
              </a:spcBef>
              <a:spcAft>
                <a:spcPct val="0"/>
              </a:spcAft>
            </a:pPr>
            <a:r>
              <a:rPr lang="en-US" sz="1471" dirty="0">
                <a:gradFill>
                  <a:gsLst>
                    <a:gs pos="0">
                      <a:srgbClr val="FFFFFF"/>
                    </a:gs>
                    <a:gs pos="100000">
                      <a:srgbClr val="FFFFFF"/>
                    </a:gs>
                  </a:gsLst>
                  <a:lin ang="5400000" scaled="0"/>
                </a:gradFill>
                <a:latin typeface="Consolas" panose="020B0609020204030204" pitchFamily="49" charset="0"/>
              </a:rPr>
              <a:t>&gt; gulp deploy-azure-storage</a:t>
            </a:r>
            <a:endParaRPr lang="fi-FI" sz="1471" dirty="0">
              <a:gradFill>
                <a:gsLst>
                  <a:gs pos="0">
                    <a:srgbClr val="FFFFFF"/>
                  </a:gs>
                  <a:gs pos="100000">
                    <a:srgbClr val="FFFFFF"/>
                  </a:gs>
                </a:gsLst>
                <a:lin ang="5400000" scaled="0"/>
              </a:gradFill>
              <a:latin typeface="Consolas" panose="020B0609020204030204" pitchFamily="49" charset="0"/>
            </a:endParaRPr>
          </a:p>
        </p:txBody>
      </p:sp>
      <p:sp>
        <p:nvSpPr>
          <p:cNvPr id="9" name="Rectangle 8"/>
          <p:cNvSpPr/>
          <p:nvPr/>
        </p:nvSpPr>
        <p:spPr>
          <a:xfrm>
            <a:off x="3466928" y="3281910"/>
            <a:ext cx="2268570" cy="318677"/>
          </a:xfrm>
          <a:prstGeom prst="rect">
            <a:avLst/>
          </a:prstGeom>
        </p:spPr>
        <p:txBody>
          <a:bodyPr wrap="none">
            <a:spAutoFit/>
          </a:bodyPr>
          <a:lstStyle/>
          <a:p>
            <a:r>
              <a:rPr lang="en-US" sz="1471" dirty="0">
                <a:gradFill>
                  <a:gsLst>
                    <a:gs pos="0">
                      <a:srgbClr val="FFFFFF"/>
                    </a:gs>
                    <a:gs pos="100000">
                      <a:srgbClr val="FFFFFF"/>
                    </a:gs>
                  </a:gsLst>
                  <a:lin ang="5400000" scaled="0"/>
                </a:gradFill>
                <a:latin typeface="Consolas" panose="020B0609020204030204" pitchFamily="49" charset="0"/>
              </a:rPr>
              <a:t>deploy-azure-storage</a:t>
            </a:r>
            <a:endParaRPr lang="en-US" sz="1324" dirty="0"/>
          </a:p>
        </p:txBody>
      </p:sp>
      <p:sp>
        <p:nvSpPr>
          <p:cNvPr id="10" name="Rectangle 9"/>
          <p:cNvSpPr/>
          <p:nvPr/>
        </p:nvSpPr>
        <p:spPr>
          <a:xfrm>
            <a:off x="609600" y="3255859"/>
            <a:ext cx="7301082" cy="2942922"/>
          </a:xfrm>
          <a:prstGeom prst="rect">
            <a:avLst/>
          </a:prstGeom>
        </p:spPr>
        <p:txBody>
          <a:bodyPr wrap="square">
            <a:spAutoFit/>
          </a:bodyPr>
          <a:lstStyle/>
          <a:p>
            <a:r>
              <a:rPr lang="en-US" sz="882" dirty="0"/>
              <a:t>&gt; gulp deploy-azure-storage</a:t>
            </a:r>
          </a:p>
          <a:p>
            <a:r>
              <a:rPr lang="en-US" sz="882" dirty="0"/>
              <a:t>Build target: </a:t>
            </a:r>
            <a:r>
              <a:rPr lang="en-US" altLang="zh-CN" sz="882" dirty="0"/>
              <a:t>DEBUG</a:t>
            </a:r>
            <a:endParaRPr lang="en-US" sz="882" dirty="0"/>
          </a:p>
          <a:p>
            <a:r>
              <a:rPr lang="en-US" sz="882" dirty="0"/>
              <a:t>[11:56:24] Using </a:t>
            </a:r>
            <a:r>
              <a:rPr lang="en-US" sz="882" dirty="0" err="1"/>
              <a:t>gulpfile</a:t>
            </a:r>
            <a:r>
              <a:rPr lang="en-US" sz="882" dirty="0"/>
              <a:t> C:\SPFx\helloworld-webpart\gulpfile.js</a:t>
            </a:r>
          </a:p>
          <a:p>
            <a:r>
              <a:rPr lang="en-US" sz="882" dirty="0"/>
              <a:t>[11:56:24] Starting gulp</a:t>
            </a:r>
          </a:p>
          <a:p>
            <a:r>
              <a:rPr lang="en-US" sz="882" dirty="0"/>
              <a:t>[11:56:24] Starting 'deploy-azure-storage'...</a:t>
            </a:r>
          </a:p>
          <a:p>
            <a:r>
              <a:rPr lang="en-US" sz="882" dirty="0"/>
              <a:t>[11:56:24] Starting subtask 'deploy-azure-storage'...</a:t>
            </a:r>
          </a:p>
          <a:p>
            <a:r>
              <a:rPr lang="en-US" sz="882" dirty="0"/>
              <a:t>[11:56:24] [deploy-azure-storage] Uploading files '**/*.*' from directory './temp/deploy/' to Azure</a:t>
            </a:r>
          </a:p>
          <a:p>
            <a:r>
              <a:rPr lang="en-US" sz="882" dirty="0"/>
              <a:t>[11:56:25] [deploy-azure-storage] Created container: </a:t>
            </a:r>
            <a:r>
              <a:rPr lang="en-US" sz="882" dirty="0" err="1"/>
              <a:t>helloworld-webpart</a:t>
            </a:r>
            <a:endParaRPr lang="en-US" sz="882" dirty="0"/>
          </a:p>
          <a:p>
            <a:r>
              <a:rPr lang="en-US" sz="882" dirty="0"/>
              <a:t>[11:56:25] [deploy-azure-storage] Uploading [3] files...</a:t>
            </a:r>
          </a:p>
          <a:p>
            <a:r>
              <a:rPr lang="en-US" sz="882" dirty="0"/>
              <a:t>[11:56:26] [deploy-azure-storage] Uploaded file: helloworld-webpart-helloworldstrings_en-us_536e65149b0acf4d52c0043073b9fc59.js</a:t>
            </a:r>
          </a:p>
          <a:p>
            <a:r>
              <a:rPr lang="en-US" sz="882" dirty="0"/>
              <a:t>[11:56:26] [deploy-azure-storage] Uploaded file: hello-world.bundle_b8a80975dedeb31de300b580fab61182.js</a:t>
            </a:r>
          </a:p>
          <a:p>
            <a:r>
              <a:rPr lang="en-US" sz="882" dirty="0"/>
              <a:t>[11:56:26] [deploy-azure-storage] Uploaded file: dd331d09-a9cd-448d-a687-7e43060191e2.json</a:t>
            </a:r>
          </a:p>
          <a:p>
            <a:r>
              <a:rPr lang="en-US" sz="882" dirty="0"/>
              <a:t>[11:56:26] [deploy-azure-storage] Upload complete!</a:t>
            </a:r>
          </a:p>
          <a:p>
            <a:r>
              <a:rPr lang="en-US" sz="882" dirty="0"/>
              <a:t>[11:56:26] [deploy-azure-storage] Access your files at: </a:t>
            </a:r>
            <a:r>
              <a:rPr lang="en-US" sz="882" dirty="0">
                <a:hlinkClick r:id="rId3"/>
              </a:rPr>
              <a:t>https://spfxwpstorage.blob.core.windows.net/helloworld-webpart</a:t>
            </a:r>
            <a:endParaRPr lang="en-US" sz="882" dirty="0"/>
          </a:p>
          <a:p>
            <a:r>
              <a:rPr lang="en-US" sz="882" dirty="0"/>
              <a:t>[11:56:26] Finished subtask 'deploy-azure-storage' after 1.92 s</a:t>
            </a:r>
          </a:p>
          <a:p>
            <a:r>
              <a:rPr lang="en-US" sz="882" dirty="0"/>
              <a:t>[11:56:26] Finished 'deploy-azure-storage' after 1.93 s</a:t>
            </a:r>
          </a:p>
          <a:p>
            <a:r>
              <a:rPr lang="en-US" sz="882" dirty="0"/>
              <a:t>[11:56:26] ==================[ Finished ]==================</a:t>
            </a:r>
          </a:p>
          <a:p>
            <a:r>
              <a:rPr lang="en-US" sz="882" dirty="0"/>
              <a:t>[11:56:27] Project </a:t>
            </a:r>
            <a:r>
              <a:rPr lang="en-US" sz="882" dirty="0" err="1"/>
              <a:t>helloworld-webpart</a:t>
            </a:r>
            <a:r>
              <a:rPr lang="en-US" sz="882" dirty="0"/>
              <a:t> version: 0.0.1</a:t>
            </a:r>
          </a:p>
          <a:p>
            <a:r>
              <a:rPr lang="en-US" sz="882" dirty="0"/>
              <a:t>[11:56:27] Build tools version: 2.4.0</a:t>
            </a:r>
          </a:p>
          <a:p>
            <a:r>
              <a:rPr lang="en-US" sz="882" dirty="0"/>
              <a:t>[11:56:27] Node version: v6.10.0</a:t>
            </a:r>
          </a:p>
          <a:p>
            <a:r>
              <a:rPr lang="en-US" sz="882" dirty="0"/>
              <a:t>[11:56:27] Total duration: 5.94 s</a:t>
            </a:r>
          </a:p>
        </p:txBody>
      </p:sp>
    </p:spTree>
    <p:extLst>
      <p:ext uri="{BB962C8B-B14F-4D97-AF65-F5344CB8AC3E}">
        <p14:creationId xmlns:p14="http://schemas.microsoft.com/office/powerpoint/2010/main" val="403867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App Catalog</a:t>
            </a:r>
          </a:p>
        </p:txBody>
      </p:sp>
      <p:sp>
        <p:nvSpPr>
          <p:cNvPr id="3" name="Content Placeholder 2"/>
          <p:cNvSpPr>
            <a:spLocks noGrp="1"/>
          </p:cNvSpPr>
          <p:nvPr>
            <p:ph idx="1"/>
          </p:nvPr>
        </p:nvSpPr>
        <p:spPr/>
        <p:txBody>
          <a:bodyPr/>
          <a:lstStyle/>
          <a:p>
            <a:r>
              <a:rPr lang="en-US" dirty="0"/>
              <a:t>App publishing scheme based on App Catalog</a:t>
            </a:r>
          </a:p>
          <a:p>
            <a:pPr lvl="1"/>
            <a:r>
              <a:rPr lang="en-US" dirty="0"/>
              <a:t>App packages are published (uploaded) to app catalog</a:t>
            </a:r>
          </a:p>
          <a:p>
            <a:pPr lvl="1"/>
            <a:r>
              <a:rPr lang="en-US" dirty="0"/>
              <a:t>Provides better app discovery, installation and upgrade</a:t>
            </a:r>
          </a:p>
          <a:p>
            <a:pPr lvl="1"/>
            <a:endParaRPr lang="en-US" dirty="0"/>
          </a:p>
          <a:p>
            <a:r>
              <a:rPr lang="en-US" dirty="0"/>
              <a:t>You can create one tenant-level app catalog</a:t>
            </a:r>
          </a:p>
          <a:p>
            <a:pPr lvl="1"/>
            <a:r>
              <a:rPr lang="en-US" dirty="0"/>
              <a:t>Allow tenant admins to control deployment</a:t>
            </a:r>
          </a:p>
          <a:p>
            <a:pPr lvl="1"/>
            <a:r>
              <a:rPr lang="en-US" dirty="0"/>
              <a:t>You must </a:t>
            </a:r>
            <a:r>
              <a:rPr lang="en-US" dirty="0" err="1"/>
              <a:t>explicity</a:t>
            </a:r>
            <a:r>
              <a:rPr lang="en-US" dirty="0"/>
              <a:t> create tenant-wide app catalog</a:t>
            </a:r>
          </a:p>
          <a:p>
            <a:pPr lvl="1"/>
            <a:endParaRPr lang="en-US" dirty="0"/>
          </a:p>
          <a:p>
            <a:r>
              <a:rPr lang="en-US" dirty="0"/>
              <a:t>You can create app catalog for a site collection</a:t>
            </a:r>
          </a:p>
          <a:p>
            <a:pPr lvl="1"/>
            <a:r>
              <a:rPr lang="en-US" dirty="0"/>
              <a:t>Provides site collection owners with control</a:t>
            </a:r>
          </a:p>
          <a:p>
            <a:pPr lvl="1"/>
            <a:r>
              <a:rPr lang="en-US" dirty="0"/>
              <a:t>App catalog added to site collection using PowerShell</a:t>
            </a:r>
          </a:p>
        </p:txBody>
      </p:sp>
    </p:spTree>
    <p:extLst>
      <p:ext uri="{BB962C8B-B14F-4D97-AF65-F5344CB8AC3E}">
        <p14:creationId xmlns:p14="http://schemas.microsoft.com/office/powerpoint/2010/main" val="1983476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Creating the App Catalog Site in SharePoint Online</a:t>
            </a:r>
          </a:p>
          <a:p>
            <a:pPr lvl="0">
              <a:buFont typeface="Wingdings" panose="05000000000000000000" pitchFamily="2" charset="2"/>
              <a:buChar char="ü"/>
            </a:pPr>
            <a:r>
              <a:rPr lang="en-US" sz="2400" dirty="0"/>
              <a:t>Packaging SPFX Solutions for Distribution</a:t>
            </a:r>
          </a:p>
          <a:p>
            <a:pPr lvl="0">
              <a:buFont typeface="Wingdings" panose="05000000000000000000" pitchFamily="2" charset="2"/>
              <a:buChar char="ü"/>
            </a:pPr>
            <a:r>
              <a:rPr lang="en-US" sz="2400" dirty="0"/>
              <a:t>Publishing and Updating SPFX Solutions</a:t>
            </a:r>
          </a:p>
          <a:p>
            <a:pPr>
              <a:buFont typeface="Wingdings" panose="05000000000000000000" pitchFamily="2" charset="2"/>
              <a:buChar char="ü"/>
            </a:pPr>
            <a:r>
              <a:rPr lang="en-US" sz="2400" dirty="0"/>
              <a:t>Deploying </a:t>
            </a:r>
            <a:r>
              <a:rPr lang="en-US" sz="2400" dirty="0" err="1"/>
              <a:t>Webpart</a:t>
            </a:r>
            <a:r>
              <a:rPr lang="en-US" sz="2400" dirty="0"/>
              <a:t> Assets in Azure Storage</a:t>
            </a:r>
          </a:p>
        </p:txBody>
      </p:sp>
    </p:spTree>
    <p:extLst>
      <p:ext uri="{BB962C8B-B14F-4D97-AF65-F5344CB8AC3E}">
        <p14:creationId xmlns:p14="http://schemas.microsoft.com/office/powerpoint/2010/main" val="11133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Creating the App Catalog Site Collection</a:t>
            </a:r>
            <a:endParaRPr lang="en-US" dirty="0"/>
          </a:p>
        </p:txBody>
      </p:sp>
      <p:sp>
        <p:nvSpPr>
          <p:cNvPr id="8" name="Content Placeholder 7"/>
          <p:cNvSpPr>
            <a:spLocks noGrp="1"/>
          </p:cNvSpPr>
          <p:nvPr>
            <p:ph idx="1"/>
          </p:nvPr>
        </p:nvSpPr>
        <p:spPr/>
        <p:txBody>
          <a:bodyPr>
            <a:normAutofit/>
          </a:bodyPr>
          <a:lstStyle/>
          <a:p>
            <a:r>
              <a:rPr lang="en-US" sz="2400" dirty="0"/>
              <a:t>You must create the App Catalog site collection</a:t>
            </a:r>
          </a:p>
          <a:p>
            <a:pPr lvl="1"/>
            <a:r>
              <a:rPr lang="en-US" sz="2000" dirty="0"/>
              <a:t>You can create it by hand in SharePoint admin center </a:t>
            </a:r>
          </a:p>
          <a:p>
            <a:pPr lvl="1"/>
            <a:r>
              <a:rPr lang="en-US" sz="2000" dirty="0"/>
              <a:t>You can create it with PowerShell script if required</a:t>
            </a:r>
          </a:p>
        </p:txBody>
      </p:sp>
      <p:pic>
        <p:nvPicPr>
          <p:cNvPr id="6" name="Picture 5">
            <a:extLst>
              <a:ext uri="{FF2B5EF4-FFF2-40B4-BE49-F238E27FC236}">
                <a16:creationId xmlns:a16="http://schemas.microsoft.com/office/drawing/2014/main" id="{450AEDEE-0EB8-4614-86F1-83AFE5F2B1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895600"/>
            <a:ext cx="7010400" cy="3150522"/>
          </a:xfrm>
          <a:prstGeom prst="rect">
            <a:avLst/>
          </a:prstGeom>
          <a:noFill/>
          <a:ln>
            <a:solidFill>
              <a:schemeClr val="bg1">
                <a:lumMod val="50000"/>
              </a:schemeClr>
            </a:solidFill>
          </a:ln>
        </p:spPr>
      </p:pic>
    </p:spTree>
    <p:extLst>
      <p:ext uri="{BB962C8B-B14F-4D97-AF65-F5344CB8AC3E}">
        <p14:creationId xmlns:p14="http://schemas.microsoft.com/office/powerpoint/2010/main" val="325653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Apps for SharePoint Document Library</a:t>
            </a:r>
            <a:endParaRPr lang="en-US" dirty="0"/>
          </a:p>
        </p:txBody>
      </p:sp>
      <p:sp>
        <p:nvSpPr>
          <p:cNvPr id="3" name="Content Placeholder 2"/>
          <p:cNvSpPr>
            <a:spLocks noGrp="1"/>
          </p:cNvSpPr>
          <p:nvPr>
            <p:ph idx="1"/>
          </p:nvPr>
        </p:nvSpPr>
        <p:spPr/>
        <p:txBody>
          <a:bodyPr>
            <a:normAutofit/>
          </a:bodyPr>
          <a:lstStyle/>
          <a:p>
            <a:r>
              <a:rPr lang="en-US" sz="2400" dirty="0"/>
              <a:t>Apps for SharePoint is special document library</a:t>
            </a:r>
          </a:p>
          <a:p>
            <a:pPr lvl="1"/>
            <a:r>
              <a:rPr lang="en-US" sz="2000" dirty="0"/>
              <a:t>It's the place where you publish </a:t>
            </a:r>
            <a:r>
              <a:rPr lang="en-US" sz="2000" dirty="0" err="1"/>
              <a:t>SPFx</a:t>
            </a:r>
            <a:r>
              <a:rPr lang="en-US" sz="2000" dirty="0"/>
              <a:t> solutions</a:t>
            </a:r>
          </a:p>
          <a:p>
            <a:pPr lvl="1"/>
            <a:r>
              <a:rPr lang="en-US" sz="2000" dirty="0"/>
              <a:t>You upload solution package and enter the related metadata</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95600"/>
            <a:ext cx="4370451" cy="1981200"/>
          </a:xfrm>
          <a:prstGeom prst="rect">
            <a:avLst/>
          </a:prstGeom>
          <a:noFill/>
          <a:ln>
            <a:noFill/>
          </a:ln>
        </p:spPr>
      </p:pic>
      <p:cxnSp>
        <p:nvCxnSpPr>
          <p:cNvPr id="10" name="Straight Connector 9"/>
          <p:cNvCxnSpPr/>
          <p:nvPr/>
        </p:nvCxnSpPr>
        <p:spPr>
          <a:xfrm>
            <a:off x="4965674" y="2895600"/>
            <a:ext cx="14377" cy="110633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914401" y="4876800"/>
            <a:ext cx="8381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727F41D-B5C0-4B79-9139-132F01ABB3D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3467819"/>
            <a:ext cx="6996837" cy="2479123"/>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524839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Catalog Site</a:t>
            </a:r>
          </a:p>
        </p:txBody>
      </p:sp>
    </p:spTree>
    <p:extLst>
      <p:ext uri="{BB962C8B-B14F-4D97-AF65-F5344CB8AC3E}">
        <p14:creationId xmlns:p14="http://schemas.microsoft.com/office/powerpoint/2010/main" val="116203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Creating the App Catalog Site in SharePoint Online</a:t>
            </a:r>
          </a:p>
          <a:p>
            <a:pPr lvl="0">
              <a:buFont typeface="Wingdings" panose="05000000000000000000" pitchFamily="2" charset="2"/>
              <a:buChar char="Ø"/>
            </a:pPr>
            <a:r>
              <a:rPr lang="en-US" sz="2400" dirty="0"/>
              <a:t>Packaging SPFX Solutions for Distribution</a:t>
            </a:r>
          </a:p>
          <a:p>
            <a:pPr lvl="0"/>
            <a:r>
              <a:rPr lang="en-US" sz="2400" dirty="0"/>
              <a:t>Publishing and Updating SPFX Solutions</a:t>
            </a:r>
          </a:p>
          <a:p>
            <a:r>
              <a:rPr lang="en-US" sz="2400" dirty="0"/>
              <a:t>Deploying </a:t>
            </a:r>
            <a:r>
              <a:rPr lang="en-US" sz="2400" dirty="0" err="1"/>
              <a:t>Webpart</a:t>
            </a:r>
            <a:r>
              <a:rPr lang="en-US" sz="2400" dirty="0"/>
              <a:t> Assets in Azure Storage</a:t>
            </a:r>
          </a:p>
        </p:txBody>
      </p:sp>
    </p:spTree>
    <p:extLst>
      <p:ext uri="{BB962C8B-B14F-4D97-AF65-F5344CB8AC3E}">
        <p14:creationId xmlns:p14="http://schemas.microsoft.com/office/powerpoint/2010/main" val="3503848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75C7-32B1-4287-A45C-683A19113150}"/>
              </a:ext>
            </a:extLst>
          </p:cNvPr>
          <p:cNvSpPr>
            <a:spLocks noGrp="1"/>
          </p:cNvSpPr>
          <p:nvPr>
            <p:ph type="title"/>
          </p:nvPr>
        </p:nvSpPr>
        <p:spPr/>
        <p:txBody>
          <a:bodyPr/>
          <a:lstStyle/>
          <a:p>
            <a:r>
              <a:rPr lang="en-US" dirty="0" err="1"/>
              <a:t>SPFx</a:t>
            </a:r>
            <a:r>
              <a:rPr lang="en-US" dirty="0"/>
              <a:t> Project Configuration Files</a:t>
            </a:r>
          </a:p>
        </p:txBody>
      </p:sp>
      <p:pic>
        <p:nvPicPr>
          <p:cNvPr id="4" name="Picture 3">
            <a:extLst>
              <a:ext uri="{FF2B5EF4-FFF2-40B4-BE49-F238E27FC236}">
                <a16:creationId xmlns:a16="http://schemas.microsoft.com/office/drawing/2014/main" id="{20E597F4-5742-4353-BDC0-0272001B44E1}"/>
              </a:ext>
            </a:extLst>
          </p:cNvPr>
          <p:cNvPicPr>
            <a:picLocks noChangeAspect="1"/>
          </p:cNvPicPr>
          <p:nvPr/>
        </p:nvPicPr>
        <p:blipFill>
          <a:blip r:embed="rId3"/>
          <a:stretch>
            <a:fillRect/>
          </a:stretch>
        </p:blipFill>
        <p:spPr>
          <a:xfrm>
            <a:off x="381000" y="1828800"/>
            <a:ext cx="3048000" cy="4471939"/>
          </a:xfrm>
          <a:prstGeom prst="rect">
            <a:avLst/>
          </a:prstGeom>
          <a:ln>
            <a:solidFill>
              <a:schemeClr val="tx1">
                <a:lumMod val="50000"/>
                <a:lumOff val="50000"/>
              </a:schemeClr>
            </a:solidFill>
          </a:ln>
        </p:spPr>
      </p:pic>
      <p:pic>
        <p:nvPicPr>
          <p:cNvPr id="3" name="Picture 2">
            <a:extLst>
              <a:ext uri="{FF2B5EF4-FFF2-40B4-BE49-F238E27FC236}">
                <a16:creationId xmlns:a16="http://schemas.microsoft.com/office/drawing/2014/main" id="{2A3D9399-057C-42F3-96FB-8E17D92DBC54}"/>
              </a:ext>
            </a:extLst>
          </p:cNvPr>
          <p:cNvPicPr>
            <a:picLocks noChangeAspect="1"/>
          </p:cNvPicPr>
          <p:nvPr/>
        </p:nvPicPr>
        <p:blipFill>
          <a:blip r:embed="rId4"/>
          <a:stretch>
            <a:fillRect/>
          </a:stretch>
        </p:blipFill>
        <p:spPr>
          <a:xfrm>
            <a:off x="4114800" y="3200400"/>
            <a:ext cx="2647950" cy="2657475"/>
          </a:xfrm>
          <a:prstGeom prst="rect">
            <a:avLst/>
          </a:prstGeom>
          <a:ln>
            <a:solidFill>
              <a:schemeClr val="tx1">
                <a:lumMod val="50000"/>
                <a:lumOff val="50000"/>
              </a:schemeClr>
            </a:solidFill>
          </a:ln>
        </p:spPr>
      </p:pic>
      <p:cxnSp>
        <p:nvCxnSpPr>
          <p:cNvPr id="6" name="Straight Arrow Connector 5">
            <a:extLst>
              <a:ext uri="{FF2B5EF4-FFF2-40B4-BE49-F238E27FC236}">
                <a16:creationId xmlns:a16="http://schemas.microsoft.com/office/drawing/2014/main" id="{0F92046B-2119-4E1F-9BB1-D76AC9849297}"/>
              </a:ext>
            </a:extLst>
          </p:cNvPr>
          <p:cNvCxnSpPr>
            <a:cxnSpLocks/>
          </p:cNvCxnSpPr>
          <p:nvPr/>
        </p:nvCxnSpPr>
        <p:spPr>
          <a:xfrm>
            <a:off x="1600200" y="3352800"/>
            <a:ext cx="2438400" cy="4572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44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69FC-C3A7-4F6C-9B13-64521335BD3F}"/>
              </a:ext>
            </a:extLst>
          </p:cNvPr>
          <p:cNvSpPr>
            <a:spLocks noGrp="1"/>
          </p:cNvSpPr>
          <p:nvPr>
            <p:ph type="title"/>
          </p:nvPr>
        </p:nvSpPr>
        <p:spPr/>
        <p:txBody>
          <a:bodyPr/>
          <a:lstStyle/>
          <a:p>
            <a:r>
              <a:rPr lang="en-US" dirty="0"/>
              <a:t>package-</a:t>
            </a:r>
            <a:r>
              <a:rPr lang="en-US" dirty="0" err="1"/>
              <a:t>solution.json</a:t>
            </a:r>
            <a:endParaRPr lang="en-US" dirty="0"/>
          </a:p>
        </p:txBody>
      </p:sp>
      <p:sp>
        <p:nvSpPr>
          <p:cNvPr id="3" name="Content Placeholder 2">
            <a:extLst>
              <a:ext uri="{FF2B5EF4-FFF2-40B4-BE49-F238E27FC236}">
                <a16:creationId xmlns:a16="http://schemas.microsoft.com/office/drawing/2014/main" id="{393209A0-45C3-4895-A030-E9E5D6842FEB}"/>
              </a:ext>
            </a:extLst>
          </p:cNvPr>
          <p:cNvSpPr>
            <a:spLocks noGrp="1"/>
          </p:cNvSpPr>
          <p:nvPr>
            <p:ph idx="1"/>
          </p:nvPr>
        </p:nvSpPr>
        <p:spPr/>
        <p:txBody>
          <a:bodyPr/>
          <a:lstStyle/>
          <a:p>
            <a:r>
              <a:rPr lang="en-US" dirty="0"/>
              <a:t>package-</a:t>
            </a:r>
            <a:r>
              <a:rPr lang="en-US" dirty="0" err="1"/>
              <a:t>solution.json</a:t>
            </a:r>
            <a:endParaRPr lang="en-US" dirty="0"/>
          </a:p>
          <a:p>
            <a:pPr lvl="1"/>
            <a:r>
              <a:rPr lang="en-US" dirty="0"/>
              <a:t>Contains top-level project properties (</a:t>
            </a:r>
            <a:r>
              <a:rPr lang="en-US" sz="1400" b="1" dirty="0">
                <a:solidFill>
                  <a:srgbClr val="87451D"/>
                </a:solidFill>
                <a:latin typeface="Lucida Console" panose="020B0609040504020204" pitchFamily="49" charset="0"/>
              </a:rPr>
              <a:t>id, name, version</a:t>
            </a:r>
            <a:r>
              <a:rPr lang="en-US" dirty="0"/>
              <a:t>)</a:t>
            </a:r>
          </a:p>
          <a:p>
            <a:pPr lvl="1"/>
            <a:r>
              <a:rPr lang="en-US" sz="1600" b="1" dirty="0" err="1">
                <a:solidFill>
                  <a:srgbClr val="87451D"/>
                </a:solidFill>
                <a:latin typeface="Lucida Console" panose="020B0609040504020204" pitchFamily="49" charset="0"/>
              </a:rPr>
              <a:t>includeClientSideAssets</a:t>
            </a:r>
            <a:endParaRPr lang="en-US" b="1" dirty="0">
              <a:solidFill>
                <a:srgbClr val="87451D"/>
              </a:solidFill>
              <a:latin typeface="Lucida Console" panose="020B0609040504020204" pitchFamily="49" charset="0"/>
            </a:endParaRPr>
          </a:p>
          <a:p>
            <a:pPr lvl="1"/>
            <a:r>
              <a:rPr lang="en-US" sz="1600" b="1" dirty="0" err="1">
                <a:solidFill>
                  <a:srgbClr val="87451D"/>
                </a:solidFill>
                <a:latin typeface="Lucida Console" panose="020B0609040504020204" pitchFamily="49" charset="0"/>
              </a:rPr>
              <a:t>skipFeatureDeployment</a:t>
            </a:r>
            <a:endParaRPr lang="en-US" sz="1600" b="1" dirty="0">
              <a:solidFill>
                <a:srgbClr val="87451D"/>
              </a:solidFill>
              <a:latin typeface="Lucida Console" panose="020B0609040504020204" pitchFamily="49" charset="0"/>
            </a:endParaRPr>
          </a:p>
          <a:p>
            <a:pPr lvl="1"/>
            <a:r>
              <a:rPr lang="en-US" sz="1600" b="1" dirty="0" err="1">
                <a:solidFill>
                  <a:srgbClr val="87451D"/>
                </a:solidFill>
                <a:latin typeface="Lucida Console" panose="020B0609040504020204" pitchFamily="49" charset="0"/>
              </a:rPr>
              <a:t>zippedPackage</a:t>
            </a:r>
            <a:endParaRPr lang="en-US" sz="1600" b="1" dirty="0">
              <a:solidFill>
                <a:srgbClr val="87451D"/>
              </a:solidFill>
              <a:latin typeface="Lucida Console" panose="020B0609040504020204" pitchFamily="49" charset="0"/>
            </a:endParaRPr>
          </a:p>
        </p:txBody>
      </p:sp>
      <p:pic>
        <p:nvPicPr>
          <p:cNvPr id="5" name="Picture 4">
            <a:extLst>
              <a:ext uri="{FF2B5EF4-FFF2-40B4-BE49-F238E27FC236}">
                <a16:creationId xmlns:a16="http://schemas.microsoft.com/office/drawing/2014/main" id="{B5D9B578-48CA-46E4-930E-CE955A21F1A9}"/>
              </a:ext>
            </a:extLst>
          </p:cNvPr>
          <p:cNvPicPr>
            <a:picLocks noChangeAspect="1"/>
          </p:cNvPicPr>
          <p:nvPr/>
        </p:nvPicPr>
        <p:blipFill>
          <a:blip r:embed="rId2"/>
          <a:stretch>
            <a:fillRect/>
          </a:stretch>
        </p:blipFill>
        <p:spPr>
          <a:xfrm>
            <a:off x="838200" y="3505200"/>
            <a:ext cx="7640179" cy="2819400"/>
          </a:xfrm>
          <a:prstGeom prst="rect">
            <a:avLst/>
          </a:prstGeom>
        </p:spPr>
      </p:pic>
    </p:spTree>
    <p:extLst>
      <p:ext uri="{BB962C8B-B14F-4D97-AF65-F5344CB8AC3E}">
        <p14:creationId xmlns:p14="http://schemas.microsoft.com/office/powerpoint/2010/main" val="627351428"/>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purl.org/dc/elements/1.1/"/>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CPT Course Module</Template>
  <TotalTime>2159</TotalTime>
  <Words>1312</Words>
  <Application>Microsoft Office PowerPoint</Application>
  <PresentationFormat>On-screen Show (4:3)</PresentationFormat>
  <Paragraphs>177</Paragraphs>
  <Slides>30</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Arial Black</vt:lpstr>
      <vt:lpstr>Calibri</vt:lpstr>
      <vt:lpstr>Consolas</vt:lpstr>
      <vt:lpstr>Lucida Console</vt:lpstr>
      <vt:lpstr>Segoe UI</vt:lpstr>
      <vt:lpstr>Segoe UI Light</vt:lpstr>
      <vt:lpstr>Wingdings</vt:lpstr>
      <vt:lpstr>CPT Course Module</vt:lpstr>
      <vt:lpstr>Packaging and Deploying SharePoint Framework Solutions</vt:lpstr>
      <vt:lpstr>Agenda</vt:lpstr>
      <vt:lpstr>Understanding the App Catalog</vt:lpstr>
      <vt:lpstr>Creating the App Catalog Site Collection</vt:lpstr>
      <vt:lpstr>Apps for SharePoint Document Library</vt:lpstr>
      <vt:lpstr>Creating an App Catalog Site</vt:lpstr>
      <vt:lpstr>Agenda</vt:lpstr>
      <vt:lpstr>SPFx Project Configuration Files</vt:lpstr>
      <vt:lpstr>package-solution.json</vt:lpstr>
      <vt:lpstr>Building a SPFx Solution</vt:lpstr>
      <vt:lpstr>Packaging a SPFx Solution for Distribution</vt:lpstr>
      <vt:lpstr>Inside a SPFx Solution Package</vt:lpstr>
      <vt:lpstr>Agenda</vt:lpstr>
      <vt:lpstr>Deploying Solution to Office 365 Tenancy</vt:lpstr>
      <vt:lpstr>includeClientSideAssets = True</vt:lpstr>
      <vt:lpstr>Enabling the Office 365 CDN</vt:lpstr>
      <vt:lpstr>Update Webparts and Increment Version</vt:lpstr>
      <vt:lpstr>Update Version in package-solution.json</vt:lpstr>
      <vt:lpstr>Update the version in the package.json file</vt:lpstr>
      <vt:lpstr>Agenda</vt:lpstr>
      <vt:lpstr>Deploying Client-side Assets to a CDN</vt:lpstr>
      <vt:lpstr>Create Azure Storage Account</vt:lpstr>
      <vt:lpstr>Create Blob Container in Storage Account</vt:lpstr>
      <vt:lpstr>Obtain Storage Account Access Key</vt:lpstr>
      <vt:lpstr>Create CDN Profile</vt:lpstr>
      <vt:lpstr>Create CDN Endpoint</vt:lpstr>
      <vt:lpstr>Configure Webpart to Deploy Assets to CDN</vt:lpstr>
      <vt:lpstr>Configure the web part to use the CDN </vt:lpstr>
      <vt:lpstr>Deploy web part assets to Azure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Packaging and Deploying SharePoint Framework Solutions</dc:title>
  <dc:creator>Windows User</dc:creator>
  <cp:lastModifiedBy>Ted Pattison</cp:lastModifiedBy>
  <cp:revision>162</cp:revision>
  <dcterms:created xsi:type="dcterms:W3CDTF">2012-07-07T16:17:22Z</dcterms:created>
  <dcterms:modified xsi:type="dcterms:W3CDTF">2019-12-05T19:32:19Z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