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380" r:id="rId7"/>
    <p:sldId id="349" r:id="rId8"/>
    <p:sldId id="350" r:id="rId9"/>
    <p:sldId id="351" r:id="rId10"/>
    <p:sldId id="346" r:id="rId11"/>
    <p:sldId id="352" r:id="rId12"/>
    <p:sldId id="353" r:id="rId13"/>
    <p:sldId id="354" r:id="rId14"/>
    <p:sldId id="355" r:id="rId15"/>
    <p:sldId id="382" r:id="rId16"/>
    <p:sldId id="614" r:id="rId17"/>
    <p:sldId id="383" r:id="rId18"/>
    <p:sldId id="1852" r:id="rId19"/>
    <p:sldId id="1853" r:id="rId20"/>
    <p:sldId id="1856" r:id="rId21"/>
    <p:sldId id="362" r:id="rId22"/>
    <p:sldId id="1857" r:id="rId23"/>
    <p:sldId id="1858" r:id="rId24"/>
    <p:sldId id="1859" r:id="rId25"/>
    <p:sldId id="1860" r:id="rId26"/>
    <p:sldId id="1861" r:id="rId27"/>
    <p:sldId id="1862" r:id="rId28"/>
    <p:sldId id="1865" r:id="rId29"/>
    <p:sldId id="1866" r:id="rId30"/>
    <p:sldId id="364" r:id="rId31"/>
    <p:sldId id="385" r:id="rId32"/>
    <p:sldId id="1870" r:id="rId33"/>
    <p:sldId id="1871" r:id="rId34"/>
    <p:sldId id="367" r:id="rId35"/>
    <p:sldId id="384" r:id="rId36"/>
    <p:sldId id="368" r:id="rId37"/>
    <p:sldId id="304" r:id="rId38"/>
    <p:sldId id="285" r:id="rId39"/>
    <p:sldId id="369" r:id="rId40"/>
    <p:sldId id="389" r:id="rId41"/>
    <p:sldId id="38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95274" autoAdjust="0"/>
  </p:normalViewPr>
  <p:slideViewPr>
    <p:cSldViewPr>
      <p:cViewPr varScale="1">
        <p:scale>
          <a:sx n="79" d="100"/>
          <a:sy n="79" d="100"/>
        </p:scale>
        <p:origin x="917" y="72"/>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2784"/>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begins with a primer on OAuth 2.0 and OpenID Connect and an overview of the Azure Active Directory security model which provides support for user authentication, application authentication and an authorization scheme based on configurable permissions. Students will learn about the differences between application permissions and delegated permissions as well as how to create and configure Azure AD applications in the new Azure portal. Students will learn programming techniques for developing secure applications which implement common authentication flows such as user credentials flow, authorization grant flow, and client credentials flow. The module examines developing secure ASP.NET MVC application by using the Active Directory Authentication Library (ADAL) together with the OWIN framework and OWIN middleware components. The module also explains how to secure client-side SPAs created Angular and AngularJS by using the ADAL.js library and the implicit grant flow to acquire access tokens.</a:t>
            </a:r>
            <a:endParaRPr lang="en-US" alt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itchFamily="34" charset="-128"/>
              </a:defRPr>
            </a:lvl1pPr>
            <a:lvl2pPr marL="742950" indent="-285750">
              <a:defRPr>
                <a:solidFill>
                  <a:schemeClr val="tx1"/>
                </a:solidFill>
                <a:latin typeface="Century Gothic" panose="020B0502020202020204" pitchFamily="34" charset="0"/>
                <a:ea typeface="MS PGothic" pitchFamily="34" charset="-128"/>
              </a:defRPr>
            </a:lvl2pPr>
            <a:lvl3pPr marL="1143000" indent="-228600">
              <a:defRPr>
                <a:solidFill>
                  <a:schemeClr val="tx1"/>
                </a:solidFill>
                <a:latin typeface="Century Gothic" panose="020B0502020202020204" pitchFamily="34" charset="0"/>
                <a:ea typeface="MS PGothic" pitchFamily="34" charset="-128"/>
              </a:defRPr>
            </a:lvl3pPr>
            <a:lvl4pPr marL="1600200" indent="-228600">
              <a:defRPr>
                <a:solidFill>
                  <a:schemeClr val="tx1"/>
                </a:solidFill>
                <a:latin typeface="Century Gothic" panose="020B0502020202020204" pitchFamily="34" charset="0"/>
                <a:ea typeface="MS PGothic" pitchFamily="34" charset="-128"/>
              </a:defRPr>
            </a:lvl4pPr>
            <a:lvl5pPr marL="2057400" indent="-22860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fld id="{C2206348-F3CA-4D34-BAC3-06D54859F675}" type="slidenum">
              <a:rPr lang="en-US" altLang="en-US" smtClean="0"/>
              <a:pPr/>
              <a:t>3</a:t>
            </a:fld>
            <a:endParaRPr lang="en-US" altLang="en-US"/>
          </a:p>
        </p:txBody>
      </p:sp>
    </p:spTree>
    <p:extLst>
      <p:ext uri="{BB962C8B-B14F-4D97-AF65-F5344CB8AC3E}">
        <p14:creationId xmlns:p14="http://schemas.microsoft.com/office/powerpoint/2010/main" val="4238710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1635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9039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6"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a:t>Developing Secure Applications using Azure AD</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51051"/>
            <a:ext cx="8826500" cy="38258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Oval 22"/>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31748" name="Title 4"/>
          <p:cNvSpPr>
            <a:spLocks noGrp="1"/>
          </p:cNvSpPr>
          <p:nvPr>
            <p:ph type="title"/>
          </p:nvPr>
        </p:nvSpPr>
        <p:spPr/>
        <p:txBody>
          <a:bodyPr/>
          <a:lstStyle/>
          <a:p>
            <a:r>
              <a:rPr lang="en-US" altLang="en-US"/>
              <a:t>Open ID Connect</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 (Relying Party)</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Id tokens</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Open ID Provider</a:t>
            </a:r>
          </a:p>
          <a:p>
            <a:pPr algn="ctr">
              <a:defRPr/>
            </a:pPr>
            <a:r>
              <a:rPr lang="en-US" sz="900" b="1" dirty="0" err="1">
                <a:solidFill>
                  <a:srgbClr val="FF99CC"/>
                </a:solidFill>
              </a:rPr>
              <a:t>FaceBook</a:t>
            </a:r>
            <a:r>
              <a:rPr lang="en-US" sz="900" b="1" dirty="0">
                <a:solidFill>
                  <a:srgbClr val="FF99CC"/>
                </a:solidFill>
              </a:rPr>
              <a:t>, Google, </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4316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Ø"/>
            </a:pPr>
            <a:r>
              <a:rPr lang="en-US" altLang="en-US" dirty="0"/>
              <a:t>Azure Active Directory</a:t>
            </a:r>
          </a:p>
          <a:p>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39784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Tenants and Organizational Accounts</a:t>
            </a:r>
          </a:p>
        </p:txBody>
      </p:sp>
      <p:sp>
        <p:nvSpPr>
          <p:cNvPr id="3" name="Content Placeholder 2"/>
          <p:cNvSpPr>
            <a:spLocks noGrp="1"/>
          </p:cNvSpPr>
          <p:nvPr>
            <p:ph idx="1"/>
          </p:nvPr>
        </p:nvSpPr>
        <p:spPr/>
        <p:txBody>
          <a:bodyPr/>
          <a:lstStyle/>
          <a:p>
            <a:r>
              <a:rPr lang="en-US" dirty="0"/>
              <a:t>Azure AD used to authenticate users and apps</a:t>
            </a:r>
          </a:p>
          <a:p>
            <a:pPr lvl="1"/>
            <a:r>
              <a:rPr lang="en-US" dirty="0"/>
              <a:t>PBI licenses are assigned to Azure AD user accounts</a:t>
            </a:r>
          </a:p>
          <a:p>
            <a:pPr lvl="1"/>
            <a:r>
              <a:rPr lang="en-US" dirty="0"/>
              <a:t>Organization owns a tenant (i.e. directory)</a:t>
            </a:r>
          </a:p>
          <a:p>
            <a:pPr lvl="1"/>
            <a:r>
              <a:rPr lang="en-US" dirty="0"/>
              <a:t>AAD tenant contains user accounts and groups</a:t>
            </a:r>
          </a:p>
          <a:p>
            <a:pPr lvl="1"/>
            <a:r>
              <a:rPr lang="en-US" dirty="0"/>
              <a:t>AAD tenant contains set of registered applications</a:t>
            </a:r>
          </a:p>
          <a:p>
            <a:pPr lvl="1"/>
            <a:endParaRPr lang="en-US" dirty="0"/>
          </a:p>
          <a:p>
            <a:r>
              <a:rPr lang="en-US" dirty="0"/>
              <a:t>You must register your application with Azure AD</a:t>
            </a:r>
          </a:p>
          <a:p>
            <a:pPr lvl="1"/>
            <a:r>
              <a:rPr lang="en-US" dirty="0"/>
              <a:t>Requirement of calling to Power BI service API</a:t>
            </a:r>
          </a:p>
          <a:p>
            <a:pPr lvl="1"/>
            <a:r>
              <a:rPr lang="en-US" dirty="0"/>
              <a:t>Applications registered as Web app or Native app</a:t>
            </a:r>
          </a:p>
          <a:p>
            <a:pPr lvl="1"/>
            <a:r>
              <a:rPr lang="en-US" dirty="0"/>
              <a:t>Registered applications are assigned GUID for client ID</a:t>
            </a:r>
          </a:p>
          <a:p>
            <a:pPr lvl="1"/>
            <a:r>
              <a:rPr lang="en-US" dirty="0"/>
              <a:t>Application is configured with permissions</a:t>
            </a:r>
          </a:p>
          <a:p>
            <a:endParaRPr lang="en-US" dirty="0"/>
          </a:p>
        </p:txBody>
      </p:sp>
    </p:spTree>
    <p:extLst>
      <p:ext uri="{BB962C8B-B14F-4D97-AF65-F5344CB8AC3E}">
        <p14:creationId xmlns:p14="http://schemas.microsoft.com/office/powerpoint/2010/main" val="19423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Ø"/>
            </a:pPr>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168506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to create application</a:t>
            </a:r>
          </a:p>
          <a:p>
            <a:pPr lvl="1"/>
            <a:r>
              <a:rPr lang="en-US" sz="2000" dirty="0"/>
              <a:t>Azure Portal accessible at </a:t>
            </a:r>
            <a:r>
              <a:rPr lang="en-US" sz="2000" dirty="0">
                <a:hlinkClick r:id="rId2"/>
              </a:rPr>
              <a:t>https://portal.azure.com</a:t>
            </a:r>
            <a:endParaRPr lang="en-US" sz="2000" dirty="0"/>
          </a:p>
          <a:p>
            <a:pPr lvl="1"/>
            <a:r>
              <a:rPr lang="en-US" sz="2000" dirty="0"/>
              <a:t>Azure subscription required to create resources (e.g. VMs)</a:t>
            </a:r>
          </a:p>
          <a:p>
            <a:pPr lvl="1"/>
            <a:r>
              <a:rPr lang="en-US" sz="2000" dirty="0"/>
              <a:t>No Azure subscription required to manage users or applications</a:t>
            </a:r>
          </a:p>
          <a:p>
            <a:pPr lvl="1"/>
            <a:endParaRPr lang="en-US" sz="2000" dirty="0"/>
          </a:p>
        </p:txBody>
      </p:sp>
      <p:pic>
        <p:nvPicPr>
          <p:cNvPr id="6" name="Picture 5">
            <a:extLst>
              <a:ext uri="{FF2B5EF4-FFF2-40B4-BE49-F238E27FC236}">
                <a16:creationId xmlns:a16="http://schemas.microsoft.com/office/drawing/2014/main" id="{B72FE245-1C9F-4EC8-AAF1-0890CB5D49E3}"/>
              </a:ext>
            </a:extLst>
          </p:cNvPr>
          <p:cNvPicPr>
            <a:picLocks noChangeAspect="1"/>
          </p:cNvPicPr>
          <p:nvPr/>
        </p:nvPicPr>
        <p:blipFill>
          <a:blip r:embed="rId3"/>
          <a:stretch>
            <a:fillRect/>
          </a:stretch>
        </p:blipFill>
        <p:spPr>
          <a:xfrm>
            <a:off x="1066800" y="3200400"/>
            <a:ext cx="7359465" cy="3160273"/>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500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Active Directory</a:t>
            </a:r>
            <a:endParaRPr lang="en-US" dirty="0"/>
          </a:p>
        </p:txBody>
      </p:sp>
      <p:sp>
        <p:nvSpPr>
          <p:cNvPr id="6" name="Content Placeholder 5">
            <a:extLst>
              <a:ext uri="{FF2B5EF4-FFF2-40B4-BE49-F238E27FC236}">
                <a16:creationId xmlns:a16="http://schemas.microsoft.com/office/drawing/2014/main" id="{300812D8-E823-438A-A77F-37717147DF1C}"/>
              </a:ext>
            </a:extLst>
          </p:cNvPr>
          <p:cNvSpPr>
            <a:spLocks noGrp="1"/>
          </p:cNvSpPr>
          <p:nvPr>
            <p:ph type="body" sz="quarter" idx="10"/>
          </p:nvPr>
        </p:nvSpPr>
        <p:spPr/>
        <p:txBody>
          <a:bodyPr>
            <a:normAutofit/>
          </a:bodyPr>
          <a:lstStyle/>
          <a:p>
            <a:r>
              <a:rPr lang="en-US" sz="2400"/>
              <a:t>Azure portal access to Access Azure Active Directory</a:t>
            </a:r>
          </a:p>
          <a:p>
            <a:pPr lvl="1"/>
            <a:r>
              <a:rPr lang="en-US" sz="2000"/>
              <a:t>Provides ability to configure users, groups and application</a:t>
            </a:r>
            <a:endParaRPr lang="en-US" sz="2000" dirty="0"/>
          </a:p>
        </p:txBody>
      </p:sp>
      <p:grpSp>
        <p:nvGrpSpPr>
          <p:cNvPr id="5" name="Group 4">
            <a:extLst>
              <a:ext uri="{FF2B5EF4-FFF2-40B4-BE49-F238E27FC236}">
                <a16:creationId xmlns:a16="http://schemas.microsoft.com/office/drawing/2014/main" id="{FF1E7A3F-4D0A-43CA-AB03-EE6AA0B0DB8A}"/>
              </a:ext>
            </a:extLst>
          </p:cNvPr>
          <p:cNvGrpSpPr/>
          <p:nvPr/>
        </p:nvGrpSpPr>
        <p:grpSpPr>
          <a:xfrm>
            <a:off x="695528" y="2286000"/>
            <a:ext cx="3886200" cy="4180775"/>
            <a:chOff x="2305050" y="1676400"/>
            <a:chExt cx="4552950" cy="4898064"/>
          </a:xfrm>
        </p:grpSpPr>
        <p:pic>
          <p:nvPicPr>
            <p:cNvPr id="3" name="Picture 2">
              <a:extLst>
                <a:ext uri="{FF2B5EF4-FFF2-40B4-BE49-F238E27FC236}">
                  <a16:creationId xmlns:a16="http://schemas.microsoft.com/office/drawing/2014/main" id="{E7BE51E1-33C1-4DF5-9E34-F48DBF1B9177}"/>
                </a:ext>
              </a:extLst>
            </p:cNvPr>
            <p:cNvPicPr>
              <a:picLocks noChangeAspect="1"/>
            </p:cNvPicPr>
            <p:nvPr/>
          </p:nvPicPr>
          <p:blipFill>
            <a:blip r:embed="rId2"/>
            <a:stretch>
              <a:fillRect/>
            </a:stretch>
          </p:blipFill>
          <p:spPr>
            <a:xfrm>
              <a:off x="2895600" y="1676400"/>
              <a:ext cx="3962400" cy="4898064"/>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D31C3C7-DFE0-4D0C-8274-8BF9EF6B6FA2}"/>
                </a:ext>
              </a:extLst>
            </p:cNvPr>
            <p:cNvSpPr/>
            <p:nvPr/>
          </p:nvSpPr>
          <p:spPr>
            <a:xfrm>
              <a:off x="2305050" y="5900738"/>
              <a:ext cx="685800" cy="304800"/>
            </a:xfrm>
            <a:prstGeom prst="rightArrow">
              <a:avLst>
                <a:gd name="adj1" fmla="val 50000"/>
                <a:gd name="adj2" fmla="val 828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241036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3" name="Picture 2">
            <a:extLst>
              <a:ext uri="{FF2B5EF4-FFF2-40B4-BE49-F238E27FC236}">
                <a16:creationId xmlns:a16="http://schemas.microsoft.com/office/drawing/2014/main" id="{FF9AA1CB-7819-4B9C-BF0E-86618F3726B4}"/>
              </a:ext>
            </a:extLst>
          </p:cNvPr>
          <p:cNvPicPr>
            <a:picLocks noChangeAspect="1"/>
          </p:cNvPicPr>
          <p:nvPr/>
        </p:nvPicPr>
        <p:blipFill>
          <a:blip r:embed="rId2"/>
          <a:stretch>
            <a:fillRect/>
          </a:stretch>
        </p:blipFill>
        <p:spPr>
          <a:xfrm>
            <a:off x="899927" y="3200400"/>
            <a:ext cx="7344145" cy="2388152"/>
          </a:xfrm>
          <a:prstGeom prst="rect">
            <a:avLst/>
          </a:prstGeom>
          <a:ln>
            <a:solidFill>
              <a:schemeClr val="tx1">
                <a:lumMod val="50000"/>
                <a:lumOff val="50000"/>
              </a:schemeClr>
            </a:solidFill>
          </a:ln>
        </p:spPr>
      </p:pic>
    </p:spTree>
    <p:extLst>
      <p:ext uri="{BB962C8B-B14F-4D97-AF65-F5344CB8AC3E}">
        <p14:creationId xmlns:p14="http://schemas.microsoft.com/office/powerpoint/2010/main" val="183880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Single tenant application vs Multi-tenant application</a:t>
            </a:r>
          </a:p>
          <a:p>
            <a:pPr lvl="1"/>
            <a:r>
              <a:rPr lang="en-US" sz="2000" dirty="0"/>
              <a:t>Single tenant application intended for use within one organization </a:t>
            </a:r>
          </a:p>
          <a:p>
            <a:pPr lvl="1"/>
            <a:r>
              <a:rPr lang="en-US" sz="2000" dirty="0"/>
              <a:t>Multi-tenant application intended by use across organizations</a:t>
            </a:r>
          </a:p>
          <a:p>
            <a:pPr lvl="1"/>
            <a:r>
              <a:rPr lang="en-US" sz="2000" dirty="0"/>
              <a:t>Multi-tenant application are SaaS applications written by ISVs</a:t>
            </a:r>
          </a:p>
          <a:p>
            <a:pPr lvl="1"/>
            <a:endParaRPr lang="en-US" sz="2000" dirty="0"/>
          </a:p>
          <a:p>
            <a:r>
              <a:rPr lang="en-US" sz="2400" dirty="0"/>
              <a:t>Azure AD Application Types</a:t>
            </a:r>
          </a:p>
          <a:p>
            <a:pPr lvl="1"/>
            <a:r>
              <a:rPr lang="en-US" sz="2000" dirty="0"/>
              <a:t>Native applications</a:t>
            </a:r>
          </a:p>
          <a:p>
            <a:pPr lvl="1"/>
            <a:r>
              <a:rPr lang="en-US" sz="2000" dirty="0"/>
              <a:t>Web app</a:t>
            </a:r>
          </a:p>
          <a:p>
            <a:pPr lvl="1"/>
            <a:r>
              <a:rPr lang="en-US" sz="2000"/>
              <a:t>Web app </a:t>
            </a:r>
            <a:r>
              <a:rPr lang="en-US" sz="2000" dirty="0"/>
              <a:t>configured to allow Implicit Flow </a:t>
            </a:r>
          </a:p>
        </p:txBody>
      </p:sp>
    </p:spTree>
    <p:extLst>
      <p:ext uri="{BB962C8B-B14F-4D97-AF65-F5344CB8AC3E}">
        <p14:creationId xmlns:p14="http://schemas.microsoft.com/office/powerpoint/2010/main" val="412610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Creating a Native Application</a:t>
            </a:r>
            <a:endParaRPr lang="en-US" dirty="0"/>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Native applications</a:t>
            </a:r>
          </a:p>
          <a:p>
            <a:pPr lvl="1"/>
            <a:r>
              <a:rPr lang="en-US" sz="2000" dirty="0"/>
              <a:t>Can be used for desktop applications and Console applications</a:t>
            </a:r>
          </a:p>
          <a:p>
            <a:pPr lvl="1"/>
            <a:r>
              <a:rPr lang="en-US" sz="2000" dirty="0"/>
              <a:t>Used for third party embedding (known as App Owns Data model)</a:t>
            </a:r>
          </a:p>
          <a:p>
            <a:pPr lvl="1"/>
            <a:r>
              <a:rPr lang="en-US" sz="2000" dirty="0"/>
              <a:t>Application type should be configured as Native</a:t>
            </a:r>
          </a:p>
          <a:p>
            <a:pPr lvl="1"/>
            <a:r>
              <a:rPr lang="en-US" sz="2000" dirty="0"/>
              <a:t>Requires Redirect URI with unique string - not an actual URL</a:t>
            </a:r>
          </a:p>
        </p:txBody>
      </p:sp>
      <p:pic>
        <p:nvPicPr>
          <p:cNvPr id="3" name="Picture 2">
            <a:extLst>
              <a:ext uri="{FF2B5EF4-FFF2-40B4-BE49-F238E27FC236}">
                <a16:creationId xmlns:a16="http://schemas.microsoft.com/office/drawing/2014/main" id="{B284466B-BD37-46C4-9832-0DA9DB4CFCBF}"/>
              </a:ext>
            </a:extLst>
          </p:cNvPr>
          <p:cNvPicPr>
            <a:picLocks noChangeAspect="1"/>
          </p:cNvPicPr>
          <p:nvPr/>
        </p:nvPicPr>
        <p:blipFill>
          <a:blip r:embed="rId2"/>
          <a:stretch>
            <a:fillRect/>
          </a:stretch>
        </p:blipFill>
        <p:spPr>
          <a:xfrm>
            <a:off x="914400" y="3352800"/>
            <a:ext cx="3200400" cy="3000838"/>
          </a:xfrm>
          <a:prstGeom prst="rect">
            <a:avLst/>
          </a:prstGeom>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IS from the azure portal</a:t>
            </a:r>
          </a:p>
        </p:txBody>
      </p:sp>
      <p:pic>
        <p:nvPicPr>
          <p:cNvPr id="3" name="Picture 2">
            <a:extLst>
              <a:ext uri="{FF2B5EF4-FFF2-40B4-BE49-F238E27FC236}">
                <a16:creationId xmlns:a16="http://schemas.microsoft.com/office/drawing/2014/main" id="{D2FCF4A9-19E9-4C77-B1E0-201F4C907755}"/>
              </a:ext>
            </a:extLst>
          </p:cNvPr>
          <p:cNvPicPr>
            <a:picLocks noChangeAspect="1"/>
          </p:cNvPicPr>
          <p:nvPr/>
        </p:nvPicPr>
        <p:blipFill>
          <a:blip r:embed="rId2"/>
          <a:stretch>
            <a:fillRect/>
          </a:stretch>
        </p:blipFill>
        <p:spPr>
          <a:xfrm>
            <a:off x="838200" y="3276600"/>
            <a:ext cx="6895970" cy="2514600"/>
          </a:xfrm>
          <a:prstGeom prst="rect">
            <a:avLst/>
          </a:prstGeom>
        </p:spPr>
      </p:pic>
    </p:spTree>
    <p:extLst>
      <p:ext uri="{BB962C8B-B14F-4D97-AF65-F5344CB8AC3E}">
        <p14:creationId xmlns:p14="http://schemas.microsoft.com/office/powerpoint/2010/main" val="74425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r>
              <a:rPr lang="en-US" sz="2700" dirty="0"/>
              <a:t>Understanding OAuth 2.0 and OpenID Connect</a:t>
            </a:r>
          </a:p>
          <a:p>
            <a:pPr lvl="0"/>
            <a:r>
              <a:rPr lang="en-US" sz="2700" dirty="0"/>
              <a:t>The Role of Azure Active Directory</a:t>
            </a:r>
          </a:p>
          <a:p>
            <a:pPr lvl="0"/>
            <a:r>
              <a:rPr lang="en-US" sz="2700" dirty="0"/>
              <a:t>Creating &amp; Configuring Azure AD Applications</a:t>
            </a:r>
          </a:p>
          <a:p>
            <a:pPr lvl="0"/>
            <a:r>
              <a:rPr lang="en-US" sz="2700" dirty="0"/>
              <a:t>Securing MVC Applications using ADAL and OWIN</a:t>
            </a:r>
          </a:p>
          <a:p>
            <a:r>
              <a:rPr lang="en-US" sz="2700" dirty="0"/>
              <a:t>Securing SPAs using ADAL.js &amp; Implicit Grant Flow</a:t>
            </a:r>
            <a:endParaRPr lang="en-US" altLang="en-US" sz="2700" dirty="0"/>
          </a:p>
        </p:txBody>
      </p:sp>
    </p:spTree>
    <p:extLst>
      <p:ext uri="{BB962C8B-B14F-4D97-AF65-F5344CB8AC3E}">
        <p14:creationId xmlns:p14="http://schemas.microsoft.com/office/powerpoint/2010/main" val="408862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Native Application Settings</a:t>
            </a:r>
            <a:endParaRPr lang="en-US" dirty="0"/>
          </a:p>
        </p:txBody>
      </p:sp>
      <p:sp>
        <p:nvSpPr>
          <p:cNvPr id="6" name="Content Placeholder 5">
            <a:extLst>
              <a:ext uri="{FF2B5EF4-FFF2-40B4-BE49-F238E27FC236}">
                <a16:creationId xmlns:a16="http://schemas.microsoft.com/office/drawing/2014/main" id="{299A5E31-6A7D-4474-B015-2AA818BF1000}"/>
              </a:ext>
            </a:extLst>
          </p:cNvPr>
          <p:cNvSpPr>
            <a:spLocks noGrp="1"/>
          </p:cNvSpPr>
          <p:nvPr>
            <p:ph idx="1"/>
          </p:nvPr>
        </p:nvSpPr>
        <p:spPr/>
        <p:txBody>
          <a:bodyPr>
            <a:normAutofit/>
          </a:bodyPr>
          <a:lstStyle/>
          <a:p>
            <a:r>
              <a:rPr lang="en-US" sz="2000" dirty="0"/>
              <a:t>Properties</a:t>
            </a:r>
          </a:p>
          <a:p>
            <a:r>
              <a:rPr lang="en-US" sz="2000" dirty="0"/>
              <a:t>Redirect URLs</a:t>
            </a:r>
          </a:p>
          <a:p>
            <a:r>
              <a:rPr lang="en-US" sz="2000" dirty="0"/>
              <a:t>Owners</a:t>
            </a:r>
          </a:p>
          <a:p>
            <a:r>
              <a:rPr lang="en-US" sz="2000" dirty="0"/>
              <a:t>Required Permissions</a:t>
            </a:r>
          </a:p>
        </p:txBody>
      </p:sp>
      <p:grpSp>
        <p:nvGrpSpPr>
          <p:cNvPr id="5" name="Group 4">
            <a:extLst>
              <a:ext uri="{FF2B5EF4-FFF2-40B4-BE49-F238E27FC236}">
                <a16:creationId xmlns:a16="http://schemas.microsoft.com/office/drawing/2014/main" id="{21A14C55-C84E-4E57-A62F-097F5CCD2491}"/>
              </a:ext>
            </a:extLst>
          </p:cNvPr>
          <p:cNvGrpSpPr/>
          <p:nvPr/>
        </p:nvGrpSpPr>
        <p:grpSpPr>
          <a:xfrm>
            <a:off x="685800" y="3200400"/>
            <a:ext cx="6497676" cy="3320139"/>
            <a:chOff x="340360" y="1524000"/>
            <a:chExt cx="8079740" cy="4128531"/>
          </a:xfrm>
        </p:grpSpPr>
        <p:pic>
          <p:nvPicPr>
            <p:cNvPr id="3" name="Picture 2">
              <a:extLst>
                <a:ext uri="{FF2B5EF4-FFF2-40B4-BE49-F238E27FC236}">
                  <a16:creationId xmlns:a16="http://schemas.microsoft.com/office/drawing/2014/main" id="{F5A46D86-754F-4FC1-A996-80C939C6BB3D}"/>
                </a:ext>
              </a:extLst>
            </p:cNvPr>
            <p:cNvPicPr>
              <a:picLocks noChangeAspect="1"/>
            </p:cNvPicPr>
            <p:nvPr/>
          </p:nvPicPr>
          <p:blipFill>
            <a:blip r:embed="rId2"/>
            <a:stretch>
              <a:fillRect/>
            </a:stretch>
          </p:blipFill>
          <p:spPr>
            <a:xfrm>
              <a:off x="495300" y="1524000"/>
              <a:ext cx="7924800" cy="4128531"/>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AAD52D4-05AD-4591-9A25-A2D13838B67D}"/>
                </a:ext>
              </a:extLst>
            </p:cNvPr>
            <p:cNvSpPr/>
            <p:nvPr/>
          </p:nvSpPr>
          <p:spPr>
            <a:xfrm>
              <a:off x="340360" y="2113280"/>
              <a:ext cx="3810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867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must assign permissions to the application</a:t>
            </a:r>
          </a:p>
        </p:txBody>
      </p:sp>
      <p:pic>
        <p:nvPicPr>
          <p:cNvPr id="3" name="Picture 2">
            <a:extLst>
              <a:ext uri="{FF2B5EF4-FFF2-40B4-BE49-F238E27FC236}">
                <a16:creationId xmlns:a16="http://schemas.microsoft.com/office/drawing/2014/main" id="{53218494-2520-4C83-9330-00B2B7ECF854}"/>
              </a:ext>
            </a:extLst>
          </p:cNvPr>
          <p:cNvPicPr>
            <a:picLocks noChangeAspect="1"/>
          </p:cNvPicPr>
          <p:nvPr/>
        </p:nvPicPr>
        <p:blipFill>
          <a:blip r:embed="rId2"/>
          <a:stretch>
            <a:fillRect/>
          </a:stretch>
        </p:blipFill>
        <p:spPr>
          <a:xfrm>
            <a:off x="762000" y="2590800"/>
            <a:ext cx="7329092" cy="2871327"/>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Choosing APIs</a:t>
            </a:r>
            <a:endParaRPr lang="en-US" dirty="0"/>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a:t>
            </a:r>
          </a:p>
          <a:p>
            <a:pPr lvl="1"/>
            <a:r>
              <a:rPr lang="en-US" sz="2000" dirty="0"/>
              <a:t>Office 365 SharePoint Online</a:t>
            </a:r>
          </a:p>
          <a:p>
            <a:pPr lvl="1"/>
            <a:r>
              <a:rPr lang="en-US" sz="2000" dirty="0"/>
              <a:t>Power BI Service</a:t>
            </a:r>
          </a:p>
        </p:txBody>
      </p:sp>
      <p:pic>
        <p:nvPicPr>
          <p:cNvPr id="4" name="Picture 3">
            <a:extLst>
              <a:ext uri="{FF2B5EF4-FFF2-40B4-BE49-F238E27FC236}">
                <a16:creationId xmlns:a16="http://schemas.microsoft.com/office/drawing/2014/main" id="{C4D00920-FA3D-4755-98DD-B600531326C1}"/>
              </a:ext>
            </a:extLst>
          </p:cNvPr>
          <p:cNvPicPr>
            <a:picLocks noChangeAspect="1"/>
          </p:cNvPicPr>
          <p:nvPr/>
        </p:nvPicPr>
        <p:blipFill>
          <a:blip r:embed="rId2"/>
          <a:stretch>
            <a:fillRect/>
          </a:stretch>
        </p:blipFill>
        <p:spPr>
          <a:xfrm>
            <a:off x="1143000" y="3182009"/>
            <a:ext cx="5193263" cy="3562502"/>
          </a:xfrm>
          <a:prstGeom prst="rect">
            <a:avLst/>
          </a:prstGeom>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yet support application permissions</a:t>
            </a:r>
          </a:p>
          <a:p>
            <a:r>
              <a:rPr lang="en-US" sz="2000" dirty="0"/>
              <a:t>Example permissions for Office 365 SharePoint Online</a:t>
            </a:r>
          </a:p>
          <a:p>
            <a:pPr lvl="1"/>
            <a:r>
              <a:rPr lang="en-US" sz="1800" dirty="0"/>
              <a:t>Some delegated permissions requires administrative permissions</a:t>
            </a:r>
          </a:p>
        </p:txBody>
      </p:sp>
      <p:grpSp>
        <p:nvGrpSpPr>
          <p:cNvPr id="8" name="Group 7">
            <a:extLst>
              <a:ext uri="{FF2B5EF4-FFF2-40B4-BE49-F238E27FC236}">
                <a16:creationId xmlns:a16="http://schemas.microsoft.com/office/drawing/2014/main" id="{DFF17439-6CA8-4414-ADD3-247CDD6DF25A}"/>
              </a:ext>
            </a:extLst>
          </p:cNvPr>
          <p:cNvGrpSpPr/>
          <p:nvPr/>
        </p:nvGrpSpPr>
        <p:grpSpPr>
          <a:xfrm>
            <a:off x="1219199" y="4114800"/>
            <a:ext cx="6079493" cy="2514600"/>
            <a:chOff x="152400" y="2872740"/>
            <a:chExt cx="8422958" cy="3680460"/>
          </a:xfrm>
        </p:grpSpPr>
        <p:pic>
          <p:nvPicPr>
            <p:cNvPr id="2" name="Picture 1">
              <a:extLst>
                <a:ext uri="{FF2B5EF4-FFF2-40B4-BE49-F238E27FC236}">
                  <a16:creationId xmlns:a16="http://schemas.microsoft.com/office/drawing/2014/main" id="{545EEA3E-F635-435A-AB35-8D54BC00E48C}"/>
                </a:ext>
              </a:extLst>
            </p:cNvPr>
            <p:cNvPicPr>
              <a:picLocks noChangeAspect="1"/>
            </p:cNvPicPr>
            <p:nvPr/>
          </p:nvPicPr>
          <p:blipFill>
            <a:blip r:embed="rId2"/>
            <a:stretch>
              <a:fillRect/>
            </a:stretch>
          </p:blipFill>
          <p:spPr>
            <a:xfrm>
              <a:off x="4681538" y="2872740"/>
              <a:ext cx="3893820" cy="265366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0B80E9FE-81FD-4A3F-BFEC-417E6063E6A6}"/>
                </a:ext>
              </a:extLst>
            </p:cNvPr>
            <p:cNvPicPr>
              <a:picLocks noChangeAspect="1"/>
            </p:cNvPicPr>
            <p:nvPr/>
          </p:nvPicPr>
          <p:blipFill>
            <a:blip r:embed="rId3"/>
            <a:stretch>
              <a:fillRect/>
            </a:stretch>
          </p:blipFill>
          <p:spPr>
            <a:xfrm>
              <a:off x="152400" y="2872740"/>
              <a:ext cx="4300538" cy="3680460"/>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128538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3" name="Picture 2">
            <a:extLst>
              <a:ext uri="{FF2B5EF4-FFF2-40B4-BE49-F238E27FC236}">
                <a16:creationId xmlns:a16="http://schemas.microsoft.com/office/drawing/2014/main" id="{3DE1BC2E-7AAA-46E1-B9BC-2A8E42563AC5}"/>
              </a:ext>
            </a:extLst>
          </p:cNvPr>
          <p:cNvPicPr>
            <a:picLocks noChangeAspect="1"/>
          </p:cNvPicPr>
          <p:nvPr/>
        </p:nvPicPr>
        <p:blipFill>
          <a:blip r:embed="rId2"/>
          <a:stretch>
            <a:fillRect/>
          </a:stretch>
        </p:blipFill>
        <p:spPr>
          <a:xfrm>
            <a:off x="5638800" y="2133600"/>
            <a:ext cx="2438400" cy="4268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grpSp>
        <p:nvGrpSpPr>
          <p:cNvPr id="5" name="Group 4">
            <a:extLst>
              <a:ext uri="{FF2B5EF4-FFF2-40B4-BE49-F238E27FC236}">
                <a16:creationId xmlns:a16="http://schemas.microsoft.com/office/drawing/2014/main" id="{4376CE3D-C47F-44F4-97AE-5897DC4291AF}"/>
              </a:ext>
            </a:extLst>
          </p:cNvPr>
          <p:cNvGrpSpPr/>
          <p:nvPr/>
        </p:nvGrpSpPr>
        <p:grpSpPr>
          <a:xfrm>
            <a:off x="838200" y="2743200"/>
            <a:ext cx="5078368" cy="1885950"/>
            <a:chOff x="1142999" y="2209800"/>
            <a:chExt cx="6565971" cy="2438400"/>
          </a:xfrm>
        </p:grpSpPr>
        <p:pic>
          <p:nvPicPr>
            <p:cNvPr id="3" name="Picture 2">
              <a:extLst>
                <a:ext uri="{FF2B5EF4-FFF2-40B4-BE49-F238E27FC236}">
                  <a16:creationId xmlns:a16="http://schemas.microsoft.com/office/drawing/2014/main" id="{C6795571-8E3D-477B-875C-8DF6E1464150}"/>
                </a:ext>
              </a:extLst>
            </p:cNvPr>
            <p:cNvPicPr>
              <a:picLocks noChangeAspect="1"/>
            </p:cNvPicPr>
            <p:nvPr/>
          </p:nvPicPr>
          <p:blipFill>
            <a:blip r:embed="rId2"/>
            <a:stretch>
              <a:fillRect/>
            </a:stretch>
          </p:blipFill>
          <p:spPr>
            <a:xfrm>
              <a:off x="1142999" y="2209800"/>
              <a:ext cx="6565971" cy="2438400"/>
            </a:xfrm>
            <a:prstGeom prst="rect">
              <a:avLst/>
            </a:prstGeom>
            <a:ln>
              <a:solidFill>
                <a:schemeClr val="tx1">
                  <a:lumMod val="50000"/>
                  <a:lumOff val="50000"/>
                </a:schemeClr>
              </a:solidFill>
            </a:ln>
          </p:spPr>
        </p:pic>
        <p:sp>
          <p:nvSpPr>
            <p:cNvPr id="4" name="Arrow: Left 3">
              <a:extLst>
                <a:ext uri="{FF2B5EF4-FFF2-40B4-BE49-F238E27FC236}">
                  <a16:creationId xmlns:a16="http://schemas.microsoft.com/office/drawing/2014/main" id="{F933554A-96E9-4733-953C-864204732168}"/>
                </a:ext>
              </a:extLst>
            </p:cNvPr>
            <p:cNvSpPr/>
            <p:nvPr/>
          </p:nvSpPr>
          <p:spPr>
            <a:xfrm>
              <a:off x="3479800" y="2799080"/>
              <a:ext cx="838200" cy="304800"/>
            </a:xfrm>
            <a:prstGeom prst="leftArrow">
              <a:avLst>
                <a:gd name="adj1" fmla="val 50000"/>
                <a:gd name="adj2" fmla="val 7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045813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Creating an AAD Application</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2355783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Ø"/>
            </a:pPr>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252666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type="body" sz="quarter" idx="10"/>
          </p:nvPr>
        </p:nvSpPr>
        <p:spPr/>
        <p:txBody>
          <a:bodyPr>
            <a:noAutofit/>
          </a:bodyPr>
          <a:lstStyle/>
          <a:p>
            <a:r>
              <a:rPr lang="en-US" sz="2400" dirty="0"/>
              <a:t>Active Directory Authentication Library for .NET</a:t>
            </a:r>
          </a:p>
          <a:p>
            <a:pPr lvl="1"/>
            <a:r>
              <a:rPr lang="en-US" sz="2000" dirty="0"/>
              <a:t>Used in Native Clients and in Web Clients</a:t>
            </a:r>
          </a:p>
          <a:p>
            <a:pPr lvl="1"/>
            <a:r>
              <a:rPr lang="en-US" sz="2000" dirty="0"/>
              <a:t>Handles authentication flow behind the scenes</a:t>
            </a:r>
          </a:p>
          <a:p>
            <a:pPr lvl="1"/>
            <a:r>
              <a:rPr lang="en-US" sz="2000" dirty="0"/>
              <a:t>Provides caching for access tokens and refresh tokens</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ADAL .NET installs as a NuGet Package</a:t>
            </a:r>
          </a:p>
          <a:p>
            <a:pPr lvl="1"/>
            <a:r>
              <a:rPr lang="en-US" sz="2000" dirty="0"/>
              <a:t>Package name is </a:t>
            </a:r>
            <a:r>
              <a:rPr lang="en-US" sz="1600" b="1" dirty="0" err="1"/>
              <a:t>Microsoft.IdentityModel.Clients.ActiveDirectory</a:t>
            </a:r>
            <a:endParaRPr lang="en-US" sz="2000" b="1" dirty="0"/>
          </a:p>
        </p:txBody>
      </p:sp>
      <p:pic>
        <p:nvPicPr>
          <p:cNvPr id="2" name="Picture 1">
            <a:extLst>
              <a:ext uri="{FF2B5EF4-FFF2-40B4-BE49-F238E27FC236}">
                <a16:creationId xmlns:a16="http://schemas.microsoft.com/office/drawing/2014/main" id="{C986D405-145D-4A3D-A863-5300B1E65F44}"/>
              </a:ext>
            </a:extLst>
          </p:cNvPr>
          <p:cNvPicPr>
            <a:picLocks noChangeAspect="1"/>
          </p:cNvPicPr>
          <p:nvPr/>
        </p:nvPicPr>
        <p:blipFill>
          <a:blip r:embed="rId2"/>
          <a:stretch>
            <a:fillRect/>
          </a:stretch>
        </p:blipFill>
        <p:spPr>
          <a:xfrm>
            <a:off x="1219200" y="2895600"/>
            <a:ext cx="6081709" cy="1448828"/>
          </a:xfrm>
          <a:prstGeom prst="rect">
            <a:avLst/>
          </a:prstGeom>
          <a:ln>
            <a:solidFill>
              <a:schemeClr val="tx1">
                <a:lumMod val="50000"/>
                <a:lumOff val="50000"/>
              </a:schemeClr>
            </a:solidFill>
          </a:ln>
        </p:spPr>
      </p:pic>
    </p:spTree>
    <p:extLst>
      <p:ext uri="{BB962C8B-B14F-4D97-AF65-F5344CB8AC3E}">
        <p14:creationId xmlns:p14="http://schemas.microsoft.com/office/powerpoint/2010/main" val="409995414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a:t>Access Token Acquisition (Native Client)</a:t>
            </a:r>
            <a:endParaRPr lang="en-US" dirty="0"/>
          </a:p>
        </p:txBody>
      </p:sp>
      <p:sp>
        <p:nvSpPr>
          <p:cNvPr id="9" name="Content Placeholder 8">
            <a:extLst>
              <a:ext uri="{FF2B5EF4-FFF2-40B4-BE49-F238E27FC236}">
                <a16:creationId xmlns:a16="http://schemas.microsoft.com/office/drawing/2014/main" id="{AEA0EFDE-61E1-439B-BCE3-FC06358DF0C3}"/>
              </a:ext>
            </a:extLst>
          </p:cNvPr>
          <p:cNvSpPr>
            <a:spLocks noGrp="1"/>
          </p:cNvSpPr>
          <p:nvPr>
            <p:ph idx="1"/>
          </p:nvPr>
        </p:nvSpPr>
        <p:spPr>
          <a:xfrm>
            <a:off x="346953" y="1219200"/>
            <a:ext cx="8382000" cy="5181600"/>
          </a:xfrm>
        </p:spPr>
        <p:txBody>
          <a:bodyPr>
            <a:noAutofit/>
          </a:bodyPr>
          <a:lstStyle/>
          <a:p>
            <a:r>
              <a:rPr lang="en-US" sz="1800" dirty="0"/>
              <a:t>With interactive login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With Direct User Credentials (non-interactive)</a:t>
            </a:r>
          </a:p>
        </p:txBody>
      </p:sp>
      <p:pic>
        <p:nvPicPr>
          <p:cNvPr id="4" name="Picture 3">
            <a:extLst>
              <a:ext uri="{FF2B5EF4-FFF2-40B4-BE49-F238E27FC236}">
                <a16:creationId xmlns:a16="http://schemas.microsoft.com/office/drawing/2014/main" id="{535864B0-327C-4A19-9931-6695B38D0DAD}"/>
              </a:ext>
            </a:extLst>
          </p:cNvPr>
          <p:cNvPicPr>
            <a:picLocks noChangeAspect="1"/>
          </p:cNvPicPr>
          <p:nvPr/>
        </p:nvPicPr>
        <p:blipFill>
          <a:blip r:embed="rId2"/>
          <a:stretch>
            <a:fillRect/>
          </a:stretch>
        </p:blipFill>
        <p:spPr>
          <a:xfrm>
            <a:off x="838199" y="1600200"/>
            <a:ext cx="7507005" cy="2514600"/>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E2AA57D-FD19-4610-934A-6833C9CB9F44}"/>
              </a:ext>
            </a:extLst>
          </p:cNvPr>
          <p:cNvPicPr>
            <a:picLocks noChangeAspect="1"/>
          </p:cNvPicPr>
          <p:nvPr/>
        </p:nvPicPr>
        <p:blipFill>
          <a:blip r:embed="rId3"/>
          <a:stretch>
            <a:fillRect/>
          </a:stretch>
        </p:blipFill>
        <p:spPr>
          <a:xfrm>
            <a:off x="838199" y="4697466"/>
            <a:ext cx="6284358" cy="1322334"/>
          </a:xfrm>
          <a:prstGeom prst="rect">
            <a:avLst/>
          </a:prstGeom>
          <a:ln>
            <a:solidFill>
              <a:schemeClr val="tx1">
                <a:lumMod val="50000"/>
                <a:lumOff val="50000"/>
              </a:schemeClr>
            </a:solidFill>
          </a:ln>
        </p:spPr>
      </p:pic>
    </p:spTree>
    <p:extLst>
      <p:ext uri="{BB962C8B-B14F-4D97-AF65-F5344CB8AC3E}">
        <p14:creationId xmlns:p14="http://schemas.microsoft.com/office/powerpoint/2010/main" val="84604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ltLang="en-US"/>
              <a:t>Old-school Enterprise Security</a:t>
            </a:r>
          </a:p>
        </p:txBody>
      </p:sp>
      <p:grpSp>
        <p:nvGrpSpPr>
          <p:cNvPr id="2" name="Group 1"/>
          <p:cNvGrpSpPr/>
          <p:nvPr/>
        </p:nvGrpSpPr>
        <p:grpSpPr>
          <a:xfrm>
            <a:off x="609600" y="1371600"/>
            <a:ext cx="7086600" cy="5104524"/>
            <a:chOff x="609600" y="1371600"/>
            <a:chExt cx="4972050" cy="3581400"/>
          </a:xfrm>
        </p:grpSpPr>
        <p:sp>
          <p:nvSpPr>
            <p:cNvPr id="15" name="Rounded Rectangle 14"/>
            <p:cNvSpPr/>
            <p:nvPr/>
          </p:nvSpPr>
          <p:spPr>
            <a:xfrm>
              <a:off x="609600" y="1371600"/>
              <a:ext cx="4972050" cy="35814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Local AD Domain: WINGTIP.COM</a:t>
              </a:r>
            </a:p>
          </p:txBody>
        </p:sp>
        <p:sp>
          <p:nvSpPr>
            <p:cNvPr id="16" name="Oval 15"/>
            <p:cNvSpPr/>
            <p:nvPr/>
          </p:nvSpPr>
          <p:spPr>
            <a:xfrm>
              <a:off x="1941513" y="2816225"/>
              <a:ext cx="2597150" cy="115411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rgbClr val="C00000"/>
                  </a:solidFill>
                </a:rPr>
                <a:t>NTLM/Kerberos</a:t>
              </a:r>
            </a:p>
          </p:txBody>
        </p:sp>
        <p:pic>
          <p:nvPicPr>
            <p:cNvPr id="245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1" y="2317750"/>
              <a:ext cx="11160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7826" y="2303463"/>
              <a:ext cx="11334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1114" y="3532188"/>
              <a:ext cx="11445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13025" y="3695701"/>
              <a:ext cx="11303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1926" y="3567113"/>
              <a:ext cx="11398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905000"/>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101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Using ADAL in a Native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591805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Ø"/>
            </a:pPr>
            <a:r>
              <a:rPr lang="en-US" altLang="en-US" dirty="0"/>
              <a:t>Programming Web Clients</a:t>
            </a:r>
          </a:p>
        </p:txBody>
      </p:sp>
    </p:spTree>
    <p:extLst>
      <p:ext uri="{BB962C8B-B14F-4D97-AF65-F5344CB8AC3E}">
        <p14:creationId xmlns:p14="http://schemas.microsoft.com/office/powerpoint/2010/main" val="259831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altLang="en-US" dirty="0"/>
              <a:t>Authorization Code Grant Flow</a:t>
            </a:r>
          </a:p>
        </p:txBody>
      </p:sp>
      <p:sp>
        <p:nvSpPr>
          <p:cNvPr id="6" name="Content Placeholder 5"/>
          <p:cNvSpPr>
            <a:spLocks noGrp="1"/>
          </p:cNvSpPr>
          <p:nvPr>
            <p:ph idx="1"/>
          </p:nvPr>
        </p:nvSpPr>
        <p:spPr/>
        <p:txBody>
          <a:bodyPr/>
          <a:lstStyle/>
          <a:p>
            <a:r>
              <a:rPr lang="en-US" dirty="0"/>
              <a:t>Provides Highest Levels of Security</a:t>
            </a:r>
          </a:p>
          <a:p>
            <a:pPr lvl="1"/>
            <a:r>
              <a:rPr lang="en-US" dirty="0"/>
              <a:t>User credentials never seen by client</a:t>
            </a:r>
          </a:p>
          <a:p>
            <a:pPr lvl="1"/>
            <a:r>
              <a:rPr lang="en-US" dirty="0"/>
              <a:t>Access token passed to client with Reply URL</a:t>
            </a:r>
          </a:p>
          <a:p>
            <a:pPr lvl="1"/>
            <a:r>
              <a:rPr lang="en-US" dirty="0"/>
              <a:t>Access token not passed through user agent</a:t>
            </a:r>
          </a:p>
          <a:p>
            <a:pPr lvl="1"/>
            <a:endParaRPr lang="en-US" dirty="0"/>
          </a:p>
          <a:p>
            <a:r>
              <a:rPr lang="en-US" dirty="0"/>
              <a:t>Refresh tokens used to get new access tokens</a:t>
            </a:r>
          </a:p>
          <a:p>
            <a:pPr lvl="1"/>
            <a:r>
              <a:rPr lang="en-US" dirty="0"/>
              <a:t>Access token lifetime is about 1 hour</a:t>
            </a:r>
          </a:p>
          <a:p>
            <a:pPr lvl="1"/>
            <a:r>
              <a:rPr lang="en-US" dirty="0"/>
              <a:t>Refresh token lifetime is 14 days</a:t>
            </a:r>
          </a:p>
          <a:p>
            <a:pPr lvl="1"/>
            <a:r>
              <a:rPr lang="en-US" dirty="0"/>
              <a:t>AAD supports multi-resource refresh tokens (MRRTs)</a:t>
            </a:r>
          </a:p>
        </p:txBody>
      </p:sp>
    </p:spTree>
    <p:extLst>
      <p:ext uri="{BB962C8B-B14F-4D97-AF65-F5344CB8AC3E}">
        <p14:creationId xmlns:p14="http://schemas.microsoft.com/office/powerpoint/2010/main" val="1396025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Grant Flow Example</a:t>
            </a:r>
          </a:p>
        </p:txBody>
      </p:sp>
      <p:sp>
        <p:nvSpPr>
          <p:cNvPr id="3" name="Content Placeholder 2"/>
          <p:cNvSpPr>
            <a:spLocks noGrp="1"/>
          </p:cNvSpPr>
          <p:nvPr>
            <p:ph idx="1"/>
          </p:nvPr>
        </p:nvSpPr>
        <p:spPr/>
        <p:txBody>
          <a:bodyPr>
            <a:noAutofit/>
          </a:bodyPr>
          <a:lstStyle/>
          <a:p>
            <a:r>
              <a:rPr lang="en-US" sz="1800" b="1" dirty="0">
                <a:solidFill>
                  <a:schemeClr val="tx2"/>
                </a:solidFill>
              </a:rPr>
              <a:t>Sign-on URL</a:t>
            </a:r>
          </a:p>
          <a:p>
            <a:pPr lvl="1"/>
            <a:r>
              <a:rPr lang="en-US" sz="1600" dirty="0"/>
              <a:t>Development: </a:t>
            </a:r>
            <a:r>
              <a:rPr lang="en-US" sz="1200" b="1" dirty="0">
                <a:solidFill>
                  <a:schemeClr val="accent3">
                    <a:lumMod val="50000"/>
                  </a:schemeClr>
                </a:solidFill>
              </a:rPr>
              <a:t>https://localhost:44300/</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t>
            </a:r>
            <a:endParaRPr lang="en-US" sz="1600" b="1" dirty="0">
              <a:solidFill>
                <a:schemeClr val="accent3">
                  <a:lumMod val="50000"/>
                </a:schemeClr>
              </a:solidFill>
            </a:endParaRPr>
          </a:p>
          <a:p>
            <a:r>
              <a:rPr lang="en-US" sz="1800" b="1" dirty="0">
                <a:solidFill>
                  <a:schemeClr val="tx2"/>
                </a:solidFill>
              </a:rPr>
              <a:t>Reply URL</a:t>
            </a:r>
          </a:p>
          <a:p>
            <a:pPr lvl="1"/>
            <a:r>
              <a:rPr lang="en-US" sz="1600" dirty="0"/>
              <a:t>Development: </a:t>
            </a:r>
            <a:r>
              <a:rPr lang="en-US" sz="1200" b="1" dirty="0">
                <a:solidFill>
                  <a:schemeClr val="accent3">
                    <a:lumMod val="50000"/>
                  </a:schemeClr>
                </a:solidFill>
              </a:rPr>
              <a:t>https://localhost:44300/AcceptDirect</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https://www.MyDomain.com/AcceptDirect</a:t>
            </a:r>
            <a:endParaRPr lang="en-US" sz="1600" b="1" dirty="0">
              <a:solidFill>
                <a:schemeClr val="accent3">
                  <a:lumMod val="50000"/>
                </a:schemeClr>
              </a:solidFill>
            </a:endParaRPr>
          </a:p>
          <a:p>
            <a:r>
              <a:rPr lang="en-US" sz="1800" b="1" dirty="0">
                <a:solidFill>
                  <a:schemeClr val="tx2"/>
                </a:solidFill>
              </a:rPr>
              <a:t>Client ID</a:t>
            </a:r>
          </a:p>
          <a:p>
            <a:pPr lvl="1"/>
            <a:r>
              <a:rPr lang="en-US" sz="1600" dirty="0"/>
              <a:t>GUID-based identifier for a specific AAD application</a:t>
            </a:r>
          </a:p>
          <a:p>
            <a:pPr lvl="1"/>
            <a:r>
              <a:rPr lang="en-US" sz="1200" b="1" dirty="0">
                <a:solidFill>
                  <a:schemeClr val="accent3">
                    <a:lumMod val="50000"/>
                  </a:schemeClr>
                </a:solidFill>
              </a:rPr>
              <a:t>33d561fb-59a7-4817-bddf-2117193d62e0</a:t>
            </a:r>
          </a:p>
          <a:p>
            <a:r>
              <a:rPr lang="en-US" sz="1800" b="1" dirty="0">
                <a:solidFill>
                  <a:schemeClr val="tx2"/>
                </a:solidFill>
              </a:rPr>
              <a:t>Key</a:t>
            </a:r>
            <a:r>
              <a:rPr lang="en-US" sz="1800" dirty="0"/>
              <a:t> </a:t>
            </a:r>
            <a:r>
              <a:rPr lang="en-US" sz="1800" dirty="0">
                <a:solidFill>
                  <a:schemeClr val="bg1">
                    <a:lumMod val="50000"/>
                  </a:schemeClr>
                </a:solidFill>
              </a:rPr>
              <a:t>(aka Client Secret)</a:t>
            </a:r>
          </a:p>
          <a:p>
            <a:pPr lvl="1"/>
            <a:r>
              <a:rPr lang="en-US" sz="1600" dirty="0"/>
              <a:t>Key that acts as a secret password between Azure AD and application</a:t>
            </a:r>
          </a:p>
          <a:p>
            <a:pPr lvl="1"/>
            <a:r>
              <a:rPr lang="en-US" sz="1200" b="1" dirty="0">
                <a:solidFill>
                  <a:schemeClr val="accent3">
                    <a:lumMod val="50000"/>
                  </a:schemeClr>
                </a:solidFill>
              </a:rPr>
              <a:t>ouWdhd2LxDl0Pcu2SKlujEiQ5GmSbKRbBM24nETb5dw=</a:t>
            </a:r>
          </a:p>
        </p:txBody>
      </p:sp>
    </p:spTree>
    <p:extLst>
      <p:ext uri="{BB962C8B-B14F-4D97-AF65-F5344CB8AC3E}">
        <p14:creationId xmlns:p14="http://schemas.microsoft.com/office/powerpoint/2010/main" val="2468013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log  on at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redirects to AAD access token endpoint</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6957857" y="6434391"/>
            <a:ext cx="1722927"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Microsoft Graph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188619"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Pass authorization </a:t>
            </a:r>
            <a:r>
              <a:rPr lang="en-US" sz="1000" b="1"/>
              <a:t>code to acquire </a:t>
            </a:r>
            <a:r>
              <a:rPr lang="en-US" sz="1000" b="1" dirty="0"/>
              <a:t>access token for Microsoft Graph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3308296"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Microsoft Graph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9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ADAL in a Web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38864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lang="en-US" altLang="en-US" dirty="0"/>
              <a:t>Summary of OAuth Client Types</a:t>
            </a:r>
          </a:p>
        </p:txBody>
      </p:sp>
      <p:graphicFrame>
        <p:nvGraphicFramePr>
          <p:cNvPr id="3" name="Table 2"/>
          <p:cNvGraphicFramePr>
            <a:graphicFrameLocks noGrp="1"/>
          </p:cNvGraphicFramePr>
          <p:nvPr>
            <p:extLst>
              <p:ext uri="{D42A27DB-BD31-4B8C-83A1-F6EECF244321}">
                <p14:modId xmlns:p14="http://schemas.microsoft.com/office/powerpoint/2010/main" val="1309667708"/>
              </p:ext>
            </p:extLst>
          </p:nvPr>
        </p:nvGraphicFramePr>
        <p:xfrm>
          <a:off x="304800" y="1219200"/>
          <a:ext cx="8632824" cy="3276603"/>
        </p:xfrm>
        <a:graphic>
          <a:graphicData uri="http://schemas.openxmlformats.org/drawingml/2006/table">
            <a:tbl>
              <a:tblPr>
                <a:tableStyleId>{5C22544A-7EE6-4342-B048-85BDC9FD1C3A}</a:tableStyleId>
              </a:tblPr>
              <a:tblGrid>
                <a:gridCol w="2590800">
                  <a:extLst>
                    <a:ext uri="{9D8B030D-6E8A-4147-A177-3AD203B41FA5}">
                      <a16:colId xmlns:a16="http://schemas.microsoft.com/office/drawing/2014/main" val="20000"/>
                    </a:ext>
                  </a:extLst>
                </a:gridCol>
                <a:gridCol w="1334378">
                  <a:extLst>
                    <a:ext uri="{9D8B030D-6E8A-4147-A177-3AD203B41FA5}">
                      <a16:colId xmlns:a16="http://schemas.microsoft.com/office/drawing/2014/main" val="20001"/>
                    </a:ext>
                  </a:extLst>
                </a:gridCol>
                <a:gridCol w="1590594">
                  <a:extLst>
                    <a:ext uri="{9D8B030D-6E8A-4147-A177-3AD203B41FA5}">
                      <a16:colId xmlns:a16="http://schemas.microsoft.com/office/drawing/2014/main" val="20002"/>
                    </a:ext>
                  </a:extLst>
                </a:gridCol>
                <a:gridCol w="1590594">
                  <a:extLst>
                    <a:ext uri="{9D8B030D-6E8A-4147-A177-3AD203B41FA5}">
                      <a16:colId xmlns:a16="http://schemas.microsoft.com/office/drawing/2014/main" val="20003"/>
                    </a:ext>
                  </a:extLst>
                </a:gridCol>
                <a:gridCol w="1526458">
                  <a:extLst>
                    <a:ext uri="{9D8B030D-6E8A-4147-A177-3AD203B41FA5}">
                      <a16:colId xmlns:a16="http://schemas.microsoft.com/office/drawing/2014/main" val="20004"/>
                    </a:ext>
                  </a:extLst>
                </a:gridCol>
              </a:tblGrid>
              <a:tr h="364067">
                <a:tc>
                  <a:txBody>
                    <a:bodyPr/>
                    <a:lstStyle/>
                    <a:p>
                      <a:pPr algn="l" fontAlgn="b"/>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Client SPA</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Hybrid Native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Application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Service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extLst>
                  <a:ext uri="{0D108BD9-81ED-4DB2-BD59-A6C34878D82A}">
                    <a16:rowId xmlns:a16="http://schemas.microsoft.com/office/drawing/2014/main" val="10000"/>
                  </a:ext>
                </a:extLst>
              </a:tr>
              <a:tr h="364067">
                <a:tc>
                  <a:txBody>
                    <a:bodyPr/>
                    <a:lstStyle/>
                    <a:p>
                      <a:pPr algn="l" fontAlgn="b"/>
                      <a:r>
                        <a:rPr lang="en-US" sz="1050" b="1" u="none" strike="noStrike" dirty="0">
                          <a:effectLst/>
                        </a:rPr>
                        <a:t>Client Type</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dirty="0">
                          <a:effectLst/>
                        </a:rPr>
                        <a:t>Public</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Public or 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1"/>
                  </a:ext>
                </a:extLst>
              </a:tr>
              <a:tr h="364067">
                <a:tc>
                  <a:txBody>
                    <a:bodyPr/>
                    <a:lstStyle/>
                    <a:p>
                      <a:pPr algn="l" fontAlgn="b"/>
                      <a:r>
                        <a:rPr lang="en-US" sz="1050" b="1" u="none" strike="noStrike">
                          <a:effectLst/>
                        </a:rPr>
                        <a:t>Verifiable Reply URL</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No</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2"/>
                  </a:ext>
                </a:extLst>
              </a:tr>
              <a:tr h="364067">
                <a:tc>
                  <a:txBody>
                    <a:bodyPr/>
                    <a:lstStyle/>
                    <a:p>
                      <a:pPr algn="l" fontAlgn="b"/>
                      <a:r>
                        <a:rPr lang="en-US" sz="1050" b="1" u="none" strike="noStrike" dirty="0">
                          <a:effectLst/>
                        </a:rPr>
                        <a:t>Authenticates Client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It Depends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3"/>
                  </a:ext>
                </a:extLst>
              </a:tr>
              <a:tr h="364067">
                <a:tc>
                  <a:txBody>
                    <a:bodyPr/>
                    <a:lstStyle/>
                    <a:p>
                      <a:pPr algn="l" fontAlgn="b"/>
                      <a:r>
                        <a:rPr lang="en-US" sz="1050" b="1" u="none" strike="noStrike">
                          <a:effectLst/>
                        </a:rPr>
                        <a:t>Token from Authorization Endpoint</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4"/>
                  </a:ext>
                </a:extLst>
              </a:tr>
              <a:tr h="36406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u="none" strike="noStrike" dirty="0">
                          <a:effectLst/>
                        </a:rPr>
                        <a:t>Access Token from URI Fragment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i="0" u="none" strike="noStrike" dirty="0">
                          <a:solidFill>
                            <a:srgbClr val="000000"/>
                          </a:solidFill>
                          <a:effectLst/>
                          <a:latin typeface="Calibri" panose="020F0502020204030204" pitchFamily="34" charset="0"/>
                        </a:rPr>
                        <a:t>Yes</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extLst>
                  <a:ext uri="{0D108BD9-81ED-4DB2-BD59-A6C34878D82A}">
                    <a16:rowId xmlns:a16="http://schemas.microsoft.com/office/drawing/2014/main" val="10005"/>
                  </a:ext>
                </a:extLst>
              </a:tr>
              <a:tr h="364067">
                <a:tc>
                  <a:txBody>
                    <a:bodyPr/>
                    <a:lstStyle/>
                    <a:p>
                      <a:pPr algn="l" fontAlgn="b"/>
                      <a:r>
                        <a:rPr lang="en-US" sz="1050" b="1" u="none" strike="noStrike" dirty="0">
                          <a:effectLst/>
                        </a:rPr>
                        <a:t>Token from Token Endpoint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6"/>
                  </a:ext>
                </a:extLst>
              </a:tr>
              <a:tr h="364067">
                <a:tc>
                  <a:txBody>
                    <a:bodyPr/>
                    <a:lstStyle/>
                    <a:p>
                      <a:pPr algn="l" fontAlgn="b"/>
                      <a:r>
                        <a:rPr lang="en-US" sz="1050" b="1" u="none" strike="noStrike" dirty="0">
                          <a:effectLst/>
                        </a:rPr>
                        <a:t>Can use refresh tokens</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7"/>
                  </a:ext>
                </a:extLst>
              </a:tr>
              <a:tr h="364067">
                <a:tc>
                  <a:txBody>
                    <a:bodyPr/>
                    <a:lstStyle/>
                    <a:p>
                      <a:pPr algn="l" fontAlgn="b"/>
                      <a:r>
                        <a:rPr lang="en-US" sz="1050" b="1" u="none" strike="noStrike">
                          <a:effectLst/>
                        </a:rPr>
                        <a:t>Permissions</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Delegated</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Delegated + App</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5170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Summary</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ü"/>
            </a:pPr>
            <a:r>
              <a:rPr lang="en-US" altLang="en-US" dirty="0"/>
              <a:t>Programming Web Clients</a:t>
            </a:r>
          </a:p>
        </p:txBody>
      </p:sp>
    </p:spTree>
    <p:extLst>
      <p:ext uri="{BB962C8B-B14F-4D97-AF65-F5344CB8AC3E}">
        <p14:creationId xmlns:p14="http://schemas.microsoft.com/office/powerpoint/2010/main" val="2873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altLang="en-US"/>
              <a:t>Internet Security</a:t>
            </a:r>
          </a:p>
        </p:txBody>
      </p:sp>
      <p:sp>
        <p:nvSpPr>
          <p:cNvPr id="13" name="Rounded Rectangle 12"/>
          <p:cNvSpPr/>
          <p:nvPr/>
        </p:nvSpPr>
        <p:spPr>
          <a:xfrm>
            <a:off x="117475" y="1414462"/>
            <a:ext cx="8923338" cy="3919538"/>
          </a:xfrm>
          <a:prstGeom prst="roundRect">
            <a:avLst>
              <a:gd name="adj" fmla="val 10027"/>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600" dirty="0">
              <a:solidFill>
                <a:schemeClr val="tx1"/>
              </a:solidFill>
            </a:endParaRPr>
          </a:p>
        </p:txBody>
      </p:sp>
      <p:pic>
        <p:nvPicPr>
          <p:cNvPr id="26628" name="Picture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0325" y="1611312"/>
            <a:ext cx="10668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2293937"/>
            <a:ext cx="106521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7076" y="3911601"/>
            <a:ext cx="1065213"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1" name="Group 31"/>
          <p:cNvGrpSpPr>
            <a:grpSpLocks/>
          </p:cNvGrpSpPr>
          <p:nvPr/>
        </p:nvGrpSpPr>
        <p:grpSpPr bwMode="auto">
          <a:xfrm>
            <a:off x="361950" y="1646237"/>
            <a:ext cx="952500" cy="3416300"/>
            <a:chOff x="873281" y="1488740"/>
            <a:chExt cx="1125278" cy="3770345"/>
          </a:xfrm>
        </p:grpSpPr>
        <p:pic>
          <p:nvPicPr>
            <p:cNvPr id="2664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81" y="1488740"/>
              <a:ext cx="1115945" cy="9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234" y="2429270"/>
              <a:ext cx="1120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81" y="3383357"/>
              <a:ext cx="1115945" cy="92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8234" y="4304998"/>
              <a:ext cx="1095681"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Straight Arrow Connector 2"/>
          <p:cNvCxnSpPr>
            <a:stCxn id="26646" idx="3"/>
          </p:cNvCxnSpPr>
          <p:nvPr/>
        </p:nvCxnSpPr>
        <p:spPr>
          <a:xfrm>
            <a:off x="1306513" y="2073275"/>
            <a:ext cx="874712" cy="63341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38263" y="3565526"/>
            <a:ext cx="868362" cy="21748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647" idx="3"/>
          </p:cNvCxnSpPr>
          <p:nvPr/>
        </p:nvCxnSpPr>
        <p:spPr>
          <a:xfrm>
            <a:off x="1314451" y="2930525"/>
            <a:ext cx="885825" cy="24606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338263" y="3886200"/>
            <a:ext cx="893762" cy="723900"/>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905251" y="2198688"/>
            <a:ext cx="1139825" cy="1065213"/>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905251" y="3263901"/>
            <a:ext cx="3027363" cy="82073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905251" y="3292476"/>
            <a:ext cx="1235075" cy="1038225"/>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39" name="TextBox 32"/>
          <p:cNvSpPr txBox="1">
            <a:spLocks noChangeArrowheads="1"/>
          </p:cNvSpPr>
          <p:nvPr/>
        </p:nvSpPr>
        <p:spPr bwMode="auto">
          <a:xfrm>
            <a:off x="6207125" y="1968501"/>
            <a:ext cx="1316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FaceBook</a:t>
            </a:r>
          </a:p>
        </p:txBody>
      </p:sp>
      <p:sp>
        <p:nvSpPr>
          <p:cNvPr id="26640" name="TextBox 45"/>
          <p:cNvSpPr txBox="1">
            <a:spLocks noChangeArrowheads="1"/>
          </p:cNvSpPr>
          <p:nvPr/>
        </p:nvSpPr>
        <p:spPr bwMode="auto">
          <a:xfrm>
            <a:off x="8077201" y="2643188"/>
            <a:ext cx="9128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Google</a:t>
            </a:r>
          </a:p>
        </p:txBody>
      </p:sp>
      <p:sp>
        <p:nvSpPr>
          <p:cNvPr id="26641" name="TextBox 46"/>
          <p:cNvSpPr txBox="1">
            <a:spLocks noChangeArrowheads="1"/>
          </p:cNvSpPr>
          <p:nvPr/>
        </p:nvSpPr>
        <p:spPr bwMode="auto">
          <a:xfrm>
            <a:off x="8075614" y="3998913"/>
            <a:ext cx="1068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Office 365</a:t>
            </a:r>
          </a:p>
        </p:txBody>
      </p:sp>
      <p:pic>
        <p:nvPicPr>
          <p:cNvPr id="26642"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88" y="4084637"/>
            <a:ext cx="1065212"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Box 46"/>
          <p:cNvSpPr txBox="1">
            <a:spLocks noChangeArrowheads="1"/>
          </p:cNvSpPr>
          <p:nvPr/>
        </p:nvSpPr>
        <p:spPr bwMode="auto">
          <a:xfrm>
            <a:off x="6054725" y="4173538"/>
            <a:ext cx="1068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Power BI</a:t>
            </a:r>
          </a:p>
        </p:txBody>
      </p:sp>
      <p:cxnSp>
        <p:nvCxnSpPr>
          <p:cNvPr id="27" name="Straight Arrow Connector 26"/>
          <p:cNvCxnSpPr/>
          <p:nvPr/>
        </p:nvCxnSpPr>
        <p:spPr>
          <a:xfrm flipV="1">
            <a:off x="4010026" y="3059112"/>
            <a:ext cx="2868613" cy="147638"/>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6645"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19339" y="2371725"/>
            <a:ext cx="17113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96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85976"/>
            <a:ext cx="8826500" cy="3540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Oval 21"/>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27652" name="Title 4"/>
          <p:cNvSpPr>
            <a:spLocks noGrp="1"/>
          </p:cNvSpPr>
          <p:nvPr>
            <p:ph type="title"/>
          </p:nvPr>
        </p:nvSpPr>
        <p:spPr/>
        <p:txBody>
          <a:bodyPr/>
          <a:lstStyle/>
          <a:p>
            <a:r>
              <a:rPr lang="en-US" altLang="en-US"/>
              <a:t>OAuth 2.0</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access token</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Authorization server</a:t>
            </a:r>
          </a:p>
          <a:p>
            <a:pPr algn="ctr">
              <a:defRPr/>
            </a:pPr>
            <a:r>
              <a:rPr lang="en-US" sz="900" b="1" dirty="0" err="1">
                <a:solidFill>
                  <a:srgbClr val="FF99CC"/>
                </a:solidFill>
              </a:rPr>
              <a:t>FaceBook</a:t>
            </a:r>
            <a:r>
              <a:rPr lang="en-US" sz="900" b="1" dirty="0">
                <a:solidFill>
                  <a:srgbClr val="FF99CC"/>
                </a:solidFill>
              </a:rPr>
              <a:t>, Google,</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into an Access Token</a:t>
            </a:r>
          </a:p>
        </p:txBody>
      </p:sp>
      <p:pic>
        <p:nvPicPr>
          <p:cNvPr id="3" name="Picture 2"/>
          <p:cNvPicPr>
            <a:picLocks noChangeAspect="1"/>
          </p:cNvPicPr>
          <p:nvPr/>
        </p:nvPicPr>
        <p:blipFill>
          <a:blip r:embed="rId2"/>
          <a:stretch>
            <a:fillRect/>
          </a:stretch>
        </p:blipFill>
        <p:spPr>
          <a:xfrm>
            <a:off x="371475" y="1371600"/>
            <a:ext cx="8172450" cy="4619625"/>
          </a:xfrm>
          <a:prstGeom prst="rect">
            <a:avLst/>
          </a:prstGeom>
          <a:ln>
            <a:solidFill>
              <a:schemeClr val="bg1">
                <a:lumMod val="65000"/>
              </a:schemeClr>
            </a:solidFill>
          </a:ln>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OAuth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p:txBody>
          <a:bodyPr>
            <a:noAutofit/>
          </a:bodyPr>
          <a:lstStyle/>
          <a:p>
            <a:pPr>
              <a:defRPr/>
            </a:pPr>
            <a:r>
              <a:rPr lang="en-US" sz="2400" dirty="0"/>
              <a:t>User Credentials Flow</a:t>
            </a:r>
            <a:r>
              <a:rPr lang="en-US" sz="1600" dirty="0"/>
              <a:t> </a:t>
            </a:r>
            <a:r>
              <a:rPr lang="en-US" sz="1600" i="1" dirty="0">
                <a:solidFill>
                  <a:srgbClr val="C00000"/>
                </a:solidFill>
              </a:rPr>
              <a:t>(public client)</a:t>
            </a:r>
          </a:p>
          <a:p>
            <a:pPr lvl="1">
              <a:defRPr/>
            </a:pPr>
            <a:r>
              <a:rPr lang="en-US" sz="2000" dirty="0"/>
              <a:t>Used in Native clients to obtain access code </a:t>
            </a:r>
          </a:p>
          <a:p>
            <a:pPr lvl="1">
              <a:defRPr/>
            </a:pPr>
            <a:r>
              <a:rPr lang="en-US" sz="2000" dirty="0"/>
              <a:t>Requires passing user name and password </a:t>
            </a:r>
            <a:endParaRPr lang="en-US" dirty="0"/>
          </a:p>
          <a:p>
            <a:pPr>
              <a:defRPr/>
            </a:pPr>
            <a:r>
              <a:rPr lang="en-US" sz="2400" dirty="0"/>
              <a:t>Authorization Code Grant Flow</a:t>
            </a:r>
            <a:r>
              <a:rPr lang="en-US" sz="1800" dirty="0"/>
              <a:t> </a:t>
            </a:r>
            <a:r>
              <a:rPr lang="en-US" sz="1800" i="1" dirty="0">
                <a:solidFill>
                  <a:srgbClr val="C00000"/>
                </a:solidFill>
              </a:rPr>
              <a:t>(confidential client)</a:t>
            </a:r>
            <a:endParaRPr lang="en-US" sz="1800" dirty="0"/>
          </a:p>
          <a:p>
            <a:pPr lvl="1">
              <a:defRPr/>
            </a:pPr>
            <a:r>
              <a:rPr lang="en-US" sz="2000" dirty="0"/>
              <a:t>Client first obtains authorization code then access token</a:t>
            </a:r>
          </a:p>
          <a:p>
            <a:pPr lvl="1">
              <a:defRPr/>
            </a:pPr>
            <a:r>
              <a:rPr lang="en-US" sz="2000" dirty="0"/>
              <a:t>Server-side application code never sees user’s password</a:t>
            </a:r>
          </a:p>
          <a:p>
            <a:pPr>
              <a:defRPr/>
            </a:pPr>
            <a:r>
              <a:rPr lang="en-US" sz="2400" dirty="0"/>
              <a:t>Client Credentials Grant Flow</a:t>
            </a:r>
            <a:r>
              <a:rPr lang="en-US" sz="1800" dirty="0"/>
              <a:t> </a:t>
            </a:r>
            <a:r>
              <a:rPr lang="en-US" sz="1800" i="1" dirty="0">
                <a:solidFill>
                  <a:srgbClr val="C00000"/>
                </a:solidFill>
              </a:rPr>
              <a:t>(confidential client)</a:t>
            </a:r>
            <a:endParaRPr lang="en-US" sz="2400" dirty="0"/>
          </a:p>
          <a:p>
            <a:pPr lvl="1">
              <a:defRPr/>
            </a:pPr>
            <a:r>
              <a:rPr lang="en-US" sz="2000" dirty="0"/>
              <a:t>Authentication based on SSL certificate with public-private key pair</a:t>
            </a:r>
          </a:p>
          <a:p>
            <a:pPr lvl="1">
              <a:defRPr/>
            </a:pPr>
            <a:r>
              <a:rPr lang="en-US" sz="2000" dirty="0"/>
              <a:t>Used to obtain access token when using app-only permissions</a:t>
            </a:r>
          </a:p>
          <a:p>
            <a:pPr>
              <a:defRPr/>
            </a:pPr>
            <a:r>
              <a:rPr lang="en-US" sz="2400" dirty="0"/>
              <a:t>Implicit Grant Flow</a:t>
            </a:r>
            <a:r>
              <a:rPr lang="en-US" sz="1800" dirty="0"/>
              <a:t> </a:t>
            </a:r>
            <a:r>
              <a:rPr lang="en-US" sz="1800" i="1" dirty="0">
                <a:solidFill>
                  <a:srgbClr val="C00000"/>
                </a:solidFill>
              </a:rPr>
              <a:t>(public client)</a:t>
            </a:r>
            <a:endParaRPr lang="en-US" sz="1800" dirty="0"/>
          </a:p>
          <a:p>
            <a:pPr lvl="1">
              <a:defRPr/>
            </a:pPr>
            <a:r>
              <a:rPr lang="en-US" sz="2000" dirty="0"/>
              <a:t>Used in SPAs built with JavaScript and AngularJS</a:t>
            </a:r>
          </a:p>
          <a:p>
            <a:pPr lvl="1">
              <a:defRPr/>
            </a:pPr>
            <a:r>
              <a:rPr lang="en-US" sz="20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OAuth 2.0 and Authentication</a:t>
            </a:r>
          </a:p>
        </p:txBody>
      </p:sp>
      <p:sp>
        <p:nvSpPr>
          <p:cNvPr id="3" name="Content Placeholder 2"/>
          <p:cNvSpPr>
            <a:spLocks noGrp="1"/>
          </p:cNvSpPr>
          <p:nvPr>
            <p:ph idx="1"/>
          </p:nvPr>
        </p:nvSpPr>
        <p:spPr/>
        <p:txBody>
          <a:bodyPr>
            <a:normAutofit/>
          </a:bodyPr>
          <a:lstStyle/>
          <a:p>
            <a:pPr>
              <a:lnSpc>
                <a:spcPct val="150000"/>
              </a:lnSpc>
            </a:pPr>
            <a:r>
              <a:rPr lang="en-US" sz="2400" dirty="0"/>
              <a:t>OAuth 2.0 was designed for authorization</a:t>
            </a:r>
          </a:p>
          <a:p>
            <a:pPr lvl="1"/>
            <a:r>
              <a:rPr lang="en-US" sz="2000" dirty="0"/>
              <a:t>Creation of access token requires authentication</a:t>
            </a:r>
          </a:p>
          <a:p>
            <a:pPr lvl="1"/>
            <a:r>
              <a:rPr lang="en-US" sz="2000" dirty="0"/>
              <a:t>Authorization server passes access token to client</a:t>
            </a:r>
          </a:p>
          <a:p>
            <a:pPr lvl="1"/>
            <a:r>
              <a:rPr lang="en-US" sz="2000" dirty="0"/>
              <a:t>Client passes access token when calling resource services</a:t>
            </a:r>
          </a:p>
          <a:p>
            <a:pPr lvl="1"/>
            <a:r>
              <a:rPr lang="en-US" sz="2000" dirty="0"/>
              <a:t>Access token serves as app credentials for authorization</a:t>
            </a:r>
          </a:p>
          <a:p>
            <a:pPr>
              <a:lnSpc>
                <a:spcPct val="150000"/>
              </a:lnSpc>
            </a:pPr>
            <a:r>
              <a:rPr lang="en-US" sz="2400" dirty="0"/>
              <a:t>Access token not intended for user authentication</a:t>
            </a:r>
          </a:p>
          <a:p>
            <a:pPr lvl="1"/>
            <a:r>
              <a:rPr lang="en-US" sz="2000" dirty="0"/>
              <a:t>Access token not designed to carry user identity data</a:t>
            </a:r>
          </a:p>
          <a:p>
            <a:pPr lvl="1"/>
            <a:r>
              <a:rPr lang="en-US" sz="2000" dirty="0"/>
              <a:t>OAuth 2.0 doesn't require validation of access token</a:t>
            </a:r>
          </a:p>
          <a:p>
            <a:pPr lvl="1"/>
            <a:r>
              <a:rPr lang="en-US" sz="2000" dirty="0"/>
              <a:t>Naïve OAuth 2.0 implementations subject to attack</a:t>
            </a:r>
          </a:p>
          <a:p>
            <a:pPr lvl="1"/>
            <a:endParaRPr lang="en-US" sz="2000" dirty="0"/>
          </a:p>
        </p:txBody>
      </p:sp>
    </p:spTree>
    <p:extLst>
      <p:ext uri="{BB962C8B-B14F-4D97-AF65-F5344CB8AC3E}">
        <p14:creationId xmlns:p14="http://schemas.microsoft.com/office/powerpoint/2010/main" val="151828052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7c797a3d-03eb-4d3c-be85-16d2b083e41f"/>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21123</TotalTime>
  <Words>1540</Words>
  <Application>Microsoft Office PowerPoint</Application>
  <PresentationFormat>On-screen Show (4:3)</PresentationFormat>
  <Paragraphs>299</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PGothic</vt:lpstr>
      <vt:lpstr>Arial</vt:lpstr>
      <vt:lpstr>Arial Black</vt:lpstr>
      <vt:lpstr>Calibri</vt:lpstr>
      <vt:lpstr>Century Gothic</vt:lpstr>
      <vt:lpstr>Lucida Console</vt:lpstr>
      <vt:lpstr>Wingdings</vt:lpstr>
      <vt:lpstr>CPT_Wave15</vt:lpstr>
      <vt:lpstr>Developing Secure Applications using Azure AD</vt:lpstr>
      <vt:lpstr>Agenda</vt:lpstr>
      <vt:lpstr>Old-school Enterprise Security</vt:lpstr>
      <vt:lpstr>Internet Security</vt:lpstr>
      <vt:lpstr>OAuth 2.0</vt:lpstr>
      <vt:lpstr>View into an Access Token</vt:lpstr>
      <vt:lpstr>OAuth Client Registration</vt:lpstr>
      <vt:lpstr>Authentication Flows</vt:lpstr>
      <vt:lpstr>OAuth 2.0 and Authentication</vt:lpstr>
      <vt:lpstr>Open ID Connect</vt:lpstr>
      <vt:lpstr>Agenda</vt:lpstr>
      <vt:lpstr>Tenants and Organizational Accounts</vt:lpstr>
      <vt:lpstr>Agenda</vt:lpstr>
      <vt:lpstr>The Azure Portal</vt:lpstr>
      <vt:lpstr>Azure Active Directory</vt:lpstr>
      <vt:lpstr>Azure AD Applications</vt:lpstr>
      <vt:lpstr>Application Types</vt:lpstr>
      <vt:lpstr>Creating a Native Application</vt:lpstr>
      <vt:lpstr>Copying the Application ID</vt:lpstr>
      <vt:lpstr>Native Application Settings</vt:lpstr>
      <vt:lpstr>Configuring Required Permissions</vt:lpstr>
      <vt:lpstr>Choosing APIs</vt:lpstr>
      <vt:lpstr>Delegated Permissions vs Application Permissions</vt:lpstr>
      <vt:lpstr>Interactive Consent for Delegated Permissions</vt:lpstr>
      <vt:lpstr>Granting Delegated Permissions</vt:lpstr>
      <vt:lpstr>Creating an AAD Application</vt:lpstr>
      <vt:lpstr>Agenda</vt:lpstr>
      <vt:lpstr>ADAL for .NET</vt:lpstr>
      <vt:lpstr>Access Token Acquisition (Native Client)</vt:lpstr>
      <vt:lpstr>Using ADAL in a Native Client</vt:lpstr>
      <vt:lpstr>Agenda</vt:lpstr>
      <vt:lpstr>Authorization Code Grant Flow</vt:lpstr>
      <vt:lpstr>Authorization Code Grant Flow Example</vt:lpstr>
      <vt:lpstr>Authorization Code Grant Flow</vt:lpstr>
      <vt:lpstr>Using ADAL in a Web Client</vt:lpstr>
      <vt:lpstr>Summary of OAuth Client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Secure Applications using Azure AD</dc:title>
  <dc:creator>Ted Pattison</dc:creator>
  <cp:lastModifiedBy>Ted Pattison</cp:lastModifiedBy>
  <cp:revision>351</cp:revision>
  <dcterms:created xsi:type="dcterms:W3CDTF">2012-04-13T19:17:02Z</dcterms:created>
  <dcterms:modified xsi:type="dcterms:W3CDTF">2018-09-16T14:40:31Z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