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1"/>
  </p:notesMasterIdLst>
  <p:handoutMasterIdLst>
    <p:handoutMasterId r:id="rId62"/>
  </p:handoutMasterIdLst>
  <p:sldIdLst>
    <p:sldId id="279" r:id="rId6"/>
    <p:sldId id="362" r:id="rId7"/>
    <p:sldId id="354" r:id="rId8"/>
    <p:sldId id="464" r:id="rId9"/>
    <p:sldId id="388" r:id="rId10"/>
    <p:sldId id="416" r:id="rId11"/>
    <p:sldId id="389" r:id="rId12"/>
    <p:sldId id="415" r:id="rId13"/>
    <p:sldId id="465" r:id="rId14"/>
    <p:sldId id="476" r:id="rId15"/>
    <p:sldId id="429" r:id="rId16"/>
    <p:sldId id="385" r:id="rId17"/>
    <p:sldId id="430" r:id="rId18"/>
    <p:sldId id="386" r:id="rId19"/>
    <p:sldId id="433" r:id="rId20"/>
    <p:sldId id="410" r:id="rId21"/>
    <p:sldId id="467" r:id="rId22"/>
    <p:sldId id="468" r:id="rId23"/>
    <p:sldId id="472" r:id="rId24"/>
    <p:sldId id="339" r:id="rId25"/>
    <p:sldId id="340" r:id="rId26"/>
    <p:sldId id="342" r:id="rId27"/>
    <p:sldId id="343" r:id="rId28"/>
    <p:sldId id="344" r:id="rId29"/>
    <p:sldId id="345" r:id="rId30"/>
    <p:sldId id="346" r:id="rId31"/>
    <p:sldId id="347" r:id="rId32"/>
    <p:sldId id="349" r:id="rId33"/>
    <p:sldId id="350" r:id="rId34"/>
    <p:sldId id="357" r:id="rId35"/>
    <p:sldId id="358" r:id="rId36"/>
    <p:sldId id="359" r:id="rId37"/>
    <p:sldId id="369" r:id="rId38"/>
    <p:sldId id="371" r:id="rId39"/>
    <p:sldId id="373" r:id="rId40"/>
    <p:sldId id="374" r:id="rId41"/>
    <p:sldId id="375" r:id="rId42"/>
    <p:sldId id="376" r:id="rId43"/>
    <p:sldId id="377" r:id="rId44"/>
    <p:sldId id="473" r:id="rId45"/>
    <p:sldId id="440" r:id="rId46"/>
    <p:sldId id="398" r:id="rId47"/>
    <p:sldId id="455" r:id="rId48"/>
    <p:sldId id="474" r:id="rId49"/>
    <p:sldId id="280" r:id="rId50"/>
    <p:sldId id="281" r:id="rId51"/>
    <p:sldId id="282" r:id="rId52"/>
    <p:sldId id="284" r:id="rId53"/>
    <p:sldId id="285" r:id="rId54"/>
    <p:sldId id="286" r:id="rId55"/>
    <p:sldId id="287" r:id="rId56"/>
    <p:sldId id="288" r:id="rId57"/>
    <p:sldId id="296" r:id="rId58"/>
    <p:sldId id="297" r:id="rId59"/>
    <p:sldId id="475" r:id="rId6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0286" autoAdjust="0"/>
  </p:normalViewPr>
  <p:slideViewPr>
    <p:cSldViewPr>
      <p:cViewPr varScale="1">
        <p:scale>
          <a:sx n="77" d="100"/>
          <a:sy n="77" d="100"/>
        </p:scale>
        <p:origin x="1454" y="72"/>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44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SharePoint Online development strategies and discusses the evolution of modern pages and Microsoft Teams into the SharePoint user experience. Students will learn to program using the Client-side Object Model (CSOM) using C# to automate remote provisioning tasks such as creating SharePoint sites and customized lists. Next, the module provides an overview of Microsoft Azure as a cloud-based development platform and demonstrates how to create essential on-demand services such as Azure Web Apps and Azure SQL databases. The module concludes with a TypeScript primer where students will learn to develop with TypeScript in Visual Studio 2017 to write client-side code using interfaces and strongly-typed programming.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21</a:t>
            </a:fld>
            <a:endParaRPr lang="en-US" dirty="0"/>
          </a:p>
        </p:txBody>
      </p:sp>
    </p:spTree>
    <p:extLst>
      <p:ext uri="{BB962C8B-B14F-4D97-AF65-F5344CB8AC3E}">
        <p14:creationId xmlns:p14="http://schemas.microsoft.com/office/powerpoint/2010/main" val="35031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10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5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00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04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47600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54964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54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106114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79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1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66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12/10/2019</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252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and SharePoint Online.</a:t>
            </a:r>
          </a:p>
        </p:txBody>
      </p:sp>
    </p:spTree>
    <p:extLst>
      <p:ext uri="{BB962C8B-B14F-4D97-AF65-F5344CB8AC3E}">
        <p14:creationId xmlns:p14="http://schemas.microsoft.com/office/powerpoint/2010/main" val="221277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568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Microsoft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Microsoft 365 admin center to add and remove users from a Power BI group workspace.</a:t>
            </a:r>
            <a:endParaRPr lang="en-US" dirty="0"/>
          </a:p>
        </p:txBody>
      </p:sp>
    </p:spTree>
    <p:extLst>
      <p:ext uri="{BB962C8B-B14F-4D97-AF65-F5344CB8AC3E}">
        <p14:creationId xmlns:p14="http://schemas.microsoft.com/office/powerpoint/2010/main" val="151630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54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20</a:t>
            </a:fld>
            <a:endParaRPr lang="en-US" dirty="0"/>
          </a:p>
        </p:txBody>
      </p:sp>
    </p:spTree>
    <p:extLst>
      <p:ext uri="{BB962C8B-B14F-4D97-AF65-F5344CB8AC3E}">
        <p14:creationId xmlns:p14="http://schemas.microsoft.com/office/powerpoint/2010/main" val="2487953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05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4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Introduction to Modern Software Development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Ø"/>
            </a:pPr>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314702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Getting Started with Cloud Development</a:t>
            </a:r>
          </a:p>
        </p:txBody>
      </p:sp>
      <p:sp>
        <p:nvSpPr>
          <p:cNvPr id="2" name="Text Placeholder 1"/>
          <p:cNvSpPr>
            <a:spLocks noGrp="1"/>
          </p:cNvSpPr>
          <p:nvPr>
            <p:ph idx="1"/>
          </p:nvPr>
        </p:nvSpPr>
        <p:spPr/>
        <p:txBody>
          <a:bodyPr/>
          <a:lstStyle/>
          <a:p>
            <a:r>
              <a:rPr lang="en-US" dirty="0"/>
              <a:t>Create an Office 365 trial tenant for development</a:t>
            </a:r>
          </a:p>
          <a:p>
            <a:pPr lvl="1"/>
            <a:r>
              <a:rPr lang="en-US" dirty="0"/>
              <a:t>In truth, you are really creating an Azure AD tenant</a:t>
            </a:r>
          </a:p>
          <a:p>
            <a:pPr lvl="1"/>
            <a:r>
              <a:rPr lang="en-US" dirty="0"/>
              <a:t>Create global tenant admin user account for developing</a:t>
            </a:r>
          </a:p>
          <a:p>
            <a:pPr lvl="1"/>
            <a:r>
              <a:rPr lang="en-US" dirty="0"/>
              <a:t>Create non-admin user accounts for testing</a:t>
            </a:r>
          </a:p>
          <a:p>
            <a:pPr lvl="1"/>
            <a:r>
              <a:rPr lang="en-US" dirty="0"/>
              <a:t>Create SharePoint Online sites for developing &amp; testing</a:t>
            </a:r>
          </a:p>
          <a:p>
            <a:pPr lvl="1"/>
            <a:r>
              <a:rPr lang="en-US" dirty="0"/>
              <a:t>Obtain a Microsoft Azure subscription</a:t>
            </a:r>
          </a:p>
          <a:p>
            <a:r>
              <a:rPr lang="en-US" dirty="0"/>
              <a:t>Getting around inside your Azure AD Tenant</a:t>
            </a:r>
          </a:p>
          <a:p>
            <a:pPr lvl="1"/>
            <a:r>
              <a:rPr lang="en-US" dirty="0"/>
              <a:t>Microsoft 365 administrative tools</a:t>
            </a:r>
          </a:p>
          <a:p>
            <a:pPr lvl="1"/>
            <a:r>
              <a:rPr lang="en-US" dirty="0"/>
              <a:t>Azure Portal</a:t>
            </a:r>
          </a:p>
          <a:p>
            <a:pPr lvl="1"/>
            <a:r>
              <a:rPr lang="en-US" dirty="0"/>
              <a:t>SharePoint admin center</a:t>
            </a:r>
          </a:p>
          <a:p>
            <a:pPr lvl="1"/>
            <a:r>
              <a:rPr lang="en-US" dirty="0"/>
              <a:t>PowerShell utilities</a:t>
            </a:r>
          </a:p>
        </p:txBody>
      </p:sp>
    </p:spTree>
    <p:extLst>
      <p:ext uri="{BB962C8B-B14F-4D97-AF65-F5344CB8AC3E}">
        <p14:creationId xmlns:p14="http://schemas.microsoft.com/office/powerpoint/2010/main" val="251077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Trial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Tenancies in SharePoint Online</a:t>
            </a:r>
          </a:p>
        </p:txBody>
      </p:sp>
      <p:sp>
        <p:nvSpPr>
          <p:cNvPr id="3" name="Content Placeholder 2"/>
          <p:cNvSpPr>
            <a:spLocks noGrp="1"/>
          </p:cNvSpPr>
          <p:nvPr>
            <p:ph idx="1"/>
          </p:nvPr>
        </p:nvSpPr>
        <p:spPr/>
        <p:txBody>
          <a:bodyPr/>
          <a:lstStyle/>
          <a:p>
            <a:r>
              <a:rPr lang="en-US" dirty="0"/>
              <a:t>Office 365 environment based on tenancies</a:t>
            </a:r>
          </a:p>
          <a:p>
            <a:pPr lvl="1"/>
            <a:r>
              <a:rPr lang="en-US" dirty="0"/>
              <a:t>New tenancy is created for each customer organization</a:t>
            </a:r>
          </a:p>
          <a:p>
            <a:pPr lvl="1"/>
            <a:r>
              <a:rPr lang="en-US" dirty="0"/>
              <a:t>Tenancy provides scope for creating users and groups</a:t>
            </a:r>
          </a:p>
          <a:p>
            <a:pPr lvl="1"/>
            <a:r>
              <a:rPr lang="en-US" dirty="0"/>
              <a:t>Tenancy provides scope for creating SharePoint sites</a:t>
            </a:r>
          </a:p>
          <a:p>
            <a:pPr lvl="1"/>
            <a:r>
              <a:rPr lang="en-US" dirty="0"/>
              <a:t>Tenancy provides scope for Azure AD applications</a:t>
            </a:r>
          </a:p>
          <a:p>
            <a:pPr lvl="1"/>
            <a:endParaRPr lang="en-US" dirty="0"/>
          </a:p>
          <a:p>
            <a:r>
              <a:rPr lang="en-US" dirty="0"/>
              <a:t>Office 365 Developer should be tenant admin</a:t>
            </a:r>
          </a:p>
          <a:p>
            <a:pPr lvl="1"/>
            <a:r>
              <a:rPr lang="en-US" dirty="0"/>
              <a:t>Provides permissions you need to develop and test</a:t>
            </a:r>
          </a:p>
        </p:txBody>
      </p:sp>
    </p:spTree>
    <p:extLst>
      <p:ext uri="{BB962C8B-B14F-4D97-AF65-F5344CB8AC3E}">
        <p14:creationId xmlns:p14="http://schemas.microsoft.com/office/powerpoint/2010/main" val="89816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365 admin center</a:t>
            </a:r>
          </a:p>
        </p:txBody>
      </p:sp>
      <p:sp>
        <p:nvSpPr>
          <p:cNvPr id="3" name="Content Placeholder 2"/>
          <p:cNvSpPr>
            <a:spLocks noGrp="1"/>
          </p:cNvSpPr>
          <p:nvPr>
            <p:ph idx="1"/>
          </p:nvPr>
        </p:nvSpPr>
        <p:spPr/>
        <p:txBody>
          <a:bodyPr>
            <a:normAutofit/>
          </a:bodyPr>
          <a:lstStyle/>
          <a:p>
            <a:r>
              <a:rPr lang="en-US" sz="2400" dirty="0"/>
              <a:t>Chores to accomplish in Microsoft 365 admin center</a:t>
            </a:r>
          </a:p>
          <a:p>
            <a:pPr lvl="1"/>
            <a:r>
              <a:rPr lang="en-US" sz="2000" dirty="0"/>
              <a:t>Accessible at </a:t>
            </a:r>
            <a:r>
              <a:rPr lang="en-US" sz="2000" b="1" dirty="0"/>
              <a:t>https://admin.microsoft.com/Adminportal</a:t>
            </a:r>
          </a:p>
          <a:p>
            <a:pPr lvl="1"/>
            <a:r>
              <a:rPr lang="en-US" sz="2000" dirty="0"/>
              <a:t>Learn how to add secondary user accounts for testing</a:t>
            </a:r>
          </a:p>
          <a:p>
            <a:pPr lvl="1"/>
            <a:r>
              <a:rPr lang="en-US" sz="2000" dirty="0"/>
              <a:t>Learn how to view and manage groups</a:t>
            </a:r>
          </a:p>
        </p:txBody>
      </p:sp>
      <p:pic>
        <p:nvPicPr>
          <p:cNvPr id="4" name="Picture 3">
            <a:extLst>
              <a:ext uri="{FF2B5EF4-FFF2-40B4-BE49-F238E27FC236}">
                <a16:creationId xmlns:a16="http://schemas.microsoft.com/office/drawing/2014/main" id="{74FE6344-EAD3-4F00-B29B-9926BC71C98E}"/>
              </a:ext>
            </a:extLst>
          </p:cNvPr>
          <p:cNvPicPr>
            <a:picLocks noChangeAspect="1"/>
          </p:cNvPicPr>
          <p:nvPr/>
        </p:nvPicPr>
        <p:blipFill>
          <a:blip r:embed="rId3"/>
          <a:stretch>
            <a:fillRect/>
          </a:stretch>
        </p:blipFill>
        <p:spPr>
          <a:xfrm>
            <a:off x="772943" y="3200400"/>
            <a:ext cx="7598113" cy="3200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73641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SharePoint admin center</a:t>
            </a:r>
          </a:p>
        </p:txBody>
      </p:sp>
      <p:sp>
        <p:nvSpPr>
          <p:cNvPr id="7" name="Content Placeholder 6">
            <a:extLst>
              <a:ext uri="{FF2B5EF4-FFF2-40B4-BE49-F238E27FC236}">
                <a16:creationId xmlns:a16="http://schemas.microsoft.com/office/drawing/2014/main" id="{89E5A6DB-40EF-4E8F-B659-95E8E1672D00}"/>
              </a:ext>
            </a:extLst>
          </p:cNvPr>
          <p:cNvSpPr>
            <a:spLocks noGrp="1"/>
          </p:cNvSpPr>
          <p:nvPr>
            <p:ph idx="1"/>
          </p:nvPr>
        </p:nvSpPr>
        <p:spPr/>
        <p:txBody>
          <a:bodyPr>
            <a:normAutofit/>
          </a:bodyPr>
          <a:lstStyle/>
          <a:p>
            <a:r>
              <a:rPr lang="en-US" sz="2400" dirty="0"/>
              <a:t>Provides tenant-level administrative features</a:t>
            </a:r>
          </a:p>
          <a:p>
            <a:pPr lvl="1"/>
            <a:r>
              <a:rPr lang="en-US" sz="2000" dirty="0"/>
              <a:t>Accessible at </a:t>
            </a:r>
            <a:r>
              <a:rPr lang="en-US" sz="2000" b="1" dirty="0"/>
              <a:t>https://</a:t>
            </a:r>
            <a:r>
              <a:rPr lang="en-US" sz="1800" b="1" dirty="0">
                <a:solidFill>
                  <a:schemeClr val="accent2">
                    <a:lumMod val="75000"/>
                  </a:schemeClr>
                </a:solidFill>
              </a:rPr>
              <a:t>[TENANT_NAME]</a:t>
            </a:r>
            <a:r>
              <a:rPr lang="en-US" sz="2000" b="1" dirty="0"/>
              <a:t>-admin.sharepoint.com</a:t>
            </a:r>
          </a:p>
        </p:txBody>
      </p:sp>
      <p:pic>
        <p:nvPicPr>
          <p:cNvPr id="8" name="Picture 7">
            <a:extLst>
              <a:ext uri="{FF2B5EF4-FFF2-40B4-BE49-F238E27FC236}">
                <a16:creationId xmlns:a16="http://schemas.microsoft.com/office/drawing/2014/main" id="{9BAE5CC2-42CA-4A83-9D65-32844113D388}"/>
              </a:ext>
            </a:extLst>
          </p:cNvPr>
          <p:cNvPicPr>
            <a:picLocks noChangeAspect="1"/>
          </p:cNvPicPr>
          <p:nvPr/>
        </p:nvPicPr>
        <p:blipFill>
          <a:blip r:embed="rId2"/>
          <a:stretch>
            <a:fillRect/>
          </a:stretch>
        </p:blipFill>
        <p:spPr>
          <a:xfrm>
            <a:off x="611841" y="2514600"/>
            <a:ext cx="7691717" cy="2514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91053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Shell</a:t>
            </a:r>
          </a:p>
        </p:txBody>
      </p:sp>
      <p:sp>
        <p:nvSpPr>
          <p:cNvPr id="3" name="Content Placeholder 2">
            <a:extLst>
              <a:ext uri="{FF2B5EF4-FFF2-40B4-BE49-F238E27FC236}">
                <a16:creationId xmlns:a16="http://schemas.microsoft.com/office/drawing/2014/main" id="{807CCC46-D717-41BA-9C0A-FD747F2F3352}"/>
              </a:ext>
            </a:extLst>
          </p:cNvPr>
          <p:cNvSpPr>
            <a:spLocks noGrp="1"/>
          </p:cNvSpPr>
          <p:nvPr>
            <p:ph idx="1"/>
          </p:nvPr>
        </p:nvSpPr>
        <p:spPr/>
        <p:txBody>
          <a:bodyPr>
            <a:normAutofit/>
          </a:bodyPr>
          <a:lstStyle/>
          <a:p>
            <a:r>
              <a:rPr lang="en-US" sz="2000" dirty="0"/>
              <a:t>Connect to admin site using </a:t>
            </a:r>
            <a:r>
              <a:rPr lang="en-US" sz="2000" b="1" dirty="0"/>
              <a:t>Connect-</a:t>
            </a:r>
            <a:r>
              <a:rPr lang="en-US" sz="2000" b="1" dirty="0" err="1"/>
              <a:t>SPOService</a:t>
            </a:r>
            <a:endParaRPr lang="en-US" sz="2000" b="1" dirty="0"/>
          </a:p>
          <a:p>
            <a:r>
              <a:rPr lang="en-US" sz="2000" dirty="0"/>
              <a:t>Call SPO cmdlets to query and update SharePoint assets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Call </a:t>
            </a:r>
            <a:r>
              <a:rPr lang="en-US" sz="2000" b="1" dirty="0"/>
              <a:t>New-</a:t>
            </a:r>
            <a:r>
              <a:rPr lang="en-US" sz="2000" b="1" dirty="0" err="1"/>
              <a:t>SPOSite</a:t>
            </a:r>
            <a:r>
              <a:rPr lang="en-US" sz="2000" dirty="0"/>
              <a:t> to create a new SharePoint site</a:t>
            </a:r>
          </a:p>
        </p:txBody>
      </p:sp>
      <p:pic>
        <p:nvPicPr>
          <p:cNvPr id="5" name="Picture 4">
            <a:extLst>
              <a:ext uri="{FF2B5EF4-FFF2-40B4-BE49-F238E27FC236}">
                <a16:creationId xmlns:a16="http://schemas.microsoft.com/office/drawing/2014/main" id="{53FDC0A7-1AC8-4A3A-A25E-2C90881733E3}"/>
              </a:ext>
            </a:extLst>
          </p:cNvPr>
          <p:cNvPicPr/>
          <p:nvPr/>
        </p:nvPicPr>
        <p:blipFill rotWithShape="1">
          <a:blip r:embed="rId2" cstate="print">
            <a:extLst>
              <a:ext uri="{28A0092B-C50C-407E-A947-70E740481C1C}">
                <a14:useLocalDpi xmlns:a14="http://schemas.microsoft.com/office/drawing/2010/main" val="0"/>
              </a:ext>
            </a:extLst>
          </a:blip>
          <a:srcRect r="5441" b="59524"/>
          <a:stretch/>
        </p:blipFill>
        <p:spPr bwMode="auto">
          <a:xfrm>
            <a:off x="848033" y="5105400"/>
            <a:ext cx="7686368" cy="1306683"/>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B926794F-CEFD-4D2D-B0E6-4D1449EE9E5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269134"/>
            <a:ext cx="5262738" cy="2302865"/>
          </a:xfrm>
          <a:prstGeom prst="rect">
            <a:avLst/>
          </a:prstGeom>
          <a:noFill/>
          <a:ln>
            <a:noFill/>
          </a:ln>
        </p:spPr>
      </p:pic>
    </p:spTree>
    <p:extLst>
      <p:ext uri="{BB962C8B-B14F-4D97-AF65-F5344CB8AC3E}">
        <p14:creationId xmlns:p14="http://schemas.microsoft.com/office/powerpoint/2010/main" val="423747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2017</a:t>
            </a:r>
          </a:p>
        </p:txBody>
      </p:sp>
      <p:pic>
        <p:nvPicPr>
          <p:cNvPr id="3" name="Picture 2"/>
          <p:cNvPicPr>
            <a:picLocks noChangeAspect="1"/>
          </p:cNvPicPr>
          <p:nvPr/>
        </p:nvPicPr>
        <p:blipFill>
          <a:blip r:embed="rId2"/>
          <a:stretch>
            <a:fillRect/>
          </a:stretch>
        </p:blipFill>
        <p:spPr>
          <a:xfrm>
            <a:off x="381000" y="1295400"/>
            <a:ext cx="8458200" cy="4661290"/>
          </a:xfrm>
          <a:prstGeom prst="rect">
            <a:avLst/>
          </a:prstGeom>
          <a:ln>
            <a:solidFill>
              <a:schemeClr val="tx1"/>
            </a:solidFill>
          </a:ln>
        </p:spPr>
      </p:pic>
    </p:spTree>
    <p:extLst>
      <p:ext uri="{BB962C8B-B14F-4D97-AF65-F5344CB8AC3E}">
        <p14:creationId xmlns:p14="http://schemas.microsoft.com/office/powerpoint/2010/main" val="297878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NPM &amp; Visual Studio Code</a:t>
            </a:r>
          </a:p>
        </p:txBody>
      </p:sp>
      <p:pic>
        <p:nvPicPr>
          <p:cNvPr id="3" name="Picture 2"/>
          <p:cNvPicPr>
            <a:picLocks noChangeAspect="1"/>
          </p:cNvPicPr>
          <p:nvPr/>
        </p:nvPicPr>
        <p:blipFill>
          <a:blip r:embed="rId2"/>
          <a:stretch>
            <a:fillRect/>
          </a:stretch>
        </p:blipFill>
        <p:spPr>
          <a:xfrm>
            <a:off x="228600" y="1219200"/>
            <a:ext cx="1752600" cy="2508582"/>
          </a:xfrm>
          <a:prstGeom prst="rect">
            <a:avLst/>
          </a:prstGeom>
          <a:ln>
            <a:solidFill>
              <a:schemeClr val="tx1">
                <a:lumMod val="50000"/>
                <a:lumOff val="50000"/>
              </a:schemeClr>
            </a:solidFill>
          </a:ln>
        </p:spPr>
      </p:pic>
      <p:grpSp>
        <p:nvGrpSpPr>
          <p:cNvPr id="12" name="Group 11"/>
          <p:cNvGrpSpPr/>
          <p:nvPr/>
        </p:nvGrpSpPr>
        <p:grpSpPr>
          <a:xfrm>
            <a:off x="1905000" y="1242646"/>
            <a:ext cx="3470031" cy="1663995"/>
            <a:chOff x="1905000" y="1242646"/>
            <a:chExt cx="3470031" cy="1663995"/>
          </a:xfrm>
        </p:grpSpPr>
        <p:pic>
          <p:nvPicPr>
            <p:cNvPr id="6" name="Picture 5"/>
            <p:cNvPicPr>
              <a:picLocks noChangeAspect="1"/>
            </p:cNvPicPr>
            <p:nvPr/>
          </p:nvPicPr>
          <p:blipFill>
            <a:blip r:embed="rId3"/>
            <a:stretch>
              <a:fillRect/>
            </a:stretch>
          </p:blipFill>
          <p:spPr>
            <a:xfrm>
              <a:off x="2623039" y="1242646"/>
              <a:ext cx="2751992" cy="1663995"/>
            </a:xfrm>
            <a:prstGeom prst="rect">
              <a:avLst/>
            </a:prstGeom>
            <a:ln>
              <a:solidFill>
                <a:schemeClr val="tx1">
                  <a:lumMod val="50000"/>
                  <a:lumOff val="50000"/>
                </a:schemeClr>
              </a:solidFill>
            </a:ln>
          </p:spPr>
        </p:pic>
        <p:sp>
          <p:nvSpPr>
            <p:cNvPr id="8" name="Right Arrow 7"/>
            <p:cNvSpPr/>
            <p:nvPr/>
          </p:nvSpPr>
          <p:spPr>
            <a:xfrm>
              <a:off x="1905000" y="2018145"/>
              <a:ext cx="565639"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725248" y="2590800"/>
            <a:ext cx="6037752" cy="4236244"/>
            <a:chOff x="2725248" y="2590800"/>
            <a:chExt cx="6037752" cy="4236244"/>
          </a:xfrm>
        </p:grpSpPr>
        <p:pic>
          <p:nvPicPr>
            <p:cNvPr id="5" name="Picture 4"/>
            <p:cNvPicPr>
              <a:picLocks noChangeAspect="1"/>
            </p:cNvPicPr>
            <p:nvPr/>
          </p:nvPicPr>
          <p:blipFill>
            <a:blip r:embed="rId4"/>
            <a:stretch>
              <a:fillRect/>
            </a:stretch>
          </p:blipFill>
          <p:spPr>
            <a:xfrm>
              <a:off x="2725248" y="3499968"/>
              <a:ext cx="6037752" cy="3327076"/>
            </a:xfrm>
            <a:prstGeom prst="rect">
              <a:avLst/>
            </a:prstGeom>
          </p:spPr>
        </p:pic>
        <p:sp>
          <p:nvSpPr>
            <p:cNvPr id="10" name="Right Arrow 9"/>
            <p:cNvSpPr/>
            <p:nvPr/>
          </p:nvSpPr>
          <p:spPr>
            <a:xfrm rot="5400000">
              <a:off x="4365380" y="2873523"/>
              <a:ext cx="435219" cy="5876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590800"/>
              <a:ext cx="685800" cy="228600"/>
            </a:xfrm>
            <a:prstGeom prst="ellipse">
              <a:avLst/>
            </a:prstGeom>
            <a:noFill/>
            <a:ln>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70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Ø"/>
            </a:pPr>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77654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Introductions</a:t>
            </a:r>
          </a:p>
        </p:txBody>
      </p:sp>
      <p:sp>
        <p:nvSpPr>
          <p:cNvPr id="3" name="Content Placeholder 2"/>
          <p:cNvSpPr>
            <a:spLocks noGrp="1"/>
          </p:cNvSpPr>
          <p:nvPr>
            <p:ph idx="1"/>
          </p:nvPr>
        </p:nvSpPr>
        <p:spPr>
          <a:xfrm>
            <a:off x="381000" y="1295400"/>
            <a:ext cx="8382000" cy="5181600"/>
          </a:xfrm>
        </p:spPr>
        <p:txBody>
          <a:bodyPr>
            <a:noAutofit/>
          </a:bodyPr>
          <a:lstStyle/>
          <a:p>
            <a:r>
              <a:rPr lang="en-US" sz="2400" dirty="0"/>
              <a:t>Basic Info</a:t>
            </a:r>
          </a:p>
          <a:p>
            <a:pPr lvl="1"/>
            <a:r>
              <a:rPr lang="en-US" sz="2000" dirty="0"/>
              <a:t>What’s your name?</a:t>
            </a:r>
          </a:p>
          <a:p>
            <a:pPr lvl="1"/>
            <a:r>
              <a:rPr lang="en-US" sz="2000" dirty="0"/>
              <a:t>Where do you work? (optional)</a:t>
            </a:r>
          </a:p>
          <a:p>
            <a:pPr lvl="1"/>
            <a:r>
              <a:rPr lang="en-US" sz="2000" dirty="0"/>
              <a:t>How long have you been a developer?</a:t>
            </a:r>
          </a:p>
          <a:p>
            <a:pPr lvl="1"/>
            <a:endParaRPr lang="en-US" sz="2000" dirty="0"/>
          </a:p>
          <a:p>
            <a:pPr marL="347662" lvl="1" indent="0">
              <a:buNone/>
            </a:pPr>
            <a:endParaRPr lang="en-US" sz="700" dirty="0"/>
          </a:p>
          <a:p>
            <a:r>
              <a:rPr lang="en-US" sz="2400" dirty="0"/>
              <a:t>List skills with which you already feel comfortable</a:t>
            </a:r>
          </a:p>
          <a:p>
            <a:pPr lvl="1"/>
            <a:r>
              <a:rPr lang="en-US" sz="2000" dirty="0"/>
              <a:t>.NET programming with C# or VB.NET</a:t>
            </a:r>
          </a:p>
          <a:p>
            <a:pPr lvl="1"/>
            <a:r>
              <a:rPr lang="en-US" sz="2000" dirty="0"/>
              <a:t>SharePoint farm solution and add-in development</a:t>
            </a:r>
          </a:p>
          <a:p>
            <a:pPr lvl="1"/>
            <a:r>
              <a:rPr lang="en-US" sz="2000" dirty="0"/>
              <a:t>JavaScript and TypeScript</a:t>
            </a:r>
          </a:p>
          <a:p>
            <a:pPr lvl="1"/>
            <a:r>
              <a:rPr lang="en-US" sz="2000" dirty="0"/>
              <a:t>jQuery, React and Angular</a:t>
            </a:r>
          </a:p>
          <a:p>
            <a:pPr lvl="1"/>
            <a:r>
              <a:rPr lang="en-US" sz="2000" dirty="0"/>
              <a:t>Programming with HTTP Requests, REST and OData</a:t>
            </a:r>
          </a:p>
          <a:p>
            <a:pPr lvl="1"/>
            <a:r>
              <a:rPr lang="en-US" sz="2000" dirty="0"/>
              <a:t>Developing with ASP.NET MVC and Web API</a:t>
            </a:r>
          </a:p>
        </p:txBody>
      </p:sp>
    </p:spTree>
    <p:extLst>
      <p:ext uri="{BB962C8B-B14F-4D97-AF65-F5344CB8AC3E}">
        <p14:creationId xmlns:p14="http://schemas.microsoft.com/office/powerpoint/2010/main" val="275543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Client Object Model (CSOM)?</a:t>
            </a:r>
            <a:endParaRPr lang="en-US" dirty="0"/>
          </a:p>
        </p:txBody>
      </p:sp>
      <p:sp>
        <p:nvSpPr>
          <p:cNvPr id="3" name="Content Placeholder 2"/>
          <p:cNvSpPr>
            <a:spLocks noGrp="1"/>
          </p:cNvSpPr>
          <p:nvPr>
            <p:ph idx="1"/>
          </p:nvPr>
        </p:nvSpPr>
        <p:spPr/>
        <p:txBody>
          <a:bodyPr/>
          <a:lstStyle/>
          <a:p>
            <a:r>
              <a:rPr lang="en-US" dirty="0"/>
              <a:t>Advantages of CSOM over the REST API</a:t>
            </a:r>
          </a:p>
          <a:p>
            <a:pPr lvl="1"/>
            <a:r>
              <a:rPr lang="en-US" dirty="0"/>
              <a:t>Strongly-typed programming</a:t>
            </a:r>
          </a:p>
          <a:p>
            <a:pPr lvl="1"/>
            <a:r>
              <a:rPr lang="en-US" dirty="0"/>
              <a:t>Format Digest managed automatically</a:t>
            </a:r>
          </a:p>
          <a:p>
            <a:pPr lvl="1"/>
            <a:r>
              <a:rPr lang="en-US" dirty="0"/>
              <a:t>Higher productivity when writing C# or VB</a:t>
            </a:r>
          </a:p>
          <a:p>
            <a:pPr lvl="1"/>
            <a:r>
              <a:rPr lang="en-US" dirty="0"/>
              <a:t>Provides ability to batch requests to web server</a:t>
            </a:r>
          </a:p>
          <a:p>
            <a:pPr lvl="1"/>
            <a:r>
              <a:rPr lang="en-US" dirty="0"/>
              <a:t>CSOM provides functionality beyond REST APIs</a:t>
            </a:r>
          </a:p>
          <a:p>
            <a:endParaRPr lang="en-US" dirty="0"/>
          </a:p>
          <a:p>
            <a:r>
              <a:rPr lang="en-US" dirty="0"/>
              <a:t>CSOM more preferable on server-side C#</a:t>
            </a:r>
          </a:p>
          <a:p>
            <a:pPr lvl="1"/>
            <a:r>
              <a:rPr lang="en-US" dirty="0"/>
              <a:t>CSOM isn't best fit for JavaScript apps</a:t>
            </a:r>
          </a:p>
        </p:txBody>
      </p:sp>
    </p:spTree>
    <p:extLst>
      <p:ext uri="{BB962C8B-B14F-4D97-AF65-F5344CB8AC3E}">
        <p14:creationId xmlns:p14="http://schemas.microsoft.com/office/powerpoint/2010/main" val="5347554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CSOM Functionality</a:t>
            </a:r>
          </a:p>
        </p:txBody>
      </p:sp>
      <p:sp>
        <p:nvSpPr>
          <p:cNvPr id="3" name="Content Placeholder 2"/>
          <p:cNvSpPr>
            <a:spLocks noGrp="1"/>
          </p:cNvSpPr>
          <p:nvPr>
            <p:ph idx="1"/>
          </p:nvPr>
        </p:nvSpPr>
        <p:spPr/>
        <p:txBody>
          <a:bodyPr/>
          <a:lstStyle/>
          <a:p>
            <a:r>
              <a:rPr lang="en-US" dirty="0"/>
              <a:t>What can you do with CSOM?</a:t>
            </a:r>
          </a:p>
          <a:p>
            <a:pPr lvl="1"/>
            <a:r>
              <a:rPr lang="en-US" dirty="0"/>
              <a:t>Work within a specific site collection</a:t>
            </a:r>
          </a:p>
          <a:p>
            <a:pPr lvl="1"/>
            <a:r>
              <a:rPr lang="en-US" dirty="0"/>
              <a:t>Read and modify site properties</a:t>
            </a:r>
          </a:p>
          <a:p>
            <a:pPr lvl="1"/>
            <a:r>
              <a:rPr lang="en-US" dirty="0"/>
              <a:t>Create site columns and content types</a:t>
            </a:r>
          </a:p>
          <a:p>
            <a:pPr lvl="1"/>
            <a:r>
              <a:rPr lang="en-US" dirty="0"/>
              <a:t>Create lists, items, views and list types</a:t>
            </a:r>
          </a:p>
          <a:p>
            <a:pPr lvl="1"/>
            <a:r>
              <a:rPr lang="en-US" dirty="0"/>
              <a:t>Register remote event handlers</a:t>
            </a:r>
          </a:p>
          <a:p>
            <a:pPr lvl="1"/>
            <a:r>
              <a:rPr lang="en-US" dirty="0"/>
              <a:t>Create folder and upload and download files</a:t>
            </a:r>
          </a:p>
          <a:p>
            <a:pPr lvl="1"/>
            <a:r>
              <a:rPr lang="en-US" dirty="0"/>
              <a:t>Add web part and web part pages</a:t>
            </a:r>
          </a:p>
          <a:p>
            <a:pPr lvl="1"/>
            <a:r>
              <a:rPr lang="en-US" dirty="0"/>
              <a:t>Create new site collections</a:t>
            </a:r>
          </a:p>
          <a:p>
            <a:endParaRPr lang="en-US" dirty="0"/>
          </a:p>
        </p:txBody>
      </p:sp>
    </p:spTree>
    <p:extLst>
      <p:ext uri="{BB962C8B-B14F-4D97-AF65-F5344CB8AC3E}">
        <p14:creationId xmlns:p14="http://schemas.microsoft.com/office/powerpoint/2010/main" val="171354543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in SharePoint Online</a:t>
            </a:r>
          </a:p>
        </p:txBody>
      </p:sp>
      <p:sp>
        <p:nvSpPr>
          <p:cNvPr id="5" name="Content Placeholder 4"/>
          <p:cNvSpPr>
            <a:spLocks noGrp="1"/>
          </p:cNvSpPr>
          <p:nvPr>
            <p:ph idx="1"/>
          </p:nvPr>
        </p:nvSpPr>
        <p:spPr/>
        <p:txBody>
          <a:bodyPr/>
          <a:lstStyle/>
          <a:p>
            <a:r>
              <a:rPr lang="en-US" sz="2400" dirty="0"/>
              <a:t>CSOM Assemblies for SharePoint Foundation</a:t>
            </a:r>
          </a:p>
          <a:p>
            <a:pPr lvl="1"/>
            <a:r>
              <a:rPr lang="en-US" sz="1800" dirty="0"/>
              <a:t>Version 15 intended for SharePoint 2013 On-premises</a:t>
            </a:r>
          </a:p>
          <a:p>
            <a:pPr lvl="1"/>
            <a:r>
              <a:rPr lang="en-US" sz="1800" dirty="0"/>
              <a:t>Version 16.0 intended for SharePoint 2016 On-premises</a:t>
            </a:r>
          </a:p>
          <a:p>
            <a:pPr lvl="1"/>
            <a:r>
              <a:rPr lang="en-US" sz="1800" dirty="0"/>
              <a:t>Version 16.1 (or greater) intended for SharePoint Online </a:t>
            </a:r>
          </a:p>
          <a:p>
            <a:pPr marL="65088" indent="-54677">
              <a:buNone/>
            </a:pPr>
            <a:br>
              <a:rPr lang="en-US" dirty="0"/>
            </a:br>
            <a:endParaRPr lang="en-US" dirty="0"/>
          </a:p>
          <a:p>
            <a:r>
              <a:rPr lang="en-US" sz="2400" dirty="0"/>
              <a:t>CSOM Assemblies for SharePoint Server</a:t>
            </a:r>
          </a:p>
          <a:p>
            <a:pPr lvl="1"/>
            <a:endParaRPr lang="en-US" sz="2000" dirty="0"/>
          </a:p>
        </p:txBody>
      </p:sp>
      <p:pic>
        <p:nvPicPr>
          <p:cNvPr id="6" name="Picture 5"/>
          <p:cNvPicPr>
            <a:picLocks noChangeAspect="1"/>
          </p:cNvPicPr>
          <p:nvPr/>
        </p:nvPicPr>
        <p:blipFill>
          <a:blip r:embed="rId3"/>
          <a:stretch>
            <a:fillRect/>
          </a:stretch>
        </p:blipFill>
        <p:spPr>
          <a:xfrm>
            <a:off x="1188720" y="4557139"/>
            <a:ext cx="5463444" cy="199606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19200" y="3109339"/>
            <a:ext cx="4352234" cy="696300"/>
          </a:xfrm>
          <a:prstGeom prst="rect">
            <a:avLst/>
          </a:prstGeom>
          <a:ln>
            <a:solidFill>
              <a:schemeClr val="bg1">
                <a:lumMod val="50000"/>
              </a:schemeClr>
            </a:solidFill>
          </a:ln>
        </p:spPr>
      </p:pic>
    </p:spTree>
    <p:extLst>
      <p:ext uri="{BB962C8B-B14F-4D97-AF65-F5344CB8AC3E}">
        <p14:creationId xmlns:p14="http://schemas.microsoft.com/office/powerpoint/2010/main" val="302481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 CSOM </a:t>
            </a:r>
            <a:r>
              <a:rPr lang="en-US" dirty="0" err="1"/>
              <a:t>NuGet</a:t>
            </a:r>
            <a:r>
              <a:rPr lang="en-US" dirty="0"/>
              <a:t> Package</a:t>
            </a:r>
          </a:p>
        </p:txBody>
      </p:sp>
      <p:pic>
        <p:nvPicPr>
          <p:cNvPr id="4" name="Picture 3"/>
          <p:cNvPicPr>
            <a:picLocks noChangeAspect="1"/>
          </p:cNvPicPr>
          <p:nvPr/>
        </p:nvPicPr>
        <p:blipFill>
          <a:blip r:embed="rId2"/>
          <a:stretch>
            <a:fillRect/>
          </a:stretch>
        </p:blipFill>
        <p:spPr>
          <a:xfrm>
            <a:off x="1828800" y="4191000"/>
            <a:ext cx="1585899" cy="225237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752600" y="1454502"/>
            <a:ext cx="5105400" cy="2577396"/>
          </a:xfrm>
          <a:prstGeom prst="rect">
            <a:avLst/>
          </a:prstGeom>
        </p:spPr>
      </p:pic>
      <p:grpSp>
        <p:nvGrpSpPr>
          <p:cNvPr id="9" name="Group 8"/>
          <p:cNvGrpSpPr/>
          <p:nvPr/>
        </p:nvGrpSpPr>
        <p:grpSpPr>
          <a:xfrm>
            <a:off x="3610506" y="4185194"/>
            <a:ext cx="2900907" cy="2258184"/>
            <a:chOff x="3610506" y="4185194"/>
            <a:chExt cx="2900907" cy="2258184"/>
          </a:xfrm>
        </p:grpSpPr>
        <p:pic>
          <p:nvPicPr>
            <p:cNvPr id="6" name="Picture 5"/>
            <p:cNvPicPr>
              <a:picLocks noChangeAspect="1"/>
            </p:cNvPicPr>
            <p:nvPr/>
          </p:nvPicPr>
          <p:blipFill>
            <a:blip r:embed="rId4"/>
            <a:stretch>
              <a:fillRect/>
            </a:stretch>
          </p:blipFill>
          <p:spPr>
            <a:xfrm>
              <a:off x="4530213" y="4185194"/>
              <a:ext cx="1981200" cy="2258184"/>
            </a:xfrm>
            <a:prstGeom prst="rect">
              <a:avLst/>
            </a:prstGeom>
            <a:ln>
              <a:solidFill>
                <a:schemeClr val="bg1">
                  <a:lumMod val="50000"/>
                </a:schemeClr>
              </a:solidFill>
            </a:ln>
          </p:spPr>
        </p:pic>
        <p:sp>
          <p:nvSpPr>
            <p:cNvPr id="8" name="Right Arrow 7"/>
            <p:cNvSpPr/>
            <p:nvPr/>
          </p:nvSpPr>
          <p:spPr bwMode="auto">
            <a:xfrm>
              <a:off x="3610506" y="5085686"/>
              <a:ext cx="723900" cy="4572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sp>
        <p:nvSpPr>
          <p:cNvPr id="10" name="Rectangle 9"/>
          <p:cNvSpPr/>
          <p:nvPr/>
        </p:nvSpPr>
        <p:spPr bwMode="auto">
          <a:xfrm>
            <a:off x="4800600" y="4996543"/>
            <a:ext cx="1524000" cy="1175657"/>
          </a:xfrm>
          <a:prstGeom prst="rect">
            <a:avLst/>
          </a:prstGeom>
          <a:noFill/>
          <a:ln w="9525"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35782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CSOM Architecture</a:t>
            </a:r>
            <a:endParaRPr lang="en-US" dirty="0"/>
          </a:p>
        </p:txBody>
      </p:sp>
      <p:sp>
        <p:nvSpPr>
          <p:cNvPr id="4" name="Content Placeholder 3"/>
          <p:cNvSpPr>
            <a:spLocks noGrp="1"/>
          </p:cNvSpPr>
          <p:nvPr>
            <p:ph idx="1"/>
          </p:nvPr>
        </p:nvSpPr>
        <p:spPr/>
        <p:txBody>
          <a:bodyPr>
            <a:normAutofit/>
          </a:bodyPr>
          <a:lstStyle/>
          <a:p>
            <a:r>
              <a:rPr lang="en-US" sz="2400" dirty="0"/>
              <a:t>CSOM Objects act as client-side proxies</a:t>
            </a:r>
          </a:p>
          <a:p>
            <a:pPr lvl="1"/>
            <a:r>
              <a:rPr lang="en-US" sz="2000" dirty="0"/>
              <a:t>CSOM uses Windows Communication Foundation (WCF)</a:t>
            </a:r>
          </a:p>
          <a:p>
            <a:pPr lvl="1"/>
            <a:r>
              <a:rPr lang="en-US" sz="2000" dirty="0"/>
              <a:t>CSOM Runtime layer handles WCF calls behind scenes</a:t>
            </a:r>
          </a:p>
          <a:p>
            <a:pPr lvl="1"/>
            <a:r>
              <a:rPr lang="en-US" sz="2000" dirty="0"/>
              <a:t>Request body contains XML document of instructions</a:t>
            </a:r>
          </a:p>
          <a:p>
            <a:pPr lvl="1"/>
            <a:r>
              <a:rPr lang="en-US" sz="2000" dirty="0"/>
              <a:t>Response returned in JavaScript Object Nation (JSON)</a:t>
            </a:r>
          </a:p>
        </p:txBody>
      </p:sp>
      <p:pic>
        <p:nvPicPr>
          <p:cNvPr id="2" name="Picture 1"/>
          <p:cNvPicPr>
            <a:picLocks noChangeAspect="1"/>
          </p:cNvPicPr>
          <p:nvPr/>
        </p:nvPicPr>
        <p:blipFill>
          <a:blip r:embed="rId3"/>
          <a:stretch>
            <a:fillRect/>
          </a:stretch>
        </p:blipFill>
        <p:spPr>
          <a:xfrm>
            <a:off x="477253" y="3657600"/>
            <a:ext cx="8189494" cy="2333734"/>
          </a:xfrm>
          <a:prstGeom prst="rect">
            <a:avLst/>
          </a:prstGeom>
        </p:spPr>
      </p:pic>
    </p:spTree>
    <p:extLst>
      <p:ext uri="{BB962C8B-B14F-4D97-AF65-F5344CB8AC3E}">
        <p14:creationId xmlns:p14="http://schemas.microsoft.com/office/powerpoint/2010/main" val="3255408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ClientContext</a:t>
            </a:r>
          </a:p>
        </p:txBody>
      </p:sp>
      <p:sp>
        <p:nvSpPr>
          <p:cNvPr id="3" name="Content Placeholder 2"/>
          <p:cNvSpPr>
            <a:spLocks noGrp="1"/>
          </p:cNvSpPr>
          <p:nvPr>
            <p:ph idx="1"/>
          </p:nvPr>
        </p:nvSpPr>
        <p:spPr/>
        <p:txBody>
          <a:bodyPr/>
          <a:lstStyle/>
          <a:p>
            <a:r>
              <a:rPr lang="en-US" dirty="0"/>
              <a:t>CSOM coding starts with ClientContext</a:t>
            </a:r>
          </a:p>
          <a:p>
            <a:pPr lvl="1"/>
            <a:r>
              <a:rPr lang="en-US" dirty="0"/>
              <a:t>Provides connection to SharePoint site</a:t>
            </a:r>
          </a:p>
          <a:p>
            <a:pPr lvl="1"/>
            <a:r>
              <a:rPr lang="en-US" dirty="0"/>
              <a:t>Provides access to site and site collection</a:t>
            </a:r>
          </a:p>
          <a:p>
            <a:pPr lvl="1"/>
            <a:r>
              <a:rPr lang="en-US" dirty="0"/>
              <a:t>Provides authentication behavior</a:t>
            </a:r>
          </a:p>
          <a:p>
            <a:pPr lvl="1"/>
            <a:r>
              <a:rPr lang="en-US" dirty="0"/>
              <a:t>Provides ExecuteQuery method to call server</a:t>
            </a:r>
          </a:p>
          <a:p>
            <a:pPr lvl="1"/>
            <a:endParaRPr lang="en-US" dirty="0"/>
          </a:p>
        </p:txBody>
      </p:sp>
      <p:pic>
        <p:nvPicPr>
          <p:cNvPr id="4" name="Picture 3"/>
          <p:cNvPicPr>
            <a:picLocks noChangeAspect="1"/>
          </p:cNvPicPr>
          <p:nvPr/>
        </p:nvPicPr>
        <p:blipFill>
          <a:blip r:embed="rId2"/>
          <a:stretch>
            <a:fillRect/>
          </a:stretch>
        </p:blipFill>
        <p:spPr>
          <a:xfrm>
            <a:off x="606595" y="4114800"/>
            <a:ext cx="7930809" cy="914400"/>
          </a:xfrm>
          <a:prstGeom prst="rect">
            <a:avLst/>
          </a:prstGeom>
          <a:solidFill>
            <a:schemeClr val="bg1">
              <a:lumMod val="50000"/>
            </a:schemeClr>
          </a:solidFill>
          <a:ln>
            <a:solidFill>
              <a:schemeClr val="bg1">
                <a:lumMod val="50000"/>
              </a:schemeClr>
            </a:solidFill>
          </a:ln>
          <a:effectLst/>
        </p:spPr>
      </p:pic>
    </p:spTree>
    <p:extLst>
      <p:ext uri="{BB962C8B-B14F-4D97-AF65-F5344CB8AC3E}">
        <p14:creationId xmlns:p14="http://schemas.microsoft.com/office/powerpoint/2010/main" val="398143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CSOM</a:t>
            </a:r>
            <a:endParaRPr lang="en-US" dirty="0"/>
          </a:p>
        </p:txBody>
      </p:sp>
      <p:pic>
        <p:nvPicPr>
          <p:cNvPr id="3" name="Picture 2"/>
          <p:cNvPicPr>
            <a:picLocks noChangeAspect="1"/>
          </p:cNvPicPr>
          <p:nvPr/>
        </p:nvPicPr>
        <p:blipFill>
          <a:blip r:embed="rId2"/>
          <a:stretch>
            <a:fillRect/>
          </a:stretch>
        </p:blipFill>
        <p:spPr>
          <a:xfrm>
            <a:off x="457200" y="1752600"/>
            <a:ext cx="8096611" cy="3962400"/>
          </a:xfrm>
          <a:prstGeom prst="rect">
            <a:avLst/>
          </a:prstGeom>
          <a:noFill/>
          <a:ln>
            <a:solidFill>
              <a:schemeClr val="bg1">
                <a:lumMod val="50000"/>
              </a:schemeClr>
            </a:solidFill>
          </a:ln>
        </p:spPr>
      </p:pic>
    </p:spTree>
    <p:extLst>
      <p:ext uri="{BB962C8B-B14F-4D97-AF65-F5344CB8AC3E}">
        <p14:creationId xmlns:p14="http://schemas.microsoft.com/office/powerpoint/2010/main" val="2771498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Inspecting CSOM Calls with Fiddler</a:t>
            </a:r>
            <a:endParaRPr lang="en-US" dirty="0"/>
          </a:p>
        </p:txBody>
      </p:sp>
      <p:sp>
        <p:nvSpPr>
          <p:cNvPr id="3" name="Content Placeholder 2"/>
          <p:cNvSpPr>
            <a:spLocks noGrp="1"/>
          </p:cNvSpPr>
          <p:nvPr>
            <p:ph idx="4294967295"/>
          </p:nvPr>
        </p:nvSpPr>
        <p:spPr>
          <a:xfrm>
            <a:off x="0" y="1447800"/>
            <a:ext cx="8382000" cy="5181600"/>
          </a:xfrm>
        </p:spPr>
        <p:txBody>
          <a:bodyPr/>
          <a:lstStyle/>
          <a:p>
            <a:r>
              <a:rPr lang="en-US" sz="2000" dirty="0" err="1">
                <a:latin typeface="Lucida Console" panose="020B0609040504020204" pitchFamily="49" charset="0"/>
              </a:rPr>
              <a:t>ExecuteQuery</a:t>
            </a:r>
            <a:r>
              <a:rPr lang="en-US" sz="2400" dirty="0"/>
              <a:t> triggers call to SharePoint web server</a:t>
            </a:r>
          </a:p>
          <a:p>
            <a:pPr lvl="1"/>
            <a:r>
              <a:rPr lang="en-US" sz="2000" dirty="0"/>
              <a:t>CSOM calls made behind the scenes using WCF</a:t>
            </a:r>
          </a:p>
          <a:p>
            <a:pPr lvl="1"/>
            <a:r>
              <a:rPr lang="en-US" sz="2000" dirty="0"/>
              <a:t>CSOM calls target </a:t>
            </a:r>
            <a:r>
              <a:rPr lang="en-US" sz="1600" dirty="0">
                <a:solidFill>
                  <a:srgbClr val="1B357F"/>
                </a:solidFill>
                <a:latin typeface="Lucida Console" panose="020B0609040504020204" pitchFamily="49" charset="0"/>
              </a:rPr>
              <a:t>/_</a:t>
            </a:r>
            <a:r>
              <a:rPr lang="en-US" sz="1600" dirty="0" err="1">
                <a:solidFill>
                  <a:srgbClr val="1B357F"/>
                </a:solidFill>
                <a:latin typeface="Lucida Console" panose="020B0609040504020204" pitchFamily="49" charset="0"/>
              </a:rPr>
              <a:t>vti_bin</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client.svc</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ProcessQuery</a:t>
            </a:r>
            <a:endParaRPr lang="en-US" sz="2000" dirty="0">
              <a:solidFill>
                <a:srgbClr val="1B357F"/>
              </a:solidFill>
              <a:latin typeface="Lucida Console" panose="020B0609040504020204" pitchFamily="49" charset="0"/>
            </a:endParaRPr>
          </a:p>
          <a:p>
            <a:pPr lvl="1"/>
            <a:r>
              <a:rPr lang="en-US" sz="2000" dirty="0"/>
              <a:t>Can be helpful to inspect CSOM calls using Fiddler Web Debugger</a:t>
            </a:r>
          </a:p>
        </p:txBody>
      </p:sp>
      <p:grpSp>
        <p:nvGrpSpPr>
          <p:cNvPr id="10" name="Group 9"/>
          <p:cNvGrpSpPr/>
          <p:nvPr/>
        </p:nvGrpSpPr>
        <p:grpSpPr>
          <a:xfrm>
            <a:off x="189722" y="3109038"/>
            <a:ext cx="3962400" cy="1939159"/>
            <a:chOff x="121049" y="2748425"/>
            <a:chExt cx="3962400" cy="1939159"/>
          </a:xfrm>
        </p:grpSpPr>
        <p:pic>
          <p:nvPicPr>
            <p:cNvPr id="5" name="Picture 4"/>
            <p:cNvPicPr>
              <a:picLocks noChangeAspect="1"/>
            </p:cNvPicPr>
            <p:nvPr/>
          </p:nvPicPr>
          <p:blipFill>
            <a:blip r:embed="rId2"/>
            <a:stretch>
              <a:fillRect/>
            </a:stretch>
          </p:blipFill>
          <p:spPr>
            <a:xfrm>
              <a:off x="121049" y="2748425"/>
              <a:ext cx="3962400" cy="1939159"/>
            </a:xfrm>
            <a:prstGeom prst="rect">
              <a:avLst/>
            </a:prstGeom>
            <a:noFill/>
            <a:ln>
              <a:solidFill>
                <a:schemeClr val="bg1">
                  <a:lumMod val="50000"/>
                </a:schemeClr>
              </a:solidFill>
            </a:ln>
          </p:spPr>
        </p:pic>
        <p:grpSp>
          <p:nvGrpSpPr>
            <p:cNvPr id="9" name="Group 8"/>
            <p:cNvGrpSpPr/>
            <p:nvPr/>
          </p:nvGrpSpPr>
          <p:grpSpPr>
            <a:xfrm>
              <a:off x="264234" y="3793581"/>
              <a:ext cx="3025878" cy="439220"/>
              <a:chOff x="285135" y="3751780"/>
              <a:chExt cx="3025878" cy="439220"/>
            </a:xfrm>
          </p:grpSpPr>
          <p:sp>
            <p:nvSpPr>
              <p:cNvPr id="6" name="Oval 5"/>
              <p:cNvSpPr/>
              <p:nvPr/>
            </p:nvSpPr>
            <p:spPr bwMode="auto">
              <a:xfrm>
                <a:off x="285135" y="3886200"/>
                <a:ext cx="1600200" cy="304800"/>
              </a:xfrm>
              <a:prstGeom prst="ellipse">
                <a:avLst/>
              </a:prstGeom>
              <a:noFill/>
              <a:ln w="1905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
            <p:nvSpPr>
              <p:cNvPr id="8" name="Freeform 7"/>
              <p:cNvSpPr/>
              <p:nvPr/>
            </p:nvSpPr>
            <p:spPr bwMode="auto">
              <a:xfrm>
                <a:off x="1885335" y="3751780"/>
                <a:ext cx="1425678" cy="279025"/>
              </a:xfrm>
              <a:custGeom>
                <a:avLst/>
                <a:gdLst>
                  <a:gd name="connsiteX0" fmla="*/ 0 w 1425678"/>
                  <a:gd name="connsiteY0" fmla="*/ 279025 h 279025"/>
                  <a:gd name="connsiteX1" fmla="*/ 934065 w 1425678"/>
                  <a:gd name="connsiteY1" fmla="*/ 13554 h 279025"/>
                  <a:gd name="connsiteX2" fmla="*/ 1425678 w 1425678"/>
                  <a:gd name="connsiteY2" fmla="*/ 62715 h 279025"/>
                </a:gdLst>
                <a:ahLst/>
                <a:cxnLst>
                  <a:cxn ang="0">
                    <a:pos x="connsiteX0" y="connsiteY0"/>
                  </a:cxn>
                  <a:cxn ang="0">
                    <a:pos x="connsiteX1" y="connsiteY1"/>
                  </a:cxn>
                  <a:cxn ang="0">
                    <a:pos x="connsiteX2" y="connsiteY2"/>
                  </a:cxn>
                </a:cxnLst>
                <a:rect l="l" t="t" r="r" b="b"/>
                <a:pathLst>
                  <a:path w="1425678" h="279025">
                    <a:moveTo>
                      <a:pt x="0" y="279025"/>
                    </a:moveTo>
                    <a:cubicBezTo>
                      <a:pt x="348226" y="164315"/>
                      <a:pt x="696452" y="49606"/>
                      <a:pt x="934065" y="13554"/>
                    </a:cubicBezTo>
                    <a:cubicBezTo>
                      <a:pt x="1171678" y="-22498"/>
                      <a:pt x="1298678" y="20108"/>
                      <a:pt x="1425678" y="62715"/>
                    </a:cubicBezTo>
                  </a:path>
                </a:pathLst>
              </a:custGeom>
              <a:noFill/>
              <a:ln w="19050" cap="flat" cmpd="sng" algn="ctr">
                <a:solidFill>
                  <a:srgbClr val="C00000"/>
                </a:solidFill>
                <a:prstDash val="sysDash"/>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grpSp>
      <p:pic>
        <p:nvPicPr>
          <p:cNvPr id="4" name="Picture 3"/>
          <p:cNvPicPr>
            <a:picLocks noChangeAspect="1"/>
          </p:cNvPicPr>
          <p:nvPr/>
        </p:nvPicPr>
        <p:blipFill>
          <a:blip r:embed="rId3"/>
          <a:stretch>
            <a:fillRect/>
          </a:stretch>
        </p:blipFill>
        <p:spPr>
          <a:xfrm>
            <a:off x="3391443" y="3408613"/>
            <a:ext cx="5515995" cy="3233228"/>
          </a:xfrm>
          <a:prstGeom prst="rect">
            <a:avLst/>
          </a:prstGeom>
        </p:spPr>
      </p:pic>
    </p:spTree>
    <p:extLst>
      <p:ext uri="{BB962C8B-B14F-4D97-AF65-F5344CB8AC3E}">
        <p14:creationId xmlns:p14="http://schemas.microsoft.com/office/powerpoint/2010/main" val="3761884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(On-premises)</a:t>
            </a:r>
          </a:p>
        </p:txBody>
      </p:sp>
      <p:pic>
        <p:nvPicPr>
          <p:cNvPr id="4" name="Picture 3"/>
          <p:cNvPicPr>
            <a:picLocks noChangeAspect="1"/>
          </p:cNvPicPr>
          <p:nvPr/>
        </p:nvPicPr>
        <p:blipFill>
          <a:blip r:embed="rId2"/>
          <a:stretch>
            <a:fillRect/>
          </a:stretch>
        </p:blipFill>
        <p:spPr>
          <a:xfrm>
            <a:off x="533400" y="1676400"/>
            <a:ext cx="7506601" cy="3248800"/>
          </a:xfrm>
          <a:prstGeom prst="rect">
            <a:avLst/>
          </a:prstGeom>
          <a:ln>
            <a:solidFill>
              <a:schemeClr val="bg1">
                <a:lumMod val="50000"/>
              </a:schemeClr>
            </a:solidFill>
          </a:ln>
        </p:spPr>
      </p:pic>
    </p:spTree>
    <p:extLst>
      <p:ext uri="{BB962C8B-B14F-4D97-AF65-F5344CB8AC3E}">
        <p14:creationId xmlns:p14="http://schemas.microsoft.com/office/powerpoint/2010/main" val="868531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(SPO)</a:t>
            </a:r>
          </a:p>
        </p:txBody>
      </p:sp>
      <p:pic>
        <p:nvPicPr>
          <p:cNvPr id="4" name="Picture 3"/>
          <p:cNvPicPr>
            <a:picLocks noChangeAspect="1"/>
          </p:cNvPicPr>
          <p:nvPr/>
        </p:nvPicPr>
        <p:blipFill>
          <a:blip r:embed="rId2"/>
          <a:stretch>
            <a:fillRect/>
          </a:stretch>
        </p:blipFill>
        <p:spPr>
          <a:xfrm>
            <a:off x="609600" y="1524000"/>
            <a:ext cx="7173226" cy="4788313"/>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92353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SharePoint Development Strategies</a:t>
            </a:r>
          </a:p>
          <a:p>
            <a:pPr lvl="0"/>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181412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with Lambda Expressions</a:t>
            </a:r>
          </a:p>
        </p:txBody>
      </p:sp>
      <p:sp>
        <p:nvSpPr>
          <p:cNvPr id="3" name="Content Placeholder 2"/>
          <p:cNvSpPr>
            <a:spLocks noGrp="1"/>
          </p:cNvSpPr>
          <p:nvPr>
            <p:ph idx="1"/>
          </p:nvPr>
        </p:nvSpPr>
        <p:spPr/>
        <p:txBody>
          <a:bodyPr/>
          <a:lstStyle/>
          <a:p>
            <a:r>
              <a:rPr lang="en-US" dirty="0"/>
              <a:t>C# supports the use of lambda expressions</a:t>
            </a:r>
          </a:p>
          <a:p>
            <a:pPr lvl="1"/>
            <a:r>
              <a:rPr lang="en-US" dirty="0"/>
              <a:t>Syntax Introduced as part of LINQ with .NET 3.5</a:t>
            </a:r>
          </a:p>
          <a:p>
            <a:pPr lvl="1"/>
            <a:r>
              <a:rPr lang="en-US" dirty="0"/>
              <a:t>Can (and should) be used with CSOM</a:t>
            </a:r>
          </a:p>
          <a:p>
            <a:r>
              <a:rPr lang="en-US" dirty="0"/>
              <a:t>Lambda expression is anonymous function</a:t>
            </a:r>
          </a:p>
          <a:p>
            <a:pPr lvl="1"/>
            <a:r>
              <a:rPr lang="en-US" dirty="0"/>
              <a:t>It defines a parameter list and a function body</a:t>
            </a:r>
          </a:p>
        </p:txBody>
      </p:sp>
      <p:sp>
        <p:nvSpPr>
          <p:cNvPr id="4" name="Rectangle 3"/>
          <p:cNvSpPr/>
          <p:nvPr/>
        </p:nvSpPr>
        <p:spPr>
          <a:xfrm>
            <a:off x="1066800" y="4572000"/>
            <a:ext cx="7620000" cy="16793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962400" y="5821201"/>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Input Parameter(s)</a:t>
            </a:r>
          </a:p>
        </p:txBody>
      </p:sp>
      <p:sp>
        <p:nvSpPr>
          <p:cNvPr id="8" name="Rectangle 7"/>
          <p:cNvSpPr/>
          <p:nvPr/>
        </p:nvSpPr>
        <p:spPr>
          <a:xfrm>
            <a:off x="5539391" y="5821353"/>
            <a:ext cx="1316744"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Lambda Operator</a:t>
            </a:r>
          </a:p>
        </p:txBody>
      </p:sp>
      <p:sp>
        <p:nvSpPr>
          <p:cNvPr id="9" name="Rectangle 8"/>
          <p:cNvSpPr/>
          <p:nvPr/>
        </p:nvSpPr>
        <p:spPr>
          <a:xfrm>
            <a:off x="7010400" y="5821353"/>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Statement Block</a:t>
            </a:r>
          </a:p>
        </p:txBody>
      </p:sp>
      <p:pic>
        <p:nvPicPr>
          <p:cNvPr id="18" name="Picture 17"/>
          <p:cNvPicPr>
            <a:picLocks noChangeAspect="1"/>
          </p:cNvPicPr>
          <p:nvPr/>
        </p:nvPicPr>
        <p:blipFill>
          <a:blip r:embed="rId2"/>
          <a:stretch>
            <a:fillRect/>
          </a:stretch>
        </p:blipFill>
        <p:spPr>
          <a:xfrm>
            <a:off x="1233830" y="4735185"/>
            <a:ext cx="6813611" cy="476145"/>
          </a:xfrm>
          <a:prstGeom prst="rect">
            <a:avLst/>
          </a:prstGeom>
          <a:ln>
            <a:solidFill>
              <a:schemeClr val="bg1">
                <a:lumMod val="75000"/>
              </a:schemeClr>
            </a:solidFill>
          </a:ln>
        </p:spPr>
      </p:pic>
      <p:cxnSp>
        <p:nvCxnSpPr>
          <p:cNvPr id="7" name="Straight Arrow Connector 6"/>
          <p:cNvCxnSpPr/>
          <p:nvPr/>
        </p:nvCxnSpPr>
        <p:spPr>
          <a:xfrm flipV="1">
            <a:off x="4685367" y="5108377"/>
            <a:ext cx="722968" cy="7128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5943601" y="5108377"/>
            <a:ext cx="254162"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010400" y="5108377"/>
            <a:ext cx="722968"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74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marL="457200" lvl="1" indent="0">
              <a:buNone/>
            </a:pPr>
            <a:endParaRPr lang="en-US" sz="2000" dirty="0"/>
          </a:p>
          <a:p>
            <a:pPr marL="457200" lvl="1" indent="0">
              <a:buNone/>
            </a:pPr>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5880732" y="2380284"/>
            <a:ext cx="1852377" cy="175260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500692" y="5360756"/>
            <a:ext cx="2066504" cy="59418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85995" y="5295900"/>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285995" y="2462231"/>
            <a:ext cx="3724275" cy="704850"/>
          </a:xfrm>
          <a:prstGeom prst="rect">
            <a:avLst/>
          </a:prstGeom>
          <a:ln>
            <a:solidFill>
              <a:schemeClr val="bg1">
                <a:lumMod val="50000"/>
              </a:schemeClr>
            </a:solidFill>
          </a:ln>
        </p:spPr>
      </p:pic>
      <p:sp>
        <p:nvSpPr>
          <p:cNvPr id="13" name="Right Arrow 12"/>
          <p:cNvSpPr/>
          <p:nvPr/>
        </p:nvSpPr>
        <p:spPr>
          <a:xfrm>
            <a:off x="5252458" y="2701028"/>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91200" y="5544222"/>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8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Where() and Include()</a:t>
            </a:r>
            <a:endParaRPr lang="en-US" dirty="0"/>
          </a:p>
        </p:txBody>
      </p:sp>
      <p:sp>
        <p:nvSpPr>
          <p:cNvPr id="3" name="Content Placeholder 2"/>
          <p:cNvSpPr>
            <a:spLocks noGrp="1"/>
          </p:cNvSpPr>
          <p:nvPr>
            <p:ph idx="1"/>
          </p:nvPr>
        </p:nvSpPr>
        <p:spPr/>
        <p:txBody>
          <a:bodyPr/>
          <a:lstStyle/>
          <a:p>
            <a:r>
              <a:rPr lang="en-US" dirty="0"/>
              <a:t>Where lets you pass filter criteria to server</a:t>
            </a:r>
          </a:p>
          <a:p>
            <a:pPr lvl="1"/>
            <a:endParaRPr lang="en-US" dirty="0"/>
          </a:p>
          <a:p>
            <a:endParaRPr lang="en-US" dirty="0"/>
          </a:p>
          <a:p>
            <a:pPr lvl="1"/>
            <a:endParaRPr lang="en-US" dirty="0"/>
          </a:p>
          <a:p>
            <a:r>
              <a:rPr lang="en-US" dirty="0"/>
              <a:t>Include lets you pick fields on item in a collection</a:t>
            </a:r>
          </a:p>
          <a:p>
            <a:endParaRPr lang="en-US" dirty="0"/>
          </a:p>
          <a:p>
            <a:pPr lvl="1"/>
            <a:endParaRPr lang="en-US" dirty="0"/>
          </a:p>
          <a:p>
            <a:r>
              <a:rPr lang="en-US" dirty="0"/>
              <a:t>Syntax is powerful but tricky to read and write</a:t>
            </a:r>
          </a:p>
        </p:txBody>
      </p:sp>
      <p:pic>
        <p:nvPicPr>
          <p:cNvPr id="5" name="Picture 4"/>
          <p:cNvPicPr>
            <a:picLocks noChangeAspect="1"/>
          </p:cNvPicPr>
          <p:nvPr/>
        </p:nvPicPr>
        <p:blipFill>
          <a:blip r:embed="rId2"/>
          <a:stretch>
            <a:fillRect/>
          </a:stretch>
        </p:blipFill>
        <p:spPr>
          <a:xfrm>
            <a:off x="926691" y="2024115"/>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26691" y="4038600"/>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26691" y="5562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374800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457200" y="1600200"/>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79260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Items</a:t>
            </a:r>
          </a:p>
        </p:txBody>
      </p:sp>
      <p:pic>
        <p:nvPicPr>
          <p:cNvPr id="3" name="Picture 2"/>
          <p:cNvPicPr>
            <a:picLocks noChangeAspect="1"/>
          </p:cNvPicPr>
          <p:nvPr/>
        </p:nvPicPr>
        <p:blipFill>
          <a:blip r:embed="rId2"/>
          <a:stretch>
            <a:fillRect/>
          </a:stretch>
        </p:blipFill>
        <p:spPr>
          <a:xfrm>
            <a:off x="609339" y="15240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16327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1</a:t>
            </a:r>
          </a:p>
        </p:txBody>
      </p:sp>
      <p:pic>
        <p:nvPicPr>
          <p:cNvPr id="3" name="Picture 2"/>
          <p:cNvPicPr>
            <a:picLocks noChangeAspect="1"/>
          </p:cNvPicPr>
          <p:nvPr/>
        </p:nvPicPr>
        <p:blipFill>
          <a:blip r:embed="rId3"/>
          <a:stretch>
            <a:fillRect/>
          </a:stretch>
        </p:blipFill>
        <p:spPr>
          <a:xfrm>
            <a:off x="192225" y="1600200"/>
            <a:ext cx="8607150" cy="4036504"/>
          </a:xfrm>
          <a:prstGeom prst="rect">
            <a:avLst/>
          </a:prstGeom>
          <a:ln>
            <a:solidFill>
              <a:schemeClr val="bg1">
                <a:lumMod val="50000"/>
              </a:schemeClr>
            </a:solidFill>
          </a:ln>
        </p:spPr>
      </p:pic>
    </p:spTree>
    <p:extLst>
      <p:ext uri="{BB962C8B-B14F-4D97-AF65-F5344CB8AC3E}">
        <p14:creationId xmlns:p14="http://schemas.microsoft.com/office/powerpoint/2010/main" val="34572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2</a:t>
            </a:r>
          </a:p>
        </p:txBody>
      </p:sp>
      <p:pic>
        <p:nvPicPr>
          <p:cNvPr id="5" name="Picture 4"/>
          <p:cNvPicPr>
            <a:picLocks noChangeAspect="1"/>
          </p:cNvPicPr>
          <p:nvPr/>
        </p:nvPicPr>
        <p:blipFill>
          <a:blip r:embed="rId2"/>
          <a:stretch>
            <a:fillRect/>
          </a:stretch>
        </p:blipFill>
        <p:spPr>
          <a:xfrm>
            <a:off x="245324" y="1524000"/>
            <a:ext cx="8767750" cy="4800600"/>
          </a:xfrm>
          <a:prstGeom prst="rect">
            <a:avLst/>
          </a:prstGeom>
          <a:ln>
            <a:solidFill>
              <a:schemeClr val="bg1">
                <a:lumMod val="50000"/>
              </a:schemeClr>
            </a:solidFill>
          </a:ln>
        </p:spPr>
      </p:pic>
    </p:spTree>
    <p:extLst>
      <p:ext uri="{BB962C8B-B14F-4D97-AF65-F5344CB8AC3E}">
        <p14:creationId xmlns:p14="http://schemas.microsoft.com/office/powerpoint/2010/main" val="2947598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1</a:t>
            </a:r>
          </a:p>
        </p:txBody>
      </p:sp>
      <p:pic>
        <p:nvPicPr>
          <p:cNvPr id="4" name="Picture 3"/>
          <p:cNvPicPr>
            <a:picLocks noChangeAspect="1"/>
          </p:cNvPicPr>
          <p:nvPr/>
        </p:nvPicPr>
        <p:blipFill>
          <a:blip r:embed="rId2"/>
          <a:stretch>
            <a:fillRect/>
          </a:stretch>
        </p:blipFill>
        <p:spPr>
          <a:xfrm>
            <a:off x="425849" y="1600200"/>
            <a:ext cx="8139901" cy="3989934"/>
          </a:xfrm>
          <a:prstGeom prst="rect">
            <a:avLst/>
          </a:prstGeom>
          <a:noFill/>
          <a:ln>
            <a:solidFill>
              <a:schemeClr val="bg1">
                <a:lumMod val="50000"/>
              </a:schemeClr>
            </a:solidFill>
          </a:ln>
        </p:spPr>
      </p:pic>
    </p:spTree>
    <p:extLst>
      <p:ext uri="{BB962C8B-B14F-4D97-AF65-F5344CB8AC3E}">
        <p14:creationId xmlns:p14="http://schemas.microsoft.com/office/powerpoint/2010/main" val="1064408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2</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524000"/>
            <a:ext cx="8043151" cy="4287401"/>
          </a:xfrm>
          <a:prstGeom prst="rect">
            <a:avLst/>
          </a:prstGeom>
          <a:ln>
            <a:solidFill>
              <a:schemeClr val="bg1">
                <a:lumMod val="50000"/>
              </a:schemeClr>
            </a:solidFill>
          </a:ln>
        </p:spPr>
      </p:pic>
    </p:spTree>
    <p:extLst>
      <p:ext uri="{BB962C8B-B14F-4D97-AF65-F5344CB8AC3E}">
        <p14:creationId xmlns:p14="http://schemas.microsoft.com/office/powerpoint/2010/main" val="1735521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with Content Type</a:t>
            </a:r>
          </a:p>
        </p:txBody>
      </p:sp>
      <p:pic>
        <p:nvPicPr>
          <p:cNvPr id="4" name="Picture 3"/>
          <p:cNvPicPr>
            <a:picLocks noChangeAspect="1"/>
          </p:cNvPicPr>
          <p:nvPr/>
        </p:nvPicPr>
        <p:blipFill>
          <a:blip r:embed="rId2"/>
          <a:stretch>
            <a:fillRect/>
          </a:stretch>
        </p:blipFill>
        <p:spPr>
          <a:xfrm>
            <a:off x="609600" y="1447800"/>
            <a:ext cx="7543800" cy="4876523"/>
          </a:xfrm>
          <a:prstGeom prst="rect">
            <a:avLst/>
          </a:prstGeom>
          <a:noFill/>
          <a:ln>
            <a:solidFill>
              <a:schemeClr val="bg1">
                <a:lumMod val="50000"/>
              </a:schemeClr>
            </a:solidFill>
          </a:ln>
        </p:spPr>
      </p:pic>
    </p:spTree>
    <p:extLst>
      <p:ext uri="{BB962C8B-B14F-4D97-AF65-F5344CB8AC3E}">
        <p14:creationId xmlns:p14="http://schemas.microsoft.com/office/powerpoint/2010/main" val="301749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r>
              <a:rPr lang="en-US" dirty="0"/>
              <a:t>S</a:t>
            </a:r>
            <a:r>
              <a:rPr lang="en-US" strike="sngStrike" dirty="0"/>
              <a:t>andboxed Solutions</a:t>
            </a:r>
          </a:p>
          <a:p>
            <a:r>
              <a:rPr lang="en-US" dirty="0"/>
              <a:t>SharePoint Add-ins</a:t>
            </a:r>
          </a:p>
          <a:p>
            <a:r>
              <a:rPr lang="en-US" dirty="0"/>
              <a:t>JavaScript Injection</a:t>
            </a:r>
          </a:p>
          <a:p>
            <a:r>
              <a:rPr lang="en-US" dirty="0"/>
              <a:t>Remote Provisioning</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30200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Ø"/>
            </a:pPr>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4011492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Overview</a:t>
            </a:r>
          </a:p>
        </p:txBody>
      </p:sp>
      <p:sp>
        <p:nvSpPr>
          <p:cNvPr id="3" name="Text Placeholder 2"/>
          <p:cNvSpPr>
            <a:spLocks noGrp="1"/>
          </p:cNvSpPr>
          <p:nvPr>
            <p:ph type="body" idx="1"/>
          </p:nvPr>
        </p:nvSpPr>
        <p:spPr/>
        <p:txBody>
          <a:bodyPr/>
          <a:lstStyle/>
          <a:p>
            <a:r>
              <a:rPr lang="en-US" dirty="0"/>
              <a:t>Azure provides PaaS, </a:t>
            </a:r>
            <a:r>
              <a:rPr lang="en-US" dirty="0" err="1"/>
              <a:t>DaaS</a:t>
            </a:r>
            <a:r>
              <a:rPr lang="en-US" dirty="0"/>
              <a:t> and IaaS Services</a:t>
            </a:r>
          </a:p>
          <a:p>
            <a:pPr lvl="1"/>
            <a:r>
              <a:rPr lang="en-US" dirty="0"/>
              <a:t>App Service Plans and Web Apps</a:t>
            </a:r>
          </a:p>
          <a:p>
            <a:pPr lvl="1"/>
            <a:r>
              <a:rPr lang="en-US" dirty="0"/>
              <a:t>SQL databases</a:t>
            </a:r>
          </a:p>
          <a:p>
            <a:pPr lvl="1"/>
            <a:r>
              <a:rPr lang="en-US" dirty="0"/>
              <a:t>Virtual machines</a:t>
            </a:r>
          </a:p>
          <a:p>
            <a:pPr lvl="1"/>
            <a:r>
              <a:rPr lang="en-US" dirty="0"/>
              <a:t>Storage accounts</a:t>
            </a:r>
          </a:p>
          <a:p>
            <a:pPr lvl="1"/>
            <a:r>
              <a:rPr lang="en-US" dirty="0"/>
              <a:t>Virtual networks</a:t>
            </a:r>
          </a:p>
          <a:p>
            <a:pPr lvl="1"/>
            <a:r>
              <a:rPr lang="en-US" dirty="0"/>
              <a:t>Load balancers</a:t>
            </a:r>
          </a:p>
          <a:p>
            <a:pPr lvl="1"/>
            <a:r>
              <a:rPr lang="en-US" dirty="0"/>
              <a:t>Cloud Services</a:t>
            </a:r>
          </a:p>
          <a:p>
            <a:pPr lvl="1"/>
            <a:r>
              <a:rPr lang="en-US" dirty="0"/>
              <a:t>Azure Active Directory</a:t>
            </a:r>
          </a:p>
          <a:p>
            <a:pPr lvl="1"/>
            <a:r>
              <a:rPr lang="en-US" dirty="0"/>
              <a:t>Azure Functions</a:t>
            </a:r>
          </a:p>
        </p:txBody>
      </p:sp>
      <p:pic>
        <p:nvPicPr>
          <p:cNvPr id="5" name="Picture 4"/>
          <p:cNvPicPr>
            <a:picLocks noChangeAspect="1"/>
          </p:cNvPicPr>
          <p:nvPr/>
        </p:nvPicPr>
        <p:blipFill>
          <a:blip r:embed="rId3"/>
          <a:stretch>
            <a:fillRect/>
          </a:stretch>
        </p:blipFill>
        <p:spPr>
          <a:xfrm>
            <a:off x="6248400" y="2133600"/>
            <a:ext cx="1924614" cy="4267200"/>
          </a:xfrm>
          <a:prstGeom prst="rect">
            <a:avLst/>
          </a:prstGeom>
        </p:spPr>
      </p:pic>
    </p:spTree>
    <p:extLst>
      <p:ext uri="{BB962C8B-B14F-4D97-AF65-F5344CB8AC3E}">
        <p14:creationId xmlns:p14="http://schemas.microsoft.com/office/powerpoint/2010/main" val="1703246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Obtaining an Azure Subscription</a:t>
            </a:r>
            <a:endParaRPr lang="en-US" dirty="0"/>
          </a:p>
        </p:txBody>
      </p:sp>
      <p:sp>
        <p:nvSpPr>
          <p:cNvPr id="2" name="Text Placeholder 1"/>
          <p:cNvSpPr>
            <a:spLocks noGrp="1"/>
          </p:cNvSpPr>
          <p:nvPr>
            <p:ph idx="1"/>
          </p:nvPr>
        </p:nvSpPr>
        <p:spPr/>
        <p:txBody>
          <a:bodyPr/>
          <a:lstStyle/>
          <a:p>
            <a:r>
              <a:rPr lang="en-US"/>
              <a:t>Getting an Azure Subscription</a:t>
            </a:r>
          </a:p>
          <a:p>
            <a:pPr lvl="1"/>
            <a:r>
              <a:rPr lang="en-US"/>
              <a:t>Sign up with paid-for account</a:t>
            </a:r>
          </a:p>
          <a:p>
            <a:pPr lvl="1"/>
            <a:r>
              <a:rPr lang="en-US"/>
              <a:t>Get free Azure subscription with a MSDN Subscription</a:t>
            </a:r>
          </a:p>
          <a:p>
            <a:pPr lvl="1"/>
            <a:r>
              <a:rPr lang="en-US"/>
              <a:t>Sign up for free 30-day trial account</a:t>
            </a:r>
          </a:p>
          <a:p>
            <a:endParaRPr lang="en-US"/>
          </a:p>
          <a:p>
            <a:r>
              <a:rPr lang="en-US"/>
              <a:t>Signing up for free trial account</a:t>
            </a:r>
          </a:p>
          <a:p>
            <a:pPr lvl="1"/>
            <a:r>
              <a:rPr lang="en-US"/>
              <a:t>Navigate to Azure Portal using Office 365 credentials</a:t>
            </a:r>
          </a:p>
          <a:p>
            <a:pPr lvl="1"/>
            <a:r>
              <a:rPr lang="en-US"/>
              <a:t>When prompted, sign up for a trial</a:t>
            </a:r>
            <a:endParaRPr lang="en-US" dirty="0"/>
          </a:p>
        </p:txBody>
      </p:sp>
    </p:spTree>
    <p:extLst>
      <p:ext uri="{BB962C8B-B14F-4D97-AF65-F5344CB8AC3E}">
        <p14:creationId xmlns:p14="http://schemas.microsoft.com/office/powerpoint/2010/main" val="998102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new portal</a:t>
            </a:r>
            <a:endParaRPr lang="en-US" sz="2400" dirty="0"/>
          </a:p>
          <a:p>
            <a:pPr lvl="1"/>
            <a:r>
              <a:rPr lang="en-US" sz="2000" dirty="0"/>
              <a:t>Uses newer Resource Manager infrastructure</a:t>
            </a:r>
          </a:p>
          <a:p>
            <a:pPr lvl="1"/>
            <a:r>
              <a:rPr lang="en-US" sz="2000" dirty="0"/>
              <a:t>Located at </a:t>
            </a:r>
            <a:r>
              <a:rPr lang="en-US" sz="2000" dirty="0">
                <a:hlinkClick r:id="rId3"/>
              </a:rPr>
              <a:t>https://portal.azure.com</a:t>
            </a:r>
            <a:r>
              <a:rPr lang="en-US" sz="2000" dirty="0"/>
              <a:t> </a:t>
            </a:r>
          </a:p>
          <a:p>
            <a:pPr lvl="1"/>
            <a:endParaRPr lang="en-US" sz="2000" dirty="0"/>
          </a:p>
        </p:txBody>
      </p:sp>
      <p:pic>
        <p:nvPicPr>
          <p:cNvPr id="3" name="Picture 2"/>
          <p:cNvPicPr>
            <a:picLocks noChangeAspect="1"/>
          </p:cNvPicPr>
          <p:nvPr/>
        </p:nvPicPr>
        <p:blipFill>
          <a:blip r:embed="rId4"/>
          <a:stretch>
            <a:fillRect/>
          </a:stretch>
        </p:blipFill>
        <p:spPr>
          <a:xfrm>
            <a:off x="990600" y="2438400"/>
            <a:ext cx="7911548" cy="4231758"/>
          </a:xfrm>
          <a:prstGeom prst="rect">
            <a:avLst/>
          </a:prstGeom>
          <a:ln>
            <a:solidFill>
              <a:schemeClr val="tx1"/>
            </a:solidFill>
          </a:ln>
        </p:spPr>
      </p:pic>
    </p:spTree>
    <p:extLst>
      <p:ext uri="{BB962C8B-B14F-4D97-AF65-F5344CB8AC3E}">
        <p14:creationId xmlns:p14="http://schemas.microsoft.com/office/powerpoint/2010/main" val="2453693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Ø"/>
            </a:pPr>
            <a:r>
              <a:rPr lang="en-US" sz="2400" dirty="0"/>
              <a:t>Developing with TypeScript and Interfaces</a:t>
            </a:r>
          </a:p>
        </p:txBody>
      </p:sp>
    </p:spTree>
    <p:extLst>
      <p:ext uri="{BB962C8B-B14F-4D97-AF65-F5344CB8AC3E}">
        <p14:creationId xmlns:p14="http://schemas.microsoft.com/office/powerpoint/2010/main" val="1875410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ECMAScript5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333470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249219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with let versus </a:t>
            </a:r>
            <a:r>
              <a:rPr lang="en-US" dirty="0" err="1"/>
              <a:t>var</a:t>
            </a:r>
            <a:endParaRPr lang="en-US" dirty="0"/>
          </a:p>
        </p:txBody>
      </p:sp>
      <p:sp>
        <p:nvSpPr>
          <p:cNvPr id="3" name="Content Placeholder 2"/>
          <p:cNvSpPr>
            <a:spLocks noGrp="1"/>
          </p:cNvSpPr>
          <p:nvPr>
            <p:ph idx="1"/>
          </p:nvPr>
        </p:nvSpPr>
        <p:spPr/>
        <p:txBody>
          <a:bodyPr/>
          <a:lstStyle/>
          <a:p>
            <a:r>
              <a:rPr lang="en-US" sz="2400" b="1" dirty="0" err="1">
                <a:latin typeface="Lucida Console" panose="020B0609040504020204" pitchFamily="49" charset="0"/>
              </a:rPr>
              <a:t>var</a:t>
            </a:r>
            <a:r>
              <a:rPr lang="en-US" dirty="0"/>
              <a:t> does not recognize nor honor scope </a:t>
            </a:r>
          </a:p>
          <a:p>
            <a:r>
              <a:rPr lang="en-US" sz="2400" b="1" dirty="0">
                <a:latin typeface="Lucida Console" panose="020B0609040504020204" pitchFamily="49" charset="0"/>
              </a:rPr>
              <a:t>let</a:t>
            </a:r>
            <a:r>
              <a:rPr lang="en-US" dirty="0"/>
              <a:t> will recognize and honor scope</a:t>
            </a:r>
          </a:p>
        </p:txBody>
      </p:sp>
      <p:pic>
        <p:nvPicPr>
          <p:cNvPr id="4" name="Picture 3"/>
          <p:cNvPicPr>
            <a:picLocks noChangeAspect="1"/>
          </p:cNvPicPr>
          <p:nvPr/>
        </p:nvPicPr>
        <p:blipFill>
          <a:blip r:embed="rId2"/>
          <a:stretch>
            <a:fillRect/>
          </a:stretch>
        </p:blipFill>
        <p:spPr>
          <a:xfrm>
            <a:off x="838200" y="2743200"/>
            <a:ext cx="5112312" cy="25908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3090088" y="5650384"/>
            <a:ext cx="3192423" cy="583300"/>
          </a:xfrm>
          <a:prstGeom prst="rect">
            <a:avLst/>
          </a:prstGeom>
          <a:ln>
            <a:solidFill>
              <a:schemeClr val="bg1">
                <a:lumMod val="50000"/>
              </a:schemeClr>
            </a:solidFill>
          </a:ln>
        </p:spPr>
      </p:pic>
      <p:cxnSp>
        <p:nvCxnSpPr>
          <p:cNvPr id="7" name="Straight Arrow Connector 6"/>
          <p:cNvCxnSpPr/>
          <p:nvPr/>
        </p:nvCxnSpPr>
        <p:spPr>
          <a:xfrm>
            <a:off x="1908988" y="5181600"/>
            <a:ext cx="1066800" cy="68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81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4850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224708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t>
            </a:r>
            <a:r>
              <a:rPr lang="en-US" strike="sngStrike" dirty="0"/>
              <a:t>App</a:t>
            </a:r>
            <a:r>
              <a:rPr lang="en-US" dirty="0"/>
              <a:t> Add-in Model</a:t>
            </a:r>
          </a:p>
        </p:txBody>
      </p:sp>
      <p:sp>
        <p:nvSpPr>
          <p:cNvPr id="3" name="Content Placeholder 2"/>
          <p:cNvSpPr>
            <a:spLocks noGrp="1"/>
          </p:cNvSpPr>
          <p:nvPr>
            <p:ph idx="1"/>
          </p:nvPr>
        </p:nvSpPr>
        <p:spPr/>
        <p:txBody>
          <a:bodyPr>
            <a:normAutofit/>
          </a:bodyPr>
          <a:lstStyle/>
          <a:p>
            <a:r>
              <a:rPr lang="en-US" sz="2400" dirty="0"/>
              <a:t>SharePoint 2013 introduced new development model</a:t>
            </a:r>
          </a:p>
          <a:p>
            <a:pPr lvl="1"/>
            <a:r>
              <a:rPr lang="en-US" sz="2000" dirty="0"/>
              <a:t>Originally introduced as "SharePoint App” model</a:t>
            </a:r>
          </a:p>
          <a:p>
            <a:pPr lvl="1"/>
            <a:r>
              <a:rPr lang="en-US" sz="2000" dirty="0"/>
              <a:t>Marketing folks renamed "SharePoint App” to "SharePoint Add-in”</a:t>
            </a:r>
          </a:p>
          <a:p>
            <a:pPr lvl="1"/>
            <a:endParaRPr lang="en-US" sz="2000" dirty="0"/>
          </a:p>
          <a:p>
            <a:r>
              <a:rPr lang="en-US" sz="2400" dirty="0"/>
              <a:t>Add-in model designed to replace farm solutions</a:t>
            </a:r>
          </a:p>
          <a:p>
            <a:pPr lvl="1"/>
            <a:r>
              <a:rPr lang="en-US" sz="2000" dirty="0"/>
              <a:t>Add-ins designed to supported SPO and SharePoint on-premises</a:t>
            </a:r>
          </a:p>
          <a:p>
            <a:pPr lvl="1"/>
            <a:r>
              <a:rPr lang="en-US" sz="2000" dirty="0"/>
              <a:t>Add-in code not allowed to run on SharePoint host server</a:t>
            </a:r>
          </a:p>
          <a:p>
            <a:pPr lvl="1"/>
            <a:r>
              <a:rPr lang="en-US" sz="2000" dirty="0"/>
              <a:t>Add-in talks to SharePoint using REST and CSOM</a:t>
            </a:r>
          </a:p>
          <a:p>
            <a:pPr lvl="1"/>
            <a:r>
              <a:rPr lang="en-US" sz="2000" dirty="0"/>
              <a:t>Add-in authenticates and establishes add-in identity</a:t>
            </a:r>
          </a:p>
          <a:p>
            <a:pPr lvl="1"/>
            <a:r>
              <a:rPr lang="en-US" sz="2000" dirty="0"/>
              <a:t>Add-in has permissions independent of user</a:t>
            </a:r>
          </a:p>
          <a:p>
            <a:pPr lvl="1"/>
            <a:r>
              <a:rPr lang="en-US" sz="2000" dirty="0"/>
              <a:t>Add-ins deployed to catalogs using publishing scheme</a:t>
            </a:r>
          </a:p>
        </p:txBody>
      </p:sp>
    </p:spTree>
    <p:extLst>
      <p:ext uri="{BB962C8B-B14F-4D97-AF65-F5344CB8AC3E}">
        <p14:creationId xmlns:p14="http://schemas.microsoft.com/office/powerpoint/2010/main" val="27813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631036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2139480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6544947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Interface-based Design</a:t>
            </a:r>
          </a:p>
        </p:txBody>
      </p:sp>
      <p:sp>
        <p:nvSpPr>
          <p:cNvPr id="3" name="Content Placeholder 2"/>
          <p:cNvSpPr>
            <a:spLocks noGrp="1"/>
          </p:cNvSpPr>
          <p:nvPr>
            <p:ph idx="1"/>
          </p:nvPr>
        </p:nvSpPr>
        <p:spPr/>
        <p:txBody>
          <a:bodyPr>
            <a:normAutofit/>
          </a:bodyPr>
          <a:lstStyle/>
          <a:p>
            <a:r>
              <a:rPr lang="en-US" sz="2000" dirty="0"/>
              <a:t>Interfaces define programming contracts</a:t>
            </a:r>
          </a:p>
          <a:p>
            <a:endParaRPr lang="en-US" sz="2000" dirty="0"/>
          </a:p>
          <a:p>
            <a:endParaRPr lang="en-US" sz="2000" dirty="0"/>
          </a:p>
          <a:p>
            <a:endParaRPr lang="en-US" sz="2000" dirty="0"/>
          </a:p>
          <a:p>
            <a:endParaRPr lang="en-US" sz="2000" dirty="0"/>
          </a:p>
          <a:p>
            <a:endParaRPr lang="en-US" sz="2000" dirty="0"/>
          </a:p>
          <a:p>
            <a:r>
              <a:rPr lang="en-US" sz="2000" dirty="0"/>
              <a:t>Application design can use interfaces instead of concrete classes</a:t>
            </a:r>
          </a:p>
        </p:txBody>
      </p:sp>
      <p:pic>
        <p:nvPicPr>
          <p:cNvPr id="4" name="Picture 3"/>
          <p:cNvPicPr>
            <a:picLocks noChangeAspect="1"/>
          </p:cNvPicPr>
          <p:nvPr/>
        </p:nvPicPr>
        <p:blipFill>
          <a:blip r:embed="rId2"/>
          <a:stretch>
            <a:fillRect/>
          </a:stretch>
        </p:blipFill>
        <p:spPr>
          <a:xfrm>
            <a:off x="1003422" y="4343400"/>
            <a:ext cx="5338953" cy="2113979"/>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1026568" y="1939706"/>
            <a:ext cx="2646331" cy="671227"/>
          </a:xfrm>
          <a:prstGeom prst="rect">
            <a:avLst/>
          </a:prstGeom>
          <a:ln>
            <a:solidFill>
              <a:schemeClr val="tx1">
                <a:lumMod val="65000"/>
                <a:lumOff val="35000"/>
              </a:schemeClr>
            </a:solidFill>
          </a:ln>
        </p:spPr>
      </p:pic>
      <p:pic>
        <p:nvPicPr>
          <p:cNvPr id="6" name="Picture 5"/>
          <p:cNvPicPr>
            <a:picLocks noChangeAspect="1"/>
          </p:cNvPicPr>
          <p:nvPr/>
        </p:nvPicPr>
        <p:blipFill>
          <a:blip r:embed="rId4"/>
          <a:stretch>
            <a:fillRect/>
          </a:stretch>
        </p:blipFill>
        <p:spPr>
          <a:xfrm>
            <a:off x="1008983" y="2782093"/>
            <a:ext cx="3448717" cy="879539"/>
          </a:xfrm>
          <a:prstGeom prst="rect">
            <a:avLst/>
          </a:prstGeom>
          <a:ln>
            <a:solidFill>
              <a:schemeClr val="tx1">
                <a:lumMod val="65000"/>
                <a:lumOff val="35000"/>
              </a:schemeClr>
            </a:solidFill>
          </a:ln>
        </p:spPr>
      </p:pic>
    </p:spTree>
    <p:extLst>
      <p:ext uri="{BB962C8B-B14F-4D97-AF65-F5344CB8AC3E}">
        <p14:creationId xmlns:p14="http://schemas.microsoft.com/office/powerpoint/2010/main" val="3491557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Custom Visual using jQuery</a:t>
            </a:r>
          </a:p>
        </p:txBody>
      </p:sp>
      <p:pic>
        <p:nvPicPr>
          <p:cNvPr id="3" name="Picture 2"/>
          <p:cNvPicPr>
            <a:picLocks noChangeAspect="1"/>
          </p:cNvPicPr>
          <p:nvPr/>
        </p:nvPicPr>
        <p:blipFill>
          <a:blip r:embed="rId2"/>
          <a:stretch>
            <a:fillRect/>
          </a:stretch>
        </p:blipFill>
        <p:spPr>
          <a:xfrm>
            <a:off x="457200" y="1776843"/>
            <a:ext cx="4791681" cy="1952167"/>
          </a:xfrm>
          <a:prstGeom prst="rect">
            <a:avLst/>
          </a:prstGeom>
          <a:ln>
            <a:solidFill>
              <a:schemeClr val="tx1">
                <a:lumMod val="65000"/>
                <a:lumOff val="35000"/>
              </a:schemeClr>
            </a:solidFill>
          </a:ln>
        </p:spPr>
      </p:pic>
      <p:grpSp>
        <p:nvGrpSpPr>
          <p:cNvPr id="16" name="Group 15"/>
          <p:cNvGrpSpPr/>
          <p:nvPr/>
        </p:nvGrpSpPr>
        <p:grpSpPr>
          <a:xfrm>
            <a:off x="3516923" y="1743892"/>
            <a:ext cx="5195483" cy="2311687"/>
            <a:chOff x="3516923" y="1743892"/>
            <a:chExt cx="5195483" cy="2311687"/>
          </a:xfrm>
        </p:grpSpPr>
        <p:pic>
          <p:nvPicPr>
            <p:cNvPr id="4" name="Picture 3"/>
            <p:cNvPicPr>
              <a:picLocks noChangeAspect="1"/>
            </p:cNvPicPr>
            <p:nvPr/>
          </p:nvPicPr>
          <p:blipFill>
            <a:blip r:embed="rId3"/>
            <a:stretch>
              <a:fillRect/>
            </a:stretch>
          </p:blipFill>
          <p:spPr>
            <a:xfrm>
              <a:off x="5641357" y="1743892"/>
              <a:ext cx="3071049" cy="2311687"/>
            </a:xfrm>
            <a:prstGeom prst="rect">
              <a:avLst/>
            </a:prstGeom>
            <a:ln>
              <a:solidFill>
                <a:schemeClr val="tx1">
                  <a:lumMod val="65000"/>
                  <a:lumOff val="35000"/>
                </a:schemeClr>
              </a:solidFill>
            </a:ln>
          </p:spPr>
        </p:pic>
        <p:cxnSp>
          <p:nvCxnSpPr>
            <p:cNvPr id="8" name="Straight Arrow Connector 7"/>
            <p:cNvCxnSpPr/>
            <p:nvPr/>
          </p:nvCxnSpPr>
          <p:spPr>
            <a:xfrm flipV="1">
              <a:off x="3516923" y="2801815"/>
              <a:ext cx="2028092" cy="128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290743" y="3270739"/>
            <a:ext cx="5624657" cy="3434861"/>
            <a:chOff x="3290743" y="3270739"/>
            <a:chExt cx="5624657" cy="3434861"/>
          </a:xfrm>
        </p:grpSpPr>
        <p:pic>
          <p:nvPicPr>
            <p:cNvPr id="5" name="Picture 4"/>
            <p:cNvPicPr>
              <a:picLocks noChangeAspect="1"/>
            </p:cNvPicPr>
            <p:nvPr/>
          </p:nvPicPr>
          <p:blipFill>
            <a:blip r:embed="rId4"/>
            <a:stretch>
              <a:fillRect/>
            </a:stretch>
          </p:blipFill>
          <p:spPr>
            <a:xfrm>
              <a:off x="3290743" y="4427513"/>
              <a:ext cx="5624657" cy="2278087"/>
            </a:xfrm>
            <a:prstGeom prst="rect">
              <a:avLst/>
            </a:prstGeom>
            <a:ln>
              <a:solidFill>
                <a:schemeClr val="tx1">
                  <a:lumMod val="65000"/>
                  <a:lumOff val="35000"/>
                </a:schemeClr>
              </a:solidFill>
            </a:ln>
          </p:spPr>
        </p:pic>
        <p:cxnSp>
          <p:nvCxnSpPr>
            <p:cNvPr id="13" name="Straight Arrow Connector 12"/>
            <p:cNvCxnSpPr/>
            <p:nvPr/>
          </p:nvCxnSpPr>
          <p:spPr>
            <a:xfrm>
              <a:off x="4103077" y="3270739"/>
              <a:ext cx="808892" cy="93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ü"/>
            </a:pPr>
            <a:r>
              <a:rPr lang="en-US" sz="2400" dirty="0"/>
              <a:t>Developing with TypeScript and Interfaces</a:t>
            </a:r>
          </a:p>
        </p:txBody>
      </p:sp>
    </p:spTree>
    <p:extLst>
      <p:ext uri="{BB962C8B-B14F-4D97-AF65-F5344CB8AC3E}">
        <p14:creationId xmlns:p14="http://schemas.microsoft.com/office/powerpoint/2010/main" val="34332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APIs</a:t>
            </a:r>
          </a:p>
        </p:txBody>
      </p:sp>
      <p:sp>
        <p:nvSpPr>
          <p:cNvPr id="3" name="Content Placeholder 2"/>
          <p:cNvSpPr>
            <a:spLocks noGrp="1"/>
          </p:cNvSpPr>
          <p:nvPr>
            <p:ph idx="1"/>
          </p:nvPr>
        </p:nvSpPr>
        <p:spPr/>
        <p:txBody>
          <a:bodyPr/>
          <a:lstStyle/>
          <a:p>
            <a:r>
              <a:rPr lang="en-US" dirty="0"/>
              <a:t>SharePoint REST API</a:t>
            </a:r>
          </a:p>
          <a:p>
            <a:pPr lvl="1"/>
            <a:r>
              <a:rPr lang="en-US" sz="2300" dirty="0"/>
              <a:t>Commonly used with client-side JavaScript code</a:t>
            </a:r>
          </a:p>
          <a:p>
            <a:pPr lvl="1"/>
            <a:r>
              <a:rPr lang="en-US" sz="2300" dirty="0"/>
              <a:t>Good fit when developing SharePoint-hosted add-ins</a:t>
            </a:r>
          </a:p>
          <a:p>
            <a:pPr lvl="1"/>
            <a:r>
              <a:rPr lang="en-US" sz="2300" dirty="0"/>
              <a:t>Accessible to any type of client on any platform</a:t>
            </a:r>
          </a:p>
          <a:p>
            <a:pPr lvl="1"/>
            <a:endParaRPr lang="en-US" dirty="0"/>
          </a:p>
          <a:p>
            <a:r>
              <a:rPr lang="en-US" dirty="0"/>
              <a:t>Client-side Object Model (CSOM)</a:t>
            </a:r>
          </a:p>
          <a:p>
            <a:pPr lvl="1"/>
            <a:r>
              <a:rPr lang="en-US" sz="2300" dirty="0"/>
              <a:t>Commonly used with server-side C# code</a:t>
            </a:r>
          </a:p>
          <a:p>
            <a:pPr lvl="1"/>
            <a:r>
              <a:rPr lang="en-US" sz="2300" dirty="0"/>
              <a:t>Good fit when developing provider-hosted add-ins</a:t>
            </a:r>
          </a:p>
          <a:p>
            <a:pPr lvl="1"/>
            <a:r>
              <a:rPr lang="en-US" sz="2300" dirty="0"/>
              <a:t>Good fit when creating desktop clients (e.g. Console app)</a:t>
            </a:r>
          </a:p>
          <a:p>
            <a:pPr lvl="1"/>
            <a:r>
              <a:rPr lang="en-US" sz="2300" dirty="0"/>
              <a:t>Used to perform remote provisioning in SPO sites</a:t>
            </a:r>
          </a:p>
        </p:txBody>
      </p:sp>
    </p:spTree>
    <p:extLst>
      <p:ext uri="{BB962C8B-B14F-4D97-AF65-F5344CB8AC3E}">
        <p14:creationId xmlns:p14="http://schemas.microsoft.com/office/powerpoint/2010/main" val="349610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Injection</a:t>
            </a:r>
          </a:p>
        </p:txBody>
      </p:sp>
      <p:sp>
        <p:nvSpPr>
          <p:cNvPr id="3" name="Content Placeholder 2"/>
          <p:cNvSpPr>
            <a:spLocks noGrp="1"/>
          </p:cNvSpPr>
          <p:nvPr>
            <p:ph idx="1"/>
          </p:nvPr>
        </p:nvSpPr>
        <p:spPr>
          <a:xfrm>
            <a:off x="381000" y="1447800"/>
            <a:ext cx="8534400" cy="5181600"/>
          </a:xfrm>
        </p:spPr>
        <p:txBody>
          <a:bodyPr/>
          <a:lstStyle/>
          <a:p>
            <a:r>
              <a:rPr lang="en-US" dirty="0"/>
              <a:t>JavaScript injection based on central concept…</a:t>
            </a:r>
          </a:p>
          <a:p>
            <a:pPr marL="803275" lvl="1" indent="-284163">
              <a:buFont typeface="+mj-lt"/>
              <a:buAutoNum type="arabicPeriod"/>
            </a:pPr>
            <a:r>
              <a:rPr lang="en-US" sz="2000" dirty="0"/>
              <a:t>upload custom JavaScript code to SharePoint Online </a:t>
            </a:r>
          </a:p>
          <a:p>
            <a:pPr marL="803275" lvl="1" indent="-284163">
              <a:buFont typeface="+mj-lt"/>
              <a:buAutoNum type="arabicPeriod"/>
            </a:pPr>
            <a:r>
              <a:rPr lang="en-US" sz="2000" dirty="0"/>
              <a:t>execute code using identity and permissions of current user</a:t>
            </a:r>
          </a:p>
          <a:p>
            <a:pPr>
              <a:lnSpc>
                <a:spcPct val="150000"/>
              </a:lnSpc>
            </a:pPr>
            <a:r>
              <a:rPr lang="en-US" dirty="0"/>
              <a:t>Approaches for using JavaScript injection</a:t>
            </a:r>
          </a:p>
          <a:p>
            <a:pPr lvl="1"/>
            <a:r>
              <a:rPr lang="en-US" dirty="0"/>
              <a:t>Script Editor Web Part</a:t>
            </a:r>
          </a:p>
          <a:p>
            <a:pPr lvl="1"/>
            <a:r>
              <a:rPr lang="en-US" dirty="0"/>
              <a:t>Adding JavaScript code behind SharePoint site pages</a:t>
            </a:r>
          </a:p>
          <a:p>
            <a:pPr lvl="1"/>
            <a:r>
              <a:rPr lang="en-US" dirty="0"/>
              <a:t>Full-blown Visual Studio project development</a:t>
            </a:r>
          </a:p>
          <a:p>
            <a:pPr>
              <a:lnSpc>
                <a:spcPct val="150000"/>
              </a:lnSpc>
            </a:pPr>
            <a:r>
              <a:rPr lang="en-US" dirty="0"/>
              <a:t>Why create solution using JavaScript Injection?</a:t>
            </a:r>
          </a:p>
          <a:p>
            <a:pPr lvl="1"/>
            <a:r>
              <a:rPr lang="en-US" dirty="0"/>
              <a:t>Provides more flexibility than SharePoint add-in model</a:t>
            </a:r>
          </a:p>
          <a:p>
            <a:pPr lvl="1"/>
            <a:r>
              <a:rPr lang="en-US" dirty="0"/>
              <a:t>Poses fewer constraints than SharePoint add-in model</a:t>
            </a:r>
          </a:p>
        </p:txBody>
      </p:sp>
    </p:spTree>
    <p:extLst>
      <p:ext uri="{BB962C8B-B14F-4D97-AF65-F5344CB8AC3E}">
        <p14:creationId xmlns:p14="http://schemas.microsoft.com/office/powerpoint/2010/main" val="366625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a:t>
            </a:r>
          </a:p>
        </p:txBody>
      </p:sp>
      <p:sp>
        <p:nvSpPr>
          <p:cNvPr id="4" name="Content Placeholder 3"/>
          <p:cNvSpPr>
            <a:spLocks noGrp="1"/>
          </p:cNvSpPr>
          <p:nvPr>
            <p:ph idx="1"/>
          </p:nvPr>
        </p:nvSpPr>
        <p:spPr/>
        <p:txBody>
          <a:bodyPr/>
          <a:lstStyle/>
          <a:p>
            <a:r>
              <a:rPr lang="en-US" dirty="0"/>
              <a:t>Remote provisioning in SPO</a:t>
            </a:r>
          </a:p>
          <a:p>
            <a:pPr lvl="1"/>
            <a:r>
              <a:rPr lang="en-US" dirty="0"/>
              <a:t>Use CSOM to create SPO site elements</a:t>
            </a:r>
          </a:p>
          <a:p>
            <a:pPr lvl="1"/>
            <a:r>
              <a:rPr lang="en-US" dirty="0"/>
              <a:t>Recommended over SharePoint solutions &amp; features</a:t>
            </a:r>
          </a:p>
          <a:p>
            <a:pPr lvl="1"/>
            <a:endParaRPr lang="en-US" sz="400" dirty="0"/>
          </a:p>
          <a:p>
            <a:r>
              <a:rPr lang="en-US" dirty="0"/>
              <a:t>What can you create with Remote Provisioning</a:t>
            </a:r>
          </a:p>
          <a:p>
            <a:pPr lvl="1"/>
            <a:r>
              <a:rPr lang="en-US" dirty="0"/>
              <a:t>New child sites, lists and document libraries</a:t>
            </a:r>
          </a:p>
          <a:p>
            <a:pPr lvl="1"/>
            <a:r>
              <a:rPr lang="en-US" dirty="0"/>
              <a:t>Site columns, content types and remote event receivers</a:t>
            </a:r>
          </a:p>
          <a:p>
            <a:pPr lvl="1"/>
            <a:r>
              <a:rPr lang="en-US" dirty="0"/>
              <a:t>New pages with custom JavaScript logic</a:t>
            </a:r>
          </a:p>
          <a:p>
            <a:pPr lvl="1"/>
            <a:r>
              <a:rPr lang="en-US" dirty="0"/>
              <a:t>User custom actions with custom JavaScript logic</a:t>
            </a:r>
          </a:p>
        </p:txBody>
      </p:sp>
    </p:spTree>
    <p:extLst>
      <p:ext uri="{BB962C8B-B14F-4D97-AF65-F5344CB8AC3E}">
        <p14:creationId xmlns:p14="http://schemas.microsoft.com/office/powerpoint/2010/main" val="245461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Framework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90593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10982</TotalTime>
  <Words>2244</Words>
  <Application>Microsoft Office PowerPoint</Application>
  <PresentationFormat>On-screen Show (4:3)</PresentationFormat>
  <Paragraphs>357</Paragraphs>
  <Slides>55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Arial Black</vt:lpstr>
      <vt:lpstr>Calibri</vt:lpstr>
      <vt:lpstr>Capitals</vt:lpstr>
      <vt:lpstr>Lucida Console</vt:lpstr>
      <vt:lpstr>Segoe UI</vt:lpstr>
      <vt:lpstr>Wingdings</vt:lpstr>
      <vt:lpstr>CPT Course Module</vt:lpstr>
      <vt:lpstr>Introduction to Modern Software Development</vt:lpstr>
      <vt:lpstr>Student Introductions</vt:lpstr>
      <vt:lpstr>Agenda</vt:lpstr>
      <vt:lpstr>Evolution of the SharePoint Platform</vt:lpstr>
      <vt:lpstr>SharePoint App Add-in Model</vt:lpstr>
      <vt:lpstr>SharePoint APIs</vt:lpstr>
      <vt:lpstr>JavaScript Injection</vt:lpstr>
      <vt:lpstr>Remote Provisioning</vt:lpstr>
      <vt:lpstr>The SharePoint Framework (SPFx)</vt:lpstr>
      <vt:lpstr>Agenda</vt:lpstr>
      <vt:lpstr>Getting Started with Cloud Development</vt:lpstr>
      <vt:lpstr>Creating a SharePoint Trial Environment</vt:lpstr>
      <vt:lpstr>Office 365 Tenancies in SharePoint Online</vt:lpstr>
      <vt:lpstr>Microsoft 365 admin center</vt:lpstr>
      <vt:lpstr>The New SharePoint admin center</vt:lpstr>
      <vt:lpstr>SharePoint Online Management Shell</vt:lpstr>
      <vt:lpstr>Developing with Visual Studio 2017</vt:lpstr>
      <vt:lpstr>Developing with NPM &amp; Visual Studio Code</vt:lpstr>
      <vt:lpstr>Agenda</vt:lpstr>
      <vt:lpstr>Why Client Object Model (CSOM)?</vt:lpstr>
      <vt:lpstr>Supported CSOM Functionality</vt:lpstr>
      <vt:lpstr>CSOM in SharePoint Online</vt:lpstr>
      <vt:lpstr>SPO CSOM NuGet Package</vt:lpstr>
      <vt:lpstr>CSOM Architecture</vt:lpstr>
      <vt:lpstr>ClientContext</vt:lpstr>
      <vt:lpstr>Hello CSOM</vt:lpstr>
      <vt:lpstr>Inspecting CSOM Calls with Fiddler</vt:lpstr>
      <vt:lpstr>User Authentication (On-premises)</vt:lpstr>
      <vt:lpstr>User Authentication (SPO)</vt:lpstr>
      <vt:lpstr>Coding with Lambda Expressions</vt:lpstr>
      <vt:lpstr>Using Lambda Expressions</vt:lpstr>
      <vt:lpstr>Using Where() and Include()</vt:lpstr>
      <vt:lpstr>Creating a List</vt:lpstr>
      <vt:lpstr>Creating List Items</vt:lpstr>
      <vt:lpstr>Creating Site Columns - Part 1</vt:lpstr>
      <vt:lpstr>Creating Site Columns - Part 2</vt:lpstr>
      <vt:lpstr>Creating Content Types - Part 1</vt:lpstr>
      <vt:lpstr>Creating Content Types - Part 2</vt:lpstr>
      <vt:lpstr>Creating List with Content Type</vt:lpstr>
      <vt:lpstr>Agenda</vt:lpstr>
      <vt:lpstr>Azure Services Overview</vt:lpstr>
      <vt:lpstr>Obtaining an Azure Subscription</vt:lpstr>
      <vt:lpstr>Azure Portal</vt:lpstr>
      <vt:lpstr>Agenda</vt:lpstr>
      <vt:lpstr>What is TypeScript?</vt:lpstr>
      <vt:lpstr>Type Annotation</vt:lpstr>
      <vt:lpstr>Assignment with let versus var</vt:lpstr>
      <vt:lpstr>Arrow Function Syntax</vt:lpstr>
      <vt:lpstr>Classes</vt:lpstr>
      <vt:lpstr>Class Constructors</vt:lpstr>
      <vt:lpstr>Interfaces</vt:lpstr>
      <vt:lpstr>TypeScript Definition Files (d.ts)</vt:lpstr>
      <vt:lpstr>Interface-based Design</vt:lpstr>
      <vt:lpstr>Sample Custom Visual using jQuery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Software Development</dc:title>
  <dc:creator>Windows User</dc:creator>
  <cp:lastModifiedBy>Ted Pattison</cp:lastModifiedBy>
  <cp:revision>283</cp:revision>
  <dcterms:created xsi:type="dcterms:W3CDTF">2012-07-07T16:17:22Z</dcterms:created>
  <dcterms:modified xsi:type="dcterms:W3CDTF">2019-12-10T18:16:46Z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