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281" r:id="rId7"/>
    <p:sldId id="282" r:id="rId8"/>
    <p:sldId id="284" r:id="rId9"/>
    <p:sldId id="285" r:id="rId10"/>
    <p:sldId id="286" r:id="rId11"/>
    <p:sldId id="288" r:id="rId12"/>
    <p:sldId id="289"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4" r:id="rId35"/>
    <p:sldId id="315"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80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5370" autoAdjust="0"/>
    <p:restoredTop sz="83935" autoAdjust="0"/>
  </p:normalViewPr>
  <p:slideViewPr>
    <p:cSldViewPr>
      <p:cViewPr varScale="1">
        <p:scale>
          <a:sx n="69" d="100"/>
          <a:sy n="69" d="100"/>
        </p:scale>
        <p:origin x="2246" y="72"/>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SharePoint Framework (SPFX) and the extensive API it provides for client-side development. Students will learn to create new SPFX projects using the Yeoman generator and to develop SPFX projects using Visual Studio Code. The module examines the different types of components that can be created with SPFX including Web Parts, Application Customizers, Field Customizers and Command Sets. Students will learn how to extend a Web Part with custom properties that can be viewed and edited by users in the Web Part Properties Pane. The module also teaches best practices for managing CSS styles in an SPFX project using SCSS files and CSS modules. Students will learn how to test and debug SPFX projects in the local SharePoint Workbench as well as in the hosted SharePoint Workbench running inside a test site in SharePoint Online.</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671648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71466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05002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8364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the SharePoint Framework</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Ø"/>
            </a:pPr>
            <a:r>
              <a:rPr lang="en-US" dirty="0"/>
              <a:t>Creating Projects using the </a:t>
            </a:r>
            <a:r>
              <a:rPr lang="en-US" dirty="0" err="1"/>
              <a:t>SPFx</a:t>
            </a:r>
            <a:r>
              <a:rPr lang="en-US" dirty="0"/>
              <a:t> Templates</a:t>
            </a:r>
          </a:p>
          <a:p>
            <a:r>
              <a:rPr lang="en-US" dirty="0"/>
              <a:t>Debugging with the SharePoint Workbench </a:t>
            </a:r>
          </a:p>
          <a:p>
            <a:r>
              <a:rPr lang="en-US" dirty="0"/>
              <a:t>Developing </a:t>
            </a:r>
            <a:r>
              <a:rPr lang="en-US" dirty="0" err="1"/>
              <a:t>SPFx</a:t>
            </a:r>
            <a:r>
              <a:rPr lang="en-US" dirty="0"/>
              <a:t> Web Parts using React.js</a:t>
            </a:r>
          </a:p>
          <a:p>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335428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SPFx</a:t>
            </a:r>
            <a:r>
              <a:rPr lang="en-US" dirty="0"/>
              <a:t> Yeoman Template</a:t>
            </a:r>
          </a:p>
        </p:txBody>
      </p:sp>
      <p:sp>
        <p:nvSpPr>
          <p:cNvPr id="3" name="Content Placeholder 2"/>
          <p:cNvSpPr>
            <a:spLocks noGrp="1"/>
          </p:cNvSpPr>
          <p:nvPr>
            <p:ph idx="1"/>
          </p:nvPr>
        </p:nvSpPr>
        <p:spPr/>
        <p:txBody>
          <a:bodyPr>
            <a:normAutofit/>
          </a:bodyPr>
          <a:lstStyle/>
          <a:p>
            <a:r>
              <a:rPr lang="en-US" sz="2000" dirty="0" err="1"/>
              <a:t>SPFx</a:t>
            </a:r>
            <a:r>
              <a:rPr lang="en-US" sz="2000" dirty="0"/>
              <a:t> projects created with Yeoman template</a:t>
            </a:r>
          </a:p>
          <a:p>
            <a:pPr lvl="1"/>
            <a:r>
              <a:rPr lang="en-US" sz="1800" dirty="0" err="1"/>
              <a:t>yo</a:t>
            </a:r>
            <a:r>
              <a:rPr lang="en-US" sz="1800" dirty="0"/>
              <a:t> @</a:t>
            </a:r>
            <a:r>
              <a:rPr lang="en-US" sz="1800" dirty="0" err="1"/>
              <a:t>microsoft</a:t>
            </a:r>
            <a:r>
              <a:rPr lang="en-US" sz="1800" dirty="0"/>
              <a:t>/</a:t>
            </a:r>
            <a:r>
              <a:rPr lang="en-US" sz="1800" dirty="0" err="1"/>
              <a:t>sharepoint</a:t>
            </a:r>
            <a:endParaRPr lang="en-US" sz="1800" dirty="0"/>
          </a:p>
          <a:p>
            <a:pPr lvl="1"/>
            <a:r>
              <a:rPr lang="en-US" sz="1800" dirty="0"/>
              <a:t>Takes 8-10 minutes to complete</a:t>
            </a:r>
          </a:p>
          <a:p>
            <a:pPr lvl="1"/>
            <a:r>
              <a:rPr lang="en-US" sz="1800" dirty="0"/>
              <a:t>Create a directory with over 200MB of source files</a:t>
            </a:r>
          </a:p>
        </p:txBody>
      </p:sp>
      <p:pic>
        <p:nvPicPr>
          <p:cNvPr id="4" name="Picture 3"/>
          <p:cNvPicPr>
            <a:picLocks noChangeAspect="1"/>
          </p:cNvPicPr>
          <p:nvPr/>
        </p:nvPicPr>
        <p:blipFill rotWithShape="1">
          <a:blip r:embed="rId2"/>
          <a:srcRect r="31868" b="16197"/>
          <a:stretch/>
        </p:blipFill>
        <p:spPr>
          <a:xfrm>
            <a:off x="700106" y="2922668"/>
            <a:ext cx="4262437" cy="3037305"/>
          </a:xfrm>
          <a:prstGeom prst="rect">
            <a:avLst/>
          </a:prstGeom>
          <a:ln>
            <a:solidFill>
              <a:schemeClr val="tx1"/>
            </a:solidFill>
          </a:ln>
        </p:spPr>
      </p:pic>
      <p:pic>
        <p:nvPicPr>
          <p:cNvPr id="5" name="Picture 4"/>
          <p:cNvPicPr>
            <a:picLocks noChangeAspect="1"/>
          </p:cNvPicPr>
          <p:nvPr/>
        </p:nvPicPr>
        <p:blipFill rotWithShape="1">
          <a:blip r:embed="rId3"/>
          <a:srcRect r="32879" b="18092"/>
          <a:stretch/>
        </p:blipFill>
        <p:spPr>
          <a:xfrm>
            <a:off x="2370992" y="3420899"/>
            <a:ext cx="4296304" cy="3037305"/>
          </a:xfrm>
          <a:prstGeom prst="rect">
            <a:avLst/>
          </a:prstGeom>
          <a:ln>
            <a:solidFill>
              <a:schemeClr val="tx1"/>
            </a:solidFill>
          </a:ln>
        </p:spPr>
      </p:pic>
      <p:pic>
        <p:nvPicPr>
          <p:cNvPr id="6" name="Picture 5"/>
          <p:cNvPicPr>
            <a:picLocks noChangeAspect="1"/>
          </p:cNvPicPr>
          <p:nvPr/>
        </p:nvPicPr>
        <p:blipFill rotWithShape="1">
          <a:blip r:embed="rId4"/>
          <a:srcRect l="-1" r="34400" b="32576"/>
          <a:stretch/>
        </p:blipFill>
        <p:spPr>
          <a:xfrm>
            <a:off x="4595446" y="4133962"/>
            <a:ext cx="4191000" cy="2495438"/>
          </a:xfrm>
          <a:prstGeom prst="rect">
            <a:avLst/>
          </a:prstGeom>
          <a:ln>
            <a:solidFill>
              <a:schemeClr val="tx1"/>
            </a:solidFill>
          </a:ln>
        </p:spPr>
      </p:pic>
    </p:spTree>
    <p:extLst>
      <p:ext uri="{BB962C8B-B14F-4D97-AF65-F5344CB8AC3E}">
        <p14:creationId xmlns:p14="http://schemas.microsoft.com/office/powerpoint/2010/main" val="282840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pic>
        <p:nvPicPr>
          <p:cNvPr id="4" name="Picture 3"/>
          <p:cNvPicPr>
            <a:picLocks noChangeAspect="1"/>
          </p:cNvPicPr>
          <p:nvPr/>
        </p:nvPicPr>
        <p:blipFill>
          <a:blip r:embed="rId2"/>
          <a:stretch>
            <a:fillRect/>
          </a:stretch>
        </p:blipFill>
        <p:spPr>
          <a:xfrm>
            <a:off x="533400" y="1143000"/>
            <a:ext cx="7848600" cy="5481713"/>
          </a:xfrm>
          <a:prstGeom prst="rect">
            <a:avLst/>
          </a:prstGeom>
          <a:ln>
            <a:solidFill>
              <a:schemeClr val="tx1"/>
            </a:solidFill>
          </a:ln>
        </p:spPr>
      </p:pic>
    </p:spTree>
    <p:extLst>
      <p:ext uri="{BB962C8B-B14F-4D97-AF65-F5344CB8AC3E}">
        <p14:creationId xmlns:p14="http://schemas.microsoft.com/office/powerpoint/2010/main" val="222169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as a Task Runner</a:t>
            </a:r>
          </a:p>
        </p:txBody>
      </p:sp>
      <p:sp>
        <p:nvSpPr>
          <p:cNvPr id="3" name="Content Placeholder 2"/>
          <p:cNvSpPr>
            <a:spLocks noGrp="1"/>
          </p:cNvSpPr>
          <p:nvPr>
            <p:ph idx="1"/>
          </p:nvPr>
        </p:nvSpPr>
        <p:spPr/>
        <p:txBody>
          <a:bodyPr>
            <a:normAutofit/>
          </a:bodyPr>
          <a:lstStyle/>
          <a:p>
            <a:r>
              <a:rPr lang="en-US" sz="2400" dirty="0"/>
              <a:t>Gulp serves as a Task Runner</a:t>
            </a:r>
          </a:p>
          <a:p>
            <a:pPr lvl="1"/>
            <a:r>
              <a:rPr lang="en-US" sz="2000" dirty="0"/>
              <a:t>Compiles TypeScript files to JavaScript</a:t>
            </a:r>
          </a:p>
          <a:p>
            <a:pPr lvl="1"/>
            <a:r>
              <a:rPr lang="en-US" sz="2000" dirty="0"/>
              <a:t>Compiles SASS files to CSS</a:t>
            </a:r>
          </a:p>
          <a:p>
            <a:pPr lvl="1"/>
            <a:r>
              <a:rPr lang="en-US" sz="2000" dirty="0"/>
              <a:t>Bundles and minifies JavaScript and CSS files</a:t>
            </a:r>
          </a:p>
          <a:p>
            <a:pPr>
              <a:lnSpc>
                <a:spcPct val="150000"/>
              </a:lnSpc>
            </a:pPr>
            <a:r>
              <a:rPr lang="en-US" sz="2400" dirty="0"/>
              <a:t>Create a self-signed certificate</a:t>
            </a:r>
          </a:p>
          <a:p>
            <a:pPr marL="347662" lvl="1" indent="0">
              <a:lnSpc>
                <a:spcPct val="150000"/>
              </a:lnSpc>
              <a:buNone/>
            </a:pPr>
            <a:r>
              <a:rPr lang="en-US" sz="2000" b="1" dirty="0"/>
              <a:t>gulp trust-dev-cert</a:t>
            </a:r>
          </a:p>
          <a:p>
            <a:pPr>
              <a:lnSpc>
                <a:spcPct val="150000"/>
              </a:lnSpc>
            </a:pPr>
            <a:r>
              <a:rPr lang="en-US" sz="2400" dirty="0"/>
              <a:t>Start up the project for testing &amp; debugging</a:t>
            </a:r>
          </a:p>
          <a:p>
            <a:pPr marL="347662" lvl="1" indent="0">
              <a:lnSpc>
                <a:spcPct val="150000"/>
              </a:lnSpc>
              <a:buNone/>
            </a:pPr>
            <a:r>
              <a:rPr lang="en-US" sz="2000" b="1" dirty="0"/>
              <a:t>gulp serve</a:t>
            </a:r>
          </a:p>
          <a:p>
            <a:endParaRPr lang="en-US" sz="2400" dirty="0"/>
          </a:p>
          <a:p>
            <a:pPr marL="347662" lvl="1" indent="0">
              <a:buNone/>
            </a:pPr>
            <a:endParaRPr lang="en-US" sz="2000" dirty="0"/>
          </a:p>
        </p:txBody>
      </p:sp>
    </p:spTree>
    <p:extLst>
      <p:ext uri="{BB962C8B-B14F-4D97-AF65-F5344CB8AC3E}">
        <p14:creationId xmlns:p14="http://schemas.microsoft.com/office/powerpoint/2010/main" val="194806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a:t>
            </a:r>
            <a:r>
              <a:rPr lang="en-US" dirty="0" err="1"/>
              <a:t>SPFx</a:t>
            </a:r>
            <a:r>
              <a:rPr lang="en-US" dirty="0"/>
              <a:t> Web Part?</a:t>
            </a:r>
          </a:p>
        </p:txBody>
      </p:sp>
      <p:sp>
        <p:nvSpPr>
          <p:cNvPr id="3" name="Content Placeholder 2"/>
          <p:cNvSpPr>
            <a:spLocks noGrp="1"/>
          </p:cNvSpPr>
          <p:nvPr>
            <p:ph idx="1"/>
          </p:nvPr>
        </p:nvSpPr>
        <p:spPr/>
        <p:txBody>
          <a:bodyPr>
            <a:normAutofit/>
          </a:bodyPr>
          <a:lstStyle/>
          <a:p>
            <a:r>
              <a:rPr lang="en-US" sz="2400" dirty="0"/>
              <a:t>Create class that extends </a:t>
            </a:r>
            <a:r>
              <a:rPr lang="en-US" sz="2400" dirty="0" err="1"/>
              <a:t>BaseClientSideWebPart</a:t>
            </a:r>
            <a:endParaRPr lang="en-US" sz="2400" dirty="0"/>
          </a:p>
          <a:p>
            <a:pPr lvl="1"/>
            <a:r>
              <a:rPr lang="en-US" sz="2000" dirty="0"/>
              <a:t>Override render() for minimal “hello world” functionality</a:t>
            </a:r>
          </a:p>
          <a:p>
            <a:pPr lvl="1"/>
            <a:r>
              <a:rPr lang="en-US" sz="2000" dirty="0"/>
              <a:t>Base class provides access to page context</a:t>
            </a:r>
          </a:p>
        </p:txBody>
      </p:sp>
      <p:pic>
        <p:nvPicPr>
          <p:cNvPr id="4" name="Picture 3"/>
          <p:cNvPicPr>
            <a:picLocks noChangeAspect="1"/>
          </p:cNvPicPr>
          <p:nvPr/>
        </p:nvPicPr>
        <p:blipFill>
          <a:blip r:embed="rId2"/>
          <a:stretch>
            <a:fillRect/>
          </a:stretch>
        </p:blipFill>
        <p:spPr>
          <a:xfrm>
            <a:off x="914400" y="2895600"/>
            <a:ext cx="6924675" cy="3086100"/>
          </a:xfrm>
          <a:prstGeom prst="rect">
            <a:avLst/>
          </a:prstGeom>
        </p:spPr>
      </p:pic>
    </p:spTree>
    <p:extLst>
      <p:ext uri="{BB962C8B-B14F-4D97-AF65-F5344CB8AC3E}">
        <p14:creationId xmlns:p14="http://schemas.microsoft.com/office/powerpoint/2010/main" val="281492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SASS and .SCSS Files</a:t>
            </a:r>
          </a:p>
        </p:txBody>
      </p:sp>
      <p:sp>
        <p:nvSpPr>
          <p:cNvPr id="3" name="Content Placeholder 2"/>
          <p:cNvSpPr>
            <a:spLocks noGrp="1"/>
          </p:cNvSpPr>
          <p:nvPr>
            <p:ph idx="1"/>
          </p:nvPr>
        </p:nvSpPr>
        <p:spPr/>
        <p:txBody>
          <a:bodyPr/>
          <a:lstStyle/>
          <a:p>
            <a:r>
              <a:rPr lang="en-US" dirty="0"/>
              <a:t>Sass: Syntactically Awesome Style Sheets</a:t>
            </a:r>
          </a:p>
          <a:p>
            <a:pPr lvl="1"/>
            <a:r>
              <a:rPr lang="en-US" dirty="0"/>
              <a:t>Compiles .</a:t>
            </a:r>
            <a:r>
              <a:rPr lang="en-US" dirty="0" err="1"/>
              <a:t>scss</a:t>
            </a:r>
            <a:r>
              <a:rPr lang="en-US" dirty="0"/>
              <a:t> files into .</a:t>
            </a:r>
            <a:r>
              <a:rPr lang="en-US" dirty="0" err="1"/>
              <a:t>css</a:t>
            </a:r>
            <a:r>
              <a:rPr lang="en-US" dirty="0"/>
              <a:t> files</a:t>
            </a:r>
          </a:p>
          <a:p>
            <a:pPr lvl="1"/>
            <a:r>
              <a:rPr lang="en-US" dirty="0"/>
              <a:t>Allows build process to use variables and nesting</a:t>
            </a:r>
          </a:p>
        </p:txBody>
      </p:sp>
      <p:sp>
        <p:nvSpPr>
          <p:cNvPr id="7" name="Right Arrow Callout 6"/>
          <p:cNvSpPr/>
          <p:nvPr/>
        </p:nvSpPr>
        <p:spPr>
          <a:xfrm>
            <a:off x="3786336" y="3013435"/>
            <a:ext cx="1714500" cy="2378697"/>
          </a:xfrm>
          <a:prstGeom prst="rightArrowCallout">
            <a:avLst>
              <a:gd name="adj1" fmla="val 29167"/>
              <a:gd name="adj2" fmla="val 20897"/>
              <a:gd name="adj3" fmla="val 25524"/>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SASS</a:t>
            </a:r>
          </a:p>
        </p:txBody>
      </p:sp>
      <p:pic>
        <p:nvPicPr>
          <p:cNvPr id="8" name="Picture 7"/>
          <p:cNvPicPr>
            <a:picLocks noChangeAspect="1"/>
          </p:cNvPicPr>
          <p:nvPr/>
        </p:nvPicPr>
        <p:blipFill>
          <a:blip r:embed="rId2"/>
          <a:stretch>
            <a:fillRect/>
          </a:stretch>
        </p:blipFill>
        <p:spPr>
          <a:xfrm>
            <a:off x="5608434" y="3190505"/>
            <a:ext cx="3247510" cy="2024555"/>
          </a:xfrm>
          <a:prstGeom prst="rect">
            <a:avLst/>
          </a:prstGeom>
        </p:spPr>
      </p:pic>
      <p:pic>
        <p:nvPicPr>
          <p:cNvPr id="9" name="Picture 8"/>
          <p:cNvPicPr>
            <a:picLocks noChangeAspect="1"/>
          </p:cNvPicPr>
          <p:nvPr/>
        </p:nvPicPr>
        <p:blipFill>
          <a:blip r:embed="rId3"/>
          <a:stretch>
            <a:fillRect/>
          </a:stretch>
        </p:blipFill>
        <p:spPr>
          <a:xfrm>
            <a:off x="771524" y="3013437"/>
            <a:ext cx="2828925" cy="2378697"/>
          </a:xfrm>
          <a:prstGeom prst="rect">
            <a:avLst/>
          </a:prstGeom>
        </p:spPr>
      </p:pic>
      <p:pic>
        <p:nvPicPr>
          <p:cNvPr id="10" name="Picture 9"/>
          <p:cNvPicPr>
            <a:picLocks noChangeAspect="1"/>
          </p:cNvPicPr>
          <p:nvPr/>
        </p:nvPicPr>
        <p:blipFill rotWithShape="1">
          <a:blip r:embed="rId4"/>
          <a:srcRect l="9836" t="54321" r="7634" b="17747"/>
          <a:stretch/>
        </p:blipFill>
        <p:spPr>
          <a:xfrm>
            <a:off x="792039" y="5767389"/>
            <a:ext cx="5715000" cy="862011"/>
          </a:xfrm>
          <a:prstGeom prst="rect">
            <a:avLst/>
          </a:prstGeom>
        </p:spPr>
      </p:pic>
    </p:spTree>
    <p:extLst>
      <p:ext uri="{BB962C8B-B14F-4D97-AF65-F5344CB8AC3E}">
        <p14:creationId xmlns:p14="http://schemas.microsoft.com/office/powerpoint/2010/main" val="193777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with </a:t>
            </a:r>
            <a:r>
              <a:rPr lang="en-US" dirty="0" err="1"/>
              <a:t>SPFx</a:t>
            </a:r>
            <a:endParaRPr lang="en-US" dirty="0"/>
          </a:p>
        </p:txBody>
      </p:sp>
    </p:spTree>
    <p:extLst>
      <p:ext uri="{BB962C8B-B14F-4D97-AF65-F5344CB8AC3E}">
        <p14:creationId xmlns:p14="http://schemas.microsoft.com/office/powerpoint/2010/main" val="272695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JavaScript Library (D3.js)</a:t>
            </a:r>
          </a:p>
        </p:txBody>
      </p:sp>
      <p:sp>
        <p:nvSpPr>
          <p:cNvPr id="3" name="Content Placeholder 2"/>
          <p:cNvSpPr>
            <a:spLocks noGrp="1"/>
          </p:cNvSpPr>
          <p:nvPr>
            <p:ph idx="1"/>
          </p:nvPr>
        </p:nvSpPr>
        <p:spPr/>
        <p:txBody>
          <a:bodyPr/>
          <a:lstStyle/>
          <a:p>
            <a:r>
              <a:rPr lang="en-US" dirty="0"/>
              <a:t>Adding package for D3.js library</a:t>
            </a:r>
          </a:p>
          <a:p>
            <a:pPr marL="347662" lvl="1" indent="0">
              <a:lnSpc>
                <a:spcPct val="200000"/>
              </a:lnSpc>
              <a:buNone/>
            </a:pPr>
            <a:r>
              <a:rPr lang="en-US" b="1" dirty="0" err="1"/>
              <a:t>npm</a:t>
            </a:r>
            <a:r>
              <a:rPr lang="en-US" b="1" dirty="0"/>
              <a:t> install d3 –save</a:t>
            </a:r>
          </a:p>
          <a:p>
            <a:pPr>
              <a:lnSpc>
                <a:spcPct val="200000"/>
              </a:lnSpc>
            </a:pPr>
            <a:r>
              <a:rPr lang="en-US" dirty="0"/>
              <a:t>Add </a:t>
            </a:r>
            <a:r>
              <a:rPr lang="en-US" dirty="0" err="1"/>
              <a:t>typings</a:t>
            </a:r>
            <a:r>
              <a:rPr lang="en-US" dirty="0"/>
              <a:t> file to </a:t>
            </a:r>
            <a:r>
              <a:rPr lang="en-US" dirty="0" err="1"/>
              <a:t>Intellisence</a:t>
            </a:r>
            <a:r>
              <a:rPr lang="en-US" dirty="0"/>
              <a:t> and type checking</a:t>
            </a:r>
          </a:p>
          <a:p>
            <a:pPr marL="347662" lvl="1" indent="0">
              <a:lnSpc>
                <a:spcPct val="200000"/>
              </a:lnSpc>
              <a:buNone/>
            </a:pPr>
            <a:r>
              <a:rPr lang="en-US" b="1" dirty="0" err="1"/>
              <a:t>npm</a:t>
            </a:r>
            <a:r>
              <a:rPr lang="en-US" b="1" dirty="0"/>
              <a:t> install @types/d3 --save-dev</a:t>
            </a:r>
          </a:p>
        </p:txBody>
      </p:sp>
    </p:spTree>
    <p:extLst>
      <p:ext uri="{BB962C8B-B14F-4D97-AF65-F5344CB8AC3E}">
        <p14:creationId xmlns:p14="http://schemas.microsoft.com/office/powerpoint/2010/main" val="259528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D3 with </a:t>
            </a:r>
            <a:r>
              <a:rPr lang="en-US" dirty="0" err="1"/>
              <a:t>SPFx</a:t>
            </a:r>
            <a:endParaRPr lang="en-US" dirty="0"/>
          </a:p>
        </p:txBody>
      </p:sp>
    </p:spTree>
    <p:extLst>
      <p:ext uri="{BB962C8B-B14F-4D97-AF65-F5344CB8AC3E}">
        <p14:creationId xmlns:p14="http://schemas.microsoft.com/office/powerpoint/2010/main" val="32514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Context</a:t>
            </a:r>
          </a:p>
        </p:txBody>
      </p:sp>
      <p:pic>
        <p:nvPicPr>
          <p:cNvPr id="3" name="Picture 2"/>
          <p:cNvPicPr>
            <a:picLocks noChangeAspect="1"/>
          </p:cNvPicPr>
          <p:nvPr/>
        </p:nvPicPr>
        <p:blipFill>
          <a:blip r:embed="rId2"/>
          <a:stretch>
            <a:fillRect/>
          </a:stretch>
        </p:blipFill>
        <p:spPr>
          <a:xfrm>
            <a:off x="115957" y="1093304"/>
            <a:ext cx="7656443" cy="3444074"/>
          </a:xfrm>
          <a:prstGeom prst="rect">
            <a:avLst/>
          </a:prstGeom>
        </p:spPr>
      </p:pic>
      <p:pic>
        <p:nvPicPr>
          <p:cNvPr id="4" name="Picture 3"/>
          <p:cNvPicPr>
            <a:picLocks noChangeAspect="1"/>
          </p:cNvPicPr>
          <p:nvPr/>
        </p:nvPicPr>
        <p:blipFill rotWithShape="1">
          <a:blip r:embed="rId3"/>
          <a:srcRect t="8702"/>
          <a:stretch/>
        </p:blipFill>
        <p:spPr>
          <a:xfrm>
            <a:off x="5410200" y="4267200"/>
            <a:ext cx="3634926" cy="2438400"/>
          </a:xfrm>
          <a:prstGeom prst="rect">
            <a:avLst/>
          </a:prstGeom>
        </p:spPr>
      </p:pic>
    </p:spTree>
    <p:extLst>
      <p:ext uri="{BB962C8B-B14F-4D97-AF65-F5344CB8AC3E}">
        <p14:creationId xmlns:p14="http://schemas.microsoft.com/office/powerpoint/2010/main" val="209806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Creating SPFX Projects using the Yeoman Generator</a:t>
            </a:r>
          </a:p>
          <a:p>
            <a:pPr lvl="0"/>
            <a:r>
              <a:rPr lang="en-US" sz="2400" dirty="0"/>
              <a:t>Testing &amp; Debugging Projects in SharePoint Workbench</a:t>
            </a:r>
          </a:p>
          <a:p>
            <a:pPr lvl="0"/>
            <a:r>
              <a:rPr lang="en-US" sz="2400" dirty="0"/>
              <a:t>Creating Application Customizers</a:t>
            </a:r>
          </a:p>
          <a:p>
            <a:pPr lvl="0"/>
            <a:r>
              <a:rPr lang="en-US" sz="2400" dirty="0"/>
              <a:t>Creating Field Customizers and Command Sets.</a:t>
            </a:r>
          </a:p>
          <a:p>
            <a:pPr lvl="0"/>
            <a:r>
              <a:rPr lang="en-US" sz="2400" dirty="0"/>
              <a:t>Creating a Web Part with Custom Properties</a:t>
            </a:r>
          </a:p>
          <a:p>
            <a:pPr lvl="0"/>
            <a:r>
              <a:rPr lang="en-US" sz="2400" dirty="0"/>
              <a:t>Managing Styles using SCSS Files and CSS Modules</a:t>
            </a:r>
          </a:p>
        </p:txBody>
      </p:sp>
    </p:spTree>
    <p:extLst>
      <p:ext uri="{BB962C8B-B14F-4D97-AF65-F5344CB8AC3E}">
        <p14:creationId xmlns:p14="http://schemas.microsoft.com/office/powerpoint/2010/main" val="161992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
        <p:nvSpPr>
          <p:cNvPr id="7" name="Content Placeholder 6"/>
          <p:cNvSpPr>
            <a:spLocks noGrp="1"/>
          </p:cNvSpPr>
          <p:nvPr>
            <p:ph idx="1"/>
          </p:nvPr>
        </p:nvSpPr>
        <p:spPr/>
        <p:txBody>
          <a:bodyPr>
            <a:normAutofit/>
          </a:bodyPr>
          <a:lstStyle/>
          <a:p>
            <a:r>
              <a:rPr lang="en-US" sz="2000" dirty="0"/>
              <a:t>Define interface with properties</a:t>
            </a:r>
          </a:p>
          <a:p>
            <a:endParaRPr lang="en-US" sz="2000" dirty="0"/>
          </a:p>
          <a:p>
            <a:endParaRPr lang="en-US" sz="2000" dirty="0"/>
          </a:p>
          <a:p>
            <a:endParaRPr lang="en-US" sz="2000" dirty="0"/>
          </a:p>
          <a:p>
            <a:r>
              <a:rPr lang="en-US" sz="2000" dirty="0"/>
              <a:t>Add interface to web part class definition</a:t>
            </a:r>
          </a:p>
          <a:p>
            <a:endParaRPr lang="en-US" sz="2000" dirty="0"/>
          </a:p>
          <a:p>
            <a:r>
              <a:rPr lang="en-US" sz="2000" dirty="0"/>
              <a:t>Override </a:t>
            </a:r>
            <a:r>
              <a:rPr lang="en-US" sz="2000" dirty="0" err="1"/>
              <a:t>panelPropertySettings</a:t>
            </a:r>
            <a:r>
              <a:rPr lang="en-US" sz="2000" dirty="0"/>
              <a:t>()</a:t>
            </a:r>
          </a:p>
        </p:txBody>
      </p:sp>
      <p:pic>
        <p:nvPicPr>
          <p:cNvPr id="4" name="Picture 3"/>
          <p:cNvPicPr>
            <a:picLocks noChangeAspect="1"/>
          </p:cNvPicPr>
          <p:nvPr/>
        </p:nvPicPr>
        <p:blipFill>
          <a:blip r:embed="rId2"/>
          <a:stretch>
            <a:fillRect/>
          </a:stretch>
        </p:blipFill>
        <p:spPr>
          <a:xfrm>
            <a:off x="795130" y="1826747"/>
            <a:ext cx="4257675" cy="1200150"/>
          </a:xfrm>
          <a:prstGeom prst="rect">
            <a:avLst/>
          </a:prstGeom>
        </p:spPr>
      </p:pic>
      <p:pic>
        <p:nvPicPr>
          <p:cNvPr id="5" name="Picture 4"/>
          <p:cNvPicPr>
            <a:picLocks noChangeAspect="1"/>
          </p:cNvPicPr>
          <p:nvPr/>
        </p:nvPicPr>
        <p:blipFill>
          <a:blip r:embed="rId3"/>
          <a:stretch>
            <a:fillRect/>
          </a:stretch>
        </p:blipFill>
        <p:spPr>
          <a:xfrm>
            <a:off x="795130" y="3505200"/>
            <a:ext cx="7010400" cy="352029"/>
          </a:xfrm>
          <a:prstGeom prst="rect">
            <a:avLst/>
          </a:prstGeom>
        </p:spPr>
      </p:pic>
      <p:pic>
        <p:nvPicPr>
          <p:cNvPr id="6" name="Picture 5"/>
          <p:cNvPicPr>
            <a:picLocks noChangeAspect="1"/>
          </p:cNvPicPr>
          <p:nvPr/>
        </p:nvPicPr>
        <p:blipFill rotWithShape="1">
          <a:blip r:embed="rId4"/>
          <a:srcRect b="63130"/>
          <a:stretch/>
        </p:blipFill>
        <p:spPr>
          <a:xfrm>
            <a:off x="795130" y="4384003"/>
            <a:ext cx="5419725" cy="2019300"/>
          </a:xfrm>
          <a:prstGeom prst="rect">
            <a:avLst/>
          </a:prstGeom>
        </p:spPr>
      </p:pic>
    </p:spTree>
    <p:extLst>
      <p:ext uri="{BB962C8B-B14F-4D97-AF65-F5344CB8AC3E}">
        <p14:creationId xmlns:p14="http://schemas.microsoft.com/office/powerpoint/2010/main" val="174377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Panel Settings</a:t>
            </a:r>
          </a:p>
        </p:txBody>
      </p:sp>
      <p:pic>
        <p:nvPicPr>
          <p:cNvPr id="3" name="Picture 2"/>
          <p:cNvPicPr>
            <a:picLocks noChangeAspect="1"/>
          </p:cNvPicPr>
          <p:nvPr/>
        </p:nvPicPr>
        <p:blipFill>
          <a:blip r:embed="rId2"/>
          <a:stretch>
            <a:fillRect/>
          </a:stretch>
        </p:blipFill>
        <p:spPr>
          <a:xfrm>
            <a:off x="175591" y="1600200"/>
            <a:ext cx="4599697" cy="4648200"/>
          </a:xfrm>
          <a:prstGeom prst="rect">
            <a:avLst/>
          </a:prstGeom>
        </p:spPr>
      </p:pic>
      <p:pic>
        <p:nvPicPr>
          <p:cNvPr id="4" name="Picture 3"/>
          <p:cNvPicPr>
            <a:picLocks noChangeAspect="1"/>
          </p:cNvPicPr>
          <p:nvPr/>
        </p:nvPicPr>
        <p:blipFill>
          <a:blip r:embed="rId3"/>
          <a:stretch>
            <a:fillRect/>
          </a:stretch>
        </p:blipFill>
        <p:spPr>
          <a:xfrm>
            <a:off x="4994893" y="1600200"/>
            <a:ext cx="3683143" cy="4654826"/>
          </a:xfrm>
          <a:prstGeom prst="rect">
            <a:avLst/>
          </a:prstGeom>
          <a:ln>
            <a:solidFill>
              <a:schemeClr val="tx1"/>
            </a:solidFill>
          </a:ln>
        </p:spPr>
      </p:pic>
    </p:spTree>
    <p:extLst>
      <p:ext uri="{BB962C8B-B14F-4D97-AF65-F5344CB8AC3E}">
        <p14:creationId xmlns:p14="http://schemas.microsoft.com/office/powerpoint/2010/main" val="1678286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Tree>
    <p:extLst>
      <p:ext uri="{BB962C8B-B14F-4D97-AF65-F5344CB8AC3E}">
        <p14:creationId xmlns:p14="http://schemas.microsoft.com/office/powerpoint/2010/main" val="3620846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the SharePoint REST API</a:t>
            </a:r>
          </a:p>
        </p:txBody>
      </p:sp>
      <p:pic>
        <p:nvPicPr>
          <p:cNvPr id="4" name="Picture 3"/>
          <p:cNvPicPr>
            <a:picLocks noChangeAspect="1"/>
          </p:cNvPicPr>
          <p:nvPr/>
        </p:nvPicPr>
        <p:blipFill>
          <a:blip r:embed="rId2"/>
          <a:stretch>
            <a:fillRect/>
          </a:stretch>
        </p:blipFill>
        <p:spPr>
          <a:xfrm>
            <a:off x="533400" y="1295400"/>
            <a:ext cx="7505700" cy="1924050"/>
          </a:xfrm>
          <a:prstGeom prst="rect">
            <a:avLst/>
          </a:prstGeom>
        </p:spPr>
      </p:pic>
      <p:pic>
        <p:nvPicPr>
          <p:cNvPr id="5" name="Picture 4"/>
          <p:cNvPicPr>
            <a:picLocks noChangeAspect="1"/>
          </p:cNvPicPr>
          <p:nvPr/>
        </p:nvPicPr>
        <p:blipFill>
          <a:blip r:embed="rId3"/>
          <a:stretch>
            <a:fillRect/>
          </a:stretch>
        </p:blipFill>
        <p:spPr>
          <a:xfrm>
            <a:off x="533400" y="3429000"/>
            <a:ext cx="7324725" cy="3228975"/>
          </a:xfrm>
          <a:prstGeom prst="rect">
            <a:avLst/>
          </a:prstGeom>
        </p:spPr>
      </p:pic>
    </p:spTree>
    <p:extLst>
      <p:ext uri="{BB962C8B-B14F-4D97-AF65-F5344CB8AC3E}">
        <p14:creationId xmlns:p14="http://schemas.microsoft.com/office/powerpoint/2010/main" val="204689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the SharePoint REST API</a:t>
            </a:r>
          </a:p>
        </p:txBody>
      </p:sp>
    </p:spTree>
    <p:extLst>
      <p:ext uri="{BB962C8B-B14F-4D97-AF65-F5344CB8AC3E}">
        <p14:creationId xmlns:p14="http://schemas.microsoft.com/office/powerpoint/2010/main" val="3572419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and JSX</a:t>
            </a:r>
          </a:p>
        </p:txBody>
      </p:sp>
      <p:pic>
        <p:nvPicPr>
          <p:cNvPr id="5" name="Picture 4"/>
          <p:cNvPicPr>
            <a:picLocks noChangeAspect="1"/>
          </p:cNvPicPr>
          <p:nvPr/>
        </p:nvPicPr>
        <p:blipFill>
          <a:blip r:embed="rId2"/>
          <a:stretch>
            <a:fillRect/>
          </a:stretch>
        </p:blipFill>
        <p:spPr>
          <a:xfrm>
            <a:off x="324009" y="1219200"/>
            <a:ext cx="8402548" cy="5334000"/>
          </a:xfrm>
          <a:prstGeom prst="rect">
            <a:avLst/>
          </a:prstGeom>
        </p:spPr>
      </p:pic>
    </p:spTree>
    <p:extLst>
      <p:ext uri="{BB962C8B-B14F-4D97-AF65-F5344CB8AC3E}">
        <p14:creationId xmlns:p14="http://schemas.microsoft.com/office/powerpoint/2010/main" val="3736987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Parts with React.js</a:t>
            </a:r>
          </a:p>
        </p:txBody>
      </p:sp>
    </p:spTree>
    <p:extLst>
      <p:ext uri="{BB962C8B-B14F-4D97-AF65-F5344CB8AC3E}">
        <p14:creationId xmlns:p14="http://schemas.microsoft.com/office/powerpoint/2010/main" val="3745108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ü"/>
            </a:pPr>
            <a:r>
              <a:rPr lang="en-US" dirty="0"/>
              <a:t>Creating Projects using the </a:t>
            </a:r>
            <a:r>
              <a:rPr lang="en-US" dirty="0" err="1"/>
              <a:t>SPFx</a:t>
            </a:r>
            <a:r>
              <a:rPr lang="en-US" dirty="0"/>
              <a:t> Templates</a:t>
            </a:r>
          </a:p>
          <a:p>
            <a:pPr>
              <a:buFont typeface="Wingdings" panose="05000000000000000000" pitchFamily="2" charset="2"/>
              <a:buChar char="Ø"/>
            </a:pPr>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360551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Deployment Package</a:t>
            </a:r>
            <a:endParaRPr lang="en-US" dirty="0"/>
          </a:p>
        </p:txBody>
      </p:sp>
      <p:pic>
        <p:nvPicPr>
          <p:cNvPr id="5" name="Content Placeholder 4"/>
          <p:cNvPicPr>
            <a:picLocks noGrp="1" noChangeAspect="1"/>
          </p:cNvPicPr>
          <p:nvPr>
            <p:ph idx="1"/>
          </p:nvPr>
        </p:nvPicPr>
        <p:blipFill>
          <a:blip r:embed="rId2"/>
          <a:stretch>
            <a:fillRect/>
          </a:stretch>
        </p:blipFill>
        <p:spPr>
          <a:xfrm>
            <a:off x="710648" y="2590800"/>
            <a:ext cx="4457700" cy="1133475"/>
          </a:xfrm>
          <a:ln>
            <a:solidFill>
              <a:schemeClr val="tx1"/>
            </a:solidFill>
          </a:ln>
        </p:spPr>
      </p:pic>
      <p:pic>
        <p:nvPicPr>
          <p:cNvPr id="3" name="Picture 2"/>
          <p:cNvPicPr>
            <a:picLocks noChangeAspect="1"/>
          </p:cNvPicPr>
          <p:nvPr/>
        </p:nvPicPr>
        <p:blipFill rotWithShape="1">
          <a:blip r:embed="rId3"/>
          <a:srcRect r="51965" b="78125"/>
          <a:stretch/>
        </p:blipFill>
        <p:spPr>
          <a:xfrm>
            <a:off x="689113" y="1275107"/>
            <a:ext cx="4479235" cy="1066800"/>
          </a:xfrm>
          <a:prstGeom prst="rect">
            <a:avLst/>
          </a:prstGeom>
        </p:spPr>
      </p:pic>
      <p:pic>
        <p:nvPicPr>
          <p:cNvPr id="11" name="Picture 10"/>
          <p:cNvPicPr>
            <a:picLocks noChangeAspect="1"/>
          </p:cNvPicPr>
          <p:nvPr/>
        </p:nvPicPr>
        <p:blipFill>
          <a:blip r:embed="rId4"/>
          <a:stretch>
            <a:fillRect/>
          </a:stretch>
        </p:blipFill>
        <p:spPr>
          <a:xfrm>
            <a:off x="730526" y="4038600"/>
            <a:ext cx="7810500" cy="2419350"/>
          </a:xfrm>
          <a:prstGeom prst="rect">
            <a:avLst/>
          </a:prstGeom>
          <a:ln>
            <a:solidFill>
              <a:schemeClr val="tx1"/>
            </a:solidFill>
          </a:ln>
        </p:spPr>
      </p:pic>
    </p:spTree>
    <p:extLst>
      <p:ext uri="{BB962C8B-B14F-4D97-AF65-F5344CB8AC3E}">
        <p14:creationId xmlns:p14="http://schemas.microsoft.com/office/powerpoint/2010/main" val="91046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to Azure</a:t>
            </a:r>
          </a:p>
        </p:txBody>
      </p:sp>
      <p:sp>
        <p:nvSpPr>
          <p:cNvPr id="5" name="Content Placeholder 4"/>
          <p:cNvSpPr>
            <a:spLocks noGrp="1"/>
          </p:cNvSpPr>
          <p:nvPr>
            <p:ph idx="1"/>
          </p:nvPr>
        </p:nvSpPr>
        <p:spPr/>
        <p:txBody>
          <a:bodyPr/>
          <a:lstStyle/>
          <a:p>
            <a:r>
              <a:rPr lang="en-US" dirty="0"/>
              <a:t>Gulp commands to deploy to CDN</a:t>
            </a:r>
          </a:p>
          <a:p>
            <a:pPr marL="804862" lvl="1" indent="-457200">
              <a:lnSpc>
                <a:spcPct val="150000"/>
              </a:lnSpc>
              <a:buFont typeface="+mj-lt"/>
              <a:buAutoNum type="arabicPeriod"/>
            </a:pPr>
            <a:r>
              <a:rPr lang="en-US" b="1" dirty="0"/>
              <a:t>gulp --ship</a:t>
            </a:r>
          </a:p>
          <a:p>
            <a:pPr marL="804862" lvl="1" indent="-457200">
              <a:lnSpc>
                <a:spcPct val="150000"/>
              </a:lnSpc>
              <a:buFont typeface="+mj-lt"/>
              <a:buAutoNum type="arabicPeriod"/>
            </a:pPr>
            <a:r>
              <a:rPr lang="en-US" b="1" dirty="0"/>
              <a:t>gulp deploy-azure-storage</a:t>
            </a:r>
          </a:p>
          <a:p>
            <a:pPr marL="804862" lvl="1" indent="-457200">
              <a:lnSpc>
                <a:spcPct val="150000"/>
              </a:lnSpc>
              <a:buFont typeface="+mj-lt"/>
              <a:buAutoNum type="arabicPeriod"/>
            </a:pPr>
            <a:r>
              <a:rPr lang="en-US" b="1" dirty="0"/>
              <a:t>gulp bundle --ship</a:t>
            </a:r>
          </a:p>
          <a:p>
            <a:pPr marL="804862" lvl="1" indent="-457200">
              <a:lnSpc>
                <a:spcPct val="150000"/>
              </a:lnSpc>
              <a:buFont typeface="+mj-lt"/>
              <a:buAutoNum type="arabicPeriod"/>
            </a:pPr>
            <a:r>
              <a:rPr lang="en-US" b="1" dirty="0"/>
              <a:t>gulp package-solution --ship</a:t>
            </a:r>
          </a:p>
        </p:txBody>
      </p:sp>
    </p:spTree>
    <p:extLst>
      <p:ext uri="{BB962C8B-B14F-4D97-AF65-F5344CB8AC3E}">
        <p14:creationId xmlns:p14="http://schemas.microsoft.com/office/powerpoint/2010/main" val="138070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pPr lvl="1"/>
            <a:r>
              <a:rPr lang="en-US" dirty="0"/>
              <a:t>Server-side DLLs and XML Definitions</a:t>
            </a:r>
          </a:p>
          <a:p>
            <a:r>
              <a:rPr lang="en-US" dirty="0"/>
              <a:t>S</a:t>
            </a:r>
            <a:r>
              <a:rPr lang="en-US" strike="sngStrike" dirty="0"/>
              <a:t>andboxed Solutions</a:t>
            </a:r>
          </a:p>
          <a:p>
            <a:r>
              <a:rPr lang="en-US" dirty="0"/>
              <a:t>SharePoint </a:t>
            </a:r>
            <a:r>
              <a:rPr lang="en-US" strike="sngStrike" dirty="0"/>
              <a:t>Apps</a:t>
            </a:r>
            <a:r>
              <a:rPr lang="en-US" dirty="0"/>
              <a:t> Add-ins</a:t>
            </a:r>
          </a:p>
          <a:p>
            <a:pPr lvl="1"/>
            <a:r>
              <a:rPr lang="en-US" dirty="0" err="1"/>
              <a:t>iFrames</a:t>
            </a:r>
            <a:r>
              <a:rPr lang="en-US" dirty="0"/>
              <a:t> used to add in security dimension</a:t>
            </a:r>
          </a:p>
          <a:p>
            <a:pPr lvl="1"/>
            <a:r>
              <a:rPr lang="en-US" dirty="0"/>
              <a:t>complexity of 2 domains (app web vs host web)</a:t>
            </a:r>
          </a:p>
          <a:p>
            <a:r>
              <a:rPr lang="en-US" dirty="0"/>
              <a:t>JavaScript Injection</a:t>
            </a:r>
          </a:p>
          <a:p>
            <a:pPr lvl="1"/>
            <a:r>
              <a:rPr lang="en-US" dirty="0"/>
              <a:t>Scripting can be disabled</a:t>
            </a:r>
          </a:p>
          <a:p>
            <a:pPr lvl="1"/>
            <a:r>
              <a:rPr lang="en-US" dirty="0"/>
              <a:t>No formal deployment model</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63437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ü"/>
            </a:pPr>
            <a:r>
              <a:rPr lang="en-US" dirty="0"/>
              <a:t>Creating Projects using the </a:t>
            </a:r>
            <a:r>
              <a:rPr lang="en-US" dirty="0" err="1"/>
              <a:t>SPFx</a:t>
            </a:r>
            <a:r>
              <a:rPr lang="en-US" dirty="0"/>
              <a:t> Templates</a:t>
            </a:r>
          </a:p>
          <a:p>
            <a:pPr>
              <a:buFont typeface="Wingdings" panose="05000000000000000000" pitchFamily="2" charset="2"/>
              <a:buChar char="ü"/>
            </a:pPr>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152676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C274-D1C5-4762-81C8-582AC8646ABB}"/>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34BB4FA4-E058-4517-9662-72B4B8B5ACBA}"/>
              </a:ext>
            </a:extLst>
          </p:cNvPr>
          <p:cNvPicPr>
            <a:picLocks noChangeAspect="1"/>
          </p:cNvPicPr>
          <p:nvPr/>
        </p:nvPicPr>
        <p:blipFill>
          <a:blip r:embed="rId2"/>
          <a:stretch>
            <a:fillRect/>
          </a:stretch>
        </p:blipFill>
        <p:spPr>
          <a:xfrm>
            <a:off x="304800" y="1219200"/>
            <a:ext cx="7239000" cy="3886200"/>
          </a:xfrm>
          <a:prstGeom prst="rect">
            <a:avLst/>
          </a:prstGeom>
        </p:spPr>
      </p:pic>
    </p:spTree>
    <p:extLst>
      <p:ext uri="{BB962C8B-B14F-4D97-AF65-F5344CB8AC3E}">
        <p14:creationId xmlns:p14="http://schemas.microsoft.com/office/powerpoint/2010/main" val="327935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5082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t>
            </a:r>
            <a:r>
              <a:rPr lang="en-US" dirty="0" err="1"/>
              <a:t>SPFx</a:t>
            </a:r>
            <a:r>
              <a:rPr lang="en-US" dirty="0"/>
              <a:t> Work?</a:t>
            </a:r>
          </a:p>
        </p:txBody>
      </p:sp>
      <p:sp>
        <p:nvSpPr>
          <p:cNvPr id="3" name="Content Placeholder 2"/>
          <p:cNvSpPr>
            <a:spLocks noGrp="1"/>
          </p:cNvSpPr>
          <p:nvPr>
            <p:ph idx="1"/>
          </p:nvPr>
        </p:nvSpPr>
        <p:spPr/>
        <p:txBody>
          <a:bodyPr/>
          <a:lstStyle/>
          <a:p>
            <a:r>
              <a:rPr lang="en-US" dirty="0"/>
              <a:t>No more </a:t>
            </a:r>
            <a:r>
              <a:rPr lang="en-US" dirty="0" err="1"/>
              <a:t>iFrames</a:t>
            </a:r>
            <a:endParaRPr lang="en-US" dirty="0"/>
          </a:p>
          <a:p>
            <a:pPr lvl="1"/>
            <a:r>
              <a:rPr lang="en-US" dirty="0"/>
              <a:t>Code runs the context of the current page</a:t>
            </a:r>
          </a:p>
          <a:p>
            <a:r>
              <a:rPr lang="en-US" dirty="0"/>
              <a:t>Code runs with identity and permissions of user</a:t>
            </a:r>
          </a:p>
          <a:p>
            <a:pPr lvl="1"/>
            <a:r>
              <a:rPr lang="en-US" dirty="0"/>
              <a:t>Uses open browser connections for current user</a:t>
            </a:r>
          </a:p>
          <a:p>
            <a:r>
              <a:rPr lang="en-US" dirty="0"/>
              <a:t>Supports lifecycle events</a:t>
            </a:r>
          </a:p>
          <a:p>
            <a:pPr lvl="1"/>
            <a:r>
              <a:rPr lang="en-US" dirty="0"/>
              <a:t>render, load, serialize, </a:t>
            </a:r>
            <a:r>
              <a:rPr lang="en-US" dirty="0" err="1"/>
              <a:t>deserialize</a:t>
            </a:r>
            <a:r>
              <a:rPr lang="en-US" dirty="0"/>
              <a:t>, etc.</a:t>
            </a:r>
          </a:p>
          <a:p>
            <a:r>
              <a:rPr lang="en-US" dirty="0"/>
              <a:t>Use whatever JavaScript framework you want</a:t>
            </a:r>
          </a:p>
          <a:p>
            <a:pPr lvl="1"/>
            <a:r>
              <a:rPr lang="en-US" dirty="0"/>
              <a:t>React, Handlebars, Knockout, Angular1, Angular2, D3</a:t>
            </a:r>
          </a:p>
        </p:txBody>
      </p:sp>
    </p:spTree>
    <p:extLst>
      <p:ext uri="{BB962C8B-B14F-4D97-AF65-F5344CB8AC3E}">
        <p14:creationId xmlns:p14="http://schemas.microsoft.com/office/powerpoint/2010/main" val="65166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Toolchain</a:t>
            </a:r>
          </a:p>
        </p:txBody>
      </p:sp>
      <p:sp>
        <p:nvSpPr>
          <p:cNvPr id="3" name="Content Placeholder 2"/>
          <p:cNvSpPr>
            <a:spLocks noGrp="1"/>
          </p:cNvSpPr>
          <p:nvPr>
            <p:ph idx="1"/>
          </p:nvPr>
        </p:nvSpPr>
        <p:spPr/>
        <p:txBody>
          <a:bodyPr/>
          <a:lstStyle/>
          <a:p>
            <a:r>
              <a:rPr lang="en-US" dirty="0"/>
              <a:t>Node.js</a:t>
            </a:r>
          </a:p>
          <a:p>
            <a:r>
              <a:rPr lang="en-US" dirty="0"/>
              <a:t>Node Package Manager (</a:t>
            </a:r>
            <a:r>
              <a:rPr lang="en-US" dirty="0" err="1"/>
              <a:t>npm</a:t>
            </a:r>
            <a:r>
              <a:rPr lang="en-US" dirty="0"/>
              <a:t>)</a:t>
            </a:r>
          </a:p>
          <a:p>
            <a:r>
              <a:rPr lang="en-US" dirty="0"/>
              <a:t>TypeScript</a:t>
            </a:r>
          </a:p>
          <a:p>
            <a:r>
              <a:rPr lang="en-US" dirty="0"/>
              <a:t>Yeoman</a:t>
            </a:r>
          </a:p>
          <a:p>
            <a:r>
              <a:rPr lang="en-US" dirty="0" err="1"/>
              <a:t>Webpack</a:t>
            </a:r>
            <a:endParaRPr lang="en-US" dirty="0"/>
          </a:p>
          <a:p>
            <a:r>
              <a:rPr lang="en-US" dirty="0"/>
              <a:t>Gulp</a:t>
            </a:r>
          </a:p>
          <a:p>
            <a:r>
              <a:rPr lang="en-US" dirty="0" err="1"/>
              <a:t>git</a:t>
            </a:r>
            <a:endParaRPr lang="en-US" dirty="0"/>
          </a:p>
        </p:txBody>
      </p:sp>
    </p:spTree>
    <p:extLst>
      <p:ext uri="{BB962C8B-B14F-4D97-AF65-F5344CB8AC3E}">
        <p14:creationId xmlns:p14="http://schemas.microsoft.com/office/powerpoint/2010/main" val="104124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Ø"/>
            </a:pPr>
            <a:r>
              <a:rPr lang="en-US" dirty="0"/>
              <a:t>Setting up an </a:t>
            </a:r>
            <a:r>
              <a:rPr lang="en-US" dirty="0" err="1"/>
              <a:t>SPFx</a:t>
            </a:r>
            <a:r>
              <a:rPr lang="en-US" dirty="0"/>
              <a:t> Development Environment</a:t>
            </a:r>
          </a:p>
          <a:p>
            <a:r>
              <a:rPr lang="en-US" dirty="0"/>
              <a:t>Creating Projects using the </a:t>
            </a:r>
            <a:r>
              <a:rPr lang="en-US" dirty="0" err="1"/>
              <a:t>SPFx</a:t>
            </a:r>
            <a:r>
              <a:rPr lang="en-US" dirty="0"/>
              <a:t> Templates</a:t>
            </a:r>
          </a:p>
          <a:p>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425354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a:t>
            </a:r>
            <a:r>
              <a:rPr lang="en-US" dirty="0" err="1"/>
              <a:t>SPFx</a:t>
            </a:r>
            <a:r>
              <a:rPr lang="en-US" dirty="0"/>
              <a:t> Developer Toolchain</a:t>
            </a:r>
          </a:p>
        </p:txBody>
      </p:sp>
      <p:sp>
        <p:nvSpPr>
          <p:cNvPr id="3" name="Content Placeholder 2"/>
          <p:cNvSpPr>
            <a:spLocks noGrp="1"/>
          </p:cNvSpPr>
          <p:nvPr>
            <p:ph idx="1"/>
          </p:nvPr>
        </p:nvSpPr>
        <p:spPr/>
        <p:txBody>
          <a:bodyPr>
            <a:noAutofit/>
          </a:bodyPr>
          <a:lstStyle/>
          <a:p>
            <a:r>
              <a:rPr lang="en-US" sz="2400" dirty="0"/>
              <a:t>Install Node.JS</a:t>
            </a:r>
          </a:p>
          <a:p>
            <a:pPr lvl="1"/>
            <a:r>
              <a:rPr lang="en-US" sz="2000" dirty="0"/>
              <a:t>Version 5.0 recommended - 4.0+ minimum</a:t>
            </a:r>
          </a:p>
          <a:p>
            <a:pPr lvl="1"/>
            <a:r>
              <a:rPr lang="en-US" sz="2000" dirty="0"/>
              <a:t>Installs Node Package Manage (</a:t>
            </a:r>
            <a:r>
              <a:rPr lang="en-US" sz="2000" dirty="0" err="1"/>
              <a:t>npm</a:t>
            </a:r>
            <a:r>
              <a:rPr lang="en-US" sz="2000" dirty="0"/>
              <a:t>) </a:t>
            </a:r>
          </a:p>
          <a:p>
            <a:r>
              <a:rPr lang="en-US" sz="2400" dirty="0"/>
              <a:t>Install Visual Studio Code</a:t>
            </a:r>
          </a:p>
          <a:p>
            <a:pPr lvl="1"/>
            <a:r>
              <a:rPr lang="en-US" sz="2000" dirty="0"/>
              <a:t>Better environment for Development with Node.js</a:t>
            </a:r>
          </a:p>
          <a:p>
            <a:r>
              <a:rPr lang="en-US" sz="2400" dirty="0"/>
              <a:t>Install Local self-signed certificate</a:t>
            </a:r>
          </a:p>
          <a:p>
            <a:pPr lvl="1"/>
            <a:endParaRPr lang="en-US" sz="2000" dirty="0"/>
          </a:p>
        </p:txBody>
      </p:sp>
    </p:spTree>
    <p:extLst>
      <p:ext uri="{BB962C8B-B14F-4D97-AF65-F5344CB8AC3E}">
        <p14:creationId xmlns:p14="http://schemas.microsoft.com/office/powerpoint/2010/main" val="398233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Packages for SPFx Development</a:t>
            </a:r>
            <a:endParaRPr lang="en-US" dirty="0"/>
          </a:p>
        </p:txBody>
      </p:sp>
      <p:sp>
        <p:nvSpPr>
          <p:cNvPr id="3" name="Content Placeholder 2"/>
          <p:cNvSpPr>
            <a:spLocks noGrp="1"/>
          </p:cNvSpPr>
          <p:nvPr>
            <p:ph idx="1"/>
          </p:nvPr>
        </p:nvSpPr>
        <p:spPr/>
        <p:txBody>
          <a:bodyPr/>
          <a:lstStyle/>
          <a:p>
            <a:r>
              <a:rPr lang="en-US" dirty="0"/>
              <a:t>Install Gulp</a:t>
            </a:r>
          </a:p>
          <a:p>
            <a:pPr lvl="2"/>
            <a:r>
              <a:rPr lang="en-US" dirty="0"/>
              <a:t>npm install -g gulp</a:t>
            </a:r>
          </a:p>
          <a:p>
            <a:pPr lvl="1"/>
            <a:endParaRPr lang="en-US" dirty="0"/>
          </a:p>
          <a:p>
            <a:r>
              <a:rPr lang="en-US" dirty="0"/>
              <a:t>Install Yeoman</a:t>
            </a:r>
          </a:p>
          <a:p>
            <a:pPr lvl="2"/>
            <a:r>
              <a:rPr lang="en-US" dirty="0"/>
              <a:t>npm install -g </a:t>
            </a:r>
            <a:r>
              <a:rPr lang="en-US" dirty="0" err="1"/>
              <a:t>yo</a:t>
            </a:r>
            <a:endParaRPr lang="en-US" dirty="0"/>
          </a:p>
          <a:p>
            <a:pPr lvl="1"/>
            <a:endParaRPr lang="en-US" dirty="0"/>
          </a:p>
          <a:p>
            <a:r>
              <a:rPr lang="en-US" dirty="0"/>
              <a:t>Install Yeoman Template for SPFx</a:t>
            </a:r>
          </a:p>
          <a:p>
            <a:pPr lvl="2"/>
            <a:r>
              <a:rPr lang="en-US" dirty="0"/>
              <a:t>npm install -g @</a:t>
            </a:r>
            <a:r>
              <a:rPr lang="en-US" dirty="0" err="1"/>
              <a:t>microsoft</a:t>
            </a:r>
            <a:r>
              <a:rPr lang="en-US" dirty="0"/>
              <a:t>/generator-</a:t>
            </a:r>
            <a:r>
              <a:rPr lang="en-US" dirty="0" err="1"/>
              <a:t>sharepoint</a:t>
            </a:r>
            <a:endParaRPr lang="en-US" dirty="0"/>
          </a:p>
          <a:p>
            <a:pPr lvl="1"/>
            <a:endParaRPr lang="en-US" dirty="0"/>
          </a:p>
        </p:txBody>
      </p:sp>
    </p:spTree>
    <p:extLst>
      <p:ext uri="{BB962C8B-B14F-4D97-AF65-F5344CB8AC3E}">
        <p14:creationId xmlns:p14="http://schemas.microsoft.com/office/powerpoint/2010/main" val="306894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purl.org/dc/terms/"/>
    <ds:schemaRef ds:uri="http://purl.org/dc/dcmitype/"/>
    <ds:schemaRef ds:uri="http://schemas.microsoft.com/office/2006/metadata/properties"/>
    <ds:schemaRef ds:uri="http://www.w3.org/XML/1998/namespace"/>
    <ds:schemaRef ds:uri="http://purl.org/dc/elements/1.1/"/>
    <ds:schemaRef ds:uri="http://schemas.openxmlformats.org/package/2006/metadata/core-properties"/>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7299</TotalTime>
  <Words>821</Words>
  <Application>Microsoft Office PowerPoint</Application>
  <PresentationFormat>On-screen Show (4:3)</PresentationFormat>
  <Paragraphs>144</Paragraphs>
  <Slides>31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Calibri</vt:lpstr>
      <vt:lpstr>Lucida Console</vt:lpstr>
      <vt:lpstr>Wingdings</vt:lpstr>
      <vt:lpstr>CPT Course Module</vt:lpstr>
      <vt:lpstr>Introduction to the SharePoint Framework</vt:lpstr>
      <vt:lpstr>Agenda</vt:lpstr>
      <vt:lpstr>Evolution of the SharePoint Platform</vt:lpstr>
      <vt:lpstr>What is SPFx?</vt:lpstr>
      <vt:lpstr>How Does SPFx Work?</vt:lpstr>
      <vt:lpstr>Cross-platform Toolchain</vt:lpstr>
      <vt:lpstr>Agenda</vt:lpstr>
      <vt:lpstr>Install the SPFx Developer Toolchain</vt:lpstr>
      <vt:lpstr>Installing Packages for SPFx Development</vt:lpstr>
      <vt:lpstr>Agenda</vt:lpstr>
      <vt:lpstr>Using the SPFx Yeoman Template</vt:lpstr>
      <vt:lpstr>Package.json</vt:lpstr>
      <vt:lpstr>Gulp as a Task Runner</vt:lpstr>
      <vt:lpstr>Developing a SPFx Web Part?</vt:lpstr>
      <vt:lpstr>Working with SASS and .SCSS Files</vt:lpstr>
      <vt:lpstr>Hello World with SPFx</vt:lpstr>
      <vt:lpstr>Adding a JavaScript Library (D3.js)</vt:lpstr>
      <vt:lpstr>Using D3 with SPFx</vt:lpstr>
      <vt:lpstr>Web Part Context</vt:lpstr>
      <vt:lpstr>Web Part Properties</vt:lpstr>
      <vt:lpstr>Property Panel Settings</vt:lpstr>
      <vt:lpstr>Web Part Properties</vt:lpstr>
      <vt:lpstr>Calling the SharePoint REST API</vt:lpstr>
      <vt:lpstr>Calling the SharePoint REST API</vt:lpstr>
      <vt:lpstr>React and JSX</vt:lpstr>
      <vt:lpstr>Creating Web Parts with React.js</vt:lpstr>
      <vt:lpstr>Agenda</vt:lpstr>
      <vt:lpstr>Building a Deployment Package</vt:lpstr>
      <vt:lpstr>Deploying to Azure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SharePoint Framework</dc:title>
  <dc:creator>Windows User</dc:creator>
  <cp:lastModifiedBy>Ted Pattison</cp:lastModifiedBy>
  <cp:revision>229</cp:revision>
  <dcterms:created xsi:type="dcterms:W3CDTF">2012-07-07T16:17:22Z</dcterms:created>
  <dcterms:modified xsi:type="dcterms:W3CDTF">2018-09-10T02:02:10Z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