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1"/>
  </p:notesMasterIdLst>
  <p:handoutMasterIdLst>
    <p:handoutMasterId r:id="rId62"/>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430" r:id="rId18"/>
    <p:sldId id="386" r:id="rId19"/>
    <p:sldId id="433" r:id="rId20"/>
    <p:sldId id="410" r:id="rId21"/>
    <p:sldId id="467" r:id="rId22"/>
    <p:sldId id="468" r:id="rId23"/>
    <p:sldId id="472" r:id="rId24"/>
    <p:sldId id="339" r:id="rId25"/>
    <p:sldId id="340" r:id="rId26"/>
    <p:sldId id="342" r:id="rId27"/>
    <p:sldId id="343" r:id="rId28"/>
    <p:sldId id="344" r:id="rId29"/>
    <p:sldId id="345" r:id="rId30"/>
    <p:sldId id="346" r:id="rId31"/>
    <p:sldId id="347" r:id="rId32"/>
    <p:sldId id="349" r:id="rId33"/>
    <p:sldId id="350" r:id="rId34"/>
    <p:sldId id="357" r:id="rId35"/>
    <p:sldId id="358" r:id="rId36"/>
    <p:sldId id="359" r:id="rId37"/>
    <p:sldId id="369" r:id="rId38"/>
    <p:sldId id="371" r:id="rId39"/>
    <p:sldId id="373" r:id="rId40"/>
    <p:sldId id="374" r:id="rId41"/>
    <p:sldId id="375" r:id="rId42"/>
    <p:sldId id="376" r:id="rId43"/>
    <p:sldId id="377" r:id="rId44"/>
    <p:sldId id="473" r:id="rId45"/>
    <p:sldId id="440" r:id="rId46"/>
    <p:sldId id="398" r:id="rId47"/>
    <p:sldId id="455" r:id="rId48"/>
    <p:sldId id="474" r:id="rId49"/>
    <p:sldId id="280" r:id="rId50"/>
    <p:sldId id="281" r:id="rId51"/>
    <p:sldId id="282" r:id="rId52"/>
    <p:sldId id="284" r:id="rId53"/>
    <p:sldId id="285" r:id="rId54"/>
    <p:sldId id="286" r:id="rId55"/>
    <p:sldId id="287" r:id="rId56"/>
    <p:sldId id="288" r:id="rId57"/>
    <p:sldId id="296" r:id="rId58"/>
    <p:sldId id="297" r:id="rId59"/>
    <p:sldId id="475" r:id="rId6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0286" autoAdjust="0"/>
  </p:normalViewPr>
  <p:slideViewPr>
    <p:cSldViewPr>
      <p:cViewPr varScale="1">
        <p:scale>
          <a:sx n="78" d="100"/>
          <a:sy n="78" d="100"/>
        </p:scale>
        <p:origin x="1430" y="67"/>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44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4/21/2019</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Microsoft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Microsoft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20</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Create an Office 365 trial tenant for development</a:t>
            </a:r>
          </a:p>
          <a:p>
            <a:pPr lvl="1"/>
            <a:r>
              <a:rPr lang="en-US" dirty="0"/>
              <a:t>In truth, you are really creating an Azure AD tenant</a:t>
            </a:r>
          </a:p>
          <a:p>
            <a:pPr lvl="1"/>
            <a:r>
              <a:rPr lang="en-US" dirty="0"/>
              <a:t>Create global tenant admin user account for developing</a:t>
            </a:r>
          </a:p>
          <a:p>
            <a:pPr lvl="1"/>
            <a:r>
              <a:rPr lang="en-US" dirty="0"/>
              <a:t>Create non-admin user accounts for testing</a:t>
            </a:r>
          </a:p>
          <a:p>
            <a:pPr lvl="1"/>
            <a:r>
              <a:rPr lang="en-US" dirty="0"/>
              <a:t>Create SharePoint Online sites for developing &amp; testing</a:t>
            </a:r>
          </a:p>
          <a:p>
            <a:pPr lvl="1"/>
            <a:r>
              <a:rPr lang="en-US" dirty="0"/>
              <a:t>Obtain a Microsoft Azure subscription</a:t>
            </a:r>
          </a:p>
          <a:p>
            <a:r>
              <a:rPr lang="en-US" dirty="0"/>
              <a:t>Getting around inside your Azure AD Tenant</a:t>
            </a:r>
          </a:p>
          <a:p>
            <a:pPr lvl="1"/>
            <a:r>
              <a:rPr lang="en-US" dirty="0"/>
              <a:t>Microsoft 365 administrative tools</a:t>
            </a:r>
          </a:p>
          <a:p>
            <a:pPr lvl="1"/>
            <a:r>
              <a:rPr lang="en-US" dirty="0"/>
              <a:t>Azure Portal</a:t>
            </a:r>
          </a:p>
          <a:p>
            <a:pPr lvl="1"/>
            <a:r>
              <a:rPr lang="en-US" dirty="0"/>
              <a:t>SharePoint admin center</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Azure AD applications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365 admin center</a:t>
            </a:r>
          </a:p>
        </p:txBody>
      </p:sp>
      <p:sp>
        <p:nvSpPr>
          <p:cNvPr id="3" name="Content Placeholder 2"/>
          <p:cNvSpPr>
            <a:spLocks noGrp="1"/>
          </p:cNvSpPr>
          <p:nvPr>
            <p:ph idx="1"/>
          </p:nvPr>
        </p:nvSpPr>
        <p:spPr/>
        <p:txBody>
          <a:bodyPr>
            <a:normAutofit/>
          </a:bodyPr>
          <a:lstStyle/>
          <a:p>
            <a:r>
              <a:rPr lang="en-US" sz="2400" dirty="0"/>
              <a:t>Chores to accomplish in Microsoft 365 admin center</a:t>
            </a:r>
          </a:p>
          <a:p>
            <a:pPr lvl="1"/>
            <a:r>
              <a:rPr lang="en-US" sz="2000" dirty="0"/>
              <a:t>Accessible at </a:t>
            </a:r>
            <a:r>
              <a:rPr lang="en-US" sz="2000" b="1" dirty="0"/>
              <a:t>https://admin.microsoft.com/Adminportal</a:t>
            </a:r>
          </a:p>
          <a:p>
            <a:pPr lvl="1"/>
            <a:r>
              <a:rPr lang="en-US" sz="2000" dirty="0"/>
              <a:t>Learn how to add secondary user accounts for testing</a:t>
            </a:r>
          </a:p>
          <a:p>
            <a:pPr lvl="1"/>
            <a:r>
              <a:rPr lang="en-US" sz="2000" dirty="0"/>
              <a:t>Learn how to view and manage groups</a:t>
            </a:r>
          </a:p>
        </p:txBody>
      </p:sp>
      <p:pic>
        <p:nvPicPr>
          <p:cNvPr id="4" name="Picture 3">
            <a:extLst>
              <a:ext uri="{FF2B5EF4-FFF2-40B4-BE49-F238E27FC236}">
                <a16:creationId xmlns:a16="http://schemas.microsoft.com/office/drawing/2014/main" id="{74FE6344-EAD3-4F00-B29B-9926BC71C98E}"/>
              </a:ext>
            </a:extLst>
          </p:cNvPr>
          <p:cNvPicPr>
            <a:picLocks noChangeAspect="1"/>
          </p:cNvPicPr>
          <p:nvPr/>
        </p:nvPicPr>
        <p:blipFill>
          <a:blip r:embed="rId3"/>
          <a:stretch>
            <a:fillRect/>
          </a:stretch>
        </p:blipFill>
        <p:spPr>
          <a:xfrm>
            <a:off x="772943" y="3200400"/>
            <a:ext cx="7598113"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73641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SharePoint admin center</a:t>
            </a:r>
          </a:p>
        </p:txBody>
      </p:sp>
      <p:sp>
        <p:nvSpPr>
          <p:cNvPr id="7" name="Content Placeholder 6">
            <a:extLst>
              <a:ext uri="{FF2B5EF4-FFF2-40B4-BE49-F238E27FC236}">
                <a16:creationId xmlns:a16="http://schemas.microsoft.com/office/drawing/2014/main" id="{89E5A6DB-40EF-4E8F-B659-95E8E1672D00}"/>
              </a:ext>
            </a:extLst>
          </p:cNvPr>
          <p:cNvSpPr>
            <a:spLocks noGrp="1"/>
          </p:cNvSpPr>
          <p:nvPr>
            <p:ph idx="1"/>
          </p:nvPr>
        </p:nvSpPr>
        <p:spPr/>
        <p:txBody>
          <a:bodyPr>
            <a:normAutofit/>
          </a:bodyPr>
          <a:lstStyle/>
          <a:p>
            <a:r>
              <a:rPr lang="en-US" sz="2400" dirty="0"/>
              <a:t>Provides tenant-level administrative features</a:t>
            </a:r>
          </a:p>
          <a:p>
            <a:pPr lvl="1"/>
            <a:r>
              <a:rPr lang="en-US" sz="2000" dirty="0"/>
              <a:t>Accessible at </a:t>
            </a:r>
            <a:r>
              <a:rPr lang="en-US" sz="2000" b="1" dirty="0"/>
              <a:t>https://</a:t>
            </a:r>
            <a:r>
              <a:rPr lang="en-US" sz="1800" b="1" dirty="0">
                <a:solidFill>
                  <a:schemeClr val="accent2">
                    <a:lumMod val="75000"/>
                  </a:schemeClr>
                </a:solidFill>
              </a:rPr>
              <a:t>[TENANT_NAME]</a:t>
            </a:r>
            <a:r>
              <a:rPr lang="en-US" sz="2000" b="1" dirty="0"/>
              <a:t>-admin.sharepoint.com</a:t>
            </a:r>
          </a:p>
        </p:txBody>
      </p:sp>
      <p:pic>
        <p:nvPicPr>
          <p:cNvPr id="8" name="Picture 7">
            <a:extLst>
              <a:ext uri="{FF2B5EF4-FFF2-40B4-BE49-F238E27FC236}">
                <a16:creationId xmlns:a16="http://schemas.microsoft.com/office/drawing/2014/main" id="{9BAE5CC2-42CA-4A83-9D65-32844113D388}"/>
              </a:ext>
            </a:extLst>
          </p:cNvPr>
          <p:cNvPicPr>
            <a:picLocks noChangeAspect="1"/>
          </p:cNvPicPr>
          <p:nvPr/>
        </p:nvPicPr>
        <p:blipFill>
          <a:blip r:embed="rId2"/>
          <a:stretch>
            <a:fillRect/>
          </a:stretch>
        </p:blipFill>
        <p:spPr>
          <a:xfrm>
            <a:off x="611841" y="2514600"/>
            <a:ext cx="7691717"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1053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sp>
        <p:nvSpPr>
          <p:cNvPr id="3" name="Content Placeholder 2">
            <a:extLst>
              <a:ext uri="{FF2B5EF4-FFF2-40B4-BE49-F238E27FC236}">
                <a16:creationId xmlns:a16="http://schemas.microsoft.com/office/drawing/2014/main" id="{807CCC46-D717-41BA-9C0A-FD747F2F3352}"/>
              </a:ext>
            </a:extLst>
          </p:cNvPr>
          <p:cNvSpPr>
            <a:spLocks noGrp="1"/>
          </p:cNvSpPr>
          <p:nvPr>
            <p:ph idx="1"/>
          </p:nvPr>
        </p:nvSpPr>
        <p:spPr/>
        <p:txBody>
          <a:bodyPr>
            <a:normAutofit/>
          </a:bodyPr>
          <a:lstStyle/>
          <a:p>
            <a:r>
              <a:rPr lang="en-US" sz="2000" dirty="0"/>
              <a:t>Connect to admin site using </a:t>
            </a:r>
            <a:r>
              <a:rPr lang="en-US" sz="2000" b="1" dirty="0"/>
              <a:t>Connect-</a:t>
            </a:r>
            <a:r>
              <a:rPr lang="en-US" sz="2000" b="1" dirty="0" err="1"/>
              <a:t>SPOService</a:t>
            </a:r>
            <a:endParaRPr lang="en-US" sz="2000" b="1" dirty="0"/>
          </a:p>
          <a:p>
            <a:r>
              <a:rPr lang="en-US" sz="2000" dirty="0"/>
              <a:t>Call SPO cmdlets to query and update SharePoint assets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Call </a:t>
            </a:r>
            <a:r>
              <a:rPr lang="en-US" sz="2000" b="1" dirty="0"/>
              <a:t>New-</a:t>
            </a:r>
            <a:r>
              <a:rPr lang="en-US" sz="2000" b="1" dirty="0" err="1"/>
              <a:t>SPOSite</a:t>
            </a:r>
            <a:r>
              <a:rPr lang="en-US" sz="2000" dirty="0"/>
              <a:t> to create a new SharePoint site</a:t>
            </a:r>
          </a:p>
        </p:txBody>
      </p:sp>
      <p:pic>
        <p:nvPicPr>
          <p:cNvPr id="5" name="Picture 4">
            <a:extLst>
              <a:ext uri="{FF2B5EF4-FFF2-40B4-BE49-F238E27FC236}">
                <a16:creationId xmlns:a16="http://schemas.microsoft.com/office/drawing/2014/main" id="{53FDC0A7-1AC8-4A3A-A25E-2C90881733E3}"/>
              </a:ext>
            </a:extLst>
          </p:cNvPr>
          <p:cNvPicPr/>
          <p:nvPr/>
        </p:nvPicPr>
        <p:blipFill rotWithShape="1">
          <a:blip r:embed="rId2" cstate="print">
            <a:extLst>
              <a:ext uri="{28A0092B-C50C-407E-A947-70E740481C1C}">
                <a14:useLocalDpi xmlns:a14="http://schemas.microsoft.com/office/drawing/2010/main" val="0"/>
              </a:ext>
            </a:extLst>
          </a:blip>
          <a:srcRect r="5441" b="59524"/>
          <a:stretch/>
        </p:blipFill>
        <p:spPr bwMode="auto">
          <a:xfrm>
            <a:off x="848033" y="5105400"/>
            <a:ext cx="7686368" cy="1306683"/>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B926794F-CEFD-4D2D-B0E6-4D1449EE9E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269134"/>
            <a:ext cx="5262738" cy="2302865"/>
          </a:xfrm>
          <a:prstGeom prst="rect">
            <a:avLst/>
          </a:prstGeom>
          <a:noFill/>
          <a:ln>
            <a:noFill/>
          </a:ln>
        </p:spPr>
      </p:pic>
    </p:spTree>
    <p:extLst>
      <p:ext uri="{BB962C8B-B14F-4D97-AF65-F5344CB8AC3E}">
        <p14:creationId xmlns:p14="http://schemas.microsoft.com/office/powerpoint/2010/main" val="423747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295400"/>
            <a:ext cx="8382000" cy="5181600"/>
          </a:xfrm>
        </p:spPr>
        <p:txBody>
          <a:bodyPr>
            <a:noAutofit/>
          </a:bodyPr>
          <a:lstStyle/>
          <a:p>
            <a:r>
              <a:rPr lang="en-US" sz="2400" dirty="0"/>
              <a:t>Basic Info</a:t>
            </a:r>
          </a:p>
          <a:p>
            <a:pPr lvl="1"/>
            <a:r>
              <a:rPr lang="en-US" sz="2000" dirty="0"/>
              <a:t>What’s your name?</a:t>
            </a:r>
          </a:p>
          <a:p>
            <a:pPr lvl="1"/>
            <a:r>
              <a:rPr lang="en-US" sz="2000" dirty="0"/>
              <a:t>Where do you work? (optional)</a:t>
            </a:r>
          </a:p>
          <a:p>
            <a:pPr lvl="1"/>
            <a:r>
              <a:rPr lang="en-US" sz="2000" dirty="0"/>
              <a:t>How long have you been a developer?</a:t>
            </a:r>
          </a:p>
          <a:p>
            <a:pPr lvl="1"/>
            <a:endParaRPr lang="en-US" sz="2000" dirty="0"/>
          </a:p>
          <a:p>
            <a:pPr marL="347662" lvl="1" indent="0">
              <a:buNone/>
            </a:pPr>
            <a:endParaRPr lang="en-US" sz="700" dirty="0"/>
          </a:p>
          <a:p>
            <a:r>
              <a:rPr lang="en-US" sz="2400" dirty="0"/>
              <a:t>List skills with which you already feel comfortable</a:t>
            </a:r>
          </a:p>
          <a:p>
            <a:pPr lvl="1"/>
            <a:r>
              <a:rPr lang="en-US" sz="2000" dirty="0"/>
              <a:t>.NET programming with C# or VB.NET</a:t>
            </a:r>
          </a:p>
          <a:p>
            <a:pPr lvl="1"/>
            <a:r>
              <a:rPr lang="en-US" sz="2000" dirty="0"/>
              <a:t>SharePoint farm solution and add-in development</a:t>
            </a:r>
          </a:p>
          <a:p>
            <a:pPr lvl="1"/>
            <a:r>
              <a:rPr lang="en-US" sz="2000" dirty="0"/>
              <a:t>JavaScript and TypeScript</a:t>
            </a:r>
          </a:p>
          <a:p>
            <a:pPr lvl="1"/>
            <a:r>
              <a:rPr lang="en-US" sz="2000" dirty="0"/>
              <a:t>jQuery, React and Angular</a:t>
            </a:r>
          </a:p>
          <a:p>
            <a:pPr lvl="1"/>
            <a:r>
              <a:rPr lang="en-US" sz="2000" dirty="0"/>
              <a:t>Programming with HTTP Requests, REST and OData</a:t>
            </a:r>
          </a:p>
          <a:p>
            <a:pPr lvl="1"/>
            <a:r>
              <a:rPr lang="en-US" sz="2000" dirty="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(SPO)</a:t>
            </a:r>
          </a:p>
        </p:txBody>
      </p:sp>
      <p:pic>
        <p:nvPicPr>
          <p:cNvPr id="4" name="Picture 3"/>
          <p:cNvPicPr>
            <a:picLocks noChangeAspect="1"/>
          </p:cNvPicPr>
          <p:nvPr/>
        </p:nvPicPr>
        <p:blipFill>
          <a:blip r:embed="rId2"/>
          <a:stretch>
            <a:fillRect/>
          </a:stretch>
        </p:blipFill>
        <p:spPr>
          <a:xfrm>
            <a:off x="609600" y="1524000"/>
            <a:ext cx="7173226" cy="478831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92353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t>
            </a:r>
            <a:r>
              <a:rPr lang="en-US" strike="sngStrike" dirty="0"/>
              <a:t>App</a:t>
            </a:r>
            <a:r>
              <a:rPr lang="en-US" dirty="0"/>
              <a:t> Add-in Model</a:t>
            </a:r>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10879</TotalTime>
  <Words>2244</Words>
  <Application>Microsoft Office PowerPoint</Application>
  <PresentationFormat>On-screen Show (4:3)</PresentationFormat>
  <Paragraphs>357</Paragraphs>
  <Slides>55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ＭＳ Ｐゴシック</vt:lpstr>
      <vt:lpstr>Arial</vt:lpstr>
      <vt:lpstr>Arial Black</vt:lpstr>
      <vt:lpstr>Calibri</vt:lpstr>
      <vt:lpstr>Capitals</vt:lpstr>
      <vt:lpstr>Lucida Console</vt:lpstr>
      <vt:lpstr>Segoe UI</vt:lpstr>
      <vt:lpstr>Times New Roman</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Tenancies in SharePoint Online</vt:lpstr>
      <vt:lpstr>Microsoft 365 admin center</vt:lpstr>
      <vt:lpstr>The New 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User Authentication (SPO)</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TedP</cp:lastModifiedBy>
  <cp:revision>281</cp:revision>
  <dcterms:created xsi:type="dcterms:W3CDTF">2012-07-07T16:17:22Z</dcterms:created>
  <dcterms:modified xsi:type="dcterms:W3CDTF">2019-04-21T12:23:30Z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