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3"/>
  </p:notesMasterIdLst>
  <p:handoutMasterIdLst>
    <p:handoutMasterId r:id="rId44"/>
  </p:handoutMasterIdLst>
  <p:sldIdLst>
    <p:sldId id="279" r:id="rId6"/>
    <p:sldId id="362" r:id="rId7"/>
    <p:sldId id="354" r:id="rId8"/>
    <p:sldId id="436" r:id="rId9"/>
    <p:sldId id="437" r:id="rId10"/>
    <p:sldId id="440" r:id="rId11"/>
    <p:sldId id="438" r:id="rId12"/>
    <p:sldId id="449" r:id="rId13"/>
    <p:sldId id="455" r:id="rId14"/>
    <p:sldId id="456" r:id="rId15"/>
    <p:sldId id="458" r:id="rId16"/>
    <p:sldId id="464" r:id="rId17"/>
    <p:sldId id="388" r:id="rId18"/>
    <p:sldId id="290" r:id="rId19"/>
    <p:sldId id="416" r:id="rId20"/>
    <p:sldId id="389" r:id="rId21"/>
    <p:sldId id="415" r:id="rId22"/>
    <p:sldId id="465" r:id="rId23"/>
    <p:sldId id="459" r:id="rId24"/>
    <p:sldId id="466" r:id="rId25"/>
    <p:sldId id="460" r:id="rId26"/>
    <p:sldId id="467" r:id="rId27"/>
    <p:sldId id="461" r:id="rId28"/>
    <p:sldId id="468" r:id="rId29"/>
    <p:sldId id="469" r:id="rId30"/>
    <p:sldId id="470" r:id="rId31"/>
    <p:sldId id="462" r:id="rId32"/>
    <p:sldId id="429" r:id="rId33"/>
    <p:sldId id="430" r:id="rId34"/>
    <p:sldId id="398" r:id="rId35"/>
    <p:sldId id="471" r:id="rId36"/>
    <p:sldId id="452" r:id="rId37"/>
    <p:sldId id="453" r:id="rId38"/>
    <p:sldId id="432" r:id="rId39"/>
    <p:sldId id="433" r:id="rId40"/>
    <p:sldId id="410" r:id="rId41"/>
    <p:sldId id="463" r:id="rId4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62017" autoAdjust="0"/>
  </p:normalViewPr>
  <p:slideViewPr>
    <p:cSldViewPr>
      <p:cViewPr varScale="1">
        <p:scale>
          <a:sx n="34" d="100"/>
          <a:sy n="34" d="100"/>
        </p:scale>
        <p:origin x="1766" y="53"/>
      </p:cViewPr>
      <p:guideLst>
        <p:guide orient="horz" pos="2160"/>
        <p:guide pos="2880"/>
      </p:guideLst>
    </p:cSldViewPr>
  </p:slideViewPr>
  <p:notesTextViewPr>
    <p:cViewPr>
      <p:scale>
        <a:sx n="125" d="100"/>
        <a:sy n="125" d="100"/>
      </p:scale>
      <p:origin x="0" y="0"/>
    </p:cViewPr>
  </p:notesTextViewPr>
  <p:sorterViewPr>
    <p:cViewPr varScale="1">
      <p:scale>
        <a:sx n="100" d="100"/>
        <a:sy n="100" d="100"/>
      </p:scale>
      <p:origin x="0" y="-7368"/>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examines SharePoint Online development strategies and discusses the evolution of modern pages and Microsoft Teams into the SharePoint user experience. Students will learn to program using the Client-side Object Model (CSOM) using C# to automate remote provisioning tasks such as creating SharePoint sites and customized lists. Next, the module provides an overview of Microsoft Azure as a cloud-based development platform and demonstrates how to create essential on-demand services such as Azure Web Apps and Azure SQL databases. The module concludes with a TypeScript primer where students will learn to develop with TypeScript in Visual Studio 2017 to write client-side code using interfaces and strongly-typed programming.</a:t>
            </a: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71554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4952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C5A2A3EB-BE87-4080-97A4-5341D2051EE4}" type="datetime1">
              <a:rPr lang="en-US" smtClean="0"/>
              <a:t>7/10/2018</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a:t>Microsoft Office</a:t>
            </a:r>
            <a:endParaRPr lang="en-US" dirty="0"/>
          </a:p>
        </p:txBody>
      </p:sp>
      <p:sp>
        <p:nvSpPr>
          <p:cNvPr id="7" name="Footer Placeholder 6"/>
          <p:cNvSpPr>
            <a:spLocks noGrp="1"/>
          </p:cNvSpPr>
          <p:nvPr>
            <p:ph type="ftr" sz="quarter" idx="13"/>
          </p:nvPr>
        </p:nvSpPr>
        <p:spPr>
          <a:xfrm>
            <a:off x="0" y="8685212"/>
            <a:ext cx="5795010" cy="366191"/>
          </a:xfrm>
          <a:prstGeom prst="rect">
            <a:avLst/>
          </a:prstGeom>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65053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1995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A8B9A9E-036D-4C4B-847D-A3893FA8F1DA}" type="slidenum">
              <a:rPr lang="en-US" smtClean="0"/>
              <a:t>31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2304057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23466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609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A8B9A9E-036D-4C4B-847D-A3893FA8F1DA}"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2418309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A8B9A9E-036D-4C4B-847D-A3893FA8F1DA}"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3999857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A8B9A9E-036D-4C4B-847D-A3893FA8F1DA}"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3575068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60575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a:t>
            </a:r>
            <a:r>
              <a:rPr lang="en-US" baseline="0" dirty="0"/>
              <a:t> different types of apps and a few terms you should be aware of. First, apps are either hosted within SharePoint or they are hosted outside of SharePoint. The first type of app, a </a:t>
            </a:r>
            <a:r>
              <a:rPr lang="en-US" b="1" baseline="0" dirty="0"/>
              <a:t>SharePoint-Hosted app</a:t>
            </a:r>
            <a:r>
              <a:rPr lang="en-US" baseline="0" dirty="0"/>
              <a:t> is the type where all the app’s resources (pages, JavaScript, style sheets and images) are all provisioned to the SharePoint host. The business logic within SharePoint-Hosted apps runs within the client (browser). The hosting model for a </a:t>
            </a:r>
            <a:r>
              <a:rPr lang="en-US" b="1" baseline="0" dirty="0"/>
              <a:t>Provider-hosted app</a:t>
            </a:r>
            <a:r>
              <a:rPr lang="en-US" baseline="0" dirty="0"/>
              <a:t> is quite different in the sense that the bulk of the app logic and maintainable reside outside of SharePoint, for instance as an ASP.NET MVC site on another Windows Server, in Azure, as a PHP site in Amazon Web Services or any number of other options.</a:t>
            </a:r>
          </a:p>
          <a:p>
            <a:endParaRPr lang="en-US" dirty="0"/>
          </a:p>
          <a:p>
            <a:r>
              <a:rPr lang="en-US" dirty="0"/>
              <a:t>The</a:t>
            </a:r>
            <a:r>
              <a:rPr lang="en-US" baseline="0" dirty="0"/>
              <a:t> site in which an app is installed form is called the </a:t>
            </a:r>
            <a:r>
              <a:rPr lang="en-US" b="1" baseline="0" dirty="0"/>
              <a:t>host web</a:t>
            </a:r>
            <a:r>
              <a:rPr lang="en-US" baseline="0" dirty="0"/>
              <a:t>. When an app with SharePoint-hosted resources is installed, the SharePoint host will create a </a:t>
            </a:r>
            <a:r>
              <a:rPr lang="en-US" baseline="0" dirty="0" err="1"/>
              <a:t>subsite</a:t>
            </a:r>
            <a:r>
              <a:rPr lang="en-US" baseline="0" dirty="0"/>
              <a:t> known as the </a:t>
            </a:r>
            <a:r>
              <a:rPr lang="en-US" b="1" baseline="0" dirty="0"/>
              <a:t>app web</a:t>
            </a:r>
            <a:r>
              <a:rPr lang="en-US" baseline="0" dirty="0"/>
              <a:t>. For provider-hosted apps, the remote site is known as the </a:t>
            </a:r>
            <a:r>
              <a:rPr lang="en-US" b="1" baseline="0" dirty="0"/>
              <a:t>remote web</a:t>
            </a:r>
            <a:r>
              <a:rPr lang="en-US" baseline="0" dirty="0"/>
              <a:t>.</a:t>
            </a:r>
            <a:endParaRPr lang="en-US" dirty="0"/>
          </a:p>
        </p:txBody>
      </p:sp>
    </p:spTree>
    <p:extLst>
      <p:ext uri="{BB962C8B-B14F-4D97-AF65-F5344CB8AC3E}">
        <p14:creationId xmlns:p14="http://schemas.microsoft.com/office/powerpoint/2010/main" val="3627242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234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66859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a:t>Module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9753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1894"/>
            <a:ext cx="8060249" cy="609398"/>
          </a:xfrm>
        </p:spPr>
        <p:txBody>
          <a:bodyPr anchor="b" anchorCtr="0">
            <a:noAutofit/>
          </a:bodyPr>
          <a:lstStyle>
            <a:lvl1pPr>
              <a:defRPr sz="3001">
                <a:gradFill flip="none" rotWithShape="1">
                  <a:gsLst>
                    <a:gs pos="37000">
                      <a:schemeClr val="bg2"/>
                    </a:gs>
                    <a:gs pos="99000">
                      <a:schemeClr val="bg2"/>
                    </a:gs>
                  </a:gsLst>
                  <a:lin ang="5400000" scaled="0"/>
                  <a:tileRect/>
                </a:gradFill>
              </a:defRPr>
            </a:lvl1pPr>
          </a:lstStyle>
          <a:p>
            <a:r>
              <a:rPr lang="en-US"/>
              <a:t>Click to edit Master title style</a:t>
            </a:r>
            <a:endParaRPr lang="en-US" dirty="0"/>
          </a:p>
        </p:txBody>
      </p:sp>
      <p:sp>
        <p:nvSpPr>
          <p:cNvPr id="8" name="Rectangle 7"/>
          <p:cNvSpPr/>
          <p:nvPr userDrawn="1"/>
        </p:nvSpPr>
        <p:spPr bwMode="gray">
          <a:xfrm flipV="1">
            <a:off x="456129" y="6476999"/>
            <a:ext cx="8231743"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userDrawn="1"/>
        </p:nvSpPr>
        <p:spPr bwMode="gray">
          <a:xfrm>
            <a:off x="0" y="1217029"/>
            <a:ext cx="8687871"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 Placeholder 4"/>
          <p:cNvSpPr>
            <a:spLocks noGrp="1"/>
          </p:cNvSpPr>
          <p:nvPr>
            <p:ph type="body" sz="quarter" idx="10"/>
          </p:nvPr>
        </p:nvSpPr>
        <p:spPr>
          <a:xfrm>
            <a:off x="570457" y="1524000"/>
            <a:ext cx="8060250" cy="1775871"/>
          </a:xfrm>
        </p:spPr>
        <p:txBody>
          <a:bodyPr/>
          <a:lstStyle>
            <a:lvl1pPr marL="304881" indent="-304881">
              <a:defRPr sz="2101">
                <a:gradFill>
                  <a:gsLst>
                    <a:gs pos="0">
                      <a:schemeClr val="tx1"/>
                    </a:gs>
                    <a:gs pos="86000">
                      <a:schemeClr val="tx1"/>
                    </a:gs>
                  </a:gsLst>
                  <a:lin ang="5400000" scaled="0"/>
                </a:gradFill>
                <a:latin typeface="+mn-lt"/>
              </a:defRPr>
            </a:lvl1pPr>
            <a:lvl2pPr>
              <a:defRPr sz="1800">
                <a:gradFill>
                  <a:gsLst>
                    <a:gs pos="0">
                      <a:schemeClr val="tx1"/>
                    </a:gs>
                    <a:gs pos="86000">
                      <a:schemeClr val="tx1"/>
                    </a:gs>
                  </a:gsLst>
                  <a:lin ang="5400000" scaled="0"/>
                </a:gradFill>
                <a:latin typeface="+mn-lt"/>
              </a:defRPr>
            </a:lvl2pPr>
            <a:lvl3pPr marL="903926" indent="-262007">
              <a:defRPr sz="1500">
                <a:gradFill>
                  <a:gsLst>
                    <a:gs pos="0">
                      <a:schemeClr val="tx1"/>
                    </a:gs>
                    <a:gs pos="86000">
                      <a:schemeClr val="tx1"/>
                    </a:gs>
                  </a:gsLst>
                  <a:lin ang="5400000" scaled="0"/>
                </a:gradFill>
                <a:latin typeface="+mn-lt"/>
              </a:defRPr>
            </a:lvl3pPr>
            <a:lvl4pPr marL="1154024" indent="-209606">
              <a:defRPr sz="1350">
                <a:gradFill>
                  <a:gsLst>
                    <a:gs pos="0">
                      <a:schemeClr val="tx1"/>
                    </a:gs>
                    <a:gs pos="86000">
                      <a:schemeClr val="tx1"/>
                    </a:gs>
                  </a:gsLst>
                  <a:lin ang="5400000" scaled="0"/>
                </a:gradFill>
                <a:latin typeface="+mn-lt"/>
              </a:defRPr>
            </a:lvl4pPr>
            <a:lvl5pPr marL="1416031" indent="-211988">
              <a:defRPr sz="1350">
                <a:gradFill>
                  <a:gsLst>
                    <a:gs pos="0">
                      <a:schemeClr val="tx1"/>
                    </a:gs>
                    <a:gs pos="86000">
                      <a:schemeClr val="tx1"/>
                    </a:gs>
                  </a:gsLst>
                  <a:lin ang="5400000" scaled="0"/>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5825357"/>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7186" y="6021143"/>
            <a:ext cx="1322795" cy="813816"/>
          </a:xfrm>
          <a:prstGeom prst="rect">
            <a:avLst/>
          </a:prstGeom>
        </p:spPr>
      </p:pic>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354522994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7186" y="6021143"/>
            <a:ext cx="1322795" cy="813816"/>
          </a:xfrm>
          <a:prstGeom prst="rect">
            <a:avLst/>
          </a:prstGeom>
        </p:spPr>
      </p:pic>
    </p:spTree>
    <p:extLst>
      <p:ext uri="{BB962C8B-B14F-4D97-AF65-F5344CB8AC3E}">
        <p14:creationId xmlns:p14="http://schemas.microsoft.com/office/powerpoint/2010/main" val="86386461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2"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 id="2147483662" r:id="rId8"/>
    <p:sldLayoutId id="2147483663" r:id="rId9"/>
    <p:sldLayoutId id="2147483664" r:id="rId10"/>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manage.windowsazure.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600" dirty="0"/>
              <a:t>Introduction to Modern Software Development</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Azure Services for Developers</a:t>
            </a:r>
          </a:p>
        </p:txBody>
      </p:sp>
      <p:sp>
        <p:nvSpPr>
          <p:cNvPr id="3" name="Content Placeholder 2"/>
          <p:cNvSpPr>
            <a:spLocks noGrp="1"/>
          </p:cNvSpPr>
          <p:nvPr>
            <p:ph idx="1"/>
          </p:nvPr>
        </p:nvSpPr>
        <p:spPr/>
        <p:txBody>
          <a:bodyPr/>
          <a:lstStyle/>
          <a:p>
            <a:r>
              <a:rPr lang="en-US" dirty="0"/>
              <a:t>App Service Plans and Web Apps</a:t>
            </a:r>
          </a:p>
          <a:p>
            <a:r>
              <a:rPr lang="en-US" dirty="0"/>
              <a:t>Virtual Machines and Virtual Networks</a:t>
            </a:r>
          </a:p>
          <a:p>
            <a:r>
              <a:rPr lang="en-US" dirty="0"/>
              <a:t>Azure Storage Accounts </a:t>
            </a:r>
          </a:p>
          <a:p>
            <a:r>
              <a:rPr lang="en-US" dirty="0"/>
              <a:t>Azure SQL Databases</a:t>
            </a:r>
          </a:p>
          <a:p>
            <a:r>
              <a:rPr lang="en-US" dirty="0"/>
              <a:t>Azure Active Directory</a:t>
            </a:r>
          </a:p>
        </p:txBody>
      </p:sp>
    </p:spTree>
    <p:extLst>
      <p:ext uri="{BB962C8B-B14F-4D97-AF65-F5344CB8AC3E}">
        <p14:creationId xmlns:p14="http://schemas.microsoft.com/office/powerpoint/2010/main" val="3864447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Microsoft Azure Platform Overview</a:t>
            </a:r>
          </a:p>
          <a:p>
            <a:pPr>
              <a:buFont typeface="Wingdings" panose="05000000000000000000" pitchFamily="2" charset="2"/>
              <a:buChar char="Ø"/>
            </a:pPr>
            <a:r>
              <a:rPr lang="en-US" dirty="0"/>
              <a:t>Extending SharePoint Online</a:t>
            </a:r>
          </a:p>
          <a:p>
            <a:pPr>
              <a:buFont typeface="Wingdings" panose="05000000000000000000" pitchFamily="2" charset="2"/>
              <a:buChar char="§"/>
            </a:pPr>
            <a:r>
              <a:rPr lang="en-US" dirty="0"/>
              <a:t>Developing with Azure Active Directory</a:t>
            </a:r>
          </a:p>
          <a:p>
            <a:pPr>
              <a:buFont typeface="Wingdings" panose="05000000000000000000" pitchFamily="2" charset="2"/>
              <a:buChar char="§"/>
            </a:pPr>
            <a:r>
              <a:rPr lang="en-US" dirty="0"/>
              <a:t>Developing with the Visual Studio 2017</a:t>
            </a:r>
          </a:p>
          <a:p>
            <a:pPr>
              <a:buFont typeface="Wingdings" panose="05000000000000000000" pitchFamily="2" charset="2"/>
              <a:buChar char="§"/>
            </a:pPr>
            <a:r>
              <a:rPr lang="en-US" dirty="0"/>
              <a:t>Developing with Node.JS &amp; Visual Studio Code</a:t>
            </a:r>
          </a:p>
          <a:p>
            <a:pPr>
              <a:buFont typeface="Wingdings" panose="05000000000000000000" pitchFamily="2" charset="2"/>
              <a:buChar char="§"/>
            </a:pPr>
            <a:r>
              <a:rPr lang="en-US" dirty="0"/>
              <a:t>Getting Started with Office 365 &amp; Microsoft Azure</a:t>
            </a:r>
          </a:p>
        </p:txBody>
      </p:sp>
    </p:spTree>
    <p:extLst>
      <p:ext uri="{BB962C8B-B14F-4D97-AF65-F5344CB8AC3E}">
        <p14:creationId xmlns:p14="http://schemas.microsoft.com/office/powerpoint/2010/main" val="474534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the SharePoint Platform</a:t>
            </a:r>
          </a:p>
        </p:txBody>
      </p:sp>
      <p:sp>
        <p:nvSpPr>
          <p:cNvPr id="3" name="Content Placeholder 2"/>
          <p:cNvSpPr>
            <a:spLocks noGrp="1"/>
          </p:cNvSpPr>
          <p:nvPr>
            <p:ph idx="1"/>
          </p:nvPr>
        </p:nvSpPr>
        <p:spPr/>
        <p:txBody>
          <a:bodyPr/>
          <a:lstStyle/>
          <a:p>
            <a:r>
              <a:rPr lang="en-US" dirty="0"/>
              <a:t>Farm Solutions</a:t>
            </a:r>
          </a:p>
          <a:p>
            <a:r>
              <a:rPr lang="en-US" dirty="0"/>
              <a:t>S</a:t>
            </a:r>
            <a:r>
              <a:rPr lang="en-US" strike="sngStrike" dirty="0"/>
              <a:t>andboxed Solutions</a:t>
            </a:r>
          </a:p>
          <a:p>
            <a:r>
              <a:rPr lang="en-US" dirty="0"/>
              <a:t>SharePoint Add-ins</a:t>
            </a:r>
          </a:p>
          <a:p>
            <a:r>
              <a:rPr lang="en-US" dirty="0"/>
              <a:t>JavaScript Injection</a:t>
            </a:r>
          </a:p>
          <a:p>
            <a:r>
              <a:rPr lang="en-US" dirty="0"/>
              <a:t>SharePoint Framework (</a:t>
            </a:r>
            <a:r>
              <a:rPr lang="en-US" dirty="0" err="1"/>
              <a:t>SPFx</a:t>
            </a:r>
            <a:r>
              <a:rPr lang="en-US" dirty="0"/>
              <a:t>)</a:t>
            </a:r>
          </a:p>
        </p:txBody>
      </p:sp>
    </p:spTree>
    <p:extLst>
      <p:ext uri="{BB962C8B-B14F-4D97-AF65-F5344CB8AC3E}">
        <p14:creationId xmlns:p14="http://schemas.microsoft.com/office/powerpoint/2010/main" val="312645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SharePoint App Add-in Model</a:t>
            </a:r>
            <a:endParaRPr lang="en-US" dirty="0"/>
          </a:p>
        </p:txBody>
      </p:sp>
      <p:sp>
        <p:nvSpPr>
          <p:cNvPr id="3" name="Content Placeholder 2"/>
          <p:cNvSpPr>
            <a:spLocks noGrp="1"/>
          </p:cNvSpPr>
          <p:nvPr>
            <p:ph idx="1"/>
          </p:nvPr>
        </p:nvSpPr>
        <p:spPr/>
        <p:txBody>
          <a:bodyPr>
            <a:normAutofit/>
          </a:bodyPr>
          <a:lstStyle/>
          <a:p>
            <a:r>
              <a:rPr lang="en-US" sz="2400" dirty="0"/>
              <a:t>SharePoint 2013 introduced new development model</a:t>
            </a:r>
          </a:p>
          <a:p>
            <a:pPr lvl="1"/>
            <a:r>
              <a:rPr lang="en-US" sz="2000" dirty="0"/>
              <a:t>Originally introduced as "SharePoint App” model</a:t>
            </a:r>
          </a:p>
          <a:p>
            <a:pPr lvl="1"/>
            <a:r>
              <a:rPr lang="en-US" sz="2000" dirty="0"/>
              <a:t>Marketing folks renamed "SharePoint App” to "SharePoint Add-in”</a:t>
            </a:r>
          </a:p>
          <a:p>
            <a:pPr lvl="1"/>
            <a:endParaRPr lang="en-US" sz="2000" dirty="0"/>
          </a:p>
          <a:p>
            <a:r>
              <a:rPr lang="en-US" sz="2400" dirty="0"/>
              <a:t>Add-in model designed to replace farm solutions</a:t>
            </a:r>
          </a:p>
          <a:p>
            <a:pPr lvl="1"/>
            <a:r>
              <a:rPr lang="en-US" sz="2000" dirty="0"/>
              <a:t>Add-ins designed to supported SPO and SharePoint on-premises</a:t>
            </a:r>
          </a:p>
          <a:p>
            <a:pPr lvl="1"/>
            <a:r>
              <a:rPr lang="en-US" sz="2000" dirty="0"/>
              <a:t>Add-in code not allowed to run on SharePoint host server</a:t>
            </a:r>
          </a:p>
          <a:p>
            <a:pPr lvl="1"/>
            <a:r>
              <a:rPr lang="en-US" sz="2000" dirty="0"/>
              <a:t>Add-in talks to SharePoint using REST and CSOM</a:t>
            </a:r>
          </a:p>
          <a:p>
            <a:pPr lvl="1"/>
            <a:r>
              <a:rPr lang="en-US" sz="2000" dirty="0"/>
              <a:t>Add-in authenticates and establishes add-in identity</a:t>
            </a:r>
          </a:p>
          <a:p>
            <a:pPr lvl="1"/>
            <a:r>
              <a:rPr lang="en-US" sz="2000" dirty="0"/>
              <a:t>Add-in has permissions independent of user</a:t>
            </a:r>
          </a:p>
          <a:p>
            <a:pPr lvl="1"/>
            <a:r>
              <a:rPr lang="en-US" sz="2000" dirty="0"/>
              <a:t>Add-ins deployed to catalogs using publishing scheme</a:t>
            </a:r>
          </a:p>
        </p:txBody>
      </p:sp>
    </p:spTree>
    <p:extLst>
      <p:ext uri="{BB962C8B-B14F-4D97-AF65-F5344CB8AC3E}">
        <p14:creationId xmlns:p14="http://schemas.microsoft.com/office/powerpoint/2010/main" val="1209033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Hosting Options for SharePoint Add-ins</a:t>
            </a:r>
            <a:endParaRPr lang="en-US" dirty="0"/>
          </a:p>
        </p:txBody>
      </p:sp>
      <p:sp>
        <p:nvSpPr>
          <p:cNvPr id="3" name="Content Placeholder 2"/>
          <p:cNvSpPr>
            <a:spLocks noGrp="1"/>
          </p:cNvSpPr>
          <p:nvPr>
            <p:ph idx="1"/>
          </p:nvPr>
        </p:nvSpPr>
        <p:spPr/>
        <p:txBody>
          <a:bodyPr/>
          <a:lstStyle/>
          <a:p>
            <a:r>
              <a:rPr lang="en-US"/>
              <a:t>SharePoint-Hosted Add-ins</a:t>
            </a:r>
          </a:p>
          <a:p>
            <a:pPr lvl="1"/>
            <a:r>
              <a:rPr lang="en-US"/>
              <a:t>Add-in resources added to SharePoint host</a:t>
            </a:r>
          </a:p>
          <a:p>
            <a:pPr lvl="1"/>
            <a:r>
              <a:rPr lang="en-US"/>
              <a:t>Stored in child site known as </a:t>
            </a:r>
            <a:r>
              <a:rPr lang="en-US" b="1"/>
              <a:t>app web</a:t>
            </a:r>
          </a:p>
          <a:p>
            <a:pPr lvl="1"/>
            <a:r>
              <a:rPr lang="en-US"/>
              <a:t>Add-in has only client-side code</a:t>
            </a:r>
          </a:p>
          <a:p>
            <a:pPr lvl="1"/>
            <a:r>
              <a:rPr lang="en-US"/>
              <a:t>Add-in cannot have server-side code</a:t>
            </a:r>
          </a:p>
          <a:p>
            <a:pPr lvl="1"/>
            <a:endParaRPr lang="en-US"/>
          </a:p>
          <a:p>
            <a:r>
              <a:rPr lang="en-US"/>
              <a:t>Provider-Hosted Add-ins</a:t>
            </a:r>
          </a:p>
          <a:p>
            <a:pPr lvl="1"/>
            <a:r>
              <a:rPr lang="en-US"/>
              <a:t>Add-in resources deployed on remote server</a:t>
            </a:r>
          </a:p>
          <a:p>
            <a:pPr lvl="1"/>
            <a:r>
              <a:rPr lang="en-US"/>
              <a:t>Remote site known as </a:t>
            </a:r>
            <a:r>
              <a:rPr lang="en-US" b="1"/>
              <a:t>remote web</a:t>
            </a:r>
          </a:p>
          <a:p>
            <a:pPr lvl="1"/>
            <a:r>
              <a:rPr lang="en-US"/>
              <a:t>Add-in can have client-side code</a:t>
            </a:r>
          </a:p>
          <a:p>
            <a:pPr lvl="1"/>
            <a:r>
              <a:rPr lang="en-US"/>
              <a:t>Add-in can have server-side code</a:t>
            </a:r>
            <a:endParaRPr lang="en-US" dirty="0"/>
          </a:p>
        </p:txBody>
      </p:sp>
      <p:pic>
        <p:nvPicPr>
          <p:cNvPr id="4" name="Picture 3"/>
          <p:cNvPicPr>
            <a:picLocks noChangeAspect="1"/>
          </p:cNvPicPr>
          <p:nvPr/>
        </p:nvPicPr>
        <p:blipFill>
          <a:blip r:embed="rId3"/>
          <a:stretch>
            <a:fillRect/>
          </a:stretch>
        </p:blipFill>
        <p:spPr>
          <a:xfrm>
            <a:off x="7315201" y="1267027"/>
            <a:ext cx="1459991" cy="2161973"/>
          </a:xfrm>
          <a:prstGeom prst="rect">
            <a:avLst/>
          </a:prstGeom>
          <a:ln>
            <a:noFill/>
          </a:ln>
          <a:effectLst/>
        </p:spPr>
      </p:pic>
      <p:pic>
        <p:nvPicPr>
          <p:cNvPr id="5" name="Picture 4"/>
          <p:cNvPicPr>
            <a:picLocks noChangeAspect="1"/>
          </p:cNvPicPr>
          <p:nvPr/>
        </p:nvPicPr>
        <p:blipFill>
          <a:blip r:embed="rId4"/>
          <a:stretch>
            <a:fillRect/>
          </a:stretch>
        </p:blipFill>
        <p:spPr>
          <a:xfrm>
            <a:off x="7467600" y="4038600"/>
            <a:ext cx="1447800" cy="2087677"/>
          </a:xfrm>
          <a:prstGeom prst="rect">
            <a:avLst/>
          </a:prstGeom>
          <a:ln>
            <a:noFill/>
          </a:ln>
          <a:effectLst/>
        </p:spPr>
      </p:pic>
    </p:spTree>
    <p:extLst>
      <p:ext uri="{BB962C8B-B14F-4D97-AF65-F5344CB8AC3E}">
        <p14:creationId xmlns:p14="http://schemas.microsoft.com/office/powerpoint/2010/main" val="547031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APIs used by SharePoint Add-ins</a:t>
            </a:r>
          </a:p>
        </p:txBody>
      </p:sp>
      <p:sp>
        <p:nvSpPr>
          <p:cNvPr id="3" name="Content Placeholder 2"/>
          <p:cNvSpPr>
            <a:spLocks noGrp="1"/>
          </p:cNvSpPr>
          <p:nvPr>
            <p:ph idx="1"/>
          </p:nvPr>
        </p:nvSpPr>
        <p:spPr/>
        <p:txBody>
          <a:bodyPr/>
          <a:lstStyle/>
          <a:p>
            <a:r>
              <a:rPr lang="en-US" dirty="0"/>
              <a:t>SharePoint REST API</a:t>
            </a:r>
          </a:p>
          <a:p>
            <a:pPr lvl="1"/>
            <a:r>
              <a:rPr lang="en-US" sz="2300" dirty="0"/>
              <a:t>Commonly used with client-side JavaScript code</a:t>
            </a:r>
          </a:p>
          <a:p>
            <a:pPr lvl="1"/>
            <a:r>
              <a:rPr lang="en-US" sz="2300" dirty="0"/>
              <a:t>Good fit when developing SharePoint-hosted add-ins</a:t>
            </a:r>
          </a:p>
          <a:p>
            <a:pPr lvl="1"/>
            <a:r>
              <a:rPr lang="en-US" sz="2300" dirty="0"/>
              <a:t>Accessible to any type of client on any platform</a:t>
            </a:r>
          </a:p>
          <a:p>
            <a:pPr lvl="1"/>
            <a:endParaRPr lang="en-US" dirty="0"/>
          </a:p>
          <a:p>
            <a:r>
              <a:rPr lang="en-US" dirty="0"/>
              <a:t>Client-side Object Model (CSOM)</a:t>
            </a:r>
          </a:p>
          <a:p>
            <a:pPr lvl="1"/>
            <a:r>
              <a:rPr lang="en-US" sz="2300" dirty="0"/>
              <a:t>Commonly used with server-side C# code</a:t>
            </a:r>
          </a:p>
          <a:p>
            <a:pPr lvl="1"/>
            <a:r>
              <a:rPr lang="en-US" sz="2300" dirty="0"/>
              <a:t>Good fit when developing provider-hosted add-ins</a:t>
            </a:r>
          </a:p>
          <a:p>
            <a:pPr lvl="1"/>
            <a:r>
              <a:rPr lang="en-US" sz="2300" dirty="0"/>
              <a:t>Good fit when creating desktop clients (e.g. Console app)</a:t>
            </a:r>
          </a:p>
          <a:p>
            <a:pPr lvl="1"/>
            <a:r>
              <a:rPr lang="en-US" sz="2300" dirty="0"/>
              <a:t>Used to perform remote provisioning in SPO sites</a:t>
            </a:r>
          </a:p>
        </p:txBody>
      </p:sp>
    </p:spTree>
    <p:extLst>
      <p:ext uri="{BB962C8B-B14F-4D97-AF65-F5344CB8AC3E}">
        <p14:creationId xmlns:p14="http://schemas.microsoft.com/office/powerpoint/2010/main" val="2647797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Injection</a:t>
            </a:r>
          </a:p>
        </p:txBody>
      </p:sp>
      <p:sp>
        <p:nvSpPr>
          <p:cNvPr id="3" name="Content Placeholder 2"/>
          <p:cNvSpPr>
            <a:spLocks noGrp="1"/>
          </p:cNvSpPr>
          <p:nvPr>
            <p:ph idx="1"/>
          </p:nvPr>
        </p:nvSpPr>
        <p:spPr>
          <a:xfrm>
            <a:off x="381000" y="1447800"/>
            <a:ext cx="8534400" cy="5181600"/>
          </a:xfrm>
        </p:spPr>
        <p:txBody>
          <a:bodyPr/>
          <a:lstStyle/>
          <a:p>
            <a:r>
              <a:rPr lang="en-US" dirty="0"/>
              <a:t>JavaScript injection based on central concept…</a:t>
            </a:r>
          </a:p>
          <a:p>
            <a:pPr marL="803275" lvl="1" indent="-284163">
              <a:buFont typeface="+mj-lt"/>
              <a:buAutoNum type="arabicPeriod"/>
            </a:pPr>
            <a:r>
              <a:rPr lang="en-US" sz="2000" dirty="0"/>
              <a:t>upload custom JavaScript code to SharePoint Online </a:t>
            </a:r>
          </a:p>
          <a:p>
            <a:pPr marL="803275" lvl="1" indent="-284163">
              <a:buFont typeface="+mj-lt"/>
              <a:buAutoNum type="arabicPeriod"/>
            </a:pPr>
            <a:r>
              <a:rPr lang="en-US" sz="2000" dirty="0"/>
              <a:t>execute code using identity and permissions of current user</a:t>
            </a:r>
          </a:p>
          <a:p>
            <a:pPr>
              <a:lnSpc>
                <a:spcPct val="150000"/>
              </a:lnSpc>
            </a:pPr>
            <a:r>
              <a:rPr lang="en-US" dirty="0"/>
              <a:t>Approaches for using JavaScript injection</a:t>
            </a:r>
          </a:p>
          <a:p>
            <a:pPr lvl="1"/>
            <a:r>
              <a:rPr lang="en-US" dirty="0"/>
              <a:t>Script Editor Web Part</a:t>
            </a:r>
          </a:p>
          <a:p>
            <a:pPr lvl="1"/>
            <a:r>
              <a:rPr lang="en-US" dirty="0"/>
              <a:t>Adding JavaScript code behind SharePoint site pages</a:t>
            </a:r>
          </a:p>
          <a:p>
            <a:pPr lvl="1"/>
            <a:r>
              <a:rPr lang="en-US" dirty="0"/>
              <a:t>Full-blown Visual Studio project development</a:t>
            </a:r>
          </a:p>
          <a:p>
            <a:pPr>
              <a:lnSpc>
                <a:spcPct val="150000"/>
              </a:lnSpc>
            </a:pPr>
            <a:r>
              <a:rPr lang="en-US" dirty="0"/>
              <a:t>Why create solution using JavaScript Injection?</a:t>
            </a:r>
          </a:p>
          <a:p>
            <a:pPr lvl="1"/>
            <a:r>
              <a:rPr lang="en-US" dirty="0"/>
              <a:t>Provides more flexibility than SharePoint add-in model</a:t>
            </a:r>
          </a:p>
          <a:p>
            <a:pPr lvl="1"/>
            <a:r>
              <a:rPr lang="en-US" dirty="0"/>
              <a:t>Poses fewer constraints than SharePoint add-in model</a:t>
            </a:r>
          </a:p>
        </p:txBody>
      </p:sp>
    </p:spTree>
    <p:extLst>
      <p:ext uri="{BB962C8B-B14F-4D97-AF65-F5344CB8AC3E}">
        <p14:creationId xmlns:p14="http://schemas.microsoft.com/office/powerpoint/2010/main" val="2075946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Provisioning</a:t>
            </a:r>
          </a:p>
        </p:txBody>
      </p:sp>
      <p:sp>
        <p:nvSpPr>
          <p:cNvPr id="4" name="Content Placeholder 3"/>
          <p:cNvSpPr>
            <a:spLocks noGrp="1"/>
          </p:cNvSpPr>
          <p:nvPr>
            <p:ph idx="1"/>
          </p:nvPr>
        </p:nvSpPr>
        <p:spPr/>
        <p:txBody>
          <a:bodyPr/>
          <a:lstStyle/>
          <a:p>
            <a:r>
              <a:rPr lang="en-US" dirty="0"/>
              <a:t>Remote provisioning in SPO</a:t>
            </a:r>
          </a:p>
          <a:p>
            <a:pPr lvl="1"/>
            <a:r>
              <a:rPr lang="en-US" dirty="0"/>
              <a:t>Use CSOM to create SPO site elements</a:t>
            </a:r>
          </a:p>
          <a:p>
            <a:pPr lvl="1"/>
            <a:r>
              <a:rPr lang="en-US" dirty="0"/>
              <a:t>Recommended over SharePoint solutions &amp; features</a:t>
            </a:r>
          </a:p>
          <a:p>
            <a:pPr lvl="1"/>
            <a:endParaRPr lang="en-US" sz="400" dirty="0"/>
          </a:p>
          <a:p>
            <a:r>
              <a:rPr lang="en-US" dirty="0"/>
              <a:t>What can you create with Remote Provisioning</a:t>
            </a:r>
          </a:p>
          <a:p>
            <a:pPr lvl="1"/>
            <a:r>
              <a:rPr lang="en-US" dirty="0"/>
              <a:t>New child sites, lists and document libraries</a:t>
            </a:r>
          </a:p>
          <a:p>
            <a:pPr lvl="1"/>
            <a:r>
              <a:rPr lang="en-US" dirty="0"/>
              <a:t>Site columns, content types and remote event receivers</a:t>
            </a:r>
          </a:p>
          <a:p>
            <a:pPr lvl="1"/>
            <a:r>
              <a:rPr lang="en-US" dirty="0"/>
              <a:t>New pages with custom JavaScript logic</a:t>
            </a:r>
          </a:p>
          <a:p>
            <a:pPr lvl="1"/>
            <a:r>
              <a:rPr lang="en-US" dirty="0"/>
              <a:t>User custom actions with custom JavaScript logic</a:t>
            </a:r>
          </a:p>
        </p:txBody>
      </p:sp>
    </p:spTree>
    <p:extLst>
      <p:ext uri="{BB962C8B-B14F-4D97-AF65-F5344CB8AC3E}">
        <p14:creationId xmlns:p14="http://schemas.microsoft.com/office/powerpoint/2010/main" val="3408832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SharePoint Framework (</a:t>
            </a:r>
            <a:r>
              <a:rPr lang="en-US" dirty="0" err="1"/>
              <a:t>SPFx</a:t>
            </a:r>
            <a:r>
              <a:rPr lang="en-US" dirty="0"/>
              <a:t>)</a:t>
            </a:r>
          </a:p>
        </p:txBody>
      </p:sp>
      <p:sp>
        <p:nvSpPr>
          <p:cNvPr id="3" name="Content Placeholder 2"/>
          <p:cNvSpPr>
            <a:spLocks noGrp="1"/>
          </p:cNvSpPr>
          <p:nvPr>
            <p:ph idx="1"/>
          </p:nvPr>
        </p:nvSpPr>
        <p:spPr/>
        <p:txBody>
          <a:bodyPr>
            <a:normAutofit/>
          </a:bodyPr>
          <a:lstStyle/>
          <a:p>
            <a:r>
              <a:rPr lang="en-US" sz="2400" dirty="0"/>
              <a:t>Development model based on pages and web parts</a:t>
            </a:r>
          </a:p>
          <a:p>
            <a:pPr lvl="1"/>
            <a:r>
              <a:rPr lang="en-US" sz="2000" dirty="0"/>
              <a:t>Based on client-side development with JavaScript or TypeScript</a:t>
            </a:r>
          </a:p>
          <a:p>
            <a:pPr lvl="1"/>
            <a:r>
              <a:rPr lang="en-US" sz="2000" dirty="0"/>
              <a:t>Code runs with authenticated identity of current user</a:t>
            </a:r>
          </a:p>
          <a:p>
            <a:pPr lvl="1"/>
            <a:r>
              <a:rPr lang="en-US" sz="2000" dirty="0"/>
              <a:t>Easy access to SharePoint and Office 365 content and data</a:t>
            </a:r>
          </a:p>
          <a:p>
            <a:pPr lvl="1"/>
            <a:r>
              <a:rPr lang="en-US" sz="2000" dirty="0"/>
              <a:t>Developer tools designed to support cross-platform development</a:t>
            </a:r>
          </a:p>
          <a:p>
            <a:pPr lvl="1"/>
            <a:r>
              <a:rPr lang="en-US" sz="2000" dirty="0"/>
              <a:t>Great support for targeting mobile devices</a:t>
            </a:r>
          </a:p>
        </p:txBody>
      </p:sp>
      <p:sp>
        <p:nvSpPr>
          <p:cNvPr id="4" name="Rectangle 3"/>
          <p:cNvSpPr/>
          <p:nvPr/>
        </p:nvSpPr>
        <p:spPr>
          <a:xfrm>
            <a:off x="1295400" y="3903785"/>
            <a:ext cx="6096000" cy="2573215"/>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SharePoint Page</a:t>
            </a:r>
          </a:p>
        </p:txBody>
      </p:sp>
      <p:sp>
        <p:nvSpPr>
          <p:cNvPr id="5" name="Rectangle 4"/>
          <p:cNvSpPr/>
          <p:nvPr/>
        </p:nvSpPr>
        <p:spPr>
          <a:xfrm>
            <a:off x="1524000" y="4100147"/>
            <a:ext cx="2667000" cy="7620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Client-side Web Part 1</a:t>
            </a:r>
          </a:p>
        </p:txBody>
      </p:sp>
      <p:sp>
        <p:nvSpPr>
          <p:cNvPr id="7" name="Rectangle 6"/>
          <p:cNvSpPr/>
          <p:nvPr/>
        </p:nvSpPr>
        <p:spPr>
          <a:xfrm>
            <a:off x="1524000" y="4862147"/>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JavaScript</a:t>
            </a:r>
          </a:p>
        </p:txBody>
      </p:sp>
      <p:sp>
        <p:nvSpPr>
          <p:cNvPr id="8" name="Rectangle 7"/>
          <p:cNvSpPr/>
          <p:nvPr/>
        </p:nvSpPr>
        <p:spPr>
          <a:xfrm>
            <a:off x="1524000" y="5221166"/>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Knockout</a:t>
            </a:r>
          </a:p>
        </p:txBody>
      </p:sp>
      <p:sp>
        <p:nvSpPr>
          <p:cNvPr id="11" name="Rectangle 10"/>
          <p:cNvSpPr/>
          <p:nvPr/>
        </p:nvSpPr>
        <p:spPr>
          <a:xfrm>
            <a:off x="1524000" y="5580185"/>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SharePoint REST API</a:t>
            </a:r>
          </a:p>
        </p:txBody>
      </p:sp>
      <p:sp>
        <p:nvSpPr>
          <p:cNvPr id="14" name="Rectangle 13"/>
          <p:cNvSpPr/>
          <p:nvPr/>
        </p:nvSpPr>
        <p:spPr>
          <a:xfrm>
            <a:off x="4419600" y="4104543"/>
            <a:ext cx="2667000" cy="7620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Client-side Web Part 2</a:t>
            </a:r>
          </a:p>
        </p:txBody>
      </p:sp>
      <p:sp>
        <p:nvSpPr>
          <p:cNvPr id="15" name="Rectangle 14"/>
          <p:cNvSpPr/>
          <p:nvPr/>
        </p:nvSpPr>
        <p:spPr>
          <a:xfrm>
            <a:off x="4419600" y="4866543"/>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TypeScript</a:t>
            </a:r>
          </a:p>
        </p:txBody>
      </p:sp>
      <p:sp>
        <p:nvSpPr>
          <p:cNvPr id="16" name="Rectangle 15"/>
          <p:cNvSpPr/>
          <p:nvPr/>
        </p:nvSpPr>
        <p:spPr>
          <a:xfrm>
            <a:off x="4419600" y="5225562"/>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React</a:t>
            </a:r>
          </a:p>
        </p:txBody>
      </p:sp>
      <p:sp>
        <p:nvSpPr>
          <p:cNvPr id="17" name="Rectangle 16"/>
          <p:cNvSpPr/>
          <p:nvPr/>
        </p:nvSpPr>
        <p:spPr>
          <a:xfrm>
            <a:off x="4419600" y="5584581"/>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Microsoft Graph API</a:t>
            </a:r>
          </a:p>
        </p:txBody>
      </p:sp>
    </p:spTree>
    <p:extLst>
      <p:ext uri="{BB962C8B-B14F-4D97-AF65-F5344CB8AC3E}">
        <p14:creationId xmlns:p14="http://schemas.microsoft.com/office/powerpoint/2010/main" val="99824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11" grpId="0" animBg="1"/>
      <p:bldP spid="14" grpId="0" animBg="1"/>
      <p:bldP spid="15" grpId="0" animBg="1"/>
      <p:bldP spid="16" grpId="0" animBg="1"/>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Microsoft Azure Platform Overview</a:t>
            </a:r>
          </a:p>
          <a:p>
            <a:pPr>
              <a:buFont typeface="Wingdings" panose="05000000000000000000" pitchFamily="2" charset="2"/>
              <a:buChar char="ü"/>
            </a:pPr>
            <a:r>
              <a:rPr lang="en-US" dirty="0"/>
              <a:t>Extending SharePoint Online</a:t>
            </a:r>
          </a:p>
          <a:p>
            <a:pPr>
              <a:buFont typeface="Wingdings" panose="05000000000000000000" pitchFamily="2" charset="2"/>
              <a:buChar char="Ø"/>
            </a:pPr>
            <a:r>
              <a:rPr lang="en-US" dirty="0"/>
              <a:t>Developing with Azure Active Directory</a:t>
            </a:r>
          </a:p>
          <a:p>
            <a:pPr>
              <a:buFont typeface="Wingdings" panose="05000000000000000000" pitchFamily="2" charset="2"/>
              <a:buChar char="§"/>
            </a:pPr>
            <a:r>
              <a:rPr lang="en-US" dirty="0"/>
              <a:t>Developing with the Visual Studio 2017</a:t>
            </a:r>
          </a:p>
          <a:p>
            <a:pPr>
              <a:buFont typeface="Wingdings" panose="05000000000000000000" pitchFamily="2" charset="2"/>
              <a:buChar char="§"/>
            </a:pPr>
            <a:r>
              <a:rPr lang="en-US" dirty="0"/>
              <a:t>Developing with Node.JS &amp; Visual Studio Code</a:t>
            </a:r>
          </a:p>
          <a:p>
            <a:pPr>
              <a:buFont typeface="Wingdings" panose="05000000000000000000" pitchFamily="2" charset="2"/>
              <a:buChar char="§"/>
            </a:pPr>
            <a:r>
              <a:rPr lang="en-US" dirty="0"/>
              <a:t>Getting Started with Office 365 &amp; Microsoft Azure</a:t>
            </a:r>
          </a:p>
        </p:txBody>
      </p:sp>
    </p:spTree>
    <p:extLst>
      <p:ext uri="{BB962C8B-B14F-4D97-AF65-F5344CB8AC3E}">
        <p14:creationId xmlns:p14="http://schemas.microsoft.com/office/powerpoint/2010/main" val="6697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Introductions</a:t>
            </a:r>
          </a:p>
        </p:txBody>
      </p:sp>
      <p:sp>
        <p:nvSpPr>
          <p:cNvPr id="3" name="Content Placeholder 2"/>
          <p:cNvSpPr>
            <a:spLocks noGrp="1"/>
          </p:cNvSpPr>
          <p:nvPr>
            <p:ph idx="1"/>
          </p:nvPr>
        </p:nvSpPr>
        <p:spPr>
          <a:xfrm>
            <a:off x="381000" y="1143000"/>
            <a:ext cx="8382000" cy="5181600"/>
          </a:xfrm>
        </p:spPr>
        <p:txBody>
          <a:bodyPr>
            <a:noAutofit/>
          </a:bodyPr>
          <a:lstStyle/>
          <a:p>
            <a:r>
              <a:rPr lang="en-US" dirty="0"/>
              <a:t>Basic Info</a:t>
            </a:r>
          </a:p>
          <a:p>
            <a:pPr lvl="1"/>
            <a:r>
              <a:rPr lang="en-US" dirty="0"/>
              <a:t>What’s your name?</a:t>
            </a:r>
          </a:p>
          <a:p>
            <a:pPr lvl="1"/>
            <a:r>
              <a:rPr lang="en-US" dirty="0"/>
              <a:t>Where do you work? (optional)</a:t>
            </a:r>
          </a:p>
          <a:p>
            <a:pPr lvl="1"/>
            <a:r>
              <a:rPr lang="en-US" dirty="0"/>
              <a:t>How long have you been a developer?</a:t>
            </a:r>
          </a:p>
          <a:p>
            <a:pPr marL="347662" lvl="1" indent="0">
              <a:buNone/>
            </a:pPr>
            <a:endParaRPr lang="en-US" sz="800" dirty="0"/>
          </a:p>
          <a:p>
            <a:r>
              <a:rPr lang="en-US" dirty="0"/>
              <a:t>List skills with which you already feel comfortable</a:t>
            </a:r>
          </a:p>
          <a:p>
            <a:pPr lvl="1"/>
            <a:r>
              <a:rPr lang="en-US" dirty="0"/>
              <a:t>.NET programming with C# or VB.NET</a:t>
            </a:r>
          </a:p>
          <a:p>
            <a:pPr lvl="1"/>
            <a:r>
              <a:rPr lang="en-US" dirty="0"/>
              <a:t>SharePoint farm solution development</a:t>
            </a:r>
          </a:p>
          <a:p>
            <a:pPr lvl="1"/>
            <a:r>
              <a:rPr lang="en-US" dirty="0"/>
              <a:t>JavaScript, jQuery and Angular</a:t>
            </a:r>
          </a:p>
          <a:p>
            <a:pPr lvl="1"/>
            <a:r>
              <a:rPr lang="en-US" dirty="0"/>
              <a:t>Programming with REST and OData</a:t>
            </a:r>
          </a:p>
          <a:p>
            <a:pPr lvl="1"/>
            <a:r>
              <a:rPr lang="en-US" dirty="0"/>
              <a:t>Developing with ASP.NET MVC and Web API</a:t>
            </a:r>
          </a:p>
          <a:p>
            <a:pPr lvl="1"/>
            <a:r>
              <a:rPr lang="en-US" dirty="0"/>
              <a:t>Developing with AngularJS using version 1.0, 1.5 or 2.0</a:t>
            </a:r>
          </a:p>
        </p:txBody>
      </p:sp>
    </p:spTree>
    <p:extLst>
      <p:ext uri="{BB962C8B-B14F-4D97-AF65-F5344CB8AC3E}">
        <p14:creationId xmlns:p14="http://schemas.microsoft.com/office/powerpoint/2010/main" val="2755430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dirty="0"/>
              <a:t>Azure Active Directory and Office 365</a:t>
            </a:r>
          </a:p>
        </p:txBody>
      </p:sp>
      <p:sp>
        <p:nvSpPr>
          <p:cNvPr id="3" name="Content Placeholder 2"/>
          <p:cNvSpPr>
            <a:spLocks noGrp="1"/>
          </p:cNvSpPr>
          <p:nvPr>
            <p:ph idx="1"/>
          </p:nvPr>
        </p:nvSpPr>
        <p:spPr/>
        <p:txBody>
          <a:bodyPr>
            <a:normAutofit/>
          </a:bodyPr>
          <a:lstStyle/>
          <a:p>
            <a:r>
              <a:rPr lang="en-US" sz="2400" dirty="0"/>
              <a:t>Office 365 environments are based on Azure AD tenants</a:t>
            </a:r>
          </a:p>
          <a:p>
            <a:pPr lvl="1"/>
            <a:r>
              <a:rPr lang="en-US" sz="2000" dirty="0"/>
              <a:t>Tenant provides scope for creating and managing users</a:t>
            </a:r>
          </a:p>
          <a:p>
            <a:pPr lvl="1"/>
            <a:endParaRPr lang="en-US" sz="2000" dirty="0"/>
          </a:p>
          <a:p>
            <a:r>
              <a:rPr lang="en-US" sz="2400" dirty="0"/>
              <a:t>Office 365 is integrated with Azure Active Directory (AAD)</a:t>
            </a:r>
          </a:p>
          <a:p>
            <a:pPr lvl="1"/>
            <a:r>
              <a:rPr lang="en-US" sz="2000" dirty="0"/>
              <a:t>Each Office 365 organization is backed by an AAD tenant</a:t>
            </a:r>
          </a:p>
          <a:p>
            <a:pPr lvl="1"/>
            <a:r>
              <a:rPr lang="en-US" sz="2000" dirty="0"/>
              <a:t>AAD tenant can be managed using Office 365 administration</a:t>
            </a:r>
          </a:p>
          <a:p>
            <a:pPr lvl="1"/>
            <a:r>
              <a:rPr lang="en-US" sz="2000" dirty="0"/>
              <a:t>AAD tenant can be managed using Windows Azure Portal</a:t>
            </a:r>
          </a:p>
          <a:p>
            <a:pPr lvl="1"/>
            <a:r>
              <a:rPr lang="en-US" sz="2000" dirty="0"/>
              <a:t>AAD tenant can be managed using Windows PowerShell</a:t>
            </a:r>
          </a:p>
          <a:p>
            <a:pPr lvl="1"/>
            <a:r>
              <a:rPr lang="en-US" sz="2000" dirty="0"/>
              <a:t>Azure support registering application within scope of AAD tenant</a:t>
            </a:r>
          </a:p>
          <a:p>
            <a:endParaRPr lang="en-US" sz="2400" dirty="0"/>
          </a:p>
        </p:txBody>
      </p:sp>
    </p:spTree>
    <p:extLst>
      <p:ext uri="{BB962C8B-B14F-4D97-AF65-F5344CB8AC3E}">
        <p14:creationId xmlns:p14="http://schemas.microsoft.com/office/powerpoint/2010/main" val="1520186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Microsoft Azure Platform Overview</a:t>
            </a:r>
          </a:p>
          <a:p>
            <a:pPr>
              <a:buFont typeface="Wingdings" panose="05000000000000000000" pitchFamily="2" charset="2"/>
              <a:buChar char="ü"/>
            </a:pPr>
            <a:r>
              <a:rPr lang="en-US" dirty="0"/>
              <a:t>Extending SharePoint Online</a:t>
            </a:r>
          </a:p>
          <a:p>
            <a:pPr>
              <a:buFont typeface="Wingdings" panose="05000000000000000000" pitchFamily="2" charset="2"/>
              <a:buChar char="ü"/>
            </a:pPr>
            <a:r>
              <a:rPr lang="en-US" dirty="0"/>
              <a:t>Developing with Azure Active Directory</a:t>
            </a:r>
          </a:p>
          <a:p>
            <a:pPr>
              <a:buFont typeface="Wingdings" panose="05000000000000000000" pitchFamily="2" charset="2"/>
              <a:buChar char="Ø"/>
            </a:pPr>
            <a:r>
              <a:rPr lang="en-US" dirty="0"/>
              <a:t>Developing with the Visual Studio 2017</a:t>
            </a:r>
          </a:p>
          <a:p>
            <a:pPr>
              <a:buFont typeface="Wingdings" panose="05000000000000000000" pitchFamily="2" charset="2"/>
              <a:buChar char="§"/>
            </a:pPr>
            <a:r>
              <a:rPr lang="en-US" dirty="0"/>
              <a:t>Developing with Node.JS &amp; Visual Studio Code</a:t>
            </a:r>
          </a:p>
          <a:p>
            <a:pPr>
              <a:buFont typeface="Wingdings" panose="05000000000000000000" pitchFamily="2" charset="2"/>
              <a:buChar char="§"/>
            </a:pPr>
            <a:r>
              <a:rPr lang="en-US" dirty="0"/>
              <a:t>Getting Started with Office 365 &amp; Microsoft Azure</a:t>
            </a:r>
          </a:p>
        </p:txBody>
      </p:sp>
    </p:spTree>
    <p:extLst>
      <p:ext uri="{BB962C8B-B14F-4D97-AF65-F5344CB8AC3E}">
        <p14:creationId xmlns:p14="http://schemas.microsoft.com/office/powerpoint/2010/main" val="3067840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with Visual Studio 2017</a:t>
            </a:r>
          </a:p>
        </p:txBody>
      </p:sp>
      <p:pic>
        <p:nvPicPr>
          <p:cNvPr id="3" name="Picture 2"/>
          <p:cNvPicPr>
            <a:picLocks noChangeAspect="1"/>
          </p:cNvPicPr>
          <p:nvPr/>
        </p:nvPicPr>
        <p:blipFill>
          <a:blip r:embed="rId2"/>
          <a:stretch>
            <a:fillRect/>
          </a:stretch>
        </p:blipFill>
        <p:spPr>
          <a:xfrm>
            <a:off x="381000" y="1295400"/>
            <a:ext cx="8458200" cy="4661290"/>
          </a:xfrm>
          <a:prstGeom prst="rect">
            <a:avLst/>
          </a:prstGeom>
          <a:ln>
            <a:solidFill>
              <a:schemeClr val="tx1"/>
            </a:solidFill>
          </a:ln>
        </p:spPr>
      </p:pic>
    </p:spTree>
    <p:extLst>
      <p:ext uri="{BB962C8B-B14F-4D97-AF65-F5344CB8AC3E}">
        <p14:creationId xmlns:p14="http://schemas.microsoft.com/office/powerpoint/2010/main" val="664211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Microsoft Azure Platform Overview</a:t>
            </a:r>
          </a:p>
          <a:p>
            <a:pPr>
              <a:buFont typeface="Wingdings" panose="05000000000000000000" pitchFamily="2" charset="2"/>
              <a:buChar char="ü"/>
            </a:pPr>
            <a:r>
              <a:rPr lang="en-US" dirty="0"/>
              <a:t>Extending SharePoint Online</a:t>
            </a:r>
          </a:p>
          <a:p>
            <a:pPr>
              <a:buFont typeface="Wingdings" panose="05000000000000000000" pitchFamily="2" charset="2"/>
              <a:buChar char="ü"/>
            </a:pPr>
            <a:r>
              <a:rPr lang="en-US" dirty="0"/>
              <a:t>Developing with Azure Active Directory</a:t>
            </a:r>
          </a:p>
          <a:p>
            <a:pPr>
              <a:buFont typeface="Wingdings" panose="05000000000000000000" pitchFamily="2" charset="2"/>
              <a:buChar char="ü"/>
            </a:pPr>
            <a:r>
              <a:rPr lang="en-US" dirty="0"/>
              <a:t>Developing with the Visual Studio 2017</a:t>
            </a:r>
          </a:p>
          <a:p>
            <a:pPr>
              <a:buFont typeface="Wingdings" panose="05000000000000000000" pitchFamily="2" charset="2"/>
              <a:buChar char="Ø"/>
            </a:pPr>
            <a:r>
              <a:rPr lang="en-US" dirty="0"/>
              <a:t>Developing with Node.JS &amp; Visual Studio Code</a:t>
            </a:r>
          </a:p>
          <a:p>
            <a:pPr>
              <a:buFont typeface="Wingdings" panose="05000000000000000000" pitchFamily="2" charset="2"/>
              <a:buChar char="§"/>
            </a:pPr>
            <a:r>
              <a:rPr lang="en-US" dirty="0"/>
              <a:t>Getting Started with Office 365 &amp; Microsoft Azure</a:t>
            </a:r>
          </a:p>
        </p:txBody>
      </p:sp>
    </p:spTree>
    <p:extLst>
      <p:ext uri="{BB962C8B-B14F-4D97-AF65-F5344CB8AC3E}">
        <p14:creationId xmlns:p14="http://schemas.microsoft.com/office/powerpoint/2010/main" val="2157414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with NPM &amp; Visual Studio Code</a:t>
            </a:r>
          </a:p>
        </p:txBody>
      </p:sp>
      <p:pic>
        <p:nvPicPr>
          <p:cNvPr id="3" name="Picture 2"/>
          <p:cNvPicPr>
            <a:picLocks noChangeAspect="1"/>
          </p:cNvPicPr>
          <p:nvPr/>
        </p:nvPicPr>
        <p:blipFill>
          <a:blip r:embed="rId2"/>
          <a:stretch>
            <a:fillRect/>
          </a:stretch>
        </p:blipFill>
        <p:spPr>
          <a:xfrm>
            <a:off x="228600" y="1219200"/>
            <a:ext cx="1752600" cy="2508582"/>
          </a:xfrm>
          <a:prstGeom prst="rect">
            <a:avLst/>
          </a:prstGeom>
          <a:ln>
            <a:solidFill>
              <a:schemeClr val="tx1">
                <a:lumMod val="50000"/>
                <a:lumOff val="50000"/>
              </a:schemeClr>
            </a:solidFill>
          </a:ln>
        </p:spPr>
      </p:pic>
      <p:grpSp>
        <p:nvGrpSpPr>
          <p:cNvPr id="12" name="Group 11"/>
          <p:cNvGrpSpPr/>
          <p:nvPr/>
        </p:nvGrpSpPr>
        <p:grpSpPr>
          <a:xfrm>
            <a:off x="1905000" y="1242646"/>
            <a:ext cx="3470031" cy="1663995"/>
            <a:chOff x="1905000" y="1242646"/>
            <a:chExt cx="3470031" cy="1663995"/>
          </a:xfrm>
        </p:grpSpPr>
        <p:pic>
          <p:nvPicPr>
            <p:cNvPr id="6" name="Picture 5"/>
            <p:cNvPicPr>
              <a:picLocks noChangeAspect="1"/>
            </p:cNvPicPr>
            <p:nvPr/>
          </p:nvPicPr>
          <p:blipFill>
            <a:blip r:embed="rId3"/>
            <a:stretch>
              <a:fillRect/>
            </a:stretch>
          </p:blipFill>
          <p:spPr>
            <a:xfrm>
              <a:off x="2623039" y="1242646"/>
              <a:ext cx="2751992" cy="1663995"/>
            </a:xfrm>
            <a:prstGeom prst="rect">
              <a:avLst/>
            </a:prstGeom>
            <a:ln>
              <a:solidFill>
                <a:schemeClr val="tx1">
                  <a:lumMod val="50000"/>
                  <a:lumOff val="50000"/>
                </a:schemeClr>
              </a:solidFill>
            </a:ln>
          </p:spPr>
        </p:pic>
        <p:sp>
          <p:nvSpPr>
            <p:cNvPr id="8" name="Right Arrow 7"/>
            <p:cNvSpPr/>
            <p:nvPr/>
          </p:nvSpPr>
          <p:spPr>
            <a:xfrm>
              <a:off x="1905000" y="2018145"/>
              <a:ext cx="565639" cy="30480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2725248" y="2590800"/>
            <a:ext cx="6037752" cy="4236244"/>
            <a:chOff x="2725248" y="2590800"/>
            <a:chExt cx="6037752" cy="4236244"/>
          </a:xfrm>
        </p:grpSpPr>
        <p:pic>
          <p:nvPicPr>
            <p:cNvPr id="5" name="Picture 4"/>
            <p:cNvPicPr>
              <a:picLocks noChangeAspect="1"/>
            </p:cNvPicPr>
            <p:nvPr/>
          </p:nvPicPr>
          <p:blipFill>
            <a:blip r:embed="rId4"/>
            <a:stretch>
              <a:fillRect/>
            </a:stretch>
          </p:blipFill>
          <p:spPr>
            <a:xfrm>
              <a:off x="2725248" y="3499968"/>
              <a:ext cx="6037752" cy="3327076"/>
            </a:xfrm>
            <a:prstGeom prst="rect">
              <a:avLst/>
            </a:prstGeom>
          </p:spPr>
        </p:pic>
        <p:sp>
          <p:nvSpPr>
            <p:cNvPr id="10" name="Right Arrow 9"/>
            <p:cNvSpPr/>
            <p:nvPr/>
          </p:nvSpPr>
          <p:spPr>
            <a:xfrm rot="5400000">
              <a:off x="4365380" y="2873523"/>
              <a:ext cx="435219" cy="58762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191000" y="2590800"/>
              <a:ext cx="685800" cy="228600"/>
            </a:xfrm>
            <a:prstGeom prst="ellipse">
              <a:avLst/>
            </a:prstGeom>
            <a:noFill/>
            <a:ln>
              <a:solidFill>
                <a:schemeClr val="tx2">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8622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NPM Packages</a:t>
            </a:r>
          </a:p>
        </p:txBody>
      </p:sp>
      <p:pic>
        <p:nvPicPr>
          <p:cNvPr id="3" name="Picture 2"/>
          <p:cNvPicPr>
            <a:picLocks noChangeAspect="1"/>
          </p:cNvPicPr>
          <p:nvPr/>
        </p:nvPicPr>
        <p:blipFill>
          <a:blip r:embed="rId2"/>
          <a:stretch>
            <a:fillRect/>
          </a:stretch>
        </p:blipFill>
        <p:spPr>
          <a:xfrm>
            <a:off x="349913" y="1219200"/>
            <a:ext cx="8410575" cy="4233729"/>
          </a:xfrm>
          <a:prstGeom prst="rect">
            <a:avLst/>
          </a:prstGeom>
        </p:spPr>
      </p:pic>
    </p:spTree>
    <p:extLst>
      <p:ext uri="{BB962C8B-B14F-4D97-AF65-F5344CB8AC3E}">
        <p14:creationId xmlns:p14="http://schemas.microsoft.com/office/powerpoint/2010/main" val="2921331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04800" y="1295400"/>
            <a:ext cx="7494819" cy="4979258"/>
          </a:xfrm>
          <a:prstGeom prst="rect">
            <a:avLst/>
          </a:prstGeom>
        </p:spPr>
      </p:pic>
      <p:pic>
        <p:nvPicPr>
          <p:cNvPr id="7" name="Picture 6"/>
          <p:cNvPicPr>
            <a:picLocks noChangeAspect="1"/>
          </p:cNvPicPr>
          <p:nvPr/>
        </p:nvPicPr>
        <p:blipFill rotWithShape="1">
          <a:blip r:embed="rId3"/>
          <a:srcRect r="14213" b="27485"/>
          <a:stretch/>
        </p:blipFill>
        <p:spPr>
          <a:xfrm>
            <a:off x="2610033" y="3400233"/>
            <a:ext cx="6393156" cy="3238017"/>
          </a:xfrm>
          <a:prstGeom prst="rect">
            <a:avLst/>
          </a:prstGeom>
          <a:ln>
            <a:solidFill>
              <a:schemeClr val="tx1">
                <a:lumMod val="50000"/>
                <a:lumOff val="50000"/>
              </a:schemeClr>
            </a:solidFill>
          </a:ln>
        </p:spPr>
      </p:pic>
      <p:sp>
        <p:nvSpPr>
          <p:cNvPr id="2" name="Title 1"/>
          <p:cNvSpPr>
            <a:spLocks noGrp="1"/>
          </p:cNvSpPr>
          <p:nvPr>
            <p:ph type="title"/>
          </p:nvPr>
        </p:nvSpPr>
        <p:spPr/>
        <p:txBody>
          <a:bodyPr/>
          <a:lstStyle/>
          <a:p>
            <a:r>
              <a:rPr lang="en-US" dirty="0"/>
              <a:t>Developing with Gulp Tasks</a:t>
            </a:r>
          </a:p>
        </p:txBody>
      </p:sp>
      <p:pic>
        <p:nvPicPr>
          <p:cNvPr id="6" name="Picture 5"/>
          <p:cNvPicPr>
            <a:picLocks noChangeAspect="1"/>
          </p:cNvPicPr>
          <p:nvPr/>
        </p:nvPicPr>
        <p:blipFill rotWithShape="1">
          <a:blip r:embed="rId4"/>
          <a:srcRect b="22015"/>
          <a:stretch/>
        </p:blipFill>
        <p:spPr>
          <a:xfrm>
            <a:off x="2610009" y="3396884"/>
            <a:ext cx="6393180" cy="3339659"/>
          </a:xfrm>
          <a:prstGeom prst="rect">
            <a:avLst/>
          </a:prstGeom>
          <a:ln>
            <a:solidFill>
              <a:schemeClr val="tx1">
                <a:lumMod val="50000"/>
                <a:lumOff val="50000"/>
              </a:schemeClr>
            </a:solidFill>
          </a:ln>
        </p:spPr>
      </p:pic>
      <p:pic>
        <p:nvPicPr>
          <p:cNvPr id="4" name="Picture 3"/>
          <p:cNvPicPr>
            <a:picLocks noChangeAspect="1"/>
          </p:cNvPicPr>
          <p:nvPr/>
        </p:nvPicPr>
        <p:blipFill rotWithShape="1">
          <a:blip r:embed="rId5"/>
          <a:srcRect r="14916"/>
          <a:stretch/>
        </p:blipFill>
        <p:spPr>
          <a:xfrm>
            <a:off x="2610033" y="3396884"/>
            <a:ext cx="6418566" cy="3322320"/>
          </a:xfrm>
          <a:prstGeom prst="rect">
            <a:avLst/>
          </a:prstGeom>
          <a:ln>
            <a:solidFill>
              <a:schemeClr val="tx1">
                <a:lumMod val="50000"/>
                <a:lumOff val="50000"/>
              </a:schemeClr>
            </a:solidFill>
          </a:ln>
        </p:spPr>
      </p:pic>
    </p:spTree>
    <p:extLst>
      <p:ext uri="{BB962C8B-B14F-4D97-AF65-F5344CB8AC3E}">
        <p14:creationId xmlns:p14="http://schemas.microsoft.com/office/powerpoint/2010/main" val="227700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Microsoft Azure Platform Overview</a:t>
            </a:r>
          </a:p>
          <a:p>
            <a:pPr>
              <a:buFont typeface="Wingdings" panose="05000000000000000000" pitchFamily="2" charset="2"/>
              <a:buChar char="ü"/>
            </a:pPr>
            <a:r>
              <a:rPr lang="en-US" dirty="0"/>
              <a:t>Extending SharePoint Online</a:t>
            </a:r>
          </a:p>
          <a:p>
            <a:pPr>
              <a:buFont typeface="Wingdings" panose="05000000000000000000" pitchFamily="2" charset="2"/>
              <a:buChar char="ü"/>
            </a:pPr>
            <a:r>
              <a:rPr lang="en-US" dirty="0"/>
              <a:t>Developing with Azure Active Directory</a:t>
            </a:r>
          </a:p>
          <a:p>
            <a:pPr>
              <a:buFont typeface="Wingdings" panose="05000000000000000000" pitchFamily="2" charset="2"/>
              <a:buChar char="ü"/>
            </a:pPr>
            <a:r>
              <a:rPr lang="en-US" dirty="0"/>
              <a:t>Developing with the Visual Studio 2017</a:t>
            </a:r>
          </a:p>
          <a:p>
            <a:pPr>
              <a:buFont typeface="Wingdings" panose="05000000000000000000" pitchFamily="2" charset="2"/>
              <a:buChar char="ü"/>
            </a:pPr>
            <a:r>
              <a:rPr lang="en-US" dirty="0"/>
              <a:t>Developing with Node.JS &amp; Visual Studio Code</a:t>
            </a:r>
          </a:p>
          <a:p>
            <a:pPr>
              <a:buFont typeface="Wingdings" panose="05000000000000000000" pitchFamily="2" charset="2"/>
              <a:buChar char="Ø"/>
            </a:pPr>
            <a:r>
              <a:rPr lang="en-US" dirty="0"/>
              <a:t>Getting Started with Office 365 &amp; Microsoft Azure</a:t>
            </a:r>
          </a:p>
        </p:txBody>
      </p:sp>
    </p:spTree>
    <p:extLst>
      <p:ext uri="{BB962C8B-B14F-4D97-AF65-F5344CB8AC3E}">
        <p14:creationId xmlns:p14="http://schemas.microsoft.com/office/powerpoint/2010/main" val="923653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600" dirty="0"/>
              <a:t>Getting Started with Cloud Development</a:t>
            </a:r>
          </a:p>
        </p:txBody>
      </p:sp>
      <p:sp>
        <p:nvSpPr>
          <p:cNvPr id="2" name="Text Placeholder 1"/>
          <p:cNvSpPr>
            <a:spLocks noGrp="1"/>
          </p:cNvSpPr>
          <p:nvPr>
            <p:ph idx="1"/>
          </p:nvPr>
        </p:nvSpPr>
        <p:spPr/>
        <p:txBody>
          <a:bodyPr/>
          <a:lstStyle/>
          <a:p>
            <a:r>
              <a:rPr lang="en-US" dirty="0"/>
              <a:t>Obtain an Office 365 developer account</a:t>
            </a:r>
          </a:p>
          <a:p>
            <a:r>
              <a:rPr lang="en-US" dirty="0"/>
              <a:t>Create an Office 365 Developer Site</a:t>
            </a:r>
          </a:p>
          <a:p>
            <a:r>
              <a:rPr lang="en-US" dirty="0"/>
              <a:t>Obtain a Windows Azure subscription</a:t>
            </a:r>
          </a:p>
          <a:p>
            <a:r>
              <a:rPr lang="en-US" dirty="0"/>
              <a:t>Develop solutions remotely with Visual Studio</a:t>
            </a:r>
          </a:p>
          <a:p>
            <a:endParaRPr lang="en-US" dirty="0"/>
          </a:p>
          <a:p>
            <a:r>
              <a:rPr lang="en-US" dirty="0"/>
              <a:t>Getting around inside your Office 365 Tenancy</a:t>
            </a:r>
          </a:p>
          <a:p>
            <a:pPr lvl="1"/>
            <a:r>
              <a:rPr lang="en-US" dirty="0"/>
              <a:t>Office 365 administrative tools</a:t>
            </a:r>
          </a:p>
          <a:p>
            <a:pPr lvl="1"/>
            <a:r>
              <a:rPr lang="en-US" dirty="0"/>
              <a:t>SharePoint administrative tools</a:t>
            </a:r>
          </a:p>
          <a:p>
            <a:pPr lvl="1"/>
            <a:r>
              <a:rPr lang="en-US" dirty="0"/>
              <a:t>Azure Management Portal</a:t>
            </a:r>
          </a:p>
          <a:p>
            <a:pPr lvl="1"/>
            <a:r>
              <a:rPr lang="en-US" dirty="0"/>
              <a:t>PowerShell utilities</a:t>
            </a:r>
          </a:p>
        </p:txBody>
      </p:sp>
    </p:spTree>
    <p:extLst>
      <p:ext uri="{BB962C8B-B14F-4D97-AF65-F5344CB8AC3E}">
        <p14:creationId xmlns:p14="http://schemas.microsoft.com/office/powerpoint/2010/main" val="3074645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Tenancies in SharePoint Online</a:t>
            </a:r>
          </a:p>
        </p:txBody>
      </p:sp>
      <p:sp>
        <p:nvSpPr>
          <p:cNvPr id="3" name="Content Placeholder 2"/>
          <p:cNvSpPr>
            <a:spLocks noGrp="1"/>
          </p:cNvSpPr>
          <p:nvPr>
            <p:ph idx="1"/>
          </p:nvPr>
        </p:nvSpPr>
        <p:spPr/>
        <p:txBody>
          <a:bodyPr/>
          <a:lstStyle/>
          <a:p>
            <a:r>
              <a:rPr lang="en-US" dirty="0"/>
              <a:t>Office 365 environment based on tenancies</a:t>
            </a:r>
          </a:p>
          <a:p>
            <a:pPr lvl="1"/>
            <a:r>
              <a:rPr lang="en-US" dirty="0"/>
              <a:t>New tenancy is created for each customer organization</a:t>
            </a:r>
          </a:p>
          <a:p>
            <a:pPr lvl="1"/>
            <a:r>
              <a:rPr lang="en-US" dirty="0"/>
              <a:t>Tenancy provides scope for creating users and groups</a:t>
            </a:r>
          </a:p>
          <a:p>
            <a:pPr lvl="1"/>
            <a:r>
              <a:rPr lang="en-US" dirty="0"/>
              <a:t>Tenancy provides scope for creating SharePoint sites</a:t>
            </a:r>
          </a:p>
          <a:p>
            <a:pPr lvl="1"/>
            <a:r>
              <a:rPr lang="en-US" dirty="0"/>
              <a:t>Tenancy provides scope for SharePoint add-ins</a:t>
            </a:r>
          </a:p>
          <a:p>
            <a:pPr lvl="1"/>
            <a:endParaRPr lang="en-US" dirty="0"/>
          </a:p>
          <a:p>
            <a:r>
              <a:rPr lang="en-US" dirty="0"/>
              <a:t>Office 365 Developer should be tenant admin</a:t>
            </a:r>
          </a:p>
          <a:p>
            <a:pPr lvl="1"/>
            <a:r>
              <a:rPr lang="en-US" dirty="0"/>
              <a:t>Provides permissions you need to develop and test</a:t>
            </a:r>
          </a:p>
        </p:txBody>
      </p:sp>
    </p:spTree>
    <p:extLst>
      <p:ext uri="{BB962C8B-B14F-4D97-AF65-F5344CB8AC3E}">
        <p14:creationId xmlns:p14="http://schemas.microsoft.com/office/powerpoint/2010/main" val="3831297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r>
              <a:rPr lang="en-US" sz="2400" dirty="0"/>
              <a:t>Understanding SharePoint Development Strategies</a:t>
            </a:r>
          </a:p>
          <a:p>
            <a:pPr lvl="0"/>
            <a:r>
              <a:rPr lang="en-US" sz="2400" dirty="0"/>
              <a:t>Programming the Client-side Object Model (CSOM)</a:t>
            </a:r>
          </a:p>
          <a:p>
            <a:pPr lvl="0"/>
            <a:r>
              <a:rPr lang="en-US" sz="2400" dirty="0"/>
              <a:t>Understanding Azure as a Development Platform</a:t>
            </a:r>
          </a:p>
          <a:p>
            <a:pPr lvl="0"/>
            <a:r>
              <a:rPr lang="en-US" sz="2400" dirty="0"/>
              <a:t>Using Azure to create Web Apps and SQL Databases</a:t>
            </a:r>
          </a:p>
          <a:p>
            <a:pPr lvl="0"/>
            <a:r>
              <a:rPr lang="en-US" sz="2400" dirty="0"/>
              <a:t>Developing with TypeScript and Interfaces</a:t>
            </a:r>
          </a:p>
          <a:p>
            <a:r>
              <a:rPr lang="en-US" sz="2400" dirty="0"/>
              <a:t>Developing Client-side with Strongly-typed Programming</a:t>
            </a:r>
          </a:p>
        </p:txBody>
      </p:sp>
    </p:spTree>
    <p:extLst>
      <p:ext uri="{BB962C8B-B14F-4D97-AF65-F5344CB8AC3E}">
        <p14:creationId xmlns:p14="http://schemas.microsoft.com/office/powerpoint/2010/main" val="1814128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Obtaining an Azure Subscription</a:t>
            </a:r>
            <a:endParaRPr lang="en-US" dirty="0"/>
          </a:p>
        </p:txBody>
      </p:sp>
      <p:sp>
        <p:nvSpPr>
          <p:cNvPr id="2" name="Text Placeholder 1"/>
          <p:cNvSpPr>
            <a:spLocks noGrp="1"/>
          </p:cNvSpPr>
          <p:nvPr>
            <p:ph idx="1"/>
          </p:nvPr>
        </p:nvSpPr>
        <p:spPr/>
        <p:txBody>
          <a:bodyPr>
            <a:normAutofit/>
          </a:bodyPr>
          <a:lstStyle/>
          <a:p>
            <a:r>
              <a:rPr lang="en-US" sz="2400" dirty="0"/>
              <a:t>Getting an Azure Subscription</a:t>
            </a:r>
          </a:p>
          <a:p>
            <a:pPr lvl="1"/>
            <a:r>
              <a:rPr lang="en-US" sz="2000" dirty="0"/>
              <a:t>Sign up with paid-for account</a:t>
            </a:r>
          </a:p>
          <a:p>
            <a:pPr lvl="1"/>
            <a:r>
              <a:rPr lang="en-US" sz="2000" dirty="0"/>
              <a:t>Get free Azure subscription with a MSDN Subscription</a:t>
            </a:r>
          </a:p>
          <a:p>
            <a:pPr lvl="1"/>
            <a:r>
              <a:rPr lang="en-US" sz="2000" dirty="0"/>
              <a:t>Sign up for free 30-day trial account</a:t>
            </a:r>
          </a:p>
          <a:p>
            <a:r>
              <a:rPr lang="en-US" sz="2400" dirty="0"/>
              <a:t>Signing up for free trial account</a:t>
            </a:r>
          </a:p>
          <a:p>
            <a:pPr lvl="1"/>
            <a:r>
              <a:rPr lang="en-US" sz="2000" dirty="0"/>
              <a:t>Navigate to Azure Portal using Office 365 credentials</a:t>
            </a:r>
          </a:p>
          <a:p>
            <a:pPr lvl="1"/>
            <a:r>
              <a:rPr lang="en-US" sz="2000" dirty="0"/>
              <a:t>When prompted, sign up for a trial</a:t>
            </a:r>
          </a:p>
        </p:txBody>
      </p:sp>
    </p:spTree>
    <p:extLst>
      <p:ext uri="{BB962C8B-B14F-4D97-AF65-F5344CB8AC3E}">
        <p14:creationId xmlns:p14="http://schemas.microsoft.com/office/powerpoint/2010/main" val="17821328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Around inside the Azure Portal</a:t>
            </a:r>
          </a:p>
        </p:txBody>
      </p:sp>
      <p:sp>
        <p:nvSpPr>
          <p:cNvPr id="5" name="Content Placeholder 4"/>
          <p:cNvSpPr>
            <a:spLocks noGrp="1"/>
          </p:cNvSpPr>
          <p:nvPr>
            <p:ph idx="1"/>
          </p:nvPr>
        </p:nvSpPr>
        <p:spPr>
          <a:xfrm>
            <a:off x="152400" y="1143000"/>
            <a:ext cx="8382000" cy="5181600"/>
          </a:xfrm>
        </p:spPr>
        <p:txBody>
          <a:bodyPr>
            <a:normAutofit/>
          </a:bodyPr>
          <a:lstStyle/>
          <a:p>
            <a:r>
              <a:rPr lang="en-US" sz="2400" dirty="0">
                <a:hlinkClick r:id="rId3"/>
              </a:rPr>
              <a:t>https://portal.azure.com</a:t>
            </a:r>
            <a:r>
              <a:rPr lang="en-US" sz="2400" dirty="0"/>
              <a:t> </a:t>
            </a:r>
          </a:p>
          <a:p>
            <a:pPr lvl="1"/>
            <a:endParaRPr lang="en-US" sz="2000" dirty="0"/>
          </a:p>
        </p:txBody>
      </p:sp>
      <p:pic>
        <p:nvPicPr>
          <p:cNvPr id="3" name="Picture 2"/>
          <p:cNvPicPr>
            <a:picLocks noChangeAspect="1"/>
          </p:cNvPicPr>
          <p:nvPr/>
        </p:nvPicPr>
        <p:blipFill>
          <a:blip r:embed="rId4"/>
          <a:stretch>
            <a:fillRect/>
          </a:stretch>
        </p:blipFill>
        <p:spPr>
          <a:xfrm>
            <a:off x="501926" y="1752600"/>
            <a:ext cx="7911548" cy="4231758"/>
          </a:xfrm>
          <a:prstGeom prst="rect">
            <a:avLst/>
          </a:prstGeom>
          <a:ln>
            <a:solidFill>
              <a:schemeClr val="tx1"/>
            </a:solidFill>
          </a:ln>
        </p:spPr>
      </p:pic>
    </p:spTree>
    <p:extLst>
      <p:ext uri="{BB962C8B-B14F-4D97-AF65-F5344CB8AC3E}">
        <p14:creationId xmlns:p14="http://schemas.microsoft.com/office/powerpoint/2010/main" val="25129993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 with Service Management</a:t>
            </a:r>
          </a:p>
        </p:txBody>
      </p:sp>
      <p:pic>
        <p:nvPicPr>
          <p:cNvPr id="3" name="Picture 2"/>
          <p:cNvPicPr>
            <a:picLocks noChangeAspect="1"/>
          </p:cNvPicPr>
          <p:nvPr/>
        </p:nvPicPr>
        <p:blipFill rotWithShape="1">
          <a:blip r:embed="rId2"/>
          <a:srcRect r="4986" b="47807"/>
          <a:stretch/>
        </p:blipFill>
        <p:spPr>
          <a:xfrm>
            <a:off x="252047" y="1295400"/>
            <a:ext cx="8510953" cy="3352800"/>
          </a:xfrm>
          <a:prstGeom prst="rect">
            <a:avLst/>
          </a:prstGeom>
        </p:spPr>
      </p:pic>
    </p:spTree>
    <p:extLst>
      <p:ext uri="{BB962C8B-B14F-4D97-AF65-F5344CB8AC3E}">
        <p14:creationId xmlns:p14="http://schemas.microsoft.com/office/powerpoint/2010/main" val="34907128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 with Resource Manager</a:t>
            </a:r>
          </a:p>
        </p:txBody>
      </p:sp>
      <p:pic>
        <p:nvPicPr>
          <p:cNvPr id="3" name="Picture 2"/>
          <p:cNvPicPr>
            <a:picLocks noChangeAspect="1"/>
          </p:cNvPicPr>
          <p:nvPr/>
        </p:nvPicPr>
        <p:blipFill rotWithShape="1">
          <a:blip r:embed="rId2"/>
          <a:srcRect r="24417" b="46618"/>
          <a:stretch/>
        </p:blipFill>
        <p:spPr>
          <a:xfrm>
            <a:off x="546100" y="1447800"/>
            <a:ext cx="7823200" cy="3962400"/>
          </a:xfrm>
          <a:prstGeom prst="rect">
            <a:avLst/>
          </a:prstGeom>
        </p:spPr>
      </p:pic>
    </p:spTree>
    <p:extLst>
      <p:ext uri="{BB962C8B-B14F-4D97-AF65-F5344CB8AC3E}">
        <p14:creationId xmlns:p14="http://schemas.microsoft.com/office/powerpoint/2010/main" val="1530367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admin center</a:t>
            </a:r>
          </a:p>
        </p:txBody>
      </p:sp>
      <p:pic>
        <p:nvPicPr>
          <p:cNvPr id="5" name="Picture 4"/>
          <p:cNvPicPr>
            <a:picLocks noChangeAspect="1"/>
          </p:cNvPicPr>
          <p:nvPr/>
        </p:nvPicPr>
        <p:blipFill>
          <a:blip r:embed="rId2"/>
          <a:stretch>
            <a:fillRect/>
          </a:stretch>
        </p:blipFill>
        <p:spPr>
          <a:xfrm>
            <a:off x="328887" y="1219200"/>
            <a:ext cx="8413641" cy="5105400"/>
          </a:xfrm>
          <a:prstGeom prst="rect">
            <a:avLst/>
          </a:prstGeom>
          <a:ln>
            <a:solidFill>
              <a:schemeClr val="bg1">
                <a:lumMod val="50000"/>
              </a:schemeClr>
            </a:solidFill>
          </a:ln>
        </p:spPr>
      </p:pic>
    </p:spTree>
    <p:extLst>
      <p:ext uri="{BB962C8B-B14F-4D97-AF65-F5344CB8AC3E}">
        <p14:creationId xmlns:p14="http://schemas.microsoft.com/office/powerpoint/2010/main" val="26074101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admin center</a:t>
            </a:r>
          </a:p>
        </p:txBody>
      </p:sp>
      <p:pic>
        <p:nvPicPr>
          <p:cNvPr id="3" name="Picture 2"/>
          <p:cNvPicPr>
            <a:picLocks noChangeAspect="1"/>
          </p:cNvPicPr>
          <p:nvPr/>
        </p:nvPicPr>
        <p:blipFill>
          <a:blip r:embed="rId2"/>
          <a:stretch>
            <a:fillRect/>
          </a:stretch>
        </p:blipFill>
        <p:spPr>
          <a:xfrm>
            <a:off x="208128" y="1219200"/>
            <a:ext cx="1562669" cy="5453130"/>
          </a:xfrm>
          <a:prstGeom prst="rect">
            <a:avLst/>
          </a:prstGeom>
          <a:ln>
            <a:solidFill>
              <a:schemeClr val="bg1">
                <a:lumMod val="50000"/>
              </a:schemeClr>
            </a:solidFill>
          </a:ln>
        </p:spPr>
      </p:pic>
      <p:pic>
        <p:nvPicPr>
          <p:cNvPr id="4" name="Picture 3"/>
          <p:cNvPicPr>
            <a:picLocks noChangeAspect="1"/>
          </p:cNvPicPr>
          <p:nvPr/>
        </p:nvPicPr>
        <p:blipFill>
          <a:blip r:embed="rId3"/>
          <a:stretch>
            <a:fillRect/>
          </a:stretch>
        </p:blipFill>
        <p:spPr>
          <a:xfrm>
            <a:off x="2438400" y="1730758"/>
            <a:ext cx="6334109" cy="4784342"/>
          </a:xfrm>
          <a:prstGeom prst="rect">
            <a:avLst/>
          </a:prstGeom>
          <a:ln>
            <a:solidFill>
              <a:schemeClr val="bg1">
                <a:lumMod val="50000"/>
              </a:schemeClr>
            </a:solidFill>
          </a:ln>
        </p:spPr>
      </p:pic>
      <p:sp>
        <p:nvSpPr>
          <p:cNvPr id="5" name="Oval 4"/>
          <p:cNvSpPr/>
          <p:nvPr/>
        </p:nvSpPr>
        <p:spPr>
          <a:xfrm>
            <a:off x="323496" y="5982056"/>
            <a:ext cx="1066800" cy="304800"/>
          </a:xfrm>
          <a:prstGeom prst="ellipse">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Freeform 5"/>
          <p:cNvSpPr/>
          <p:nvPr/>
        </p:nvSpPr>
        <p:spPr>
          <a:xfrm>
            <a:off x="854579" y="4800601"/>
            <a:ext cx="1431421" cy="1190002"/>
          </a:xfrm>
          <a:custGeom>
            <a:avLst/>
            <a:gdLst>
              <a:gd name="connsiteX0" fmla="*/ 0 w 324741"/>
              <a:gd name="connsiteY0" fmla="*/ 756303 h 756303"/>
              <a:gd name="connsiteX1" fmla="*/ 324741 w 324741"/>
              <a:gd name="connsiteY1" fmla="*/ 0 h 756303"/>
            </a:gdLst>
            <a:ahLst/>
            <a:cxnLst>
              <a:cxn ang="0">
                <a:pos x="connsiteX0" y="connsiteY0"/>
              </a:cxn>
              <a:cxn ang="0">
                <a:pos x="connsiteX1" y="connsiteY1"/>
              </a:cxn>
            </a:cxnLst>
            <a:rect l="l" t="t" r="r" b="b"/>
            <a:pathLst>
              <a:path w="324741" h="756303">
                <a:moveTo>
                  <a:pt x="0" y="756303"/>
                </a:moveTo>
                <a:cubicBezTo>
                  <a:pt x="53767" y="492451"/>
                  <a:pt x="107535" y="228600"/>
                  <a:pt x="324741" y="0"/>
                </a:cubicBezTo>
              </a:path>
            </a:pathLst>
          </a:custGeom>
          <a:noFill/>
          <a:ln w="28575">
            <a:solidFill>
              <a:srgbClr val="FF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9105377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Online Management Shell</a:t>
            </a:r>
          </a:p>
        </p:txBody>
      </p:sp>
      <p:pic>
        <p:nvPicPr>
          <p:cNvPr id="4" name="Picture 3"/>
          <p:cNvPicPr>
            <a:picLocks noChangeAspect="1"/>
          </p:cNvPicPr>
          <p:nvPr/>
        </p:nvPicPr>
        <p:blipFill>
          <a:blip r:embed="rId2"/>
          <a:stretch>
            <a:fillRect/>
          </a:stretch>
        </p:blipFill>
        <p:spPr>
          <a:xfrm>
            <a:off x="228600" y="1295400"/>
            <a:ext cx="8458200" cy="4822940"/>
          </a:xfrm>
          <a:prstGeom prst="rect">
            <a:avLst/>
          </a:prstGeom>
          <a:ln>
            <a:solidFill>
              <a:schemeClr val="bg1">
                <a:lumMod val="50000"/>
              </a:schemeClr>
            </a:solidFill>
          </a:ln>
        </p:spPr>
      </p:pic>
    </p:spTree>
    <p:extLst>
      <p:ext uri="{BB962C8B-B14F-4D97-AF65-F5344CB8AC3E}">
        <p14:creationId xmlns:p14="http://schemas.microsoft.com/office/powerpoint/2010/main" val="42374735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Microsoft Azure Platform Overview</a:t>
            </a:r>
          </a:p>
          <a:p>
            <a:pPr>
              <a:buFont typeface="Wingdings" panose="05000000000000000000" pitchFamily="2" charset="2"/>
              <a:buChar char="ü"/>
            </a:pPr>
            <a:r>
              <a:rPr lang="en-US" dirty="0"/>
              <a:t>Extending SharePoint Online</a:t>
            </a:r>
          </a:p>
          <a:p>
            <a:pPr>
              <a:buFont typeface="Wingdings" panose="05000000000000000000" pitchFamily="2" charset="2"/>
              <a:buChar char="ü"/>
            </a:pPr>
            <a:r>
              <a:rPr lang="en-US" dirty="0"/>
              <a:t>Developing with Azure Active Directory</a:t>
            </a:r>
          </a:p>
          <a:p>
            <a:pPr>
              <a:buFont typeface="Wingdings" panose="05000000000000000000" pitchFamily="2" charset="2"/>
              <a:buChar char="ü"/>
            </a:pPr>
            <a:r>
              <a:rPr lang="en-US" dirty="0"/>
              <a:t>Developing with the Visual Studio 2017</a:t>
            </a:r>
          </a:p>
          <a:p>
            <a:pPr>
              <a:buFont typeface="Wingdings" panose="05000000000000000000" pitchFamily="2" charset="2"/>
              <a:buChar char="ü"/>
            </a:pPr>
            <a:r>
              <a:rPr lang="en-US" dirty="0"/>
              <a:t>Developing with Node.JS &amp; Visual Studio Code</a:t>
            </a:r>
          </a:p>
          <a:p>
            <a:pPr>
              <a:buFont typeface="Wingdings" panose="05000000000000000000" pitchFamily="2" charset="2"/>
              <a:buChar char="ü"/>
            </a:pPr>
            <a:r>
              <a:rPr lang="en-US" dirty="0"/>
              <a:t>Getting Started with Office 365 &amp; Microsoft Azure</a:t>
            </a:r>
          </a:p>
        </p:txBody>
      </p:sp>
    </p:spTree>
    <p:extLst>
      <p:ext uri="{BB962C8B-B14F-4D97-AF65-F5344CB8AC3E}">
        <p14:creationId xmlns:p14="http://schemas.microsoft.com/office/powerpoint/2010/main" val="3334276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 101</a:t>
            </a:r>
          </a:p>
        </p:txBody>
      </p:sp>
      <p:sp>
        <p:nvSpPr>
          <p:cNvPr id="3" name="Content Placeholder 2"/>
          <p:cNvSpPr>
            <a:spLocks noGrp="1"/>
          </p:cNvSpPr>
          <p:nvPr>
            <p:ph idx="1"/>
          </p:nvPr>
        </p:nvSpPr>
        <p:spPr/>
        <p:txBody>
          <a:bodyPr>
            <a:normAutofit lnSpcReduction="10000"/>
          </a:bodyPr>
          <a:lstStyle/>
          <a:p>
            <a:r>
              <a:rPr lang="en-US" sz="2400" dirty="0"/>
              <a:t>On-demand Service</a:t>
            </a:r>
          </a:p>
          <a:p>
            <a:pPr lvl="1"/>
            <a:r>
              <a:rPr lang="en-US" sz="2000" dirty="0"/>
              <a:t>Lessens/eliminates need for IT department to assist</a:t>
            </a:r>
            <a:br>
              <a:rPr lang="en-US" sz="2000" dirty="0"/>
            </a:br>
            <a:endParaRPr lang="en-US" sz="2000" dirty="0"/>
          </a:p>
          <a:p>
            <a:r>
              <a:rPr lang="en-US" sz="2400" dirty="0"/>
              <a:t>Resource Pooling</a:t>
            </a:r>
          </a:p>
          <a:p>
            <a:pPr lvl="1"/>
            <a:r>
              <a:rPr lang="en-US" sz="2000" dirty="0"/>
              <a:t>Cloud-abstracted infrastructure</a:t>
            </a:r>
            <a:br>
              <a:rPr lang="en-US" sz="2000" dirty="0"/>
            </a:br>
            <a:endParaRPr lang="en-US" sz="2000" dirty="0"/>
          </a:p>
          <a:p>
            <a:r>
              <a:rPr lang="en-US" sz="2400" dirty="0"/>
              <a:t>Rapid Elasticity</a:t>
            </a:r>
          </a:p>
          <a:p>
            <a:pPr lvl="1"/>
            <a:r>
              <a:rPr lang="en-US" sz="2000" dirty="0"/>
              <a:t>Scale up, Scale down, Scale out, Scale in </a:t>
            </a:r>
            <a:br>
              <a:rPr lang="en-US" sz="2000" dirty="0"/>
            </a:br>
            <a:endParaRPr lang="en-US" sz="2000" dirty="0"/>
          </a:p>
          <a:p>
            <a:r>
              <a:rPr lang="en-US" sz="2400" dirty="0"/>
              <a:t>Measured Services</a:t>
            </a:r>
          </a:p>
          <a:p>
            <a:pPr lvl="1"/>
            <a:r>
              <a:rPr lang="en-US" sz="2000" dirty="0"/>
              <a:t>You pay for what you use</a:t>
            </a:r>
            <a:br>
              <a:rPr lang="en-US" sz="2000" dirty="0"/>
            </a:br>
            <a:endParaRPr lang="en-US" sz="2000" dirty="0"/>
          </a:p>
          <a:p>
            <a:r>
              <a:rPr lang="en-US" sz="2400" dirty="0"/>
              <a:t>DevOps</a:t>
            </a:r>
          </a:p>
          <a:p>
            <a:pPr lvl="1"/>
            <a:r>
              <a:rPr lang="en-US" sz="2000" dirty="0"/>
              <a:t>Better coordination between developers and IT department</a:t>
            </a:r>
          </a:p>
        </p:txBody>
      </p:sp>
    </p:spTree>
    <p:extLst>
      <p:ext uri="{BB962C8B-B14F-4D97-AF65-F5344CB8AC3E}">
        <p14:creationId xmlns:p14="http://schemas.microsoft.com/office/powerpoint/2010/main" val="978595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 Service Models</a:t>
            </a:r>
          </a:p>
        </p:txBody>
      </p:sp>
      <p:sp>
        <p:nvSpPr>
          <p:cNvPr id="3" name="Content Placeholder 2"/>
          <p:cNvSpPr>
            <a:spLocks noGrp="1"/>
          </p:cNvSpPr>
          <p:nvPr>
            <p:ph idx="1"/>
          </p:nvPr>
        </p:nvSpPr>
        <p:spPr/>
        <p:txBody>
          <a:bodyPr>
            <a:normAutofit/>
          </a:bodyPr>
          <a:lstStyle/>
          <a:p>
            <a:r>
              <a:rPr lang="en-US" sz="2400" b="1" dirty="0">
                <a:solidFill>
                  <a:schemeClr val="accent6">
                    <a:lumMod val="50000"/>
                  </a:schemeClr>
                </a:solidFill>
              </a:rPr>
              <a:t>SaaS</a:t>
            </a:r>
            <a:r>
              <a:rPr lang="en-US" sz="2400" dirty="0"/>
              <a:t> – Software as a service</a:t>
            </a:r>
          </a:p>
          <a:p>
            <a:pPr lvl="1"/>
            <a:r>
              <a:rPr lang="en-US" sz="2000" dirty="0"/>
              <a:t>Examples include Salesforce and Office 365</a:t>
            </a:r>
          </a:p>
          <a:p>
            <a:pPr lvl="1"/>
            <a:endParaRPr lang="en-US" sz="2000" dirty="0"/>
          </a:p>
          <a:p>
            <a:r>
              <a:rPr lang="en-US" sz="2400" b="1" dirty="0">
                <a:solidFill>
                  <a:schemeClr val="accent6">
                    <a:lumMod val="50000"/>
                  </a:schemeClr>
                </a:solidFill>
              </a:rPr>
              <a:t>PaaS</a:t>
            </a:r>
            <a:r>
              <a:rPr lang="en-US" sz="2400" dirty="0"/>
              <a:t> – Platform as a service</a:t>
            </a:r>
          </a:p>
          <a:p>
            <a:pPr lvl="1"/>
            <a:r>
              <a:rPr lang="en-US" sz="2000" dirty="0"/>
              <a:t>Examples include Azure Web Apps</a:t>
            </a:r>
          </a:p>
          <a:p>
            <a:pPr lvl="1"/>
            <a:endParaRPr lang="en-US" sz="2000" dirty="0"/>
          </a:p>
          <a:p>
            <a:r>
              <a:rPr lang="en-US" sz="2400" b="1" dirty="0" err="1">
                <a:solidFill>
                  <a:schemeClr val="accent6">
                    <a:lumMod val="50000"/>
                  </a:schemeClr>
                </a:solidFill>
              </a:rPr>
              <a:t>DaaS</a:t>
            </a:r>
            <a:r>
              <a:rPr lang="en-US" sz="2400" dirty="0"/>
              <a:t> – Database as a service</a:t>
            </a:r>
          </a:p>
          <a:p>
            <a:pPr lvl="1"/>
            <a:r>
              <a:rPr lang="en-US" sz="2000" dirty="0"/>
              <a:t>Examples include Azure SQL databases</a:t>
            </a:r>
          </a:p>
          <a:p>
            <a:pPr lvl="1"/>
            <a:endParaRPr lang="en-US" sz="2000" dirty="0"/>
          </a:p>
          <a:p>
            <a:r>
              <a:rPr lang="en-US" sz="2400" b="1" dirty="0">
                <a:solidFill>
                  <a:schemeClr val="accent6">
                    <a:lumMod val="50000"/>
                  </a:schemeClr>
                </a:solidFill>
              </a:rPr>
              <a:t>IaaS</a:t>
            </a:r>
            <a:r>
              <a:rPr lang="en-US" sz="2400" dirty="0"/>
              <a:t> – Infrastructure as a service</a:t>
            </a:r>
          </a:p>
          <a:p>
            <a:pPr lvl="1"/>
            <a:r>
              <a:rPr lang="en-US" sz="2000" dirty="0"/>
              <a:t>Examples include Azure VMs and cloud services</a:t>
            </a:r>
          </a:p>
          <a:p>
            <a:endParaRPr lang="en-US" sz="2400" dirty="0"/>
          </a:p>
        </p:txBody>
      </p:sp>
    </p:spTree>
    <p:extLst>
      <p:ext uri="{BB962C8B-B14F-4D97-AF65-F5344CB8AC3E}">
        <p14:creationId xmlns:p14="http://schemas.microsoft.com/office/powerpoint/2010/main" val="3988320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Services Overview</a:t>
            </a:r>
          </a:p>
        </p:txBody>
      </p:sp>
      <p:sp>
        <p:nvSpPr>
          <p:cNvPr id="3" name="Text Placeholder 2"/>
          <p:cNvSpPr>
            <a:spLocks noGrp="1"/>
          </p:cNvSpPr>
          <p:nvPr>
            <p:ph type="body" idx="1"/>
          </p:nvPr>
        </p:nvSpPr>
        <p:spPr/>
        <p:txBody>
          <a:bodyPr/>
          <a:lstStyle/>
          <a:p>
            <a:r>
              <a:rPr lang="en-US" dirty="0"/>
              <a:t>Azure provides PaaS, </a:t>
            </a:r>
            <a:r>
              <a:rPr lang="en-US" dirty="0" err="1"/>
              <a:t>DaaS</a:t>
            </a:r>
            <a:r>
              <a:rPr lang="en-US" dirty="0"/>
              <a:t> and IaaS Services</a:t>
            </a:r>
          </a:p>
          <a:p>
            <a:pPr lvl="1"/>
            <a:r>
              <a:rPr lang="en-US" dirty="0"/>
              <a:t>App Service Plans and Web Apps</a:t>
            </a:r>
          </a:p>
          <a:p>
            <a:pPr lvl="1"/>
            <a:r>
              <a:rPr lang="en-US" dirty="0"/>
              <a:t>SQL databases</a:t>
            </a:r>
          </a:p>
          <a:p>
            <a:pPr lvl="1"/>
            <a:r>
              <a:rPr lang="en-US" dirty="0"/>
              <a:t>Virtual machines</a:t>
            </a:r>
          </a:p>
          <a:p>
            <a:pPr lvl="1"/>
            <a:r>
              <a:rPr lang="en-US" dirty="0"/>
              <a:t>Storage accounts</a:t>
            </a:r>
          </a:p>
          <a:p>
            <a:pPr lvl="1"/>
            <a:r>
              <a:rPr lang="en-US" dirty="0"/>
              <a:t>Virtual networks</a:t>
            </a:r>
          </a:p>
          <a:p>
            <a:pPr lvl="1"/>
            <a:r>
              <a:rPr lang="en-US" dirty="0"/>
              <a:t>Load balancers</a:t>
            </a:r>
          </a:p>
          <a:p>
            <a:pPr lvl="1"/>
            <a:r>
              <a:rPr lang="en-US" dirty="0"/>
              <a:t>Cloud Services</a:t>
            </a:r>
          </a:p>
          <a:p>
            <a:pPr lvl="1"/>
            <a:r>
              <a:rPr lang="en-US" dirty="0"/>
              <a:t>Azure Active Directory</a:t>
            </a:r>
          </a:p>
          <a:p>
            <a:pPr lvl="1"/>
            <a:r>
              <a:rPr lang="en-US" dirty="0"/>
              <a:t>Azure Functions</a:t>
            </a:r>
          </a:p>
        </p:txBody>
      </p:sp>
      <p:pic>
        <p:nvPicPr>
          <p:cNvPr id="5" name="Picture 4"/>
          <p:cNvPicPr>
            <a:picLocks noChangeAspect="1"/>
          </p:cNvPicPr>
          <p:nvPr/>
        </p:nvPicPr>
        <p:blipFill>
          <a:blip r:embed="rId3"/>
          <a:stretch>
            <a:fillRect/>
          </a:stretch>
        </p:blipFill>
        <p:spPr>
          <a:xfrm>
            <a:off x="6248400" y="2133600"/>
            <a:ext cx="1924614" cy="4267200"/>
          </a:xfrm>
          <a:prstGeom prst="rect">
            <a:avLst/>
          </a:prstGeom>
        </p:spPr>
      </p:pic>
    </p:spTree>
    <p:extLst>
      <p:ext uri="{BB962C8B-B14F-4D97-AF65-F5344CB8AC3E}">
        <p14:creationId xmlns:p14="http://schemas.microsoft.com/office/powerpoint/2010/main" val="220323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Architecture: ASM vs. ARM</a:t>
            </a:r>
          </a:p>
        </p:txBody>
      </p:sp>
      <p:sp>
        <p:nvSpPr>
          <p:cNvPr id="3" name="Content Placeholder 2"/>
          <p:cNvSpPr>
            <a:spLocks noGrp="1"/>
          </p:cNvSpPr>
          <p:nvPr>
            <p:ph idx="1"/>
          </p:nvPr>
        </p:nvSpPr>
        <p:spPr/>
        <p:txBody>
          <a:bodyPr>
            <a:normAutofit/>
          </a:bodyPr>
          <a:lstStyle/>
          <a:p>
            <a:r>
              <a:rPr lang="en-US" sz="2400" dirty="0"/>
              <a:t>Azure Service Management</a:t>
            </a:r>
          </a:p>
          <a:p>
            <a:pPr lvl="1"/>
            <a:r>
              <a:rPr lang="en-US" sz="2000" dirty="0"/>
              <a:t>Used when you work with the Classic Azure Portal</a:t>
            </a:r>
          </a:p>
          <a:p>
            <a:pPr lvl="1"/>
            <a:r>
              <a:rPr lang="en-US" sz="2000" dirty="0"/>
              <a:t>XML-based REST API</a:t>
            </a:r>
          </a:p>
          <a:p>
            <a:pPr lvl="1"/>
            <a:r>
              <a:rPr lang="en-US" sz="2000" dirty="0"/>
              <a:t>VMs made accessible through Azure cloud services</a:t>
            </a:r>
          </a:p>
          <a:p>
            <a:pPr lvl="1"/>
            <a:endParaRPr lang="en-US" sz="2000" dirty="0"/>
          </a:p>
          <a:p>
            <a:r>
              <a:rPr lang="en-US" sz="2400" dirty="0"/>
              <a:t>Azure Resource Manager</a:t>
            </a:r>
          </a:p>
          <a:p>
            <a:pPr lvl="1"/>
            <a:r>
              <a:rPr lang="en-US" sz="2000" dirty="0"/>
              <a:t>Used when you work with the New Azure Portal</a:t>
            </a:r>
          </a:p>
          <a:p>
            <a:pPr lvl="1"/>
            <a:r>
              <a:rPr lang="en-US" sz="2000" dirty="0"/>
              <a:t>JSON-based REST API</a:t>
            </a:r>
          </a:p>
          <a:p>
            <a:pPr lvl="1"/>
            <a:r>
              <a:rPr lang="en-US" sz="2000" dirty="0"/>
              <a:t>Resources are JSON template-based containers</a:t>
            </a:r>
          </a:p>
          <a:p>
            <a:pPr lvl="1"/>
            <a:r>
              <a:rPr lang="en-US" sz="2000" dirty="0"/>
              <a:t>Replaces cloud services with virtual networks</a:t>
            </a:r>
          </a:p>
          <a:p>
            <a:pPr lvl="1"/>
            <a:r>
              <a:rPr lang="en-US" sz="2000" dirty="0"/>
              <a:t>Introduces Resource Groups as organizational containers</a:t>
            </a:r>
          </a:p>
          <a:p>
            <a:pPr lvl="1"/>
            <a:r>
              <a:rPr lang="en-US" sz="2000" dirty="0"/>
              <a:t>Introduces Role-based access control (RBAC)</a:t>
            </a:r>
          </a:p>
        </p:txBody>
      </p:sp>
    </p:spTree>
    <p:extLst>
      <p:ext uri="{BB962C8B-B14F-4D97-AF65-F5344CB8AC3E}">
        <p14:creationId xmlns:p14="http://schemas.microsoft.com/office/powerpoint/2010/main" val="2032031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Classic Azure Portal</a:t>
            </a:r>
          </a:p>
        </p:txBody>
      </p:sp>
      <p:sp>
        <p:nvSpPr>
          <p:cNvPr id="5" name="Content Placeholder 4"/>
          <p:cNvSpPr>
            <a:spLocks noGrp="1"/>
          </p:cNvSpPr>
          <p:nvPr>
            <p:ph idx="1"/>
          </p:nvPr>
        </p:nvSpPr>
        <p:spPr>
          <a:xfrm>
            <a:off x="152400" y="1143000"/>
            <a:ext cx="8382000" cy="5181600"/>
          </a:xfrm>
        </p:spPr>
        <p:txBody>
          <a:bodyPr>
            <a:normAutofit/>
          </a:bodyPr>
          <a:lstStyle/>
          <a:p>
            <a:r>
              <a:rPr lang="en-US" sz="2000" dirty="0"/>
              <a:t>You can work with Azure using the classic portal</a:t>
            </a:r>
            <a:endParaRPr lang="en-US" sz="2400" dirty="0"/>
          </a:p>
          <a:p>
            <a:pPr lvl="1"/>
            <a:r>
              <a:rPr lang="en-US" sz="2000" dirty="0"/>
              <a:t>Uses older service management infrastructure</a:t>
            </a:r>
          </a:p>
          <a:p>
            <a:pPr lvl="1"/>
            <a:r>
              <a:rPr lang="en-US" sz="2000" dirty="0"/>
              <a:t>Located at </a:t>
            </a:r>
            <a:r>
              <a:rPr lang="en-US" sz="2000" dirty="0">
                <a:hlinkClick r:id="rId3"/>
              </a:rPr>
              <a:t>https://manage.windowsazure.com</a:t>
            </a:r>
            <a:r>
              <a:rPr lang="en-US" sz="2000" dirty="0"/>
              <a:t> </a:t>
            </a:r>
          </a:p>
        </p:txBody>
      </p:sp>
      <p:pic>
        <p:nvPicPr>
          <p:cNvPr id="4" name="Picture 3"/>
          <p:cNvPicPr>
            <a:picLocks noChangeAspect="1"/>
          </p:cNvPicPr>
          <p:nvPr/>
        </p:nvPicPr>
        <p:blipFill>
          <a:blip r:embed="rId4"/>
          <a:stretch>
            <a:fillRect/>
          </a:stretch>
        </p:blipFill>
        <p:spPr>
          <a:xfrm>
            <a:off x="914400" y="2420218"/>
            <a:ext cx="6172200" cy="4135070"/>
          </a:xfrm>
          <a:prstGeom prst="rect">
            <a:avLst/>
          </a:prstGeom>
          <a:ln>
            <a:solidFill>
              <a:schemeClr val="tx1"/>
            </a:solidFill>
          </a:ln>
        </p:spPr>
      </p:pic>
    </p:spTree>
    <p:extLst>
      <p:ext uri="{BB962C8B-B14F-4D97-AF65-F5344CB8AC3E}">
        <p14:creationId xmlns:p14="http://schemas.microsoft.com/office/powerpoint/2010/main" val="2171977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Azure Portal</a:t>
            </a:r>
          </a:p>
        </p:txBody>
      </p:sp>
      <p:sp>
        <p:nvSpPr>
          <p:cNvPr id="5" name="Content Placeholder 4"/>
          <p:cNvSpPr>
            <a:spLocks noGrp="1"/>
          </p:cNvSpPr>
          <p:nvPr>
            <p:ph idx="1"/>
          </p:nvPr>
        </p:nvSpPr>
        <p:spPr>
          <a:xfrm>
            <a:off x="152400" y="1143000"/>
            <a:ext cx="8382000" cy="5181600"/>
          </a:xfrm>
        </p:spPr>
        <p:txBody>
          <a:bodyPr>
            <a:normAutofit/>
          </a:bodyPr>
          <a:lstStyle/>
          <a:p>
            <a:r>
              <a:rPr lang="en-US" sz="2000" dirty="0"/>
              <a:t>You can work with Azure using the new portal</a:t>
            </a:r>
            <a:endParaRPr lang="en-US" sz="2400" dirty="0"/>
          </a:p>
          <a:p>
            <a:pPr lvl="1"/>
            <a:r>
              <a:rPr lang="en-US" sz="2000" dirty="0"/>
              <a:t>Uses newer Resource Manager infrastructure</a:t>
            </a:r>
          </a:p>
          <a:p>
            <a:pPr lvl="1"/>
            <a:r>
              <a:rPr lang="en-US" sz="2000" dirty="0"/>
              <a:t>Located at </a:t>
            </a:r>
            <a:r>
              <a:rPr lang="en-US" sz="2000" dirty="0">
                <a:hlinkClick r:id="rId3"/>
              </a:rPr>
              <a:t>https://portal.azure.com</a:t>
            </a:r>
            <a:r>
              <a:rPr lang="en-US" sz="2000" dirty="0"/>
              <a:t> </a:t>
            </a:r>
          </a:p>
          <a:p>
            <a:pPr lvl="1"/>
            <a:endParaRPr lang="en-US" sz="2000" dirty="0"/>
          </a:p>
        </p:txBody>
      </p:sp>
      <p:pic>
        <p:nvPicPr>
          <p:cNvPr id="3" name="Picture 2"/>
          <p:cNvPicPr>
            <a:picLocks noChangeAspect="1"/>
          </p:cNvPicPr>
          <p:nvPr/>
        </p:nvPicPr>
        <p:blipFill>
          <a:blip r:embed="rId4"/>
          <a:stretch>
            <a:fillRect/>
          </a:stretch>
        </p:blipFill>
        <p:spPr>
          <a:xfrm>
            <a:off x="990600" y="2438400"/>
            <a:ext cx="7911548" cy="4231758"/>
          </a:xfrm>
          <a:prstGeom prst="rect">
            <a:avLst/>
          </a:prstGeom>
          <a:ln>
            <a:solidFill>
              <a:schemeClr val="tx1"/>
            </a:solidFill>
          </a:ln>
        </p:spPr>
      </p:pic>
    </p:spTree>
    <p:extLst>
      <p:ext uri="{BB962C8B-B14F-4D97-AF65-F5344CB8AC3E}">
        <p14:creationId xmlns:p14="http://schemas.microsoft.com/office/powerpoint/2010/main" val="1629703198"/>
      </p:ext>
    </p:extLst>
  </p:cSld>
  <p:clrMapOvr>
    <a:masterClrMapping/>
  </p:clrMapOvr>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A5547237-B119-45CA-BEFC-A2DA2BDB03E7}">
  <ds:schemaRefs>
    <ds:schemaRef ds:uri="http://schemas.microsoft.com/office/2006/documentManagement/types"/>
    <ds:schemaRef ds:uri="http://purl.org/dc/elements/1.1/"/>
    <ds:schemaRef ds:uri="http://www.w3.org/XML/1998/namespace"/>
    <ds:schemaRef ds:uri="http://purl.org/dc/dcmitype/"/>
    <ds:schemaRef ds:uri="http://schemas.openxmlformats.org/package/2006/metadata/core-properties"/>
    <ds:schemaRef ds:uri="http://schemas.microsoft.com/office/infopath/2007/PartnerControl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CPT Course Module</Template>
  <TotalTime>10436</TotalTime>
  <Words>1755</Words>
  <Application>Microsoft Office PowerPoint</Application>
  <PresentationFormat>On-screen Show (4:3)</PresentationFormat>
  <Paragraphs>272</Paragraphs>
  <Slides>37</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Arial Black</vt:lpstr>
      <vt:lpstr>Calibri</vt:lpstr>
      <vt:lpstr>Lucida Console</vt:lpstr>
      <vt:lpstr>Segoe UI</vt:lpstr>
      <vt:lpstr>Times New Roman</vt:lpstr>
      <vt:lpstr>Wingdings</vt:lpstr>
      <vt:lpstr>CPT Course Module</vt:lpstr>
      <vt:lpstr>Introduction to Modern Software Development</vt:lpstr>
      <vt:lpstr>Student Introductions</vt:lpstr>
      <vt:lpstr>Agenda</vt:lpstr>
      <vt:lpstr>Cloud Computing 101</vt:lpstr>
      <vt:lpstr>Cloud Computing Service Models</vt:lpstr>
      <vt:lpstr>Azure Services Overview</vt:lpstr>
      <vt:lpstr>Azure Architecture: ASM vs. ARM</vt:lpstr>
      <vt:lpstr>Classic Azure Portal</vt:lpstr>
      <vt:lpstr>New Azure Portal</vt:lpstr>
      <vt:lpstr>Essential Azure Services for Developers</vt:lpstr>
      <vt:lpstr>Agenda</vt:lpstr>
      <vt:lpstr>Evolution of the SharePoint Platform</vt:lpstr>
      <vt:lpstr>SharePoint App Add-in Model</vt:lpstr>
      <vt:lpstr>Hosting Options for SharePoint Add-ins</vt:lpstr>
      <vt:lpstr>APIs used by SharePoint Add-ins</vt:lpstr>
      <vt:lpstr>JavaScript Injection</vt:lpstr>
      <vt:lpstr>Remote Provisioning</vt:lpstr>
      <vt:lpstr>The SharePoint Framework (SPFx)</vt:lpstr>
      <vt:lpstr>Agenda</vt:lpstr>
      <vt:lpstr>Azure Active Directory and Office 365</vt:lpstr>
      <vt:lpstr>Agenda</vt:lpstr>
      <vt:lpstr>Developing with Visual Studio 2017</vt:lpstr>
      <vt:lpstr>Agenda</vt:lpstr>
      <vt:lpstr>Developing with NPM &amp; Visual Studio Code</vt:lpstr>
      <vt:lpstr>Adding NPM Packages</vt:lpstr>
      <vt:lpstr>Developing with Gulp Tasks</vt:lpstr>
      <vt:lpstr>Agenda</vt:lpstr>
      <vt:lpstr>Getting Started with Cloud Development</vt:lpstr>
      <vt:lpstr>Office 365 Tenancies in SharePoint Online</vt:lpstr>
      <vt:lpstr>Obtaining an Azure Subscription</vt:lpstr>
      <vt:lpstr>Getting Around inside the Azure Portal</vt:lpstr>
      <vt:lpstr>PowerShell with Service Management</vt:lpstr>
      <vt:lpstr>PowerShell with Resource Manager</vt:lpstr>
      <vt:lpstr>Office 365 admin center</vt:lpstr>
      <vt:lpstr>SharePoint admin center</vt:lpstr>
      <vt:lpstr>SharePoint Online Management Shell</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Modern Software Development</dc:title>
  <dc:creator>Windows User</dc:creator>
  <cp:lastModifiedBy>Ted Pattison</cp:lastModifiedBy>
  <cp:revision>268</cp:revision>
  <dcterms:created xsi:type="dcterms:W3CDTF">2012-07-07T16:17:22Z</dcterms:created>
  <dcterms:modified xsi:type="dcterms:W3CDTF">2018-07-10T23:16:23Z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