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5"/>
  </p:notesMasterIdLst>
  <p:handoutMasterIdLst>
    <p:handoutMasterId r:id="rId46"/>
  </p:handoutMasterIdLst>
  <p:sldIdLst>
    <p:sldId id="279" r:id="rId6"/>
    <p:sldId id="281" r:id="rId7"/>
    <p:sldId id="334" r:id="rId8"/>
    <p:sldId id="333" r:id="rId9"/>
    <p:sldId id="335" r:id="rId10"/>
    <p:sldId id="336" r:id="rId11"/>
    <p:sldId id="337" r:id="rId12"/>
    <p:sldId id="327" r:id="rId13"/>
    <p:sldId id="338" r:id="rId14"/>
    <p:sldId id="339" r:id="rId15"/>
    <p:sldId id="340" r:id="rId16"/>
    <p:sldId id="341" r:id="rId17"/>
    <p:sldId id="363" r:id="rId18"/>
    <p:sldId id="362" r:id="rId19"/>
    <p:sldId id="328" r:id="rId20"/>
    <p:sldId id="364" r:id="rId21"/>
    <p:sldId id="342" r:id="rId22"/>
    <p:sldId id="343" r:id="rId23"/>
    <p:sldId id="344" r:id="rId24"/>
    <p:sldId id="345" r:id="rId25"/>
    <p:sldId id="329" r:id="rId26"/>
    <p:sldId id="305" r:id="rId27"/>
    <p:sldId id="346" r:id="rId28"/>
    <p:sldId id="347" r:id="rId29"/>
    <p:sldId id="349" r:id="rId30"/>
    <p:sldId id="350" r:id="rId31"/>
    <p:sldId id="351" r:id="rId32"/>
    <p:sldId id="330" r:id="rId33"/>
    <p:sldId id="296" r:id="rId34"/>
    <p:sldId id="352" r:id="rId35"/>
    <p:sldId id="331" r:id="rId36"/>
    <p:sldId id="306" r:id="rId37"/>
    <p:sldId id="355" r:id="rId38"/>
    <p:sldId id="360" r:id="rId39"/>
    <p:sldId id="361" r:id="rId40"/>
    <p:sldId id="353" r:id="rId41"/>
    <p:sldId id="354" r:id="rId42"/>
    <p:sldId id="365" r:id="rId43"/>
    <p:sldId id="332"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80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7811" autoAdjust="0"/>
  </p:normalViewPr>
  <p:slideViewPr>
    <p:cSldViewPr>
      <p:cViewPr varScale="1">
        <p:scale>
          <a:sx n="73" d="100"/>
          <a:sy n="73" d="100"/>
        </p:scale>
        <p:origin x="1680" y="53"/>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7373"/>
    </p:cViewPr>
  </p:sorterViewPr>
  <p:notesViewPr>
    <p:cSldViewPr>
      <p:cViewPr varScale="1">
        <p:scale>
          <a:sx n="65" d="100"/>
          <a:sy n="65" d="100"/>
        </p:scale>
        <p:origin x="3062"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students to developing software projects using Node.js and Node Package Manger (npm). Students will learn to use npm together with Visual Studio Code to manage software projects and to install external packages. The module explains how to configure a new project with support for TypeScript and how to add the packages for typed definition files for popular JavaScript libraries such as jQuery. The module demonstrates configuring a project with a local web server to test and debug project files using the HTTP protocol. The module introduces students to Gulp and demonstrates how to write and run Gulp tasks to automate developer tasks such as compiling TypeScript into JavaScript and starting up a debugging session. The module concludes by examining </a:t>
            </a:r>
            <a:r>
              <a:rPr lang="en-US" sz="1200" kern="1200" dirty="0" err="1">
                <a:solidFill>
                  <a:schemeClr val="tx1"/>
                </a:solidFill>
                <a:effectLst/>
                <a:latin typeface="+mn-lt"/>
                <a:ea typeface="+mn-ea"/>
                <a:cs typeface="+mn-cs"/>
              </a:rPr>
              <a:t>Webpack</a:t>
            </a:r>
            <a:r>
              <a:rPr lang="en-US" sz="1200" kern="1200" dirty="0">
                <a:solidFill>
                  <a:schemeClr val="tx1"/>
                </a:solidFill>
                <a:effectLst/>
                <a:latin typeface="+mn-lt"/>
                <a:ea typeface="+mn-ea"/>
                <a:cs typeface="+mn-cs"/>
              </a:rPr>
              <a:t> and teaching students how to use </a:t>
            </a:r>
            <a:r>
              <a:rPr lang="en-US" sz="1200" kern="1200" dirty="0" err="1">
                <a:solidFill>
                  <a:schemeClr val="tx1"/>
                </a:solidFill>
                <a:effectLst/>
                <a:latin typeface="+mn-lt"/>
                <a:ea typeface="+mn-ea"/>
                <a:cs typeface="+mn-cs"/>
              </a:rPr>
              <a:t>Webpack</a:t>
            </a:r>
            <a:r>
              <a:rPr lang="en-US" sz="1200" kern="1200" dirty="0">
                <a:solidFill>
                  <a:schemeClr val="tx1"/>
                </a:solidFill>
                <a:effectLst/>
                <a:latin typeface="+mn-lt"/>
                <a:ea typeface="+mn-ea"/>
                <a:cs typeface="+mn-cs"/>
              </a:rPr>
              <a:t> to bundle a project's source files into a single file for distribution.</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0600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02815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782529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05521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216499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881704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8319134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spcAft>
                <a:spcPts val="600"/>
              </a:spcAft>
              <a:buFont typeface="Arial" pitchFamily="34" charset="0"/>
              <a:buNone/>
              <a:defRPr b="1">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code.visualstudio.com/"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Developing with Node.js and Visual Studio Code</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package.json</a:t>
            </a:r>
            <a:endParaRPr lang="en-US" dirty="0"/>
          </a:p>
        </p:txBody>
      </p:sp>
      <p:sp>
        <p:nvSpPr>
          <p:cNvPr id="2" name="Content Placeholder 1">
            <a:extLst>
              <a:ext uri="{FF2B5EF4-FFF2-40B4-BE49-F238E27FC236}">
                <a16:creationId xmlns:a16="http://schemas.microsoft.com/office/drawing/2014/main" id="{BCE4D30D-CBFC-4F7A-89B9-DF8860665252}"/>
              </a:ext>
            </a:extLst>
          </p:cNvPr>
          <p:cNvSpPr>
            <a:spLocks noGrp="1"/>
          </p:cNvSpPr>
          <p:nvPr>
            <p:ph idx="1"/>
          </p:nvPr>
        </p:nvSpPr>
        <p:spPr/>
        <p:txBody>
          <a:bodyPr>
            <a:normAutofit/>
          </a:bodyPr>
          <a:lstStyle/>
          <a:p>
            <a:r>
              <a:rPr lang="en-US" sz="2000" b="1" dirty="0" err="1"/>
              <a:t>package.json</a:t>
            </a:r>
            <a:r>
              <a:rPr lang="en-US" sz="2400" dirty="0"/>
              <a:t> serves as project manifest file</a:t>
            </a:r>
          </a:p>
          <a:p>
            <a:pPr lvl="1"/>
            <a:r>
              <a:rPr lang="en-US" sz="2000" dirty="0"/>
              <a:t>Tracks project name and version number</a:t>
            </a:r>
          </a:p>
          <a:p>
            <a:pPr lvl="1"/>
            <a:r>
              <a:rPr lang="en-US" sz="2000" dirty="0"/>
              <a:t>Tracks installed package dependencies</a:t>
            </a:r>
          </a:p>
        </p:txBody>
      </p:sp>
      <p:pic>
        <p:nvPicPr>
          <p:cNvPr id="4" name="Picture 3"/>
          <p:cNvPicPr/>
          <p:nvPr/>
        </p:nvPicPr>
        <p:blipFill rotWithShape="1">
          <a:blip r:embed="rId2">
            <a:extLst>
              <a:ext uri="{28A0092B-C50C-407E-A947-70E740481C1C}">
                <a14:useLocalDpi xmlns:a14="http://schemas.microsoft.com/office/drawing/2010/main" val="0"/>
              </a:ext>
            </a:extLst>
          </a:blip>
          <a:srcRect b="1363"/>
          <a:stretch/>
        </p:blipFill>
        <p:spPr bwMode="auto">
          <a:xfrm>
            <a:off x="838200" y="2743200"/>
            <a:ext cx="7627273" cy="3276600"/>
          </a:xfrm>
          <a:prstGeom prst="rect">
            <a:avLst/>
          </a:prstGeom>
          <a:noFill/>
          <a:ln>
            <a:solidFill>
              <a:schemeClr val="tx1">
                <a:lumMod val="50000"/>
                <a:lumOff val="50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89186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Packages</a:t>
            </a:r>
          </a:p>
        </p:txBody>
      </p:sp>
      <p:pic>
        <p:nvPicPr>
          <p:cNvPr id="4" name="Picture 3"/>
          <p:cNvPicPr/>
          <p:nvPr/>
        </p:nvPicPr>
        <p:blipFill rotWithShape="1">
          <a:blip r:embed="rId2">
            <a:extLst>
              <a:ext uri="{28A0092B-C50C-407E-A947-70E740481C1C}">
                <a14:useLocalDpi xmlns:a14="http://schemas.microsoft.com/office/drawing/2010/main" val="0"/>
              </a:ext>
            </a:extLst>
          </a:blip>
          <a:srcRect l="48914" t="1032" b="88653"/>
          <a:stretch/>
        </p:blipFill>
        <p:spPr bwMode="auto">
          <a:xfrm>
            <a:off x="457200" y="1447800"/>
            <a:ext cx="7543800" cy="465633"/>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5177330" cy="1023731"/>
          </a:xfrm>
          <a:prstGeom prst="rect">
            <a:avLst/>
          </a:prstGeom>
          <a:noFill/>
          <a:ln>
            <a:solidFill>
              <a:schemeClr val="tx1">
                <a:lumMod val="50000"/>
                <a:lumOff val="50000"/>
              </a:schemeClr>
            </a:solid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457200" y="3733800"/>
            <a:ext cx="2648749" cy="28194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62926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node_modules</a:t>
            </a:r>
            <a:r>
              <a:rPr lang="en-US" dirty="0"/>
              <a:t> folder</a:t>
            </a:r>
          </a:p>
        </p:txBody>
      </p:sp>
      <p:sp>
        <p:nvSpPr>
          <p:cNvPr id="3" name="Content Placeholder 2"/>
          <p:cNvSpPr>
            <a:spLocks noGrp="1"/>
          </p:cNvSpPr>
          <p:nvPr>
            <p:ph idx="1"/>
          </p:nvPr>
        </p:nvSpPr>
        <p:spPr/>
        <p:txBody>
          <a:bodyPr/>
          <a:lstStyle/>
          <a:p>
            <a:r>
              <a:rPr lang="en-US" dirty="0"/>
              <a:t>Package files copied into </a:t>
            </a:r>
            <a:r>
              <a:rPr lang="en-US" b="1" dirty="0" err="1"/>
              <a:t>node_modules</a:t>
            </a:r>
            <a:r>
              <a:rPr lang="en-US" dirty="0"/>
              <a:t> folder</a:t>
            </a:r>
          </a:p>
          <a:p>
            <a:pPr lvl="1"/>
            <a:r>
              <a:rPr lang="en-US" dirty="0"/>
              <a:t>This folder often contain 100s of packages for a project</a:t>
            </a:r>
          </a:p>
          <a:p>
            <a:pPr lvl="1"/>
            <a:r>
              <a:rPr lang="en-US" dirty="0"/>
              <a:t>Contents of folder not saved into source control</a:t>
            </a:r>
          </a:p>
          <a:p>
            <a:pPr lvl="1"/>
            <a:r>
              <a:rPr lang="en-US" dirty="0"/>
              <a:t>Contents can be restored with </a:t>
            </a:r>
            <a:r>
              <a:rPr lang="en-US" b="1" dirty="0"/>
              <a:t>npm install</a:t>
            </a:r>
            <a:r>
              <a:rPr lang="en-US" dirty="0"/>
              <a:t> command</a:t>
            </a:r>
          </a:p>
        </p:txBody>
      </p:sp>
      <p:pic>
        <p:nvPicPr>
          <p:cNvPr id="4" name="Picture 3"/>
          <p:cNvPicPr/>
          <p:nvPr/>
        </p:nvPicPr>
        <p:blipFill rotWithShape="1">
          <a:blip r:embed="rId2">
            <a:extLst>
              <a:ext uri="{28A0092B-C50C-407E-A947-70E740481C1C}">
                <a14:useLocalDpi xmlns:a14="http://schemas.microsoft.com/office/drawing/2010/main" val="0"/>
              </a:ext>
            </a:extLst>
          </a:blip>
          <a:srcRect t="-1" b="44299"/>
          <a:stretch/>
        </p:blipFill>
        <p:spPr bwMode="auto">
          <a:xfrm>
            <a:off x="1088736" y="3429000"/>
            <a:ext cx="3576000" cy="297180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697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88E1-C9F1-451E-AB0C-C922BDB65604}"/>
              </a:ext>
            </a:extLst>
          </p:cNvPr>
          <p:cNvSpPr>
            <a:spLocks noGrp="1"/>
          </p:cNvSpPr>
          <p:nvPr>
            <p:ph type="title"/>
          </p:nvPr>
        </p:nvSpPr>
        <p:spPr/>
        <p:txBody>
          <a:bodyPr/>
          <a:lstStyle/>
          <a:p>
            <a:r>
              <a:rPr lang="en-US" dirty="0" err="1"/>
              <a:t>package.lock.json</a:t>
            </a:r>
            <a:r>
              <a:rPr lang="en-US" dirty="0"/>
              <a:t> vs </a:t>
            </a:r>
            <a:r>
              <a:rPr lang="en-US" dirty="0" err="1"/>
              <a:t>npm.shrinkwrap.json</a:t>
            </a:r>
            <a:endParaRPr lang="en-US" dirty="0"/>
          </a:p>
        </p:txBody>
      </p:sp>
      <p:sp>
        <p:nvSpPr>
          <p:cNvPr id="3" name="Content Placeholder 2">
            <a:extLst>
              <a:ext uri="{FF2B5EF4-FFF2-40B4-BE49-F238E27FC236}">
                <a16:creationId xmlns:a16="http://schemas.microsoft.com/office/drawing/2014/main" id="{7820760F-7B49-492F-A724-BF652CF7ABA0}"/>
              </a:ext>
            </a:extLst>
          </p:cNvPr>
          <p:cNvSpPr>
            <a:spLocks noGrp="1"/>
          </p:cNvSpPr>
          <p:nvPr>
            <p:ph idx="1"/>
          </p:nvPr>
        </p:nvSpPr>
        <p:spPr/>
        <p:txBody>
          <a:bodyPr>
            <a:normAutofit/>
          </a:bodyPr>
          <a:lstStyle/>
          <a:p>
            <a:r>
              <a:rPr lang="en-US" sz="2400" b="1" dirty="0"/>
              <a:t>npm</a:t>
            </a:r>
            <a:r>
              <a:rPr lang="en-US" sz="2400" dirty="0"/>
              <a:t> generates files to track changes to </a:t>
            </a:r>
            <a:r>
              <a:rPr lang="en-US" sz="2400" b="1" dirty="0"/>
              <a:t>node-modules</a:t>
            </a:r>
          </a:p>
          <a:p>
            <a:pPr lvl="1"/>
            <a:r>
              <a:rPr lang="en-US" sz="2000" b="1" dirty="0" err="1"/>
              <a:t>package.lock.json</a:t>
            </a:r>
            <a:r>
              <a:rPr lang="en-US" sz="2000" dirty="0"/>
              <a:t> file initially created when installing packages.</a:t>
            </a:r>
          </a:p>
          <a:p>
            <a:pPr lvl="1"/>
            <a:r>
              <a:rPr lang="en-US" sz="2000" b="1" dirty="0" err="1"/>
              <a:t>package.lock.json</a:t>
            </a:r>
            <a:r>
              <a:rPr lang="en-US" sz="2000" dirty="0"/>
              <a:t> file should not be checked into source control</a:t>
            </a:r>
          </a:p>
          <a:p>
            <a:pPr lvl="1"/>
            <a:endParaRPr lang="en-US" sz="2000" dirty="0"/>
          </a:p>
          <a:p>
            <a:r>
              <a:rPr lang="en-US" sz="2400" dirty="0"/>
              <a:t>Running </a:t>
            </a:r>
            <a:r>
              <a:rPr lang="en-US" sz="2000" b="1" dirty="0"/>
              <a:t>npm </a:t>
            </a:r>
            <a:r>
              <a:rPr lang="en-US" sz="2000" b="1" dirty="0" err="1"/>
              <a:t>shrinkwrap</a:t>
            </a:r>
            <a:r>
              <a:rPr lang="en-US" sz="2400" dirty="0"/>
              <a:t> generates </a:t>
            </a:r>
            <a:r>
              <a:rPr lang="en-US" sz="2000" b="1" dirty="0" err="1"/>
              <a:t>npm.shrinkwrap.json</a:t>
            </a:r>
            <a:endParaRPr lang="en-US" sz="2000" b="1" dirty="0"/>
          </a:p>
          <a:p>
            <a:pPr lvl="1"/>
            <a:r>
              <a:rPr lang="en-US" sz="2000" b="1" dirty="0" err="1"/>
              <a:t>npm.shrinkwrap.json</a:t>
            </a:r>
            <a:r>
              <a:rPr lang="en-US" sz="2000" dirty="0"/>
              <a:t> file can be checked into source control</a:t>
            </a:r>
            <a:endParaRPr lang="en-US" sz="2000" b="1" dirty="0"/>
          </a:p>
          <a:p>
            <a:pPr lvl="1"/>
            <a:endParaRPr lang="en-US" sz="2000" dirty="0"/>
          </a:p>
        </p:txBody>
      </p:sp>
      <p:pic>
        <p:nvPicPr>
          <p:cNvPr id="4" name="Picture 3">
            <a:extLst>
              <a:ext uri="{FF2B5EF4-FFF2-40B4-BE49-F238E27FC236}">
                <a16:creationId xmlns:a16="http://schemas.microsoft.com/office/drawing/2014/main" id="{5E5B8F1E-B1CE-4B37-A994-39AE40223E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4038600"/>
            <a:ext cx="7758158" cy="25908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15982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36AD-E197-4A73-87CF-745605F55F66}"/>
              </a:ext>
            </a:extLst>
          </p:cNvPr>
          <p:cNvSpPr>
            <a:spLocks noGrp="1"/>
          </p:cNvSpPr>
          <p:nvPr>
            <p:ph type="title"/>
          </p:nvPr>
        </p:nvSpPr>
        <p:spPr/>
        <p:txBody>
          <a:bodyPr/>
          <a:lstStyle/>
          <a:p>
            <a:r>
              <a:rPr lang="en-US" dirty="0"/>
              <a:t>Project Install vs Global Install</a:t>
            </a:r>
          </a:p>
        </p:txBody>
      </p:sp>
      <p:sp>
        <p:nvSpPr>
          <p:cNvPr id="3" name="Content Placeholder 2">
            <a:extLst>
              <a:ext uri="{FF2B5EF4-FFF2-40B4-BE49-F238E27FC236}">
                <a16:creationId xmlns:a16="http://schemas.microsoft.com/office/drawing/2014/main" id="{F665233A-9E13-4395-95FF-9292812784B6}"/>
              </a:ext>
            </a:extLst>
          </p:cNvPr>
          <p:cNvSpPr>
            <a:spLocks noGrp="1"/>
          </p:cNvSpPr>
          <p:nvPr>
            <p:ph idx="1"/>
          </p:nvPr>
        </p:nvSpPr>
        <p:spPr/>
        <p:txBody>
          <a:bodyPr>
            <a:normAutofit/>
          </a:bodyPr>
          <a:lstStyle/>
          <a:p>
            <a:r>
              <a:rPr lang="en-US" sz="2400" dirty="0"/>
              <a:t>Project installation adds package into project folder</a:t>
            </a:r>
          </a:p>
          <a:p>
            <a:pPr lvl="1"/>
            <a:r>
              <a:rPr lang="en-US" sz="2000" dirty="0"/>
              <a:t>Packages installed without -g parameter</a:t>
            </a:r>
          </a:p>
          <a:p>
            <a:pPr lvl="2"/>
            <a:r>
              <a:rPr lang="en-US" sz="1600" dirty="0"/>
              <a:t>npm install [</a:t>
            </a:r>
            <a:r>
              <a:rPr lang="en-US" sz="1600" dirty="0" err="1"/>
              <a:t>package_name</a:t>
            </a:r>
            <a:r>
              <a:rPr lang="en-US" sz="1600" dirty="0"/>
              <a:t>] --save-dev</a:t>
            </a:r>
          </a:p>
          <a:p>
            <a:pPr lvl="1"/>
            <a:r>
              <a:rPr lang="en-US" sz="2000" b="1" dirty="0" err="1"/>
              <a:t>npx</a:t>
            </a:r>
            <a:r>
              <a:rPr lang="en-US" sz="2000" dirty="0"/>
              <a:t> command used to run CLIs from local </a:t>
            </a:r>
            <a:r>
              <a:rPr lang="en-US" sz="2000" b="1" dirty="0" err="1"/>
              <a:t>node_modules</a:t>
            </a:r>
            <a:r>
              <a:rPr lang="en-US" sz="2000" dirty="0"/>
              <a:t> folder</a:t>
            </a:r>
          </a:p>
          <a:p>
            <a:pPr lvl="2"/>
            <a:r>
              <a:rPr lang="en-US" sz="1600" dirty="0" err="1"/>
              <a:t>npx</a:t>
            </a:r>
            <a:r>
              <a:rPr lang="en-US" sz="1600" dirty="0"/>
              <a:t> </a:t>
            </a:r>
            <a:r>
              <a:rPr lang="en-US" sz="1600" dirty="0" err="1"/>
              <a:t>package_cli</a:t>
            </a:r>
            <a:endParaRPr lang="en-US" sz="1600" dirty="0"/>
          </a:p>
          <a:p>
            <a:pPr lvl="2"/>
            <a:endParaRPr lang="en-US" sz="1600" dirty="0"/>
          </a:p>
          <a:p>
            <a:r>
              <a:rPr lang="en-US" sz="2400" dirty="0"/>
              <a:t>Global installation adds into shared package cache</a:t>
            </a:r>
          </a:p>
          <a:p>
            <a:pPr lvl="1"/>
            <a:r>
              <a:rPr lang="en-US" sz="2000" dirty="0"/>
              <a:t>Packages installed with -g parameter</a:t>
            </a:r>
          </a:p>
          <a:p>
            <a:pPr lvl="2"/>
            <a:r>
              <a:rPr lang="en-US" sz="1600" dirty="0"/>
              <a:t>npm install -g [</a:t>
            </a:r>
            <a:r>
              <a:rPr lang="en-US" sz="1600" dirty="0" err="1"/>
              <a:t>package_name</a:t>
            </a:r>
            <a:r>
              <a:rPr lang="en-US" sz="1600" dirty="0"/>
              <a:t>]</a:t>
            </a:r>
          </a:p>
          <a:p>
            <a:pPr lvl="1"/>
            <a:r>
              <a:rPr lang="en-US" sz="2000" dirty="0"/>
              <a:t>Package CLIs can be called directly from command line</a:t>
            </a:r>
          </a:p>
          <a:p>
            <a:pPr lvl="2"/>
            <a:r>
              <a:rPr lang="en-US" sz="1600" dirty="0" err="1"/>
              <a:t>package_cli</a:t>
            </a:r>
            <a:endParaRPr lang="en-US" sz="1600" dirty="0"/>
          </a:p>
        </p:txBody>
      </p:sp>
    </p:spTree>
    <p:extLst>
      <p:ext uri="{BB962C8B-B14F-4D97-AF65-F5344CB8AC3E}">
        <p14:creationId xmlns:p14="http://schemas.microsoft.com/office/powerpoint/2010/main" val="268898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Introduction to Node.JS and Visual Studio Code</a:t>
            </a:r>
          </a:p>
          <a:p>
            <a:pPr lvl="0">
              <a:buFont typeface="Wingdings" panose="05000000000000000000" pitchFamily="2" charset="2"/>
              <a:buChar char="ü"/>
            </a:pPr>
            <a:r>
              <a:rPr lang="en-US" dirty="0"/>
              <a:t>Installing and Updating NPM packages</a:t>
            </a:r>
          </a:p>
          <a:p>
            <a:pPr lvl="0">
              <a:buFont typeface="Wingdings" panose="05000000000000000000" pitchFamily="2" charset="2"/>
              <a:buChar char="Ø"/>
            </a:pPr>
            <a:r>
              <a:rPr lang="en-US" dirty="0"/>
              <a:t>Configuring Server-side Debugging Support</a:t>
            </a:r>
          </a:p>
          <a:p>
            <a:pPr lvl="0"/>
            <a:r>
              <a:rPr lang="en-US" dirty="0"/>
              <a:t>Node.JS Development with TypeScript</a:t>
            </a:r>
          </a:p>
          <a:p>
            <a:pPr lvl="0"/>
            <a:r>
              <a:rPr lang="en-US" dirty="0"/>
              <a:t>Using Gulp to Automate Running Tasks</a:t>
            </a:r>
          </a:p>
          <a:p>
            <a:r>
              <a:rPr lang="en-US" dirty="0"/>
              <a:t>Bundling the Source Files using </a:t>
            </a:r>
            <a:r>
              <a:rPr lang="en-US" dirty="0" err="1"/>
              <a:t>WebPack</a:t>
            </a:r>
            <a:endParaRPr lang="en-US" dirty="0"/>
          </a:p>
        </p:txBody>
      </p:sp>
    </p:spTree>
    <p:extLst>
      <p:ext uri="{BB962C8B-B14F-4D97-AF65-F5344CB8AC3E}">
        <p14:creationId xmlns:p14="http://schemas.microsoft.com/office/powerpoint/2010/main" val="3836519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0774-C9EC-49D2-A3FC-DB3B1D08BF2A}"/>
              </a:ext>
            </a:extLst>
          </p:cNvPr>
          <p:cNvSpPr>
            <a:spLocks noGrp="1"/>
          </p:cNvSpPr>
          <p:nvPr>
            <p:ph type="title"/>
          </p:nvPr>
        </p:nvSpPr>
        <p:spPr/>
        <p:txBody>
          <a:bodyPr/>
          <a:lstStyle/>
          <a:p>
            <a:r>
              <a:rPr lang="en-US" dirty="0"/>
              <a:t>Configuring a Server-side Web Server</a:t>
            </a:r>
          </a:p>
        </p:txBody>
      </p:sp>
      <p:sp>
        <p:nvSpPr>
          <p:cNvPr id="3" name="Content Placeholder 2">
            <a:extLst>
              <a:ext uri="{FF2B5EF4-FFF2-40B4-BE49-F238E27FC236}">
                <a16:creationId xmlns:a16="http://schemas.microsoft.com/office/drawing/2014/main" id="{686B9888-DBB9-497D-9242-6D2169B7DF50}"/>
              </a:ext>
            </a:extLst>
          </p:cNvPr>
          <p:cNvSpPr>
            <a:spLocks noGrp="1"/>
          </p:cNvSpPr>
          <p:nvPr>
            <p:ph idx="1"/>
          </p:nvPr>
        </p:nvSpPr>
        <p:spPr/>
        <p:txBody>
          <a:bodyPr>
            <a:normAutofit/>
          </a:bodyPr>
          <a:lstStyle/>
          <a:p>
            <a:r>
              <a:rPr lang="en-US" sz="2400" dirty="0"/>
              <a:t>Node.js does not provide its own web server</a:t>
            </a:r>
          </a:p>
          <a:p>
            <a:pPr lvl="1"/>
            <a:r>
              <a:rPr lang="en-US" sz="2000" dirty="0"/>
              <a:t>Instead, you must install a npm package to provide web server</a:t>
            </a:r>
          </a:p>
          <a:p>
            <a:pPr lvl="1"/>
            <a:r>
              <a:rPr lang="en-US" sz="2000" dirty="0"/>
              <a:t>There are many different packages to choose from</a:t>
            </a:r>
          </a:p>
          <a:p>
            <a:pPr lvl="1"/>
            <a:endParaRPr lang="en-US" sz="2000" dirty="0"/>
          </a:p>
          <a:p>
            <a:r>
              <a:rPr lang="en-US" sz="2400" dirty="0"/>
              <a:t>Example packages which provide a web server for testing</a:t>
            </a:r>
          </a:p>
          <a:p>
            <a:pPr lvl="1"/>
            <a:r>
              <a:rPr lang="en-US" sz="2000" dirty="0"/>
              <a:t>http-server</a:t>
            </a:r>
          </a:p>
          <a:p>
            <a:pPr lvl="1"/>
            <a:r>
              <a:rPr lang="en-US" sz="2000" dirty="0"/>
              <a:t>express</a:t>
            </a:r>
          </a:p>
          <a:p>
            <a:pPr lvl="1"/>
            <a:r>
              <a:rPr lang="en-US" sz="2000" dirty="0"/>
              <a:t>Browser-sync </a:t>
            </a:r>
            <a:r>
              <a:rPr lang="en-US" sz="2000" i="1" dirty="0"/>
              <a:t>(this is the one we will be using)</a:t>
            </a:r>
          </a:p>
          <a:p>
            <a:pPr lvl="1"/>
            <a:endParaRPr lang="en-US" sz="2000" dirty="0"/>
          </a:p>
        </p:txBody>
      </p:sp>
      <p:pic>
        <p:nvPicPr>
          <p:cNvPr id="4" name="Picture 3">
            <a:extLst>
              <a:ext uri="{FF2B5EF4-FFF2-40B4-BE49-F238E27FC236}">
                <a16:creationId xmlns:a16="http://schemas.microsoft.com/office/drawing/2014/main" id="{609659A4-DBF6-4553-96C6-B282E7BEA97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4724400"/>
            <a:ext cx="6598114" cy="1981200"/>
          </a:xfrm>
          <a:prstGeom prst="rect">
            <a:avLst/>
          </a:prstGeom>
          <a:noFill/>
          <a:ln>
            <a:noFill/>
          </a:ln>
        </p:spPr>
      </p:pic>
    </p:spTree>
    <p:extLst>
      <p:ext uri="{BB962C8B-B14F-4D97-AF65-F5344CB8AC3E}">
        <p14:creationId xmlns:p14="http://schemas.microsoft.com/office/powerpoint/2010/main" val="3465814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Using browser-sync to Serve Content</a:t>
            </a:r>
          </a:p>
        </p:txBody>
      </p:sp>
      <p:sp>
        <p:nvSpPr>
          <p:cNvPr id="2" name="Content Placeholder 1">
            <a:extLst>
              <a:ext uri="{FF2B5EF4-FFF2-40B4-BE49-F238E27FC236}">
                <a16:creationId xmlns:a16="http://schemas.microsoft.com/office/drawing/2014/main" id="{BD0970D5-E428-4036-A4AD-8C796153737E}"/>
              </a:ext>
            </a:extLst>
          </p:cNvPr>
          <p:cNvSpPr>
            <a:spLocks noGrp="1"/>
          </p:cNvSpPr>
          <p:nvPr>
            <p:ph idx="1"/>
          </p:nvPr>
        </p:nvSpPr>
        <p:spPr/>
        <p:txBody>
          <a:bodyPr>
            <a:normAutofit/>
          </a:bodyPr>
          <a:lstStyle/>
          <a:p>
            <a:r>
              <a:rPr lang="en-US" sz="2000" b="1" dirty="0"/>
              <a:t>browser-sync start</a:t>
            </a:r>
            <a:r>
              <a:rPr lang="en-US" sz="2400" dirty="0"/>
              <a:t> command used to start web server</a:t>
            </a:r>
          </a:p>
          <a:p>
            <a:pPr lvl="1"/>
            <a:r>
              <a:rPr lang="en-US" sz="2000" b="1" dirty="0"/>
              <a:t>--server</a:t>
            </a:r>
            <a:r>
              <a:rPr lang="en-US" sz="2000" dirty="0"/>
              <a:t> parameters references root folder with </a:t>
            </a:r>
            <a:r>
              <a:rPr lang="en-US" sz="2000" b="1" dirty="0"/>
              <a:t>index.html</a:t>
            </a:r>
          </a:p>
        </p:txBody>
      </p:sp>
      <p:pic>
        <p:nvPicPr>
          <p:cNvPr id="7" name="Picture 6">
            <a:extLst>
              <a:ext uri="{FF2B5EF4-FFF2-40B4-BE49-F238E27FC236}">
                <a16:creationId xmlns:a16="http://schemas.microsoft.com/office/drawing/2014/main" id="{3943F99F-EA2D-48D4-BFEC-64DE397625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90953"/>
            <a:ext cx="6834413" cy="1826171"/>
          </a:xfrm>
          <a:prstGeom prst="rect">
            <a:avLst/>
          </a:prstGeom>
          <a:noFill/>
          <a:ln>
            <a:solidFill>
              <a:schemeClr val="tx1"/>
            </a:solid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474030" y="3276599"/>
            <a:ext cx="4254811" cy="2133601"/>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881737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the Web Server Session</a:t>
            </a:r>
          </a:p>
        </p:txBody>
      </p:sp>
      <p:sp>
        <p:nvSpPr>
          <p:cNvPr id="4" name="Content Placeholder 3"/>
          <p:cNvSpPr>
            <a:spLocks noGrp="1"/>
          </p:cNvSpPr>
          <p:nvPr>
            <p:ph idx="1"/>
          </p:nvPr>
        </p:nvSpPr>
        <p:spPr/>
        <p:txBody>
          <a:bodyPr>
            <a:normAutofit/>
          </a:bodyPr>
          <a:lstStyle/>
          <a:p>
            <a:r>
              <a:rPr lang="en-US" sz="2400" dirty="0"/>
              <a:t>Type </a:t>
            </a:r>
            <a:r>
              <a:rPr lang="en-US" sz="1800" b="1" dirty="0"/>
              <a:t>CTRL + C</a:t>
            </a:r>
            <a:r>
              <a:rPr lang="en-US" sz="2400" dirty="0"/>
              <a:t> into console to interrupt session</a:t>
            </a:r>
          </a:p>
        </p:txBody>
      </p:sp>
      <p:pic>
        <p:nvPicPr>
          <p:cNvPr id="5" name="Picture 4">
            <a:extLst>
              <a:ext uri="{FF2B5EF4-FFF2-40B4-BE49-F238E27FC236}">
                <a16:creationId xmlns:a16="http://schemas.microsoft.com/office/drawing/2014/main" id="{63B84E89-A1B5-4D87-83C2-D36F8D1854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6705600" cy="2332607"/>
          </a:xfrm>
          <a:prstGeom prst="rect">
            <a:avLst/>
          </a:prstGeom>
          <a:noFill/>
          <a:ln>
            <a:solidFill>
              <a:schemeClr val="tx1"/>
            </a:solidFill>
          </a:ln>
        </p:spPr>
      </p:pic>
    </p:spTree>
    <p:extLst>
      <p:ext uri="{BB962C8B-B14F-4D97-AF65-F5344CB8AC3E}">
        <p14:creationId xmlns:p14="http://schemas.microsoft.com/office/powerpoint/2010/main" val="35182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Browser-sync with File Watching</a:t>
            </a:r>
          </a:p>
        </p:txBody>
      </p:sp>
      <p:sp>
        <p:nvSpPr>
          <p:cNvPr id="3" name="Content Placeholder 2"/>
          <p:cNvSpPr>
            <a:spLocks noGrp="1"/>
          </p:cNvSpPr>
          <p:nvPr>
            <p:ph idx="1"/>
          </p:nvPr>
        </p:nvSpPr>
        <p:spPr/>
        <p:txBody>
          <a:bodyPr/>
          <a:lstStyle/>
          <a:p>
            <a:r>
              <a:rPr lang="en-US" dirty="0"/>
              <a:t>Browser-sync support </a:t>
            </a:r>
            <a:r>
              <a:rPr lang="en-US" sz="2400" b="1" dirty="0"/>
              <a:t>--files</a:t>
            </a:r>
            <a:r>
              <a:rPr lang="en-US" dirty="0"/>
              <a:t> parameter</a:t>
            </a:r>
          </a:p>
          <a:p>
            <a:pPr lvl="1"/>
            <a:r>
              <a:rPr lang="en-US" dirty="0"/>
              <a:t>browser-sync start --server </a:t>
            </a:r>
            <a:r>
              <a:rPr lang="en-US" dirty="0" err="1"/>
              <a:t>dist</a:t>
            </a:r>
            <a:r>
              <a:rPr lang="en-US" dirty="0"/>
              <a:t> --files </a:t>
            </a:r>
            <a:r>
              <a:rPr lang="en-US" dirty="0" err="1"/>
              <a:t>dist</a:t>
            </a:r>
            <a:endParaRPr lang="en-US" dirty="0"/>
          </a:p>
          <a:p>
            <a:pPr lvl="1"/>
            <a:endParaRPr lang="en-US" dirty="0"/>
          </a:p>
        </p:txBody>
      </p:sp>
      <p:pic>
        <p:nvPicPr>
          <p:cNvPr id="5" name="Picture 4">
            <a:extLst>
              <a:ext uri="{FF2B5EF4-FFF2-40B4-BE49-F238E27FC236}">
                <a16:creationId xmlns:a16="http://schemas.microsoft.com/office/drawing/2014/main" id="{046D6559-D142-4D5C-8D10-A08985D1B6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67000"/>
            <a:ext cx="7621782" cy="1981200"/>
          </a:xfrm>
          <a:prstGeom prst="rect">
            <a:avLst/>
          </a:prstGeom>
          <a:noFill/>
          <a:ln>
            <a:noFill/>
          </a:ln>
        </p:spPr>
      </p:pic>
    </p:spTree>
    <p:extLst>
      <p:ext uri="{BB962C8B-B14F-4D97-AF65-F5344CB8AC3E}">
        <p14:creationId xmlns:p14="http://schemas.microsoft.com/office/powerpoint/2010/main" val="156616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Introduction to Node.JS and NPM</a:t>
            </a:r>
          </a:p>
          <a:p>
            <a:pPr lvl="0"/>
            <a:r>
              <a:rPr lang="en-US" sz="2400" dirty="0"/>
              <a:t>Installing and Updating Packages in Visual Studio Code</a:t>
            </a:r>
          </a:p>
          <a:p>
            <a:pPr lvl="0"/>
            <a:r>
              <a:rPr lang="en-US" sz="2400" dirty="0"/>
              <a:t>Adding TypeScript Support to a Node.js Project</a:t>
            </a:r>
          </a:p>
          <a:p>
            <a:pPr lvl="0"/>
            <a:r>
              <a:rPr lang="en-US" sz="2400" dirty="0"/>
              <a:t>Configuring Node.js with Server-side Debugging Support</a:t>
            </a:r>
          </a:p>
          <a:p>
            <a:pPr lvl="0"/>
            <a:r>
              <a:rPr lang="en-US" sz="2400" dirty="0"/>
              <a:t>Using Gulp to Automate Running Development Tasks</a:t>
            </a:r>
          </a:p>
          <a:p>
            <a:pPr lvl="0"/>
            <a:r>
              <a:rPr lang="en-US" sz="2400" dirty="0"/>
              <a:t>Developing Projects using </a:t>
            </a:r>
            <a:r>
              <a:rPr lang="en-US" sz="2400" dirty="0" err="1"/>
              <a:t>Webpack</a:t>
            </a:r>
            <a:endParaRPr lang="en-US" sz="2400" dirty="0"/>
          </a:p>
        </p:txBody>
      </p:sp>
    </p:spTree>
    <p:extLst>
      <p:ext uri="{BB962C8B-B14F-4D97-AF65-F5344CB8AC3E}">
        <p14:creationId xmlns:p14="http://schemas.microsoft.com/office/powerpoint/2010/main" val="161992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Updates</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018" y="1371600"/>
            <a:ext cx="8261364" cy="38862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3233139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Introduction to Node.JS and Visual Studio Code</a:t>
            </a:r>
          </a:p>
          <a:p>
            <a:pPr lvl="0">
              <a:buFont typeface="Wingdings" panose="05000000000000000000" pitchFamily="2" charset="2"/>
              <a:buChar char="ü"/>
            </a:pPr>
            <a:r>
              <a:rPr lang="en-US" dirty="0"/>
              <a:t>Installing and Updating NPM packages</a:t>
            </a:r>
          </a:p>
          <a:p>
            <a:pPr lvl="0">
              <a:buFont typeface="Wingdings" panose="05000000000000000000" pitchFamily="2" charset="2"/>
              <a:buChar char="ü"/>
            </a:pPr>
            <a:r>
              <a:rPr lang="en-US" dirty="0"/>
              <a:t>Configuring Server-side Debugging Support</a:t>
            </a:r>
          </a:p>
          <a:p>
            <a:pPr lvl="0">
              <a:buFont typeface="Wingdings" panose="05000000000000000000" pitchFamily="2" charset="2"/>
              <a:buChar char="Ø"/>
            </a:pPr>
            <a:r>
              <a:rPr lang="en-US" dirty="0"/>
              <a:t>Node.JS Development with TypeScript</a:t>
            </a:r>
          </a:p>
          <a:p>
            <a:pPr lvl="0"/>
            <a:r>
              <a:rPr lang="en-US" dirty="0"/>
              <a:t>Using Gulp to Automate Running Tasks</a:t>
            </a:r>
          </a:p>
          <a:p>
            <a:r>
              <a:rPr lang="en-US" dirty="0"/>
              <a:t>Bundling the Source Files using </a:t>
            </a:r>
            <a:r>
              <a:rPr lang="en-US" dirty="0" err="1"/>
              <a:t>WebPack</a:t>
            </a:r>
            <a:endParaRPr lang="en-US" dirty="0"/>
          </a:p>
        </p:txBody>
      </p:sp>
    </p:spTree>
    <p:extLst>
      <p:ext uri="{BB962C8B-B14F-4D97-AF65-F5344CB8AC3E}">
        <p14:creationId xmlns:p14="http://schemas.microsoft.com/office/powerpoint/2010/main" val="4033212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the TypeScript Package</a:t>
            </a:r>
          </a:p>
        </p:txBody>
      </p:sp>
      <p:sp>
        <p:nvSpPr>
          <p:cNvPr id="6" name="Content Placeholder 5">
            <a:extLst>
              <a:ext uri="{FF2B5EF4-FFF2-40B4-BE49-F238E27FC236}">
                <a16:creationId xmlns:a16="http://schemas.microsoft.com/office/drawing/2014/main" id="{75B8A6A9-9ED1-4066-8A4C-2E1FBCD0F212}"/>
              </a:ext>
            </a:extLst>
          </p:cNvPr>
          <p:cNvSpPr>
            <a:spLocks noGrp="1"/>
          </p:cNvSpPr>
          <p:nvPr>
            <p:ph idx="1"/>
          </p:nvPr>
        </p:nvSpPr>
        <p:spPr/>
        <p:txBody>
          <a:bodyPr>
            <a:normAutofit/>
          </a:bodyPr>
          <a:lstStyle/>
          <a:p>
            <a:r>
              <a:rPr lang="en-US" sz="2400" dirty="0"/>
              <a:t>typescript package must be installed into project</a:t>
            </a:r>
          </a:p>
          <a:p>
            <a:pPr lvl="1"/>
            <a:r>
              <a:rPr lang="en-US" sz="2000" dirty="0"/>
              <a:t>Installed just like any other npm package</a:t>
            </a:r>
          </a:p>
          <a:p>
            <a:endParaRPr lang="en-US" sz="2400" dirty="0"/>
          </a:p>
          <a:p>
            <a:endParaRPr lang="en-US" sz="2400" dirty="0"/>
          </a:p>
          <a:p>
            <a:endParaRPr lang="en-US" sz="2400" dirty="0"/>
          </a:p>
          <a:p>
            <a:endParaRPr lang="en-US" sz="2400" dirty="0"/>
          </a:p>
          <a:p>
            <a:r>
              <a:rPr lang="en-US" sz="2400" dirty="0"/>
              <a:t>Take note of version number of typescript package</a:t>
            </a:r>
          </a:p>
          <a:p>
            <a:pPr lvl="1"/>
            <a:r>
              <a:rPr lang="en-US" sz="2000" dirty="0"/>
              <a:t>typescript version may vary from one project to another</a:t>
            </a:r>
          </a:p>
          <a:p>
            <a:pPr lvl="1"/>
            <a:r>
              <a:rPr lang="en-US" sz="2000" dirty="0"/>
              <a:t>Determine project-specific version using </a:t>
            </a:r>
            <a:r>
              <a:rPr lang="en-US" sz="1800" b="1" dirty="0" err="1"/>
              <a:t>npx</a:t>
            </a:r>
            <a:r>
              <a:rPr lang="en-US" sz="1800" b="1" dirty="0"/>
              <a:t> </a:t>
            </a:r>
            <a:r>
              <a:rPr lang="en-US" sz="1800" b="1" dirty="0" err="1"/>
              <a:t>tsc</a:t>
            </a:r>
            <a:r>
              <a:rPr lang="en-US" sz="1800" b="1" dirty="0"/>
              <a:t> --version</a:t>
            </a:r>
            <a:endParaRPr lang="en-US" sz="2000" b="1" dirty="0"/>
          </a:p>
        </p:txBody>
      </p:sp>
      <p:pic>
        <p:nvPicPr>
          <p:cNvPr id="5" name="Picture 4">
            <a:extLst>
              <a:ext uri="{FF2B5EF4-FFF2-40B4-BE49-F238E27FC236}">
                <a16:creationId xmlns:a16="http://schemas.microsoft.com/office/drawing/2014/main" id="{D8F36448-A78B-4A25-B37F-7E01D7899D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8225" y="2321560"/>
            <a:ext cx="6747549" cy="1717040"/>
          </a:xfrm>
          <a:prstGeom prst="rect">
            <a:avLst/>
          </a:prstGeom>
          <a:noFill/>
          <a:ln>
            <a:noFill/>
          </a:ln>
        </p:spPr>
      </p:pic>
      <p:pic>
        <p:nvPicPr>
          <p:cNvPr id="7" name="Picture 6">
            <a:extLst>
              <a:ext uri="{FF2B5EF4-FFF2-40B4-BE49-F238E27FC236}">
                <a16:creationId xmlns:a16="http://schemas.microsoft.com/office/drawing/2014/main" id="{AFDA8A42-B296-4AE5-A7A9-D53B7E899A6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98225" y="5410200"/>
            <a:ext cx="6930294" cy="1143000"/>
          </a:xfrm>
          <a:prstGeom prst="rect">
            <a:avLst/>
          </a:prstGeom>
          <a:noFill/>
          <a:ln>
            <a:noFill/>
          </a:ln>
        </p:spPr>
      </p:pic>
    </p:spTree>
    <p:extLst>
      <p:ext uri="{BB962C8B-B14F-4D97-AF65-F5344CB8AC3E}">
        <p14:creationId xmlns:p14="http://schemas.microsoft.com/office/powerpoint/2010/main" val="438961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a:t>
            </a:r>
            <a:r>
              <a:rPr lang="en-US" dirty="0" err="1"/>
              <a:t>tsconfig.json</a:t>
            </a:r>
            <a:endParaRPr lang="en-US" dirty="0"/>
          </a:p>
        </p:txBody>
      </p:sp>
      <p:sp>
        <p:nvSpPr>
          <p:cNvPr id="4" name="Content Placeholder 3">
            <a:extLst>
              <a:ext uri="{FF2B5EF4-FFF2-40B4-BE49-F238E27FC236}">
                <a16:creationId xmlns:a16="http://schemas.microsoft.com/office/drawing/2014/main" id="{D8104CE4-AD90-4C01-B91B-A308931AE96D}"/>
              </a:ext>
            </a:extLst>
          </p:cNvPr>
          <p:cNvSpPr>
            <a:spLocks noGrp="1"/>
          </p:cNvSpPr>
          <p:nvPr>
            <p:ph idx="1"/>
          </p:nvPr>
        </p:nvSpPr>
        <p:spPr/>
        <p:txBody>
          <a:bodyPr>
            <a:normAutofit/>
          </a:bodyPr>
          <a:lstStyle/>
          <a:p>
            <a:r>
              <a:rPr lang="en-US" sz="2400" dirty="0"/>
              <a:t>Typescript compilation controlled using </a:t>
            </a:r>
            <a:r>
              <a:rPr lang="en-US" sz="2000" b="1" dirty="0" err="1"/>
              <a:t>tsconfig.json</a:t>
            </a:r>
            <a:r>
              <a:rPr lang="en-US" sz="2400" dirty="0"/>
              <a:t> file</a:t>
            </a:r>
          </a:p>
          <a:p>
            <a:pPr lvl="1"/>
            <a:r>
              <a:rPr lang="en-US" sz="2000" dirty="0"/>
              <a:t>Generated using </a:t>
            </a:r>
            <a:r>
              <a:rPr lang="en-US" sz="2000" b="1" dirty="0" err="1"/>
              <a:t>tsc</a:t>
            </a:r>
            <a:r>
              <a:rPr lang="en-US" sz="2000" b="1" dirty="0"/>
              <a:t> --</a:t>
            </a:r>
            <a:r>
              <a:rPr lang="en-US" sz="2000" b="1" dirty="0" err="1"/>
              <a:t>init</a:t>
            </a:r>
            <a:r>
              <a:rPr lang="en-US" sz="2000" dirty="0"/>
              <a:t> command</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00300"/>
            <a:ext cx="7837549" cy="32766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995033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tsconfig.json</a:t>
            </a:r>
            <a:endParaRPr lang="en-US" dirty="0"/>
          </a:p>
        </p:txBody>
      </p:sp>
      <p:sp>
        <p:nvSpPr>
          <p:cNvPr id="5" name="Content Placeholder 4">
            <a:extLst>
              <a:ext uri="{FF2B5EF4-FFF2-40B4-BE49-F238E27FC236}">
                <a16:creationId xmlns:a16="http://schemas.microsoft.com/office/drawing/2014/main" id="{0159C475-B852-4E89-8B6B-235C054F9127}"/>
              </a:ext>
            </a:extLst>
          </p:cNvPr>
          <p:cNvSpPr>
            <a:spLocks noGrp="1"/>
          </p:cNvSpPr>
          <p:nvPr>
            <p:ph idx="1"/>
          </p:nvPr>
        </p:nvSpPr>
        <p:spPr/>
        <p:txBody>
          <a:bodyPr>
            <a:normAutofit/>
          </a:bodyPr>
          <a:lstStyle/>
          <a:p>
            <a:r>
              <a:rPr lang="en-US" sz="2400" dirty="0"/>
              <a:t>Example of a </a:t>
            </a:r>
            <a:r>
              <a:rPr lang="en-US" sz="2400" b="1" dirty="0" err="1"/>
              <a:t>tsconfig.json</a:t>
            </a:r>
            <a:r>
              <a:rPr lang="en-US" sz="2400" dirty="0"/>
              <a:t> file</a:t>
            </a:r>
          </a:p>
        </p:txBody>
      </p:sp>
      <p:pic>
        <p:nvPicPr>
          <p:cNvPr id="4" name="Picture 3">
            <a:extLst>
              <a:ext uri="{FF2B5EF4-FFF2-40B4-BE49-F238E27FC236}">
                <a16:creationId xmlns:a16="http://schemas.microsoft.com/office/drawing/2014/main" id="{0B666730-9EFD-4A99-9407-F30F10D2CF39}"/>
              </a:ext>
            </a:extLst>
          </p:cNvPr>
          <p:cNvPicPr>
            <a:picLocks noChangeAspect="1"/>
          </p:cNvPicPr>
          <p:nvPr/>
        </p:nvPicPr>
        <p:blipFill>
          <a:blip r:embed="rId2"/>
          <a:stretch>
            <a:fillRect/>
          </a:stretch>
        </p:blipFill>
        <p:spPr>
          <a:xfrm>
            <a:off x="838200" y="2057400"/>
            <a:ext cx="4233374" cy="4505325"/>
          </a:xfrm>
          <a:prstGeom prst="rect">
            <a:avLst/>
          </a:prstGeom>
        </p:spPr>
      </p:pic>
    </p:spTree>
    <p:extLst>
      <p:ext uri="{BB962C8B-B14F-4D97-AF65-F5344CB8AC3E}">
        <p14:creationId xmlns:p14="http://schemas.microsoft.com/office/powerpoint/2010/main" val="3873315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Chrome Debugging Support</a:t>
            </a:r>
          </a:p>
        </p:txBody>
      </p:sp>
      <p:sp>
        <p:nvSpPr>
          <p:cNvPr id="4" name="Content Placeholder 3">
            <a:extLst>
              <a:ext uri="{FF2B5EF4-FFF2-40B4-BE49-F238E27FC236}">
                <a16:creationId xmlns:a16="http://schemas.microsoft.com/office/drawing/2014/main" id="{8BD8DE0B-2C2B-4927-8184-B01029A822EF}"/>
              </a:ext>
            </a:extLst>
          </p:cNvPr>
          <p:cNvSpPr>
            <a:spLocks noGrp="1"/>
          </p:cNvSpPr>
          <p:nvPr>
            <p:ph idx="1"/>
          </p:nvPr>
        </p:nvSpPr>
        <p:spPr/>
        <p:txBody>
          <a:bodyPr>
            <a:normAutofit/>
          </a:bodyPr>
          <a:lstStyle/>
          <a:p>
            <a:r>
              <a:rPr lang="en-US" sz="2400" dirty="0"/>
              <a:t>Visual Studio Code provides Chrome debugger extension</a:t>
            </a:r>
          </a:p>
          <a:p>
            <a:pPr lvl="1"/>
            <a:r>
              <a:rPr lang="en-US" sz="2000" dirty="0"/>
              <a:t>Provides ability to debug client-side Typescript code</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5791200" cy="3102511"/>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592596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Debugging Support</a:t>
            </a:r>
          </a:p>
        </p:txBody>
      </p:sp>
      <p:sp>
        <p:nvSpPr>
          <p:cNvPr id="4" name="Content Placeholder 3"/>
          <p:cNvSpPr>
            <a:spLocks noGrp="1"/>
          </p:cNvSpPr>
          <p:nvPr>
            <p:ph idx="1"/>
          </p:nvPr>
        </p:nvSpPr>
        <p:spPr/>
        <p:txBody>
          <a:bodyPr>
            <a:normAutofit/>
          </a:bodyPr>
          <a:lstStyle/>
          <a:p>
            <a:r>
              <a:rPr lang="en-US" sz="2400" dirty="0"/>
              <a:t>Debugging configurations tracked in </a:t>
            </a:r>
            <a:r>
              <a:rPr lang="en-US" sz="2400" dirty="0" err="1"/>
              <a:t>launch.json</a:t>
            </a:r>
            <a:endParaRPr lang="en-US" sz="2400"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6172200" cy="4452812"/>
          </a:xfrm>
          <a:prstGeom prst="rect">
            <a:avLst/>
          </a:prstGeom>
          <a:noFill/>
          <a:ln>
            <a:solidFill>
              <a:schemeClr val="tx1"/>
            </a:solidFill>
          </a:ln>
        </p:spPr>
      </p:pic>
    </p:spTree>
    <p:extLst>
      <p:ext uri="{BB962C8B-B14F-4D97-AF65-F5344CB8AC3E}">
        <p14:creationId xmlns:p14="http://schemas.microsoft.com/office/powerpoint/2010/main" val="1752485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Debugger</a:t>
            </a: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627235"/>
            <a:ext cx="7428067" cy="2048510"/>
          </a:xfrm>
          <a:prstGeom prst="rect">
            <a:avLst/>
          </a:prstGeom>
          <a:noFill/>
          <a:ln>
            <a:solidFill>
              <a:schemeClr val="tx1"/>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0"/>
            <a:ext cx="4173220" cy="1761490"/>
          </a:xfrm>
          <a:prstGeom prst="rect">
            <a:avLst/>
          </a:prstGeom>
          <a:noFill/>
          <a:ln>
            <a:solidFill>
              <a:schemeClr val="tx1">
                <a:lumMod val="75000"/>
                <a:lumOff val="25000"/>
              </a:schemeClr>
            </a:solidFill>
          </a:ln>
        </p:spPr>
      </p:pic>
    </p:spTree>
    <p:extLst>
      <p:ext uri="{BB962C8B-B14F-4D97-AF65-F5344CB8AC3E}">
        <p14:creationId xmlns:p14="http://schemas.microsoft.com/office/powerpoint/2010/main" val="1926279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Introduction to Node.JS and Visual Studio Code</a:t>
            </a:r>
          </a:p>
          <a:p>
            <a:pPr lvl="0">
              <a:buFont typeface="Wingdings" panose="05000000000000000000" pitchFamily="2" charset="2"/>
              <a:buChar char="ü"/>
            </a:pPr>
            <a:r>
              <a:rPr lang="en-US" dirty="0"/>
              <a:t>Installing and Updating NPM packages</a:t>
            </a:r>
          </a:p>
          <a:p>
            <a:pPr lvl="0">
              <a:buFont typeface="Wingdings" panose="05000000000000000000" pitchFamily="2" charset="2"/>
              <a:buChar char="ü"/>
            </a:pPr>
            <a:r>
              <a:rPr lang="en-US" dirty="0"/>
              <a:t>Configuring Server-side Debugging Support</a:t>
            </a:r>
          </a:p>
          <a:p>
            <a:pPr lvl="0">
              <a:buFont typeface="Wingdings" panose="05000000000000000000" pitchFamily="2" charset="2"/>
              <a:buChar char="ü"/>
            </a:pPr>
            <a:r>
              <a:rPr lang="en-US" dirty="0"/>
              <a:t>Node.JS Development with TypeScript</a:t>
            </a:r>
          </a:p>
          <a:p>
            <a:pPr lvl="0">
              <a:buFont typeface="Wingdings" panose="05000000000000000000" pitchFamily="2" charset="2"/>
              <a:buChar char="Ø"/>
            </a:pPr>
            <a:r>
              <a:rPr lang="en-US" dirty="0"/>
              <a:t>Using Gulp to Automate Running Tasks</a:t>
            </a:r>
          </a:p>
          <a:p>
            <a:r>
              <a:rPr lang="en-US" dirty="0"/>
              <a:t>Bundling the Source Files using </a:t>
            </a:r>
            <a:r>
              <a:rPr lang="en-US" dirty="0" err="1"/>
              <a:t>WebPack</a:t>
            </a:r>
            <a:endParaRPr lang="en-US" dirty="0"/>
          </a:p>
        </p:txBody>
      </p:sp>
    </p:spTree>
    <p:extLst>
      <p:ext uri="{BB962C8B-B14F-4D97-AF65-F5344CB8AC3E}">
        <p14:creationId xmlns:p14="http://schemas.microsoft.com/office/powerpoint/2010/main" val="747040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as a Task Runner</a:t>
            </a:r>
          </a:p>
        </p:txBody>
      </p:sp>
      <p:sp>
        <p:nvSpPr>
          <p:cNvPr id="3" name="Content Placeholder 2"/>
          <p:cNvSpPr>
            <a:spLocks noGrp="1"/>
          </p:cNvSpPr>
          <p:nvPr>
            <p:ph idx="1"/>
          </p:nvPr>
        </p:nvSpPr>
        <p:spPr/>
        <p:txBody>
          <a:bodyPr>
            <a:normAutofit/>
          </a:bodyPr>
          <a:lstStyle/>
          <a:p>
            <a:r>
              <a:rPr lang="en-US" sz="2400" dirty="0"/>
              <a:t>Gulp serves as a Task Runner</a:t>
            </a:r>
          </a:p>
          <a:p>
            <a:pPr lvl="1"/>
            <a:r>
              <a:rPr lang="en-US" sz="2000" dirty="0"/>
              <a:t>Compiles TypeScript files to JavaScript</a:t>
            </a:r>
          </a:p>
          <a:p>
            <a:pPr lvl="1"/>
            <a:r>
              <a:rPr lang="en-US" sz="2000" dirty="0"/>
              <a:t>Compiles SASS files to CSS</a:t>
            </a:r>
          </a:p>
          <a:p>
            <a:pPr lvl="1"/>
            <a:r>
              <a:rPr lang="en-US" sz="2000" dirty="0"/>
              <a:t>Bundles and minifies JavaScript and CSS files</a:t>
            </a:r>
          </a:p>
        </p:txBody>
      </p:sp>
      <p:pic>
        <p:nvPicPr>
          <p:cNvPr id="5" name="Picture 4">
            <a:extLst>
              <a:ext uri="{FF2B5EF4-FFF2-40B4-BE49-F238E27FC236}">
                <a16:creationId xmlns:a16="http://schemas.microsoft.com/office/drawing/2014/main" id="{C46C3C8B-2681-45F1-A3B3-4C197D6AA42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0600" y="3200400"/>
            <a:ext cx="7449246" cy="3329623"/>
          </a:xfrm>
          <a:prstGeom prst="rect">
            <a:avLst/>
          </a:prstGeom>
          <a:noFill/>
          <a:ln>
            <a:noFill/>
          </a:ln>
        </p:spPr>
      </p:pic>
    </p:spTree>
    <p:extLst>
      <p:ext uri="{BB962C8B-B14F-4D97-AF65-F5344CB8AC3E}">
        <p14:creationId xmlns:p14="http://schemas.microsoft.com/office/powerpoint/2010/main" val="194806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 Toolchain</a:t>
            </a:r>
          </a:p>
        </p:txBody>
      </p:sp>
      <p:sp>
        <p:nvSpPr>
          <p:cNvPr id="3" name="Content Placeholder 2"/>
          <p:cNvSpPr>
            <a:spLocks noGrp="1"/>
          </p:cNvSpPr>
          <p:nvPr>
            <p:ph idx="1"/>
          </p:nvPr>
        </p:nvSpPr>
        <p:spPr/>
        <p:txBody>
          <a:bodyPr/>
          <a:lstStyle/>
          <a:p>
            <a:r>
              <a:rPr lang="en-US" dirty="0"/>
              <a:t>Node.js</a:t>
            </a:r>
          </a:p>
          <a:p>
            <a:r>
              <a:rPr lang="en-US" dirty="0"/>
              <a:t>Node Package Manager (</a:t>
            </a:r>
            <a:r>
              <a:rPr lang="en-US" dirty="0" err="1"/>
              <a:t>npm</a:t>
            </a:r>
            <a:r>
              <a:rPr lang="en-US" dirty="0"/>
              <a:t>)</a:t>
            </a:r>
          </a:p>
          <a:p>
            <a:r>
              <a:rPr lang="en-US" dirty="0"/>
              <a:t>TypeScript</a:t>
            </a:r>
          </a:p>
          <a:p>
            <a:r>
              <a:rPr lang="en-US" dirty="0"/>
              <a:t>Gulp</a:t>
            </a:r>
          </a:p>
          <a:p>
            <a:r>
              <a:rPr lang="en-US" dirty="0"/>
              <a:t>Webpack</a:t>
            </a:r>
          </a:p>
        </p:txBody>
      </p:sp>
    </p:spTree>
    <p:extLst>
      <p:ext uri="{BB962C8B-B14F-4D97-AF65-F5344CB8AC3E}">
        <p14:creationId xmlns:p14="http://schemas.microsoft.com/office/powerpoint/2010/main" val="707305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gulpfile.js</a:t>
            </a:r>
          </a:p>
        </p:txBody>
      </p:sp>
      <p:sp>
        <p:nvSpPr>
          <p:cNvPr id="6" name="Content Placeholder 5">
            <a:extLst>
              <a:ext uri="{FF2B5EF4-FFF2-40B4-BE49-F238E27FC236}">
                <a16:creationId xmlns:a16="http://schemas.microsoft.com/office/drawing/2014/main" id="{0EF97B9F-D777-46E9-B396-AB09BD112876}"/>
              </a:ext>
            </a:extLst>
          </p:cNvPr>
          <p:cNvSpPr>
            <a:spLocks noGrp="1"/>
          </p:cNvSpPr>
          <p:nvPr>
            <p:ph idx="1"/>
          </p:nvPr>
        </p:nvSpPr>
        <p:spPr>
          <a:xfrm>
            <a:off x="381000" y="1427019"/>
            <a:ext cx="8382000" cy="5181600"/>
          </a:xfrm>
        </p:spPr>
        <p:txBody>
          <a:bodyPr>
            <a:normAutofit/>
          </a:bodyPr>
          <a:lstStyle/>
          <a:p>
            <a:r>
              <a:rPr lang="en-US" sz="2400" dirty="0"/>
              <a:t>Gulp tasks are programmed inside </a:t>
            </a:r>
            <a:r>
              <a:rPr lang="en-US" sz="2400" b="1" dirty="0"/>
              <a:t>gulpfile.js</a:t>
            </a:r>
          </a:p>
          <a:p>
            <a:pPr lvl="1"/>
            <a:r>
              <a:rPr lang="en-US" sz="2000" b="1" dirty="0"/>
              <a:t>Gulpfile.js</a:t>
            </a:r>
            <a:r>
              <a:rPr lang="en-US" sz="2000" dirty="0"/>
              <a:t> must be added to root of project</a:t>
            </a:r>
            <a:endParaRPr lang="en-US" sz="2000" b="1" dirty="0"/>
          </a:p>
        </p:txBody>
      </p:sp>
      <p:pic>
        <p:nvPicPr>
          <p:cNvPr id="5" name="Picture 4">
            <a:extLst>
              <a:ext uri="{FF2B5EF4-FFF2-40B4-BE49-F238E27FC236}">
                <a16:creationId xmlns:a16="http://schemas.microsoft.com/office/drawing/2014/main" id="{DCD56E65-FFB1-4A90-B757-993DEF72B9C0}"/>
              </a:ext>
            </a:extLst>
          </p:cNvPr>
          <p:cNvPicPr/>
          <p:nvPr/>
        </p:nvPicPr>
        <p:blipFill rotWithShape="1">
          <a:blip r:embed="rId2">
            <a:extLst>
              <a:ext uri="{28A0092B-C50C-407E-A947-70E740481C1C}">
                <a14:useLocalDpi xmlns:a14="http://schemas.microsoft.com/office/drawing/2010/main" val="0"/>
              </a:ext>
            </a:extLst>
          </a:blip>
          <a:srcRect b="13184"/>
          <a:stretch/>
        </p:blipFill>
        <p:spPr bwMode="auto">
          <a:xfrm>
            <a:off x="1066800" y="2315832"/>
            <a:ext cx="2057400" cy="2004939"/>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4350B137-D8FA-4A37-95C9-E288B10BFC08}"/>
              </a:ext>
            </a:extLst>
          </p:cNvPr>
          <p:cNvPicPr>
            <a:picLocks noChangeAspect="1"/>
          </p:cNvPicPr>
          <p:nvPr/>
        </p:nvPicPr>
        <p:blipFill>
          <a:blip r:embed="rId3"/>
          <a:stretch>
            <a:fillRect/>
          </a:stretch>
        </p:blipFill>
        <p:spPr>
          <a:xfrm>
            <a:off x="3505200" y="2315832"/>
            <a:ext cx="5486400" cy="4465968"/>
          </a:xfrm>
          <a:prstGeom prst="rect">
            <a:avLst/>
          </a:prstGeom>
        </p:spPr>
      </p:pic>
    </p:spTree>
    <p:extLst>
      <p:ext uri="{BB962C8B-B14F-4D97-AF65-F5344CB8AC3E}">
        <p14:creationId xmlns:p14="http://schemas.microsoft.com/office/powerpoint/2010/main" val="299204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Introduction to Node.JS and Visual Studio Code</a:t>
            </a:r>
          </a:p>
          <a:p>
            <a:pPr lvl="0">
              <a:buFont typeface="Wingdings" panose="05000000000000000000" pitchFamily="2" charset="2"/>
              <a:buChar char="ü"/>
            </a:pPr>
            <a:r>
              <a:rPr lang="en-US" dirty="0"/>
              <a:t>Installing and Updating NPM packages</a:t>
            </a:r>
          </a:p>
          <a:p>
            <a:pPr lvl="0">
              <a:buFont typeface="Wingdings" panose="05000000000000000000" pitchFamily="2" charset="2"/>
              <a:buChar char="ü"/>
            </a:pPr>
            <a:r>
              <a:rPr lang="en-US" dirty="0"/>
              <a:t>Configuring Server-side Debugging Support</a:t>
            </a:r>
          </a:p>
          <a:p>
            <a:pPr lvl="0">
              <a:buFont typeface="Wingdings" panose="05000000000000000000" pitchFamily="2" charset="2"/>
              <a:buChar char="ü"/>
            </a:pPr>
            <a:r>
              <a:rPr lang="en-US" dirty="0"/>
              <a:t>Node.JS Development with TypeScript</a:t>
            </a:r>
          </a:p>
          <a:p>
            <a:pPr lvl="0">
              <a:buFont typeface="Wingdings" panose="05000000000000000000" pitchFamily="2" charset="2"/>
              <a:buChar char="ü"/>
            </a:pPr>
            <a:r>
              <a:rPr lang="en-US" dirty="0"/>
              <a:t>Using Gulp to Automate Running Tasks</a:t>
            </a:r>
          </a:p>
          <a:p>
            <a:pPr>
              <a:buFont typeface="Wingdings" panose="05000000000000000000" pitchFamily="2" charset="2"/>
              <a:buChar char="Ø"/>
            </a:pPr>
            <a:r>
              <a:rPr lang="en-US" dirty="0"/>
              <a:t>Bundling the Source Files using </a:t>
            </a:r>
            <a:r>
              <a:rPr lang="en-US" dirty="0" err="1"/>
              <a:t>WebPack</a:t>
            </a:r>
            <a:endParaRPr lang="en-US" dirty="0"/>
          </a:p>
        </p:txBody>
      </p:sp>
    </p:spTree>
    <p:extLst>
      <p:ext uri="{BB962C8B-B14F-4D97-AF65-F5344CB8AC3E}">
        <p14:creationId xmlns:p14="http://schemas.microsoft.com/office/powerpoint/2010/main" val="1811772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WebPack</a:t>
            </a:r>
            <a:endParaRPr lang="en-US" dirty="0"/>
          </a:p>
        </p:txBody>
      </p:sp>
      <p:sp>
        <p:nvSpPr>
          <p:cNvPr id="3" name="Content Placeholder 2"/>
          <p:cNvSpPr>
            <a:spLocks noGrp="1"/>
          </p:cNvSpPr>
          <p:nvPr>
            <p:ph idx="1"/>
          </p:nvPr>
        </p:nvSpPr>
        <p:spPr/>
        <p:txBody>
          <a:bodyPr/>
          <a:lstStyle/>
          <a:p>
            <a:r>
              <a:rPr lang="en-US" dirty="0" err="1"/>
              <a:t>WebPack</a:t>
            </a:r>
            <a:r>
              <a:rPr lang="en-US" dirty="0"/>
              <a:t> serves as a bundling utility</a:t>
            </a:r>
          </a:p>
          <a:p>
            <a:pPr lvl="1"/>
            <a:r>
              <a:rPr lang="en-US" dirty="0"/>
              <a:t>Bundles many </a:t>
            </a:r>
            <a:r>
              <a:rPr lang="en-US" dirty="0" err="1"/>
              <a:t>js</a:t>
            </a:r>
            <a:r>
              <a:rPr lang="en-US" dirty="0"/>
              <a:t>/</a:t>
            </a:r>
            <a:r>
              <a:rPr lang="en-US" dirty="0" err="1"/>
              <a:t>ts</a:t>
            </a:r>
            <a:r>
              <a:rPr lang="en-US" dirty="0"/>
              <a:t> files into a single file</a:t>
            </a:r>
          </a:p>
          <a:p>
            <a:pPr lvl="1"/>
            <a:r>
              <a:rPr lang="en-US" dirty="0"/>
              <a:t>Can handle dynamic module loading</a:t>
            </a:r>
          </a:p>
          <a:p>
            <a:pPr lvl="1"/>
            <a:r>
              <a:rPr lang="en-US" dirty="0"/>
              <a:t>Provides a dev server for testing and debugging</a:t>
            </a:r>
          </a:p>
          <a:p>
            <a:pPr lvl="1"/>
            <a:endParaRPr lang="en-US" dirty="0"/>
          </a:p>
          <a:p>
            <a:r>
              <a:rPr lang="en-US" dirty="0"/>
              <a:t>When using Webpack 4</a:t>
            </a:r>
          </a:p>
          <a:p>
            <a:pPr lvl="1"/>
            <a:r>
              <a:rPr lang="en-US" dirty="0"/>
              <a:t>Install packages for webpack and webpack-cli</a:t>
            </a:r>
          </a:p>
          <a:p>
            <a:pPr lvl="2"/>
            <a:r>
              <a:rPr lang="en-US" dirty="0"/>
              <a:t>npm install webpack webpack-cli --save-dev</a:t>
            </a:r>
          </a:p>
          <a:p>
            <a:pPr lvl="2"/>
            <a:endParaRPr lang="en-US" dirty="0"/>
          </a:p>
        </p:txBody>
      </p:sp>
    </p:spTree>
    <p:extLst>
      <p:ext uri="{BB962C8B-B14F-4D97-AF65-F5344CB8AC3E}">
        <p14:creationId xmlns:p14="http://schemas.microsoft.com/office/powerpoint/2010/main" val="621757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Module Loading</a:t>
            </a:r>
          </a:p>
        </p:txBody>
      </p:sp>
      <p:sp>
        <p:nvSpPr>
          <p:cNvPr id="6" name="Content Placeholder 5">
            <a:extLst>
              <a:ext uri="{FF2B5EF4-FFF2-40B4-BE49-F238E27FC236}">
                <a16:creationId xmlns:a16="http://schemas.microsoft.com/office/drawing/2014/main" id="{9428F7E3-EE55-427A-973E-BBE484B3FF7C}"/>
              </a:ext>
            </a:extLst>
          </p:cNvPr>
          <p:cNvSpPr>
            <a:spLocks noGrp="1"/>
          </p:cNvSpPr>
          <p:nvPr>
            <p:ph idx="1"/>
          </p:nvPr>
        </p:nvSpPr>
        <p:spPr/>
        <p:txBody>
          <a:bodyPr/>
          <a:lstStyle/>
          <a:p>
            <a:r>
              <a:rPr lang="en-US" dirty="0"/>
              <a:t>Webpack controls dynamic module loading</a:t>
            </a:r>
          </a:p>
          <a:p>
            <a:pPr lvl="1"/>
            <a:r>
              <a:rPr lang="en-US" dirty="0"/>
              <a:t>Your project just references </a:t>
            </a:r>
            <a:r>
              <a:rPr lang="en-US" dirty="0" err="1"/>
              <a:t>app.ts</a:t>
            </a:r>
            <a:endParaRPr lang="en-US" dirty="0"/>
          </a:p>
          <a:p>
            <a:pPr lvl="1"/>
            <a:r>
              <a:rPr lang="en-US" dirty="0"/>
              <a:t>Compiler dynamically determines other files to include</a:t>
            </a:r>
          </a:p>
        </p:txBody>
      </p:sp>
      <p:pic>
        <p:nvPicPr>
          <p:cNvPr id="3" name="Picture 2"/>
          <p:cNvPicPr>
            <a:picLocks noChangeAspect="1"/>
          </p:cNvPicPr>
          <p:nvPr/>
        </p:nvPicPr>
        <p:blipFill>
          <a:blip r:embed="rId2"/>
          <a:stretch>
            <a:fillRect/>
          </a:stretch>
        </p:blipFill>
        <p:spPr>
          <a:xfrm>
            <a:off x="381000" y="3734276"/>
            <a:ext cx="3088957" cy="1675924"/>
          </a:xfrm>
          <a:prstGeom prst="rect">
            <a:avLst/>
          </a:prstGeom>
        </p:spPr>
      </p:pic>
      <p:pic>
        <p:nvPicPr>
          <p:cNvPr id="4" name="Picture 3"/>
          <p:cNvPicPr>
            <a:picLocks noChangeAspect="1"/>
          </p:cNvPicPr>
          <p:nvPr/>
        </p:nvPicPr>
        <p:blipFill>
          <a:blip r:embed="rId3"/>
          <a:stretch>
            <a:fillRect/>
          </a:stretch>
        </p:blipFill>
        <p:spPr>
          <a:xfrm>
            <a:off x="4114800" y="4893619"/>
            <a:ext cx="3226975" cy="1485329"/>
          </a:xfrm>
          <a:prstGeom prst="rect">
            <a:avLst/>
          </a:prstGeom>
        </p:spPr>
      </p:pic>
      <p:pic>
        <p:nvPicPr>
          <p:cNvPr id="5" name="Picture 4"/>
          <p:cNvPicPr>
            <a:picLocks noChangeAspect="1"/>
          </p:cNvPicPr>
          <p:nvPr/>
        </p:nvPicPr>
        <p:blipFill>
          <a:blip r:embed="rId4"/>
          <a:stretch>
            <a:fillRect/>
          </a:stretch>
        </p:blipFill>
        <p:spPr>
          <a:xfrm>
            <a:off x="5399640" y="3073765"/>
            <a:ext cx="3443859" cy="1498473"/>
          </a:xfrm>
          <a:prstGeom prst="rect">
            <a:avLst/>
          </a:prstGeom>
        </p:spPr>
      </p:pic>
      <p:cxnSp>
        <p:nvCxnSpPr>
          <p:cNvPr id="7" name="Straight Arrow Connector 6"/>
          <p:cNvCxnSpPr/>
          <p:nvPr/>
        </p:nvCxnSpPr>
        <p:spPr>
          <a:xfrm flipV="1">
            <a:off x="2743200" y="3540492"/>
            <a:ext cx="2362200" cy="457200"/>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349430" y="4337546"/>
            <a:ext cx="765370" cy="422146"/>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438387" y="4337546"/>
            <a:ext cx="574740" cy="726946"/>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709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Webpack Loaders</a:t>
            </a:r>
          </a:p>
        </p:txBody>
      </p:sp>
      <p:sp>
        <p:nvSpPr>
          <p:cNvPr id="3" name="Content Placeholder 2"/>
          <p:cNvSpPr>
            <a:spLocks noGrp="1"/>
          </p:cNvSpPr>
          <p:nvPr>
            <p:ph idx="1"/>
          </p:nvPr>
        </p:nvSpPr>
        <p:spPr/>
        <p:txBody>
          <a:bodyPr/>
          <a:lstStyle/>
          <a:p>
            <a:r>
              <a:rPr lang="en-US" dirty="0"/>
              <a:t>Loaders do two things</a:t>
            </a:r>
          </a:p>
          <a:p>
            <a:pPr lvl="1"/>
            <a:r>
              <a:rPr lang="en-US" dirty="0"/>
              <a:t>Identify which file or files should be transformed</a:t>
            </a:r>
          </a:p>
          <a:p>
            <a:pPr lvl="1"/>
            <a:r>
              <a:rPr lang="en-US" dirty="0"/>
              <a:t>Transform files and ad them to dependency graph</a:t>
            </a:r>
          </a:p>
          <a:p>
            <a:endParaRPr lang="en-US" dirty="0"/>
          </a:p>
          <a:p>
            <a:r>
              <a:rPr lang="en-US" dirty="0"/>
              <a:t>Example loaders</a:t>
            </a:r>
          </a:p>
          <a:p>
            <a:pPr lvl="1"/>
            <a:r>
              <a:rPr lang="en-US" dirty="0"/>
              <a:t>awesome-typescript-loader</a:t>
            </a:r>
          </a:p>
          <a:p>
            <a:pPr lvl="1"/>
            <a:r>
              <a:rPr lang="en-US" dirty="0"/>
              <a:t>style-loader</a:t>
            </a:r>
          </a:p>
          <a:p>
            <a:pPr lvl="1"/>
            <a:r>
              <a:rPr lang="en-US" dirty="0" err="1"/>
              <a:t>css</a:t>
            </a:r>
            <a:r>
              <a:rPr lang="en-US" dirty="0"/>
              <a:t>-loader</a:t>
            </a:r>
          </a:p>
          <a:p>
            <a:pPr lvl="1"/>
            <a:r>
              <a:rPr lang="en-US" dirty="0" err="1"/>
              <a:t>url</a:t>
            </a:r>
            <a:r>
              <a:rPr lang="en-US" dirty="0"/>
              <a:t>-loader</a:t>
            </a:r>
          </a:p>
        </p:txBody>
      </p:sp>
    </p:spTree>
    <p:extLst>
      <p:ext uri="{BB962C8B-B14F-4D97-AF65-F5344CB8AC3E}">
        <p14:creationId xmlns:p14="http://schemas.microsoft.com/office/powerpoint/2010/main" val="1944455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Webpack Plugins</a:t>
            </a:r>
          </a:p>
        </p:txBody>
      </p:sp>
      <p:sp>
        <p:nvSpPr>
          <p:cNvPr id="3" name="Content Placeholder 2"/>
          <p:cNvSpPr>
            <a:spLocks noGrp="1"/>
          </p:cNvSpPr>
          <p:nvPr>
            <p:ph idx="1"/>
          </p:nvPr>
        </p:nvSpPr>
        <p:spPr/>
        <p:txBody>
          <a:bodyPr>
            <a:normAutofit/>
          </a:bodyPr>
          <a:lstStyle/>
          <a:p>
            <a:r>
              <a:rPr lang="en-US" sz="2400" dirty="0"/>
              <a:t>Webpack supports plugins in addition to loaders</a:t>
            </a:r>
          </a:p>
          <a:p>
            <a:pPr lvl="1"/>
            <a:r>
              <a:rPr lang="en-US" sz="2000" dirty="0"/>
              <a:t>commonly used to perform actions and custom functionality</a:t>
            </a:r>
          </a:p>
          <a:p>
            <a:pPr lvl="1"/>
            <a:r>
              <a:rPr lang="en-US" sz="2000" dirty="0"/>
              <a:t>Plugins act upon compilations or chunks of your bundled modules</a:t>
            </a:r>
          </a:p>
          <a:p>
            <a:pPr lvl="1"/>
            <a:endParaRPr lang="en-US" sz="2000" dirty="0"/>
          </a:p>
          <a:p>
            <a:r>
              <a:rPr lang="en-US" sz="2400" dirty="0"/>
              <a:t>Examples Plugins</a:t>
            </a:r>
          </a:p>
          <a:p>
            <a:pPr lvl="1"/>
            <a:r>
              <a:rPr lang="en-US" dirty="0"/>
              <a:t>clean-webpack-plugin</a:t>
            </a:r>
          </a:p>
          <a:p>
            <a:pPr lvl="1"/>
            <a:r>
              <a:rPr lang="en-US" dirty="0"/>
              <a:t>copy-webpack-plugin</a:t>
            </a:r>
          </a:p>
          <a:p>
            <a:pPr lvl="1"/>
            <a:r>
              <a:rPr lang="en-US" dirty="0"/>
              <a:t>html-webpack-plugin</a:t>
            </a:r>
            <a:endParaRPr lang="en-US" sz="2000" dirty="0"/>
          </a:p>
          <a:p>
            <a:endParaRPr lang="en-US" sz="2400" dirty="0"/>
          </a:p>
        </p:txBody>
      </p:sp>
    </p:spTree>
    <p:extLst>
      <p:ext uri="{BB962C8B-B14F-4D97-AF65-F5344CB8AC3E}">
        <p14:creationId xmlns:p14="http://schemas.microsoft.com/office/powerpoint/2010/main" val="2714736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webpack.config.js</a:t>
            </a:r>
          </a:p>
        </p:txBody>
      </p:sp>
      <p:sp>
        <p:nvSpPr>
          <p:cNvPr id="6" name="Content Placeholder 5">
            <a:extLst>
              <a:ext uri="{FF2B5EF4-FFF2-40B4-BE49-F238E27FC236}">
                <a16:creationId xmlns:a16="http://schemas.microsoft.com/office/drawing/2014/main" id="{69E2A66A-9C8E-4CCD-BDBD-007DE283BB19}"/>
              </a:ext>
            </a:extLst>
          </p:cNvPr>
          <p:cNvSpPr>
            <a:spLocks noGrp="1"/>
          </p:cNvSpPr>
          <p:nvPr>
            <p:ph idx="1"/>
          </p:nvPr>
        </p:nvSpPr>
        <p:spPr>
          <a:xfrm>
            <a:off x="381000" y="1295400"/>
            <a:ext cx="8382000" cy="5181600"/>
          </a:xfrm>
        </p:spPr>
        <p:txBody>
          <a:bodyPr>
            <a:normAutofit/>
          </a:bodyPr>
          <a:lstStyle/>
          <a:p>
            <a:r>
              <a:rPr lang="en-US" sz="2400" dirty="0"/>
              <a:t>Build process controlled through </a:t>
            </a:r>
            <a:r>
              <a:rPr lang="en-US" sz="2000" b="1" dirty="0"/>
              <a:t>webpack.config.js</a:t>
            </a:r>
            <a:endParaRPr lang="en-US" sz="2400" b="1" dirty="0"/>
          </a:p>
        </p:txBody>
      </p:sp>
      <p:pic>
        <p:nvPicPr>
          <p:cNvPr id="5" name="Picture 4">
            <a:extLst>
              <a:ext uri="{FF2B5EF4-FFF2-40B4-BE49-F238E27FC236}">
                <a16:creationId xmlns:a16="http://schemas.microsoft.com/office/drawing/2014/main" id="{82117627-2DA8-4C20-80FF-560BA1472DD0}"/>
              </a:ext>
            </a:extLst>
          </p:cNvPr>
          <p:cNvPicPr>
            <a:picLocks noChangeAspect="1"/>
          </p:cNvPicPr>
          <p:nvPr/>
        </p:nvPicPr>
        <p:blipFill>
          <a:blip r:embed="rId2"/>
          <a:stretch>
            <a:fillRect/>
          </a:stretch>
        </p:blipFill>
        <p:spPr>
          <a:xfrm>
            <a:off x="914400" y="1881501"/>
            <a:ext cx="6553200" cy="4829354"/>
          </a:xfrm>
          <a:prstGeom prst="rect">
            <a:avLst/>
          </a:prstGeom>
        </p:spPr>
      </p:pic>
    </p:spTree>
    <p:extLst>
      <p:ext uri="{BB962C8B-B14F-4D97-AF65-F5344CB8AC3E}">
        <p14:creationId xmlns:p14="http://schemas.microsoft.com/office/powerpoint/2010/main" val="3097290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WebPack</a:t>
            </a:r>
            <a:r>
              <a:rPr lang="en-US" dirty="0"/>
              <a:t> Builds</a:t>
            </a:r>
          </a:p>
        </p:txBody>
      </p:sp>
      <p:sp>
        <p:nvSpPr>
          <p:cNvPr id="3" name="Content Placeholder 2">
            <a:extLst>
              <a:ext uri="{FF2B5EF4-FFF2-40B4-BE49-F238E27FC236}">
                <a16:creationId xmlns:a16="http://schemas.microsoft.com/office/drawing/2014/main" id="{D65B2457-E42F-45BE-AF7C-FFEDC75C0079}"/>
              </a:ext>
            </a:extLst>
          </p:cNvPr>
          <p:cNvSpPr>
            <a:spLocks noGrp="1"/>
          </p:cNvSpPr>
          <p:nvPr>
            <p:ph idx="1"/>
          </p:nvPr>
        </p:nvSpPr>
        <p:spPr/>
        <p:txBody>
          <a:bodyPr>
            <a:normAutofit/>
          </a:bodyPr>
          <a:lstStyle/>
          <a:p>
            <a:r>
              <a:rPr lang="en-US" sz="2400" dirty="0"/>
              <a:t>Running build process generates files for distribution</a:t>
            </a:r>
          </a:p>
        </p:txBody>
      </p:sp>
      <p:pic>
        <p:nvPicPr>
          <p:cNvPr id="6" name="Picture 5">
            <a:extLst>
              <a:ext uri="{FF2B5EF4-FFF2-40B4-BE49-F238E27FC236}">
                <a16:creationId xmlns:a16="http://schemas.microsoft.com/office/drawing/2014/main" id="{01078D9A-7E27-4FC9-8300-34F556EAAC1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339" y="1981200"/>
            <a:ext cx="8543322" cy="4495800"/>
          </a:xfrm>
          <a:prstGeom prst="rect">
            <a:avLst/>
          </a:prstGeom>
          <a:noFill/>
          <a:ln>
            <a:noFill/>
          </a:ln>
        </p:spPr>
      </p:pic>
    </p:spTree>
    <p:extLst>
      <p:ext uri="{BB962C8B-B14F-4D97-AF65-F5344CB8AC3E}">
        <p14:creationId xmlns:p14="http://schemas.microsoft.com/office/powerpoint/2010/main" val="414033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BCC0-73A7-490E-B20C-A53B38994FD2}"/>
              </a:ext>
            </a:extLst>
          </p:cNvPr>
          <p:cNvSpPr>
            <a:spLocks noGrp="1"/>
          </p:cNvSpPr>
          <p:nvPr>
            <p:ph type="title"/>
          </p:nvPr>
        </p:nvSpPr>
        <p:spPr/>
        <p:txBody>
          <a:bodyPr/>
          <a:lstStyle/>
          <a:p>
            <a:r>
              <a:rPr lang="en-US" dirty="0"/>
              <a:t>Webpack Dev Server</a:t>
            </a:r>
          </a:p>
        </p:txBody>
      </p:sp>
      <p:sp>
        <p:nvSpPr>
          <p:cNvPr id="3" name="Content Placeholder 2">
            <a:extLst>
              <a:ext uri="{FF2B5EF4-FFF2-40B4-BE49-F238E27FC236}">
                <a16:creationId xmlns:a16="http://schemas.microsoft.com/office/drawing/2014/main" id="{66996205-9332-4E1A-B5AA-39D87C0BCB63}"/>
              </a:ext>
            </a:extLst>
          </p:cNvPr>
          <p:cNvSpPr>
            <a:spLocks noGrp="1"/>
          </p:cNvSpPr>
          <p:nvPr>
            <p:ph idx="1"/>
          </p:nvPr>
        </p:nvSpPr>
        <p:spPr/>
        <p:txBody>
          <a:bodyPr/>
          <a:lstStyle/>
          <a:p>
            <a:r>
              <a:rPr lang="en-US" dirty="0"/>
              <a:t>Webpack provides its own development server</a:t>
            </a:r>
          </a:p>
          <a:p>
            <a:pPr lvl="1"/>
            <a:r>
              <a:rPr lang="en-US" dirty="0"/>
              <a:t>Install the webpack dev server package</a:t>
            </a:r>
          </a:p>
          <a:p>
            <a:pPr lvl="2"/>
            <a:r>
              <a:rPr lang="en-US" dirty="0"/>
              <a:t>npm install webpack-dev-server --save-dev</a:t>
            </a:r>
          </a:p>
          <a:p>
            <a:pPr lvl="1"/>
            <a:r>
              <a:rPr lang="en-US" dirty="0"/>
              <a:t>Run your project using the webpack dev server CLI</a:t>
            </a:r>
          </a:p>
          <a:p>
            <a:pPr lvl="2"/>
            <a:r>
              <a:rPr lang="en-US" dirty="0"/>
              <a:t>webpack-dev-server --open</a:t>
            </a:r>
          </a:p>
        </p:txBody>
      </p:sp>
    </p:spTree>
    <p:extLst>
      <p:ext uri="{BB962C8B-B14F-4D97-AF65-F5344CB8AC3E}">
        <p14:creationId xmlns:p14="http://schemas.microsoft.com/office/powerpoint/2010/main" val="2230094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Introduction to Node.JS and Visual Studio Code</a:t>
            </a:r>
          </a:p>
          <a:p>
            <a:pPr lvl="0">
              <a:buFont typeface="Wingdings" panose="05000000000000000000" pitchFamily="2" charset="2"/>
              <a:buChar char="ü"/>
            </a:pPr>
            <a:r>
              <a:rPr lang="en-US" dirty="0"/>
              <a:t>Installing and Updating NPM packages</a:t>
            </a:r>
          </a:p>
          <a:p>
            <a:pPr lvl="0">
              <a:buFont typeface="Wingdings" panose="05000000000000000000" pitchFamily="2" charset="2"/>
              <a:buChar char="ü"/>
            </a:pPr>
            <a:r>
              <a:rPr lang="en-US" dirty="0"/>
              <a:t>Configuring Server-side Debugging Support</a:t>
            </a:r>
          </a:p>
          <a:p>
            <a:pPr lvl="0">
              <a:buFont typeface="Wingdings" panose="05000000000000000000" pitchFamily="2" charset="2"/>
              <a:buChar char="ü"/>
            </a:pPr>
            <a:r>
              <a:rPr lang="en-US" dirty="0"/>
              <a:t>Node.JS Development with TypeScript</a:t>
            </a:r>
          </a:p>
          <a:p>
            <a:pPr lvl="0">
              <a:buFont typeface="Wingdings" panose="05000000000000000000" pitchFamily="2" charset="2"/>
              <a:buChar char="ü"/>
            </a:pPr>
            <a:r>
              <a:rPr lang="en-US" dirty="0"/>
              <a:t>Using Gulp to Automate Running Tasks</a:t>
            </a:r>
          </a:p>
          <a:p>
            <a:pPr>
              <a:buFont typeface="Wingdings" panose="05000000000000000000" pitchFamily="2" charset="2"/>
              <a:buChar char="ü"/>
            </a:pPr>
            <a:r>
              <a:rPr lang="en-US" dirty="0"/>
              <a:t>Bundling the Source Files using </a:t>
            </a:r>
            <a:r>
              <a:rPr lang="en-US" dirty="0" err="1"/>
              <a:t>WebPack</a:t>
            </a:r>
            <a:endParaRPr lang="en-US" dirty="0"/>
          </a:p>
        </p:txBody>
      </p:sp>
    </p:spTree>
    <p:extLst>
      <p:ext uri="{BB962C8B-B14F-4D97-AF65-F5344CB8AC3E}">
        <p14:creationId xmlns:p14="http://schemas.microsoft.com/office/powerpoint/2010/main" val="357767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node.js</a:t>
            </a:r>
          </a:p>
        </p:txBody>
      </p:sp>
      <p:sp>
        <p:nvSpPr>
          <p:cNvPr id="3" name="Content Placeholder 2"/>
          <p:cNvSpPr>
            <a:spLocks noGrp="1"/>
          </p:cNvSpPr>
          <p:nvPr>
            <p:ph idx="1"/>
          </p:nvPr>
        </p:nvSpPr>
        <p:spPr/>
        <p:txBody>
          <a:bodyPr/>
          <a:lstStyle/>
          <a:p>
            <a:r>
              <a:rPr lang="en-US" dirty="0">
                <a:hlinkClick r:id="rId2"/>
              </a:rPr>
              <a:t>https://nodejs.org/en/download/</a:t>
            </a:r>
            <a:endParaRPr lang="en-US" dirty="0"/>
          </a:p>
          <a:p>
            <a:endParaRPr lang="en-US" dirty="0"/>
          </a:p>
        </p:txBody>
      </p:sp>
      <p:pic>
        <p:nvPicPr>
          <p:cNvPr id="4" name="Picture 3"/>
          <p:cNvPicPr>
            <a:picLocks noChangeAspect="1"/>
          </p:cNvPicPr>
          <p:nvPr/>
        </p:nvPicPr>
        <p:blipFill>
          <a:blip r:embed="rId3"/>
          <a:stretch>
            <a:fillRect/>
          </a:stretch>
        </p:blipFill>
        <p:spPr>
          <a:xfrm>
            <a:off x="810903" y="2105944"/>
            <a:ext cx="6522771" cy="4371056"/>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3997065" y="2896138"/>
            <a:ext cx="3538790" cy="2766690"/>
          </a:xfrm>
          <a:prstGeom prst="rect">
            <a:avLst/>
          </a:prstGeom>
        </p:spPr>
      </p:pic>
      <p:pic>
        <p:nvPicPr>
          <p:cNvPr id="6" name="Picture 5"/>
          <p:cNvPicPr>
            <a:picLocks noChangeAspect="1"/>
          </p:cNvPicPr>
          <p:nvPr/>
        </p:nvPicPr>
        <p:blipFill>
          <a:blip r:embed="rId5"/>
          <a:stretch>
            <a:fillRect/>
          </a:stretch>
        </p:blipFill>
        <p:spPr>
          <a:xfrm>
            <a:off x="4521700" y="3380456"/>
            <a:ext cx="3538790" cy="2766690"/>
          </a:xfrm>
          <a:prstGeom prst="rect">
            <a:avLst/>
          </a:prstGeom>
        </p:spPr>
      </p:pic>
      <p:pic>
        <p:nvPicPr>
          <p:cNvPr id="8" name="Picture 7"/>
          <p:cNvPicPr>
            <a:picLocks noChangeAspect="1"/>
          </p:cNvPicPr>
          <p:nvPr/>
        </p:nvPicPr>
        <p:blipFill>
          <a:blip r:embed="rId6"/>
          <a:stretch>
            <a:fillRect/>
          </a:stretch>
        </p:blipFill>
        <p:spPr>
          <a:xfrm>
            <a:off x="5114729" y="3885855"/>
            <a:ext cx="3538790" cy="2766690"/>
          </a:xfrm>
          <a:prstGeom prst="rect">
            <a:avLst/>
          </a:prstGeom>
        </p:spPr>
      </p:pic>
    </p:spTree>
    <p:extLst>
      <p:ext uri="{BB962C8B-B14F-4D97-AF65-F5344CB8AC3E}">
        <p14:creationId xmlns:p14="http://schemas.microsoft.com/office/powerpoint/2010/main" val="38704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Visual Studio Code</a:t>
            </a:r>
          </a:p>
        </p:txBody>
      </p:sp>
      <p:sp>
        <p:nvSpPr>
          <p:cNvPr id="3" name="Content Placeholder 2"/>
          <p:cNvSpPr>
            <a:spLocks noGrp="1"/>
          </p:cNvSpPr>
          <p:nvPr>
            <p:ph idx="1"/>
          </p:nvPr>
        </p:nvSpPr>
        <p:spPr/>
        <p:txBody>
          <a:bodyPr/>
          <a:lstStyle/>
          <a:p>
            <a:r>
              <a:rPr lang="en-US" dirty="0">
                <a:hlinkClick r:id="rId2"/>
              </a:rPr>
              <a:t>http://code.visualstudio.com/</a:t>
            </a:r>
            <a:r>
              <a:rPr lang="en-US" dirty="0"/>
              <a:t> </a:t>
            </a:r>
          </a:p>
        </p:txBody>
      </p:sp>
      <p:pic>
        <p:nvPicPr>
          <p:cNvPr id="4" name="Picture 3"/>
          <p:cNvPicPr>
            <a:picLocks noChangeAspect="1"/>
          </p:cNvPicPr>
          <p:nvPr/>
        </p:nvPicPr>
        <p:blipFill>
          <a:blip r:embed="rId3"/>
          <a:stretch>
            <a:fillRect/>
          </a:stretch>
        </p:blipFill>
        <p:spPr>
          <a:xfrm>
            <a:off x="838200" y="2070557"/>
            <a:ext cx="4021427" cy="3118822"/>
          </a:xfrm>
          <a:prstGeom prst="rect">
            <a:avLst/>
          </a:prstGeom>
        </p:spPr>
      </p:pic>
      <p:pic>
        <p:nvPicPr>
          <p:cNvPr id="5" name="Picture 4"/>
          <p:cNvPicPr>
            <a:picLocks noChangeAspect="1"/>
          </p:cNvPicPr>
          <p:nvPr/>
        </p:nvPicPr>
        <p:blipFill>
          <a:blip r:embed="rId4"/>
          <a:stretch>
            <a:fillRect/>
          </a:stretch>
        </p:blipFill>
        <p:spPr>
          <a:xfrm>
            <a:off x="2561286" y="2699492"/>
            <a:ext cx="4021427" cy="3118822"/>
          </a:xfrm>
          <a:prstGeom prst="rect">
            <a:avLst/>
          </a:prstGeom>
        </p:spPr>
      </p:pic>
      <p:pic>
        <p:nvPicPr>
          <p:cNvPr id="6" name="Picture 5"/>
          <p:cNvPicPr>
            <a:picLocks noChangeAspect="1"/>
          </p:cNvPicPr>
          <p:nvPr/>
        </p:nvPicPr>
        <p:blipFill>
          <a:blip r:embed="rId5"/>
          <a:stretch>
            <a:fillRect/>
          </a:stretch>
        </p:blipFill>
        <p:spPr>
          <a:xfrm>
            <a:off x="4313204" y="3284149"/>
            <a:ext cx="4021427" cy="3118822"/>
          </a:xfrm>
          <a:prstGeom prst="rect">
            <a:avLst/>
          </a:prstGeom>
        </p:spPr>
      </p:pic>
    </p:spTree>
    <p:extLst>
      <p:ext uri="{BB962C8B-B14F-4D97-AF65-F5344CB8AC3E}">
        <p14:creationId xmlns:p14="http://schemas.microsoft.com/office/powerpoint/2010/main" val="389953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Visual Studio Code</a:t>
            </a:r>
          </a:p>
        </p:txBody>
      </p:sp>
      <p:sp>
        <p:nvSpPr>
          <p:cNvPr id="4" name="Content Placeholder 3">
            <a:extLst>
              <a:ext uri="{FF2B5EF4-FFF2-40B4-BE49-F238E27FC236}">
                <a16:creationId xmlns:a16="http://schemas.microsoft.com/office/drawing/2014/main" id="{6E601F13-AAB5-4CA0-BC1D-4ABDBA204B40}"/>
              </a:ext>
            </a:extLst>
          </p:cNvPr>
          <p:cNvSpPr>
            <a:spLocks noGrp="1"/>
          </p:cNvSpPr>
          <p:nvPr>
            <p:ph idx="1"/>
          </p:nvPr>
        </p:nvSpPr>
        <p:spPr/>
        <p:txBody>
          <a:bodyPr>
            <a:normAutofit/>
          </a:bodyPr>
          <a:lstStyle/>
          <a:p>
            <a:r>
              <a:rPr lang="en-US" sz="2400" dirty="0"/>
              <a:t>Node.js is agnostic when it comes to developer IDE</a:t>
            </a:r>
          </a:p>
          <a:p>
            <a:pPr lvl="1"/>
            <a:r>
              <a:rPr lang="en-US" sz="2000" dirty="0"/>
              <a:t>There are many different IDEs that people use with Node.js</a:t>
            </a:r>
          </a:p>
          <a:p>
            <a:pPr lvl="1"/>
            <a:r>
              <a:rPr lang="en-US" sz="2000" dirty="0"/>
              <a:t>This course will be using Visual Studio Code</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Visual Studio is not a good fit for Node.js development</a:t>
            </a:r>
          </a:p>
          <a:p>
            <a:pPr lvl="1"/>
            <a:r>
              <a:rPr lang="en-US" sz="2000" dirty="0"/>
              <a:t>Visual Studio solution &amp; project files incompatible with Node.js</a:t>
            </a: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819400"/>
            <a:ext cx="7772400" cy="2286000"/>
          </a:xfrm>
          <a:prstGeom prst="rect">
            <a:avLst/>
          </a:prstGeom>
          <a:noFill/>
          <a:ln>
            <a:noFill/>
          </a:ln>
        </p:spPr>
      </p:pic>
    </p:spTree>
    <p:extLst>
      <p:ext uri="{BB962C8B-B14F-4D97-AF65-F5344CB8AC3E}">
        <p14:creationId xmlns:p14="http://schemas.microsoft.com/office/powerpoint/2010/main" val="428940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Terminal</a:t>
            </a:r>
          </a:p>
        </p:txBody>
      </p:sp>
      <p:sp>
        <p:nvSpPr>
          <p:cNvPr id="5" name="Content Placeholder 4">
            <a:extLst>
              <a:ext uri="{FF2B5EF4-FFF2-40B4-BE49-F238E27FC236}">
                <a16:creationId xmlns:a16="http://schemas.microsoft.com/office/drawing/2014/main" id="{5C9CC5D8-8F1C-48AF-B91E-882409634BFB}"/>
              </a:ext>
            </a:extLst>
          </p:cNvPr>
          <p:cNvSpPr>
            <a:spLocks noGrp="1"/>
          </p:cNvSpPr>
          <p:nvPr>
            <p:ph idx="1"/>
          </p:nvPr>
        </p:nvSpPr>
        <p:spPr/>
        <p:txBody>
          <a:bodyPr>
            <a:normAutofit/>
          </a:bodyPr>
          <a:lstStyle/>
          <a:p>
            <a:r>
              <a:rPr lang="en-US" sz="2400" dirty="0"/>
              <a:t>Use the Integrated Terminal to execute </a:t>
            </a:r>
            <a:r>
              <a:rPr lang="en-US" sz="2000" b="1" dirty="0"/>
              <a:t>npm</a:t>
            </a:r>
            <a:r>
              <a:rPr lang="en-US" sz="2400" dirty="0"/>
              <a:t> command</a:t>
            </a: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117" y="2057400"/>
            <a:ext cx="2751083" cy="2307360"/>
          </a:xfrm>
          <a:prstGeom prst="rect">
            <a:avLst/>
          </a:prstGeom>
          <a:noFill/>
          <a:ln>
            <a:solidFill>
              <a:schemeClr val="tx1">
                <a:lumMod val="50000"/>
                <a:lumOff val="50000"/>
              </a:schemeClr>
            </a:solidFill>
          </a:ln>
        </p:spPr>
      </p:pic>
      <p:pic>
        <p:nvPicPr>
          <p:cNvPr id="4" name="Picture 3"/>
          <p:cNvPicPr/>
          <p:nvPr/>
        </p:nvPicPr>
        <p:blipFill rotWithShape="1">
          <a:blip r:embed="rId3">
            <a:extLst>
              <a:ext uri="{28A0092B-C50C-407E-A947-70E740481C1C}">
                <a14:useLocalDpi xmlns:a14="http://schemas.microsoft.com/office/drawing/2010/main" val="0"/>
              </a:ext>
            </a:extLst>
          </a:blip>
          <a:srcRect r="20131"/>
          <a:stretch/>
        </p:blipFill>
        <p:spPr bwMode="auto">
          <a:xfrm>
            <a:off x="2590800" y="3069360"/>
            <a:ext cx="6045200" cy="25908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409944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Introduction to Node.JS and Visual Studio Code</a:t>
            </a:r>
          </a:p>
          <a:p>
            <a:pPr lvl="0">
              <a:buFont typeface="Wingdings" panose="05000000000000000000" pitchFamily="2" charset="2"/>
              <a:buChar char="Ø"/>
            </a:pPr>
            <a:r>
              <a:rPr lang="en-US" dirty="0"/>
              <a:t>Installing and Updating NPM packages</a:t>
            </a:r>
          </a:p>
          <a:p>
            <a:pPr lvl="0"/>
            <a:r>
              <a:rPr lang="en-US" dirty="0"/>
              <a:t>Configuring Server-side Debugging Support</a:t>
            </a:r>
          </a:p>
          <a:p>
            <a:pPr lvl="0"/>
            <a:r>
              <a:rPr lang="en-US" dirty="0"/>
              <a:t>Node.JS Development with TypeScript</a:t>
            </a:r>
          </a:p>
          <a:p>
            <a:pPr lvl="0"/>
            <a:r>
              <a:rPr lang="en-US" dirty="0"/>
              <a:t>Using Gulp to Automate Running Tasks</a:t>
            </a:r>
          </a:p>
          <a:p>
            <a:r>
              <a:rPr lang="en-US" dirty="0"/>
              <a:t>Bundling the Source Files using </a:t>
            </a:r>
            <a:r>
              <a:rPr lang="en-US" dirty="0" err="1"/>
              <a:t>WebPack</a:t>
            </a:r>
            <a:endParaRPr lang="en-US" dirty="0"/>
          </a:p>
        </p:txBody>
      </p:sp>
    </p:spTree>
    <p:extLst>
      <p:ext uri="{BB962C8B-B14F-4D97-AF65-F5344CB8AC3E}">
        <p14:creationId xmlns:p14="http://schemas.microsoft.com/office/powerpoint/2010/main" val="82856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npm </a:t>
            </a:r>
            <a:r>
              <a:rPr lang="en-US" dirty="0" err="1"/>
              <a:t>init</a:t>
            </a:r>
            <a:endParaRPr lang="en-US" dirty="0"/>
          </a:p>
        </p:txBody>
      </p:sp>
      <p:sp>
        <p:nvSpPr>
          <p:cNvPr id="4" name="Content Placeholder 3">
            <a:extLst>
              <a:ext uri="{FF2B5EF4-FFF2-40B4-BE49-F238E27FC236}">
                <a16:creationId xmlns:a16="http://schemas.microsoft.com/office/drawing/2014/main" id="{5B0FBEC3-C4FF-4701-B107-71047477A9E9}"/>
              </a:ext>
            </a:extLst>
          </p:cNvPr>
          <p:cNvSpPr>
            <a:spLocks noGrp="1"/>
          </p:cNvSpPr>
          <p:nvPr>
            <p:ph idx="1"/>
          </p:nvPr>
        </p:nvSpPr>
        <p:spPr/>
        <p:txBody>
          <a:bodyPr>
            <a:normAutofit/>
          </a:bodyPr>
          <a:lstStyle/>
          <a:p>
            <a:r>
              <a:rPr lang="en-US" sz="2400" dirty="0"/>
              <a:t>Node.js projects initialized with </a:t>
            </a:r>
            <a:r>
              <a:rPr lang="en-US" sz="2000" b="1" dirty="0"/>
              <a:t>npm </a:t>
            </a:r>
            <a:r>
              <a:rPr lang="en-US" sz="2000" b="1" dirty="0" err="1"/>
              <a:t>init</a:t>
            </a:r>
            <a:r>
              <a:rPr lang="en-US" sz="2400" dirty="0"/>
              <a:t> command</a:t>
            </a:r>
          </a:p>
          <a:p>
            <a:pPr lvl="1"/>
            <a:r>
              <a:rPr lang="en-US" sz="2000" dirty="0"/>
              <a:t>This command created the </a:t>
            </a:r>
            <a:r>
              <a:rPr lang="en-US" sz="1800" b="1" dirty="0" err="1"/>
              <a:t>package.json</a:t>
            </a:r>
            <a:r>
              <a:rPr lang="en-US" sz="2000" dirty="0"/>
              <a:t> file</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6324600" cy="4361793"/>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523294235"/>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purl.org/dc/elements/1.1/"/>
    <ds:schemaRef ds:uri="http://purl.org/dc/terms/"/>
    <ds:schemaRef ds:uri="http://schemas.microsoft.com/office/2006/metadata/properties"/>
    <ds:schemaRef ds:uri="http://www.w3.org/XML/1998/namespace"/>
    <ds:schemaRef ds:uri="http://purl.org/dc/dcmitype/"/>
    <ds:schemaRef ds:uri="http://schemas.openxmlformats.org/package/2006/metadata/core-properties"/>
    <ds:schemaRef ds:uri="http://schemas.microsoft.com/office/2006/documentManagement/types"/>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9111</TotalTime>
  <Words>1205</Words>
  <Application>Microsoft Office PowerPoint</Application>
  <PresentationFormat>On-screen Show (4:3)</PresentationFormat>
  <Paragraphs>197</Paragraphs>
  <Slides>39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Black</vt:lpstr>
      <vt:lpstr>Calibri</vt:lpstr>
      <vt:lpstr>Lucida Console</vt:lpstr>
      <vt:lpstr>Wingdings</vt:lpstr>
      <vt:lpstr>CPT Course Module</vt:lpstr>
      <vt:lpstr>Developing with Node.js and Visual Studio Code</vt:lpstr>
      <vt:lpstr>Agenda</vt:lpstr>
      <vt:lpstr>Cross-platform Toolchain</vt:lpstr>
      <vt:lpstr>Installing node.js</vt:lpstr>
      <vt:lpstr>Install Visual Studio Code</vt:lpstr>
      <vt:lpstr>Developing with Visual Studio Code</vt:lpstr>
      <vt:lpstr>Integrated Terminal</vt:lpstr>
      <vt:lpstr>Agenda</vt:lpstr>
      <vt:lpstr>npm init</vt:lpstr>
      <vt:lpstr>package.json</vt:lpstr>
      <vt:lpstr>Installing Packages</vt:lpstr>
      <vt:lpstr>node_modules folder</vt:lpstr>
      <vt:lpstr>package.lock.json vs npm.shrinkwrap.json</vt:lpstr>
      <vt:lpstr>Project Install vs Global Install</vt:lpstr>
      <vt:lpstr>Agenda</vt:lpstr>
      <vt:lpstr>Configuring a Server-side Web Server</vt:lpstr>
      <vt:lpstr>Using browser-sync to Serve Content</vt:lpstr>
      <vt:lpstr>Stopping the Web Server Session</vt:lpstr>
      <vt:lpstr>Starting Browser-sync with File Watching</vt:lpstr>
      <vt:lpstr>Automatic Updates</vt:lpstr>
      <vt:lpstr>Agenda</vt:lpstr>
      <vt:lpstr>Installing the TypeScript Package</vt:lpstr>
      <vt:lpstr>Generating tsconfig.json</vt:lpstr>
      <vt:lpstr>tsconfig.json</vt:lpstr>
      <vt:lpstr>Chrome Debugging Support</vt:lpstr>
      <vt:lpstr>Visual Studio Debugging Support</vt:lpstr>
      <vt:lpstr>Running the Debugger</vt:lpstr>
      <vt:lpstr>Agenda</vt:lpstr>
      <vt:lpstr>Gulp as a Task Runner</vt:lpstr>
      <vt:lpstr>gulpfile.js</vt:lpstr>
      <vt:lpstr>Agenda</vt:lpstr>
      <vt:lpstr>WebPack</vt:lpstr>
      <vt:lpstr>Dynamic Module Loading</vt:lpstr>
      <vt:lpstr>Webpack Loaders</vt:lpstr>
      <vt:lpstr>Webpack Plugins</vt:lpstr>
      <vt:lpstr>webpack.config.js</vt:lpstr>
      <vt:lpstr>WebPack Builds</vt:lpstr>
      <vt:lpstr>Webpack Dev Server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with Node.js and Visual Studio Code</dc:title>
  <dc:creator>Windows User</dc:creator>
  <cp:lastModifiedBy>Ted Pattison</cp:lastModifiedBy>
  <cp:revision>248</cp:revision>
  <dcterms:created xsi:type="dcterms:W3CDTF">2012-07-07T16:17:22Z</dcterms:created>
  <dcterms:modified xsi:type="dcterms:W3CDTF">2018-08-03T13:43:26Z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