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81" r:id="rId7"/>
    <p:sldId id="282" r:id="rId8"/>
    <p:sldId id="284" r:id="rId9"/>
    <p:sldId id="285" r:id="rId10"/>
    <p:sldId id="286" r:id="rId11"/>
    <p:sldId id="288" r:id="rId12"/>
    <p:sldId id="28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4"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83935" autoAdjust="0"/>
  </p:normalViewPr>
  <p:slideViewPr>
    <p:cSldViewPr>
      <p:cViewPr varScale="1">
        <p:scale>
          <a:sx n="72" d="100"/>
          <a:sy n="72" d="100"/>
        </p:scale>
        <p:origin x="2227"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67164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71466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5002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364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Ø"/>
            </a:pPr>
            <a:r>
              <a:rPr lang="en-US" dirty="0"/>
              <a:t>Creating Projects using the </a:t>
            </a:r>
            <a:r>
              <a:rPr lang="en-US" dirty="0" err="1"/>
              <a:t>SPFx</a:t>
            </a:r>
            <a:r>
              <a:rPr lang="en-US" dirty="0"/>
              <a:t> Templates</a:t>
            </a:r>
          </a:p>
          <a:p>
            <a:r>
              <a:rPr lang="en-US" dirty="0"/>
              <a:t>Debugging with the SharePoint Workbench </a:t>
            </a:r>
          </a:p>
          <a:p>
            <a:r>
              <a:rPr lang="en-US" dirty="0"/>
              <a:t>Developing </a:t>
            </a:r>
            <a:r>
              <a:rPr lang="en-US" dirty="0" err="1"/>
              <a:t>SPFx</a:t>
            </a:r>
            <a:r>
              <a:rPr lang="en-US" dirty="0"/>
              <a:t> Web Parts using React.js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35428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err="1"/>
              <a:t>SPFx</a:t>
            </a:r>
            <a:r>
              <a:rPr lang="en-US" sz="2000" dirty="0"/>
              <a:t> projects created with Yeoman template</a:t>
            </a:r>
          </a:p>
          <a:p>
            <a:pPr lvl="1"/>
            <a:r>
              <a:rPr lang="en-US" sz="1800" dirty="0" err="1"/>
              <a:t>yo</a:t>
            </a:r>
            <a:r>
              <a:rPr lang="en-US" sz="1800" dirty="0"/>
              <a:t> @</a:t>
            </a:r>
            <a:r>
              <a:rPr lang="en-US" sz="1800" dirty="0" err="1"/>
              <a:t>microsoft</a:t>
            </a:r>
            <a:r>
              <a:rPr lang="en-US" sz="1800" dirty="0"/>
              <a:t>/</a:t>
            </a:r>
            <a:r>
              <a:rPr lang="en-US" sz="1800" dirty="0" err="1"/>
              <a:t>sharepoint</a:t>
            </a:r>
            <a:endParaRPr lang="en-US" sz="1800" dirty="0"/>
          </a:p>
          <a:p>
            <a:pPr lvl="1"/>
            <a:r>
              <a:rPr lang="en-US" sz="1800" dirty="0"/>
              <a:t>Takes 8-10 minutes to complete</a:t>
            </a:r>
          </a:p>
          <a:p>
            <a:pPr lvl="1"/>
            <a:r>
              <a:rPr lang="en-US" sz="1800" dirty="0"/>
              <a:t>Create a directory with over 200MB of source files</a:t>
            </a:r>
          </a:p>
        </p:txBody>
      </p:sp>
      <p:pic>
        <p:nvPicPr>
          <p:cNvPr id="4" name="Picture 3"/>
          <p:cNvPicPr>
            <a:picLocks noChangeAspect="1"/>
          </p:cNvPicPr>
          <p:nvPr/>
        </p:nvPicPr>
        <p:blipFill rotWithShape="1">
          <a:blip r:embed="rId2"/>
          <a:srcRect r="31868" b="16197"/>
          <a:stretch/>
        </p:blipFill>
        <p:spPr>
          <a:xfrm>
            <a:off x="700106" y="2922668"/>
            <a:ext cx="4262437" cy="3037305"/>
          </a:xfrm>
          <a:prstGeom prst="rect">
            <a:avLst/>
          </a:prstGeom>
          <a:ln>
            <a:solidFill>
              <a:schemeClr val="tx1"/>
            </a:solidFill>
          </a:ln>
        </p:spPr>
      </p:pic>
      <p:pic>
        <p:nvPicPr>
          <p:cNvPr id="5" name="Picture 4"/>
          <p:cNvPicPr>
            <a:picLocks noChangeAspect="1"/>
          </p:cNvPicPr>
          <p:nvPr/>
        </p:nvPicPr>
        <p:blipFill rotWithShape="1">
          <a:blip r:embed="rId3"/>
          <a:srcRect r="32879" b="18092"/>
          <a:stretch/>
        </p:blipFill>
        <p:spPr>
          <a:xfrm>
            <a:off x="2370992" y="3420899"/>
            <a:ext cx="4296304" cy="3037305"/>
          </a:xfrm>
          <a:prstGeom prst="rect">
            <a:avLst/>
          </a:prstGeom>
          <a:ln>
            <a:solidFill>
              <a:schemeClr val="tx1"/>
            </a:solidFill>
          </a:ln>
        </p:spPr>
      </p:pic>
      <p:pic>
        <p:nvPicPr>
          <p:cNvPr id="6" name="Picture 5"/>
          <p:cNvPicPr>
            <a:picLocks noChangeAspect="1"/>
          </p:cNvPicPr>
          <p:nvPr/>
        </p:nvPicPr>
        <p:blipFill rotWithShape="1">
          <a:blip r:embed="rId4"/>
          <a:srcRect l="-1" r="34400" b="32576"/>
          <a:stretch/>
        </p:blipFill>
        <p:spPr>
          <a:xfrm>
            <a:off x="4595446" y="4133962"/>
            <a:ext cx="4191000" cy="2495438"/>
          </a:xfrm>
          <a:prstGeom prst="rect">
            <a:avLst/>
          </a:prstGeom>
          <a:ln>
            <a:solidFill>
              <a:schemeClr val="tx1"/>
            </a:solidFill>
          </a:ln>
        </p:spPr>
      </p:pic>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4" name="Picture 3"/>
          <p:cNvPicPr>
            <a:picLocks noChangeAspect="1"/>
          </p:cNvPicPr>
          <p:nvPr/>
        </p:nvPicPr>
        <p:blipFill>
          <a:blip r:embed="rId2"/>
          <a:stretch>
            <a:fillRect/>
          </a:stretch>
        </p:blipFill>
        <p:spPr>
          <a:xfrm>
            <a:off x="533400" y="1143000"/>
            <a:ext cx="7848600" cy="5481713"/>
          </a:xfrm>
          <a:prstGeom prst="rect">
            <a:avLst/>
          </a:prstGeom>
          <a:ln>
            <a:solidFill>
              <a:schemeClr val="tx1"/>
            </a:solidFill>
          </a:ln>
        </p:spPr>
      </p:pic>
    </p:spTree>
    <p:extLst>
      <p:ext uri="{BB962C8B-B14F-4D97-AF65-F5344CB8AC3E}">
        <p14:creationId xmlns:p14="http://schemas.microsoft.com/office/powerpoint/2010/main" val="222169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as a Task Runner</a:t>
            </a:r>
          </a:p>
        </p:txBody>
      </p:sp>
      <p:sp>
        <p:nvSpPr>
          <p:cNvPr id="3" name="Content Placeholder 2"/>
          <p:cNvSpPr>
            <a:spLocks noGrp="1"/>
          </p:cNvSpPr>
          <p:nvPr>
            <p:ph idx="1"/>
          </p:nvPr>
        </p:nvSpPr>
        <p:spPr/>
        <p:txBody>
          <a:bodyPr>
            <a:normAutofit/>
          </a:bodyPr>
          <a:lstStyle/>
          <a:p>
            <a:r>
              <a:rPr lang="en-US" sz="2400" dirty="0"/>
              <a:t>Gulp serves as a Task Runner</a:t>
            </a:r>
          </a:p>
          <a:p>
            <a:pPr lvl="1"/>
            <a:r>
              <a:rPr lang="en-US" sz="2000" dirty="0"/>
              <a:t>Compiles TypeScript files to JavaScript</a:t>
            </a:r>
          </a:p>
          <a:p>
            <a:pPr lvl="1"/>
            <a:r>
              <a:rPr lang="en-US" sz="2000" dirty="0"/>
              <a:t>Compiles SASS files to CSS</a:t>
            </a:r>
          </a:p>
          <a:p>
            <a:pPr lvl="1"/>
            <a:r>
              <a:rPr lang="en-US" sz="2000" dirty="0"/>
              <a:t>Bundles and minifies JavaScript and CSS files</a:t>
            </a:r>
          </a:p>
          <a:p>
            <a:pPr>
              <a:lnSpc>
                <a:spcPct val="150000"/>
              </a:lnSpc>
            </a:pPr>
            <a:r>
              <a:rPr lang="en-US" sz="2400" dirty="0"/>
              <a:t>Create a self-signed certificate</a:t>
            </a:r>
          </a:p>
          <a:p>
            <a:pPr marL="347662" lvl="1" indent="0">
              <a:lnSpc>
                <a:spcPct val="150000"/>
              </a:lnSpc>
              <a:buNone/>
            </a:pPr>
            <a:r>
              <a:rPr lang="en-US" sz="2000" b="1" dirty="0"/>
              <a:t>gulp trust-dev-cert</a:t>
            </a:r>
          </a:p>
          <a:p>
            <a:pPr>
              <a:lnSpc>
                <a:spcPct val="150000"/>
              </a:lnSpc>
            </a:pPr>
            <a:r>
              <a:rPr lang="en-US" sz="2400" dirty="0"/>
              <a:t>Start up the project for testing &amp; debugging</a:t>
            </a:r>
          </a:p>
          <a:p>
            <a:pPr marL="347662" lvl="1" indent="0">
              <a:lnSpc>
                <a:spcPct val="150000"/>
              </a:lnSpc>
              <a:buNone/>
            </a:pPr>
            <a:r>
              <a:rPr lang="en-US" sz="2000" b="1" dirty="0"/>
              <a:t>gulp serve</a:t>
            </a:r>
          </a:p>
          <a:p>
            <a:endParaRPr lang="en-US" sz="2400" dirty="0"/>
          </a:p>
          <a:p>
            <a:pPr marL="347662" lvl="1" indent="0">
              <a:buNone/>
            </a:pPr>
            <a:endParaRPr lang="en-US" sz="2000" dirty="0"/>
          </a:p>
        </p:txBody>
      </p:sp>
    </p:spTree>
    <p:extLst>
      <p:ext uri="{BB962C8B-B14F-4D97-AF65-F5344CB8AC3E}">
        <p14:creationId xmlns:p14="http://schemas.microsoft.com/office/powerpoint/2010/main" val="194806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a:t>
            </a:r>
            <a:r>
              <a:rPr lang="en-US" dirty="0" err="1"/>
              <a:t>SPFx</a:t>
            </a:r>
            <a:r>
              <a:rPr lang="en-US" dirty="0"/>
              <a:t> Web Part?</a:t>
            </a:r>
          </a:p>
        </p:txBody>
      </p:sp>
      <p:sp>
        <p:nvSpPr>
          <p:cNvPr id="3" name="Content Placeholder 2"/>
          <p:cNvSpPr>
            <a:spLocks noGrp="1"/>
          </p:cNvSpPr>
          <p:nvPr>
            <p:ph idx="1"/>
          </p:nvPr>
        </p:nvSpPr>
        <p:spPr/>
        <p:txBody>
          <a:bodyPr>
            <a:normAutofit/>
          </a:bodyPr>
          <a:lstStyle/>
          <a:p>
            <a:r>
              <a:rPr lang="en-US" sz="2400" dirty="0"/>
              <a:t>Create class that extends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access to page context</a:t>
            </a:r>
          </a:p>
        </p:txBody>
      </p:sp>
      <p:pic>
        <p:nvPicPr>
          <p:cNvPr id="4" name="Picture 3"/>
          <p:cNvPicPr>
            <a:picLocks noChangeAspect="1"/>
          </p:cNvPicPr>
          <p:nvPr/>
        </p:nvPicPr>
        <p:blipFill>
          <a:blip r:embed="rId2"/>
          <a:stretch>
            <a:fillRect/>
          </a:stretch>
        </p:blipFill>
        <p:spPr>
          <a:xfrm>
            <a:off x="914400" y="2895600"/>
            <a:ext cx="6924675" cy="3086100"/>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lstStyle/>
          <a:p>
            <a:r>
              <a:rPr lang="en-US" dirty="0"/>
              <a:t>Sass: Syntactically Awesome Style Sheets</a:t>
            </a:r>
          </a:p>
          <a:p>
            <a:pPr lvl="1"/>
            <a:r>
              <a:rPr lang="en-US" dirty="0"/>
              <a:t>Compiles .</a:t>
            </a:r>
            <a:r>
              <a:rPr lang="en-US" dirty="0" err="1"/>
              <a:t>scss</a:t>
            </a:r>
            <a:r>
              <a:rPr lang="en-US" dirty="0"/>
              <a:t> files into .</a:t>
            </a:r>
            <a:r>
              <a:rPr lang="en-US" dirty="0" err="1"/>
              <a:t>css</a:t>
            </a:r>
            <a:r>
              <a:rPr lang="en-US" dirty="0"/>
              <a:t> files</a:t>
            </a:r>
          </a:p>
          <a:p>
            <a:pPr lvl="1"/>
            <a:r>
              <a:rPr lang="en-US" dirty="0"/>
              <a:t>Allows build process to use variables and nesting</a:t>
            </a:r>
          </a:p>
        </p:txBody>
      </p:sp>
      <p:sp>
        <p:nvSpPr>
          <p:cNvPr id="7" name="Right Arrow Callout 6"/>
          <p:cNvSpPr/>
          <p:nvPr/>
        </p:nvSpPr>
        <p:spPr>
          <a:xfrm>
            <a:off x="3786336" y="3013435"/>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08434" y="3190505"/>
            <a:ext cx="3247510" cy="2024555"/>
          </a:xfrm>
          <a:prstGeom prst="rect">
            <a:avLst/>
          </a:prstGeom>
        </p:spPr>
      </p:pic>
      <p:pic>
        <p:nvPicPr>
          <p:cNvPr id="9" name="Picture 8"/>
          <p:cNvPicPr>
            <a:picLocks noChangeAspect="1"/>
          </p:cNvPicPr>
          <p:nvPr/>
        </p:nvPicPr>
        <p:blipFill>
          <a:blip r:embed="rId3"/>
          <a:stretch>
            <a:fillRect/>
          </a:stretch>
        </p:blipFill>
        <p:spPr>
          <a:xfrm>
            <a:off x="771524" y="3013437"/>
            <a:ext cx="2828925" cy="2378697"/>
          </a:xfrm>
          <a:prstGeom prst="rect">
            <a:avLst/>
          </a:prstGeom>
        </p:spPr>
      </p:pic>
      <p:pic>
        <p:nvPicPr>
          <p:cNvPr id="10" name="Picture 9"/>
          <p:cNvPicPr>
            <a:picLocks noChangeAspect="1"/>
          </p:cNvPicPr>
          <p:nvPr/>
        </p:nvPicPr>
        <p:blipFill rotWithShape="1">
          <a:blip r:embed="rId4"/>
          <a:srcRect l="9836" t="54321" r="7634" b="17747"/>
          <a:stretch/>
        </p:blipFill>
        <p:spPr>
          <a:xfrm>
            <a:off x="792039" y="5767389"/>
            <a:ext cx="5715000" cy="862011"/>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JavaScript Library (D3.js)</a:t>
            </a:r>
          </a:p>
        </p:txBody>
      </p:sp>
      <p:sp>
        <p:nvSpPr>
          <p:cNvPr id="3" name="Content Placeholder 2"/>
          <p:cNvSpPr>
            <a:spLocks noGrp="1"/>
          </p:cNvSpPr>
          <p:nvPr>
            <p:ph idx="1"/>
          </p:nvPr>
        </p:nvSpPr>
        <p:spPr/>
        <p:txBody>
          <a:bodyPr/>
          <a:lstStyle/>
          <a:p>
            <a:r>
              <a:rPr lang="en-US" dirty="0"/>
              <a:t>Adding package for D3.js library</a:t>
            </a:r>
          </a:p>
          <a:p>
            <a:pPr marL="347662" lvl="1" indent="0">
              <a:lnSpc>
                <a:spcPct val="200000"/>
              </a:lnSpc>
              <a:buNone/>
            </a:pPr>
            <a:r>
              <a:rPr lang="en-US" b="1" dirty="0" err="1"/>
              <a:t>npm</a:t>
            </a:r>
            <a:r>
              <a:rPr lang="en-US" b="1" dirty="0"/>
              <a:t> install d3 –save</a:t>
            </a:r>
          </a:p>
          <a:p>
            <a:pPr>
              <a:lnSpc>
                <a:spcPct val="200000"/>
              </a:lnSpc>
            </a:pPr>
            <a:r>
              <a:rPr lang="en-US" dirty="0"/>
              <a:t>Add </a:t>
            </a:r>
            <a:r>
              <a:rPr lang="en-US" dirty="0" err="1"/>
              <a:t>typings</a:t>
            </a:r>
            <a:r>
              <a:rPr lang="en-US" dirty="0"/>
              <a:t> file to </a:t>
            </a:r>
            <a:r>
              <a:rPr lang="en-US" dirty="0" err="1"/>
              <a:t>Intellisence</a:t>
            </a:r>
            <a:r>
              <a:rPr lang="en-US" dirty="0"/>
              <a:t> and type checking</a:t>
            </a:r>
          </a:p>
          <a:p>
            <a:pPr marL="347662" lvl="1" indent="0">
              <a:lnSpc>
                <a:spcPct val="200000"/>
              </a:lnSpc>
              <a:buNone/>
            </a:pPr>
            <a:r>
              <a:rPr lang="en-US" b="1" dirty="0" err="1"/>
              <a:t>npm</a:t>
            </a:r>
            <a:r>
              <a:rPr lang="en-US" b="1" dirty="0"/>
              <a:t> install @types/d3 --save-dev</a:t>
            </a:r>
          </a:p>
        </p:txBody>
      </p:sp>
    </p:spTree>
    <p:extLst>
      <p:ext uri="{BB962C8B-B14F-4D97-AF65-F5344CB8AC3E}">
        <p14:creationId xmlns:p14="http://schemas.microsoft.com/office/powerpoint/2010/main" val="259528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D3 with </a:t>
            </a:r>
            <a:r>
              <a:rPr lang="en-US" dirty="0" err="1"/>
              <a:t>SPFx</a:t>
            </a:r>
            <a:endParaRPr lang="en-US" dirty="0"/>
          </a:p>
        </p:txBody>
      </p:sp>
    </p:spTree>
    <p:extLst>
      <p:ext uri="{BB962C8B-B14F-4D97-AF65-F5344CB8AC3E}">
        <p14:creationId xmlns:p14="http://schemas.microsoft.com/office/powerpoint/2010/main" val="32514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Creating SPFX Projects using the Yeoman Generator</a:t>
            </a:r>
          </a:p>
          <a:p>
            <a:pPr lvl="0"/>
            <a:r>
              <a:rPr lang="en-US" sz="2400" dirty="0"/>
              <a:t>Testing &amp; Debugging Projects in SharePoint Workbench</a:t>
            </a:r>
          </a:p>
          <a:p>
            <a:pPr lvl="0"/>
            <a:r>
              <a:rPr lang="en-US" sz="2400" dirty="0"/>
              <a:t>Creating Application Customizers</a:t>
            </a:r>
          </a:p>
          <a:p>
            <a:pPr lvl="0"/>
            <a:r>
              <a:rPr lang="en-US" sz="2400" dirty="0"/>
              <a:t>Creating Field Customizers and Command Sets.</a:t>
            </a:r>
          </a:p>
          <a:p>
            <a:pPr lvl="0"/>
            <a:r>
              <a:rPr lang="en-US" sz="2400" dirty="0"/>
              <a:t>Creating a Web Part with Custom Properties</a:t>
            </a:r>
          </a:p>
          <a:p>
            <a:pPr lvl="0"/>
            <a:r>
              <a:rPr lang="en-US" sz="2400" dirty="0"/>
              <a:t>Managing Styles using SCSS Files and CSS Modules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pic>
        <p:nvPicPr>
          <p:cNvPr id="4" name="Picture 3"/>
          <p:cNvPicPr>
            <a:picLocks noChangeAspect="1"/>
          </p:cNvPicPr>
          <p:nvPr/>
        </p:nvPicPr>
        <p:blipFill>
          <a:blip r:embed="rId2"/>
          <a:stretch>
            <a:fillRect/>
          </a:stretch>
        </p:blipFill>
        <p:spPr>
          <a:xfrm>
            <a:off x="533400" y="1295400"/>
            <a:ext cx="7505700" cy="1924050"/>
          </a:xfrm>
          <a:prstGeom prst="rect">
            <a:avLst/>
          </a:prstGeom>
        </p:spPr>
      </p:pic>
      <p:pic>
        <p:nvPicPr>
          <p:cNvPr id="5" name="Picture 4"/>
          <p:cNvPicPr>
            <a:picLocks noChangeAspect="1"/>
          </p:cNvPicPr>
          <p:nvPr/>
        </p:nvPicPr>
        <p:blipFill>
          <a:blip r:embed="rId3"/>
          <a:stretch>
            <a:fillRect/>
          </a:stretch>
        </p:blipFill>
        <p:spPr>
          <a:xfrm>
            <a:off x="533400" y="3429000"/>
            <a:ext cx="7324725" cy="3228975"/>
          </a:xfrm>
          <a:prstGeom prst="rect">
            <a:avLst/>
          </a:prstGeom>
        </p:spPr>
      </p:pic>
    </p:spTree>
    <p:extLst>
      <p:ext uri="{BB962C8B-B14F-4D97-AF65-F5344CB8AC3E}">
        <p14:creationId xmlns:p14="http://schemas.microsoft.com/office/powerpoint/2010/main" val="204689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the SharePoint REST API</a:t>
            </a:r>
          </a:p>
        </p:txBody>
      </p:sp>
    </p:spTree>
    <p:extLst>
      <p:ext uri="{BB962C8B-B14F-4D97-AF65-F5344CB8AC3E}">
        <p14:creationId xmlns:p14="http://schemas.microsoft.com/office/powerpoint/2010/main" val="357241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and JSX</a:t>
            </a:r>
          </a:p>
        </p:txBody>
      </p:sp>
      <p:pic>
        <p:nvPicPr>
          <p:cNvPr id="5" name="Picture 4"/>
          <p:cNvPicPr>
            <a:picLocks noChangeAspect="1"/>
          </p:cNvPicPr>
          <p:nvPr/>
        </p:nvPicPr>
        <p:blipFill>
          <a:blip r:embed="rId2"/>
          <a:stretch>
            <a:fillRect/>
          </a:stretch>
        </p:blipFill>
        <p:spPr>
          <a:xfrm>
            <a:off x="324009" y="1219200"/>
            <a:ext cx="8402548" cy="5334000"/>
          </a:xfrm>
          <a:prstGeom prst="rect">
            <a:avLst/>
          </a:prstGeom>
        </p:spPr>
      </p:pic>
    </p:spTree>
    <p:extLst>
      <p:ext uri="{BB962C8B-B14F-4D97-AF65-F5344CB8AC3E}">
        <p14:creationId xmlns:p14="http://schemas.microsoft.com/office/powerpoint/2010/main" val="373698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Parts with React.js</a:t>
            </a:r>
          </a:p>
        </p:txBody>
      </p:sp>
    </p:spTree>
    <p:extLst>
      <p:ext uri="{BB962C8B-B14F-4D97-AF65-F5344CB8AC3E}">
        <p14:creationId xmlns:p14="http://schemas.microsoft.com/office/powerpoint/2010/main" val="374510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Ø"/>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36055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a Deployment Package</a:t>
            </a:r>
            <a:endParaRPr lang="en-US" dirty="0"/>
          </a:p>
        </p:txBody>
      </p:sp>
      <p:pic>
        <p:nvPicPr>
          <p:cNvPr id="5" name="Content Placeholder 4"/>
          <p:cNvPicPr>
            <a:picLocks noGrp="1" noChangeAspect="1"/>
          </p:cNvPicPr>
          <p:nvPr>
            <p:ph idx="1"/>
          </p:nvPr>
        </p:nvPicPr>
        <p:blipFill>
          <a:blip r:embed="rId2"/>
          <a:stretch>
            <a:fillRect/>
          </a:stretch>
        </p:blipFill>
        <p:spPr>
          <a:xfrm>
            <a:off x="710648" y="2590800"/>
            <a:ext cx="4457700" cy="1133475"/>
          </a:xfrm>
          <a:ln>
            <a:solidFill>
              <a:schemeClr val="tx1"/>
            </a:solidFill>
          </a:ln>
        </p:spPr>
      </p:pic>
      <p:pic>
        <p:nvPicPr>
          <p:cNvPr id="3" name="Picture 2"/>
          <p:cNvPicPr>
            <a:picLocks noChangeAspect="1"/>
          </p:cNvPicPr>
          <p:nvPr/>
        </p:nvPicPr>
        <p:blipFill rotWithShape="1">
          <a:blip r:embed="rId3"/>
          <a:srcRect r="51965" b="78125"/>
          <a:stretch/>
        </p:blipFill>
        <p:spPr>
          <a:xfrm>
            <a:off x="689113" y="1275107"/>
            <a:ext cx="4479235" cy="1066800"/>
          </a:xfrm>
          <a:prstGeom prst="rect">
            <a:avLst/>
          </a:prstGeom>
        </p:spPr>
      </p:pic>
      <p:pic>
        <p:nvPicPr>
          <p:cNvPr id="11" name="Picture 10"/>
          <p:cNvPicPr>
            <a:picLocks noChangeAspect="1"/>
          </p:cNvPicPr>
          <p:nvPr/>
        </p:nvPicPr>
        <p:blipFill>
          <a:blip r:embed="rId4"/>
          <a:stretch>
            <a:fillRect/>
          </a:stretch>
        </p:blipFill>
        <p:spPr>
          <a:xfrm>
            <a:off x="730526" y="4038600"/>
            <a:ext cx="7810500" cy="2419350"/>
          </a:xfrm>
          <a:prstGeom prst="rect">
            <a:avLst/>
          </a:prstGeom>
          <a:ln>
            <a:solidFill>
              <a:schemeClr val="tx1"/>
            </a:solidFill>
          </a:ln>
        </p:spPr>
      </p:pic>
    </p:spTree>
    <p:extLst>
      <p:ext uri="{BB962C8B-B14F-4D97-AF65-F5344CB8AC3E}">
        <p14:creationId xmlns:p14="http://schemas.microsoft.com/office/powerpoint/2010/main" val="9104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to Azure</a:t>
            </a:r>
          </a:p>
        </p:txBody>
      </p:sp>
      <p:sp>
        <p:nvSpPr>
          <p:cNvPr id="5" name="Content Placeholder 4"/>
          <p:cNvSpPr>
            <a:spLocks noGrp="1"/>
          </p:cNvSpPr>
          <p:nvPr>
            <p:ph idx="1"/>
          </p:nvPr>
        </p:nvSpPr>
        <p:spPr/>
        <p:txBody>
          <a:bodyPr/>
          <a:lstStyle/>
          <a:p>
            <a:r>
              <a:rPr lang="en-US" dirty="0"/>
              <a:t>Gulp commands to deploy to CDN</a:t>
            </a:r>
          </a:p>
          <a:p>
            <a:pPr marL="804862" lvl="1" indent="-457200">
              <a:lnSpc>
                <a:spcPct val="150000"/>
              </a:lnSpc>
              <a:buFont typeface="+mj-lt"/>
              <a:buAutoNum type="arabicPeriod"/>
            </a:pPr>
            <a:r>
              <a:rPr lang="en-US" b="1" dirty="0"/>
              <a:t>gulp --ship</a:t>
            </a:r>
          </a:p>
          <a:p>
            <a:pPr marL="804862" lvl="1" indent="-457200">
              <a:lnSpc>
                <a:spcPct val="150000"/>
              </a:lnSpc>
              <a:buFont typeface="+mj-lt"/>
              <a:buAutoNum type="arabicPeriod"/>
            </a:pPr>
            <a:r>
              <a:rPr lang="en-US" b="1" dirty="0"/>
              <a:t>gulp deploy-azure-storage</a:t>
            </a:r>
          </a:p>
          <a:p>
            <a:pPr marL="804862" lvl="1" indent="-457200">
              <a:lnSpc>
                <a:spcPct val="150000"/>
              </a:lnSpc>
              <a:buFont typeface="+mj-lt"/>
              <a:buAutoNum type="arabicPeriod"/>
            </a:pPr>
            <a:r>
              <a:rPr lang="en-US" b="1" dirty="0"/>
              <a:t>gulp bundle --ship</a:t>
            </a:r>
          </a:p>
          <a:p>
            <a:pPr marL="804862" lvl="1" indent="-457200">
              <a:lnSpc>
                <a:spcPct val="150000"/>
              </a:lnSpc>
              <a:buFont typeface="+mj-lt"/>
              <a:buAutoNum type="arabicPeriod"/>
            </a:pPr>
            <a:r>
              <a:rPr lang="en-US" b="1" dirty="0"/>
              <a:t>gulp package-solution --ship</a:t>
            </a:r>
          </a:p>
        </p:txBody>
      </p:sp>
    </p:spTree>
    <p:extLst>
      <p:ext uri="{BB962C8B-B14F-4D97-AF65-F5344CB8AC3E}">
        <p14:creationId xmlns:p14="http://schemas.microsoft.com/office/powerpoint/2010/main" val="138070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pPr lvl="1"/>
            <a:r>
              <a:rPr lang="en-US" dirty="0"/>
              <a:t>Server-side DLLs and XML Definitions</a:t>
            </a:r>
          </a:p>
          <a:p>
            <a:r>
              <a:rPr lang="en-US" dirty="0"/>
              <a:t>S</a:t>
            </a:r>
            <a:r>
              <a:rPr lang="en-US" strike="sngStrike" dirty="0"/>
              <a:t>andboxed Solutions</a:t>
            </a:r>
          </a:p>
          <a:p>
            <a:r>
              <a:rPr lang="en-US" dirty="0"/>
              <a:t>SharePoint </a:t>
            </a:r>
            <a:r>
              <a:rPr lang="en-US" strike="sngStrike" dirty="0"/>
              <a:t>Apps</a:t>
            </a:r>
            <a:r>
              <a:rPr lang="en-US" dirty="0"/>
              <a:t> Add-ins</a:t>
            </a:r>
          </a:p>
          <a:p>
            <a:pPr lvl="1"/>
            <a:r>
              <a:rPr lang="en-US" dirty="0" err="1"/>
              <a:t>iFrames</a:t>
            </a:r>
            <a:r>
              <a:rPr lang="en-US" dirty="0"/>
              <a:t> used to add in security dimension</a:t>
            </a:r>
          </a:p>
          <a:p>
            <a:pPr lvl="1"/>
            <a:r>
              <a:rPr lang="en-US" dirty="0"/>
              <a:t>complexity of 2 domains (app web vs host web)</a:t>
            </a:r>
          </a:p>
          <a:p>
            <a:r>
              <a:rPr lang="en-US" dirty="0"/>
              <a:t>JavaScript Injection</a:t>
            </a:r>
          </a:p>
          <a:p>
            <a:pPr lvl="1"/>
            <a:r>
              <a:rPr lang="en-US" dirty="0"/>
              <a:t>Scripting can be disabled</a:t>
            </a:r>
          </a:p>
          <a:p>
            <a:pPr lvl="1"/>
            <a:r>
              <a:rPr lang="en-US" dirty="0"/>
              <a:t>No formal deployment model</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ü"/>
            </a:pPr>
            <a:r>
              <a:rPr lang="en-US" dirty="0"/>
              <a:t>Setting up an </a:t>
            </a:r>
            <a:r>
              <a:rPr lang="en-US" dirty="0" err="1"/>
              <a:t>SPFx</a:t>
            </a:r>
            <a:r>
              <a:rPr lang="en-US" dirty="0"/>
              <a:t> Development Environment</a:t>
            </a:r>
          </a:p>
          <a:p>
            <a:pPr>
              <a:buFont typeface="Wingdings" panose="05000000000000000000" pitchFamily="2" charset="2"/>
              <a:buChar char="ü"/>
            </a:pPr>
            <a:r>
              <a:rPr lang="en-US" dirty="0"/>
              <a:t>Creating Projects using the </a:t>
            </a:r>
            <a:r>
              <a:rPr lang="en-US" dirty="0" err="1"/>
              <a:t>SPFx</a:t>
            </a:r>
            <a:r>
              <a:rPr lang="en-US" dirty="0"/>
              <a:t> Templates</a:t>
            </a:r>
          </a:p>
          <a:p>
            <a:pPr>
              <a:buFont typeface="Wingdings" panose="05000000000000000000" pitchFamily="2" charset="2"/>
              <a:buChar char="ü"/>
            </a:pPr>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152676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JavaScript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5082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SPFx</a:t>
            </a:r>
            <a:r>
              <a:rPr lang="en-US" dirty="0"/>
              <a:t> Work?</a:t>
            </a:r>
          </a:p>
        </p:txBody>
      </p:sp>
      <p:sp>
        <p:nvSpPr>
          <p:cNvPr id="3" name="Content Placeholder 2"/>
          <p:cNvSpPr>
            <a:spLocks noGrp="1"/>
          </p:cNvSpPr>
          <p:nvPr>
            <p:ph idx="1"/>
          </p:nvPr>
        </p:nvSpPr>
        <p:spPr/>
        <p:txBody>
          <a:bodyPr/>
          <a:lstStyle/>
          <a:p>
            <a:r>
              <a:rPr lang="en-US" dirty="0"/>
              <a:t>No more </a:t>
            </a:r>
            <a:r>
              <a:rPr lang="en-US" dirty="0" err="1"/>
              <a:t>iFrames</a:t>
            </a:r>
            <a:endParaRPr lang="en-US" dirty="0"/>
          </a:p>
          <a:p>
            <a:pPr lvl="1"/>
            <a:r>
              <a:rPr lang="en-US" dirty="0"/>
              <a:t>Code runs the context of the current page</a:t>
            </a:r>
          </a:p>
          <a:p>
            <a:r>
              <a:rPr lang="en-US" dirty="0"/>
              <a:t>Code runs with identity and permissions of user</a:t>
            </a:r>
          </a:p>
          <a:p>
            <a:pPr lvl="1"/>
            <a:r>
              <a:rPr lang="en-US" dirty="0"/>
              <a:t>Uses open browser connections for current user</a:t>
            </a:r>
          </a:p>
          <a:p>
            <a:r>
              <a:rPr lang="en-US" dirty="0"/>
              <a:t>Supports lifecycle events</a:t>
            </a:r>
          </a:p>
          <a:p>
            <a:pPr lvl="1"/>
            <a:r>
              <a:rPr lang="en-US" dirty="0"/>
              <a:t>render, load, serialize, </a:t>
            </a:r>
            <a:r>
              <a:rPr lang="en-US" dirty="0" err="1"/>
              <a:t>deserialize</a:t>
            </a:r>
            <a:r>
              <a:rPr lang="en-US" dirty="0"/>
              <a:t>, etc.</a:t>
            </a:r>
          </a:p>
          <a:p>
            <a:r>
              <a:rPr lang="en-US" dirty="0"/>
              <a:t>Use whatever JavaScript framework you want</a:t>
            </a:r>
          </a:p>
          <a:p>
            <a:pPr lvl="1"/>
            <a:r>
              <a:rPr lang="en-US" dirty="0"/>
              <a:t>React, Handlebars, Knockout, Angular1, Angular2, D3</a:t>
            </a:r>
          </a:p>
        </p:txBody>
      </p:sp>
    </p:spTree>
    <p:extLst>
      <p:ext uri="{BB962C8B-B14F-4D97-AF65-F5344CB8AC3E}">
        <p14:creationId xmlns:p14="http://schemas.microsoft.com/office/powerpoint/2010/main" val="6516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Yeoman</a:t>
            </a:r>
          </a:p>
          <a:p>
            <a:r>
              <a:rPr lang="en-US" dirty="0" err="1"/>
              <a:t>Webpack</a:t>
            </a:r>
            <a:endParaRPr lang="en-US" dirty="0"/>
          </a:p>
          <a:p>
            <a:r>
              <a:rPr lang="en-US" dirty="0"/>
              <a:t>Gulp</a:t>
            </a:r>
          </a:p>
          <a:p>
            <a:r>
              <a:rPr lang="en-US" dirty="0" err="1"/>
              <a:t>git</a:t>
            </a:r>
            <a:endParaRPr lang="en-US" dirty="0"/>
          </a:p>
        </p:txBody>
      </p:sp>
    </p:spTree>
    <p:extLst>
      <p:ext uri="{BB962C8B-B14F-4D97-AF65-F5344CB8AC3E}">
        <p14:creationId xmlns:p14="http://schemas.microsoft.com/office/powerpoint/2010/main" val="1041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the SharePoint Framework (</a:t>
            </a:r>
            <a:r>
              <a:rPr lang="en-US" dirty="0" err="1"/>
              <a:t>SPFx</a:t>
            </a:r>
            <a:r>
              <a:rPr lang="en-US" dirty="0"/>
              <a:t>)</a:t>
            </a:r>
          </a:p>
          <a:p>
            <a:pPr>
              <a:buFont typeface="Wingdings" panose="05000000000000000000" pitchFamily="2" charset="2"/>
              <a:buChar char="Ø"/>
            </a:pPr>
            <a:r>
              <a:rPr lang="en-US" dirty="0"/>
              <a:t>Setting up an </a:t>
            </a:r>
            <a:r>
              <a:rPr lang="en-US" dirty="0" err="1"/>
              <a:t>SPFx</a:t>
            </a:r>
            <a:r>
              <a:rPr lang="en-US" dirty="0"/>
              <a:t> Development Environment</a:t>
            </a:r>
          </a:p>
          <a:p>
            <a:r>
              <a:rPr lang="en-US" dirty="0"/>
              <a:t>Creating Projects using the </a:t>
            </a:r>
            <a:r>
              <a:rPr lang="en-US" dirty="0" err="1"/>
              <a:t>SPFx</a:t>
            </a:r>
            <a:r>
              <a:rPr lang="en-US" dirty="0"/>
              <a:t> Templates</a:t>
            </a:r>
          </a:p>
          <a:p>
            <a:r>
              <a:rPr lang="en-US" dirty="0"/>
              <a:t>Deploying </a:t>
            </a:r>
            <a:r>
              <a:rPr lang="en-US" dirty="0" err="1"/>
              <a:t>SPFx</a:t>
            </a:r>
            <a:r>
              <a:rPr lang="en-US" dirty="0"/>
              <a:t> Projects using an Azure CDN</a:t>
            </a:r>
          </a:p>
        </p:txBody>
      </p:sp>
    </p:spTree>
    <p:extLst>
      <p:ext uri="{BB962C8B-B14F-4D97-AF65-F5344CB8AC3E}">
        <p14:creationId xmlns:p14="http://schemas.microsoft.com/office/powerpoint/2010/main" val="42535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t>
            </a:r>
            <a:r>
              <a:rPr lang="en-US" dirty="0" err="1"/>
              <a:t>SPFx</a:t>
            </a:r>
            <a:r>
              <a:rPr lang="en-US" dirty="0"/>
              <a:t>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Version 5.0 recommended - 4.0+ minimum</a:t>
            </a:r>
          </a:p>
          <a:p>
            <a:pPr lvl="1"/>
            <a:r>
              <a:rPr lang="en-US" sz="2000" dirty="0"/>
              <a:t>Installs Node Package Manage (</a:t>
            </a:r>
            <a:r>
              <a:rPr lang="en-US" sz="2000" dirty="0" err="1"/>
              <a:t>npm</a:t>
            </a:r>
            <a:r>
              <a:rPr lang="en-US" sz="2000" dirty="0"/>
              <a:t>) </a:t>
            </a:r>
          </a:p>
          <a:p>
            <a:r>
              <a:rPr lang="en-US" sz="2400" dirty="0"/>
              <a:t>Install Visual Studio Code</a:t>
            </a:r>
          </a:p>
          <a:p>
            <a:pPr lvl="1"/>
            <a:r>
              <a:rPr lang="en-US" sz="2000" dirty="0"/>
              <a:t>Better environment for Development with Node.js</a:t>
            </a:r>
          </a:p>
          <a:p>
            <a:r>
              <a:rPr lang="en-US" sz="2400" dirty="0"/>
              <a:t>Install Local self-signed certificate</a:t>
            </a:r>
          </a:p>
          <a:p>
            <a:pPr lvl="1"/>
            <a:endParaRPr lang="en-US" sz="2000" dirty="0"/>
          </a:p>
        </p:txBody>
      </p:sp>
    </p:spTree>
    <p:extLst>
      <p:ext uri="{BB962C8B-B14F-4D97-AF65-F5344CB8AC3E}">
        <p14:creationId xmlns:p14="http://schemas.microsoft.com/office/powerpoint/2010/main" val="398233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err="1"/>
              <a:t>npm</a:t>
            </a:r>
            <a:endParaRPr lang="en-US" dirty="0"/>
          </a:p>
        </p:txBody>
      </p:sp>
      <p:sp>
        <p:nvSpPr>
          <p:cNvPr id="3" name="Content Placeholder 2"/>
          <p:cNvSpPr>
            <a:spLocks noGrp="1"/>
          </p:cNvSpPr>
          <p:nvPr>
            <p:ph idx="1"/>
          </p:nvPr>
        </p:nvSpPr>
        <p:spPr/>
        <p:txBody>
          <a:bodyPr>
            <a:normAutofit/>
          </a:bodyPr>
          <a:lstStyle/>
          <a:p>
            <a:pPr>
              <a:lnSpc>
                <a:spcPct val="160000"/>
              </a:lnSpc>
            </a:pPr>
            <a:r>
              <a:rPr lang="en-US" sz="2000" dirty="0"/>
              <a:t>Windows Build Tools </a:t>
            </a:r>
            <a:r>
              <a:rPr lang="en-US" sz="1600" i="1" dirty="0">
                <a:solidFill>
                  <a:schemeClr val="bg1">
                    <a:lumMod val="50000"/>
                  </a:schemeClr>
                </a:solidFill>
              </a:rPr>
              <a:t>(Visual C++ Build Tools 2015)</a:t>
            </a:r>
            <a:endParaRPr lang="en-US" sz="2000" i="1" dirty="0">
              <a:solidFill>
                <a:schemeClr val="bg1">
                  <a:lumMod val="50000"/>
                </a:schemeClr>
              </a:solidFill>
            </a:endParaRPr>
          </a:p>
          <a:p>
            <a:pPr marL="347662" lvl="1" indent="0">
              <a:lnSpc>
                <a:spcPct val="160000"/>
              </a:lnSpc>
              <a:buNone/>
            </a:pPr>
            <a:r>
              <a:rPr lang="en-US" sz="1800" b="1" dirty="0" err="1"/>
              <a:t>npm</a:t>
            </a:r>
            <a:r>
              <a:rPr lang="en-US" sz="1800" b="1" dirty="0"/>
              <a:t> install -g --production windows-build-tools</a:t>
            </a:r>
          </a:p>
          <a:p>
            <a:pPr>
              <a:lnSpc>
                <a:spcPct val="160000"/>
              </a:lnSpc>
            </a:pPr>
            <a:r>
              <a:rPr lang="en-US" sz="2200" dirty="0"/>
              <a:t>Install Gulp</a:t>
            </a:r>
          </a:p>
          <a:p>
            <a:pPr marL="347662" lvl="1" indent="0">
              <a:lnSpc>
                <a:spcPct val="160000"/>
              </a:lnSpc>
              <a:buNone/>
            </a:pPr>
            <a:r>
              <a:rPr lang="en-US" sz="1800" b="1" dirty="0" err="1"/>
              <a:t>npm</a:t>
            </a:r>
            <a:r>
              <a:rPr lang="en-US" sz="1800" b="1" dirty="0"/>
              <a:t> install -g gulp</a:t>
            </a:r>
          </a:p>
          <a:p>
            <a:pPr>
              <a:lnSpc>
                <a:spcPct val="160000"/>
              </a:lnSpc>
            </a:pPr>
            <a:r>
              <a:rPr lang="en-US" sz="2200" dirty="0"/>
              <a:t>Install Yeoman</a:t>
            </a:r>
          </a:p>
          <a:p>
            <a:pPr marL="347662" lvl="1" indent="0">
              <a:lnSpc>
                <a:spcPct val="160000"/>
              </a:lnSpc>
              <a:buNone/>
            </a:pPr>
            <a:r>
              <a:rPr lang="en-US" sz="1800" b="1" dirty="0" err="1"/>
              <a:t>npm</a:t>
            </a:r>
            <a:r>
              <a:rPr lang="en-US" sz="1800" b="1" dirty="0"/>
              <a:t> install -g </a:t>
            </a:r>
            <a:r>
              <a:rPr lang="en-US" sz="1800" b="1" dirty="0" err="1"/>
              <a:t>yo</a:t>
            </a:r>
            <a:endParaRPr lang="en-US" sz="1800" b="1" dirty="0"/>
          </a:p>
          <a:p>
            <a:pPr>
              <a:lnSpc>
                <a:spcPct val="160000"/>
              </a:lnSpc>
            </a:pPr>
            <a:r>
              <a:rPr lang="en-US" sz="2200" dirty="0"/>
              <a:t>Install Yeoman Template for </a:t>
            </a:r>
            <a:r>
              <a:rPr lang="en-US" sz="2200" dirty="0" err="1"/>
              <a:t>SPFx</a:t>
            </a:r>
            <a:endParaRPr lang="en-US" sz="2200" dirty="0"/>
          </a:p>
          <a:p>
            <a:pPr marL="347662" lvl="1" indent="0">
              <a:lnSpc>
                <a:spcPct val="160000"/>
              </a:lnSpc>
              <a:buNone/>
            </a:pPr>
            <a:r>
              <a:rPr lang="en-US" sz="1800" b="1" dirty="0" err="1"/>
              <a:t>npm</a:t>
            </a:r>
            <a:r>
              <a:rPr lang="en-US" sz="1800" b="1" dirty="0"/>
              <a:t> install -g @</a:t>
            </a:r>
            <a:r>
              <a:rPr lang="en-US" sz="1800" b="1" dirty="0" err="1"/>
              <a:t>microsoft</a:t>
            </a:r>
            <a:r>
              <a:rPr lang="en-US" sz="1800" b="1" dirty="0"/>
              <a:t>/generator-</a:t>
            </a:r>
            <a:r>
              <a:rPr lang="en-US" sz="1800" b="1" dirty="0" err="1"/>
              <a:t>sharepoint</a:t>
            </a:r>
            <a:endParaRPr lang="en-US" sz="1800" b="1" dirty="0"/>
          </a:p>
          <a:p>
            <a:pPr lvl="1">
              <a:lnSpc>
                <a:spcPct val="160000"/>
              </a:lnSpc>
            </a:pPr>
            <a:endParaRPr lang="en-US" sz="1800"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term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6946</TotalTime>
  <Words>837</Words>
  <Application>Microsoft Office PowerPoint</Application>
  <PresentationFormat>On-screen Show (4:3)</PresentationFormat>
  <Paragraphs>144</Paragraphs>
  <Slides>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What is SPFx?</vt:lpstr>
      <vt:lpstr>How Does SPFx Work?</vt:lpstr>
      <vt:lpstr>Cross-platform Toolchain</vt:lpstr>
      <vt:lpstr>Agenda</vt:lpstr>
      <vt:lpstr>Install the SPFx Developer Toolchain</vt:lpstr>
      <vt:lpstr>Working with npm</vt:lpstr>
      <vt:lpstr>Agenda</vt:lpstr>
      <vt:lpstr>Using the SPFx Yeoman Template</vt:lpstr>
      <vt:lpstr>Package.json</vt:lpstr>
      <vt:lpstr>Gulp as a Task Runner</vt:lpstr>
      <vt:lpstr>Developing a SPFx Web Part?</vt:lpstr>
      <vt:lpstr>Working with SASS and .SCSS Files</vt:lpstr>
      <vt:lpstr>Hello World with SPFx</vt:lpstr>
      <vt:lpstr>Adding a JavaScript Library (D3.js)</vt:lpstr>
      <vt:lpstr>Using D3 with SPFx</vt:lpstr>
      <vt:lpstr>Web Part Context</vt:lpstr>
      <vt:lpstr>Web Part Properties</vt:lpstr>
      <vt:lpstr>Property Panel Settings</vt:lpstr>
      <vt:lpstr>Web Part Properties</vt:lpstr>
      <vt:lpstr>Calling the SharePoint REST API</vt:lpstr>
      <vt:lpstr>Calling the SharePoint REST API</vt:lpstr>
      <vt:lpstr>React and JSX</vt:lpstr>
      <vt:lpstr>Creating Web Parts with React.js</vt:lpstr>
      <vt:lpstr>Agenda</vt:lpstr>
      <vt:lpstr>Building a Deployment Package</vt:lpstr>
      <vt:lpstr>Deploying to Azure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226</cp:revision>
  <dcterms:created xsi:type="dcterms:W3CDTF">2012-07-07T16:17:22Z</dcterms:created>
  <dcterms:modified xsi:type="dcterms:W3CDTF">2018-07-10T15:50:32Z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