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1"/>
  </p:notesMasterIdLst>
  <p:handoutMasterIdLst>
    <p:handoutMasterId r:id="rId52"/>
  </p:handoutMasterIdLst>
  <p:sldIdLst>
    <p:sldId id="279" r:id="rId6"/>
    <p:sldId id="278" r:id="rId7"/>
    <p:sldId id="351" r:id="rId8"/>
    <p:sldId id="353" r:id="rId9"/>
    <p:sldId id="354" r:id="rId10"/>
    <p:sldId id="355" r:id="rId11"/>
    <p:sldId id="356" r:id="rId12"/>
    <p:sldId id="393" r:id="rId13"/>
    <p:sldId id="357" r:id="rId14"/>
    <p:sldId id="358" r:id="rId15"/>
    <p:sldId id="359" r:id="rId16"/>
    <p:sldId id="360" r:id="rId17"/>
    <p:sldId id="361" r:id="rId18"/>
    <p:sldId id="362" r:id="rId19"/>
    <p:sldId id="363" r:id="rId20"/>
    <p:sldId id="364" r:id="rId21"/>
    <p:sldId id="365" r:id="rId22"/>
    <p:sldId id="366" r:id="rId23"/>
    <p:sldId id="367" r:id="rId24"/>
    <p:sldId id="368" r:id="rId25"/>
    <p:sldId id="369" r:id="rId26"/>
    <p:sldId id="370" r:id="rId27"/>
    <p:sldId id="371" r:id="rId28"/>
    <p:sldId id="372" r:id="rId29"/>
    <p:sldId id="373" r:id="rId30"/>
    <p:sldId id="374" r:id="rId31"/>
    <p:sldId id="375" r:id="rId32"/>
    <p:sldId id="394" r:id="rId33"/>
    <p:sldId id="385" r:id="rId34"/>
    <p:sldId id="386" r:id="rId35"/>
    <p:sldId id="387" r:id="rId36"/>
    <p:sldId id="388" r:id="rId37"/>
    <p:sldId id="389" r:id="rId38"/>
    <p:sldId id="390" r:id="rId39"/>
    <p:sldId id="391" r:id="rId40"/>
    <p:sldId id="392" r:id="rId41"/>
    <p:sldId id="395" r:id="rId42"/>
    <p:sldId id="378" r:id="rId43"/>
    <p:sldId id="379" r:id="rId44"/>
    <p:sldId id="380" r:id="rId45"/>
    <p:sldId id="381" r:id="rId46"/>
    <p:sldId id="382" r:id="rId47"/>
    <p:sldId id="383" r:id="rId48"/>
    <p:sldId id="384" r:id="rId49"/>
    <p:sldId id="396" r:id="rId5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451D"/>
    <a:srgbClr val="800000"/>
    <a:srgbClr val="FFFFCC"/>
    <a:srgbClr val="74001E"/>
    <a:srgbClr val="9F002D"/>
    <a:srgbClr val="4C2710"/>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46949" autoAdjust="0"/>
  </p:normalViewPr>
  <p:slideViewPr>
    <p:cSldViewPr>
      <p:cViewPr varScale="1">
        <p:scale>
          <a:sx n="40" d="100"/>
          <a:sy n="40" d="100"/>
        </p:scale>
        <p:origin x="2702" y="43"/>
      </p:cViewPr>
      <p:guideLst>
        <p:guide orient="horz" pos="2160"/>
        <p:guide pos="2880"/>
      </p:guideLst>
    </p:cSldViewPr>
  </p:slideViewPr>
  <p:notesTextViewPr>
    <p:cViewPr>
      <p:scale>
        <a:sx n="125" d="100"/>
        <a:sy n="125" d="100"/>
      </p:scale>
      <p:origin x="0" y="0"/>
    </p:cViewPr>
  </p:notesTextViewPr>
  <p:sorterViewPr>
    <p:cViewPr varScale="1">
      <p:scale>
        <a:sx n="100" d="100"/>
        <a:sy n="100" d="100"/>
      </p:scale>
      <p:origin x="0" y="0"/>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1.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microsoft.com/office/2015/10/relationships/revisionInfo" Target="revisionInfo.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examines the process of application lifecycle management (ALM) with SharePoint Framework solutions. The module explains the role of the App Catalog and walks through how to create a new App Catalog site for a SharePoint Online tenant. Students will learn how to bundle and package a SPFX solution for distribution and to optimize SPFX builds for a production environment. The module explains how to package third-party JavaScript libraries as external references and how to deploy SharePoint Framework solution resources to the Office 365 CDN. Students will also learn how to publish SharePoint Framework solution packages in the App Catalog as well as how to install a SPFX solution in a SharePoint site. The module also explains the process of upgrading an SPFX solution after it’s has already been deployed to a production environment.</a:t>
            </a: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a:t>
            </a:r>
            <a:r>
              <a:rPr lang="en-US" baseline="0" dirty="0"/>
              <a:t> updates are not automatically pushed out to every place it is installed. Just like smart phones, users are notified the app has an update available. This means that even though developers may publish a new version, they could have many previous versions of the app running at any given time.</a:t>
            </a:r>
            <a:endParaRPr lang="en-US" dirty="0"/>
          </a:p>
        </p:txBody>
      </p:sp>
    </p:spTree>
    <p:extLst>
      <p:ext uri="{BB962C8B-B14F-4D97-AF65-F5344CB8AC3E}">
        <p14:creationId xmlns:p14="http://schemas.microsoft.com/office/powerpoint/2010/main" val="3974930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43184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21546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30099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Apps</a:t>
            </a:r>
            <a:r>
              <a:rPr lang="en-US" baseline="0" dirty="0"/>
              <a:t> can be deployed to a marketplace, either a public “SharePoint Marketplace” where other people can purchase and install your app, just like other marketplaces for smart phones, or using the App Catalog which acts like a private tenant-specific marketplace where apps aren’t bought and sold, rather they are just deployed by corporate developers or when administrators buy licenses and deploy the purchased app to the catalog.</a:t>
            </a:r>
            <a:endParaRPr lang="en-US" dirty="0"/>
          </a:p>
        </p:txBody>
      </p:sp>
    </p:spTree>
    <p:extLst>
      <p:ext uri="{BB962C8B-B14F-4D97-AF65-F5344CB8AC3E}">
        <p14:creationId xmlns:p14="http://schemas.microsoft.com/office/powerpoint/2010/main" val="2401889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92508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package is just a ZIP file that conforms to the Open Package </a:t>
            </a:r>
            <a:r>
              <a:rPr lang="en-US" dirty="0" err="1"/>
              <a:t>Conventoin</a:t>
            </a:r>
            <a:r>
              <a:rPr lang="en-US" dirty="0"/>
              <a:t> (OPC) the same thing used for </a:t>
            </a:r>
            <a:r>
              <a:rPr lang="en-US" dirty="0" err="1"/>
              <a:t>OpenXML</a:t>
            </a:r>
            <a:r>
              <a:rPr lang="en-US" baseline="0" dirty="0"/>
              <a:t> Office files. Within the package you will find </a:t>
            </a:r>
            <a:r>
              <a:rPr lang="en-US" dirty="0"/>
              <a:t>the app manifest and likely the app icon.</a:t>
            </a:r>
          </a:p>
        </p:txBody>
      </p:sp>
    </p:spTree>
    <p:extLst>
      <p:ext uri="{BB962C8B-B14F-4D97-AF65-F5344CB8AC3E}">
        <p14:creationId xmlns:p14="http://schemas.microsoft.com/office/powerpoint/2010/main" val="185417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SharePoint-Hosted apps, the artifacts that were traditionally deployed with a solution are still included within a WSP that is included within the APP file.</a:t>
            </a:r>
            <a:endParaRPr lang="en-US" dirty="0"/>
          </a:p>
        </p:txBody>
      </p:sp>
    </p:spTree>
    <p:extLst>
      <p:ext uri="{BB962C8B-B14F-4D97-AF65-F5344CB8AC3E}">
        <p14:creationId xmlns:p14="http://schemas.microsoft.com/office/powerpoint/2010/main" val="3983897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Host</a:t>
            </a:r>
            <a:r>
              <a:rPr lang="en-US" baseline="0" dirty="0"/>
              <a:t> web features are not packaged within a WPS and instead live at the root of the APP package.</a:t>
            </a:r>
            <a:endParaRPr lang="en-US" dirty="0"/>
          </a:p>
        </p:txBody>
      </p:sp>
    </p:spTree>
    <p:extLst>
      <p:ext uri="{BB962C8B-B14F-4D97-AF65-F5344CB8AC3E}">
        <p14:creationId xmlns:p14="http://schemas.microsoft.com/office/powerpoint/2010/main" val="4119886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an app is</a:t>
            </a:r>
            <a:r>
              <a:rPr lang="en-US" baseline="0" dirty="0"/>
              <a:t> installed you can see a few things in the action bar about the app.</a:t>
            </a:r>
            <a:endParaRPr lang="en-US" dirty="0"/>
          </a:p>
        </p:txBody>
      </p:sp>
    </p:spTree>
    <p:extLst>
      <p:ext uri="{BB962C8B-B14F-4D97-AF65-F5344CB8AC3E}">
        <p14:creationId xmlns:p14="http://schemas.microsoft.com/office/powerpoint/2010/main" val="1180340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Apps that are installed at a tenancy</a:t>
            </a:r>
            <a:r>
              <a:rPr lang="en-US" baseline="0" dirty="0"/>
              <a:t> scope have an extra “Deployment” link which is used to push the installed app to sites.</a:t>
            </a:r>
            <a:endParaRPr lang="en-US" dirty="0"/>
          </a:p>
        </p:txBody>
      </p:sp>
    </p:spTree>
    <p:extLst>
      <p:ext uri="{BB962C8B-B14F-4D97-AF65-F5344CB8AC3E}">
        <p14:creationId xmlns:p14="http://schemas.microsoft.com/office/powerpoint/2010/main" val="2851216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a:t>Module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Packaging and Deploying SharePoint Framework Solutions</a:t>
            </a:r>
            <a:endParaRPr lang="en-US" sz="2700"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Package</a:t>
            </a:r>
          </a:p>
        </p:txBody>
      </p:sp>
      <p:sp>
        <p:nvSpPr>
          <p:cNvPr id="3" name="Content Placeholder 2"/>
          <p:cNvSpPr>
            <a:spLocks noGrp="1"/>
          </p:cNvSpPr>
          <p:nvPr>
            <p:ph idx="1"/>
          </p:nvPr>
        </p:nvSpPr>
        <p:spPr/>
        <p:txBody>
          <a:bodyPr/>
          <a:lstStyle/>
          <a:p>
            <a:r>
              <a:rPr lang="en-US" dirty="0"/>
              <a:t>SharePoint apps distributed using app packages</a:t>
            </a:r>
          </a:p>
          <a:p>
            <a:pPr lvl="1"/>
            <a:r>
              <a:rPr lang="en-US" dirty="0"/>
              <a:t>App package is ZIP archive file with </a:t>
            </a:r>
            <a:r>
              <a:rPr lang="en-US" dirty="0">
                <a:latin typeface="Courier New" panose="02070309020205020404" pitchFamily="49" charset="0"/>
                <a:cs typeface="Courier New" panose="02070309020205020404" pitchFamily="49" charset="0"/>
              </a:rPr>
              <a:t>*.app</a:t>
            </a:r>
            <a:r>
              <a:rPr lang="en-US" dirty="0"/>
              <a:t> extension</a:t>
            </a:r>
          </a:p>
          <a:p>
            <a:pPr lvl="1"/>
            <a:r>
              <a:rPr lang="en-US" dirty="0"/>
              <a:t>Built according to Open Package Convention (OPC)</a:t>
            </a:r>
          </a:p>
          <a:p>
            <a:pPr lvl="1"/>
            <a:r>
              <a:rPr lang="en-US" dirty="0"/>
              <a:t>Same packaging format used in Apps for Office</a:t>
            </a:r>
          </a:p>
          <a:p>
            <a:pPr lvl="1"/>
            <a:r>
              <a:rPr lang="en-US" dirty="0"/>
              <a:t>App package must contain </a:t>
            </a:r>
            <a:r>
              <a:rPr lang="en-US" dirty="0">
                <a:latin typeface="Courier New" panose="02070309020205020404" pitchFamily="49" charset="0"/>
                <a:cs typeface="Courier New" panose="02070309020205020404" pitchFamily="49" charset="0"/>
              </a:rPr>
              <a:t>AppManifest.xml</a:t>
            </a:r>
          </a:p>
          <a:p>
            <a:pPr lvl="1"/>
            <a:r>
              <a:rPr lang="en-US" dirty="0"/>
              <a:t>App package will often contain file for app icon</a:t>
            </a:r>
          </a:p>
        </p:txBody>
      </p:sp>
      <p:pic>
        <p:nvPicPr>
          <p:cNvPr id="5" name="Picture 4"/>
          <p:cNvPicPr>
            <a:picLocks noChangeAspect="1"/>
          </p:cNvPicPr>
          <p:nvPr/>
        </p:nvPicPr>
        <p:blipFill>
          <a:blip r:embed="rId3"/>
          <a:stretch>
            <a:fillRect/>
          </a:stretch>
        </p:blipFill>
        <p:spPr>
          <a:xfrm>
            <a:off x="2559792" y="4331490"/>
            <a:ext cx="4024416" cy="21455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39917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Web Solution Package</a:t>
            </a:r>
          </a:p>
        </p:txBody>
      </p:sp>
      <p:sp>
        <p:nvSpPr>
          <p:cNvPr id="3" name="Content Placeholder 2"/>
          <p:cNvSpPr>
            <a:spLocks noGrp="1"/>
          </p:cNvSpPr>
          <p:nvPr>
            <p:ph idx="1"/>
          </p:nvPr>
        </p:nvSpPr>
        <p:spPr/>
        <p:txBody>
          <a:bodyPr/>
          <a:lstStyle/>
          <a:p>
            <a:r>
              <a:rPr lang="en-US" dirty="0"/>
              <a:t>App package contains inner WSP for app web</a:t>
            </a:r>
          </a:p>
          <a:p>
            <a:pPr lvl="1"/>
            <a:r>
              <a:rPr lang="en-US" dirty="0"/>
              <a:t>Elements deployed to app web using solution package</a:t>
            </a:r>
          </a:p>
          <a:p>
            <a:pPr lvl="1"/>
            <a:r>
              <a:rPr lang="en-US" dirty="0"/>
              <a:t>Solution package built into app package as inner WSP</a:t>
            </a:r>
          </a:p>
        </p:txBody>
      </p:sp>
      <p:sp>
        <p:nvSpPr>
          <p:cNvPr id="7" name="Rectangle 6"/>
          <p:cNvSpPr/>
          <p:nvPr/>
        </p:nvSpPr>
        <p:spPr>
          <a:xfrm>
            <a:off x="4495800" y="3657600"/>
            <a:ext cx="4191000" cy="685800"/>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600" dirty="0">
                <a:solidFill>
                  <a:schemeClr val="tx1">
                    <a:lumMod val="75000"/>
                    <a:lumOff val="25000"/>
                  </a:schemeClr>
                </a:solidFill>
              </a:rPr>
              <a:t>All SharePoint-hosted apps will have an inner WSP in their app package</a:t>
            </a:r>
          </a:p>
        </p:txBody>
      </p:sp>
      <p:sp>
        <p:nvSpPr>
          <p:cNvPr id="8" name="Rectangle 7"/>
          <p:cNvSpPr/>
          <p:nvPr/>
        </p:nvSpPr>
        <p:spPr>
          <a:xfrm>
            <a:off x="4495800" y="4876800"/>
            <a:ext cx="4191000" cy="914400"/>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600" dirty="0">
                <a:solidFill>
                  <a:schemeClr val="tx1">
                    <a:lumMod val="75000"/>
                    <a:lumOff val="25000"/>
                  </a:schemeClr>
                </a:solidFill>
              </a:rPr>
              <a:t>Cloud-hosted apps will not have an inner WSP in their app package unless they have been implemented to create an app web</a:t>
            </a:r>
          </a:p>
        </p:txBody>
      </p:sp>
      <p:pic>
        <p:nvPicPr>
          <p:cNvPr id="4" name="Picture 3"/>
          <p:cNvPicPr>
            <a:picLocks noChangeAspect="1"/>
          </p:cNvPicPr>
          <p:nvPr/>
        </p:nvPicPr>
        <p:blipFill>
          <a:blip r:embed="rId3"/>
          <a:stretch>
            <a:fillRect/>
          </a:stretch>
        </p:blipFill>
        <p:spPr>
          <a:xfrm>
            <a:off x="872067" y="3036111"/>
            <a:ext cx="3395133" cy="34408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58759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Packaging Host Web Features</a:t>
            </a:r>
          </a:p>
        </p:txBody>
      </p:sp>
      <p:sp>
        <p:nvSpPr>
          <p:cNvPr id="3" name="Content Placeholder 2"/>
          <p:cNvSpPr>
            <a:spLocks noGrp="1"/>
          </p:cNvSpPr>
          <p:nvPr>
            <p:ph idx="1"/>
          </p:nvPr>
        </p:nvSpPr>
        <p:spPr/>
        <p:txBody>
          <a:bodyPr/>
          <a:lstStyle/>
          <a:p>
            <a:r>
              <a:rPr lang="en-US" dirty="0"/>
              <a:t>Host web feature elements added at top level</a:t>
            </a:r>
          </a:p>
          <a:p>
            <a:pPr lvl="1"/>
            <a:r>
              <a:rPr lang="en-US" dirty="0">
                <a:latin typeface="Courier New" panose="02070309020205020404" pitchFamily="49" charset="0"/>
                <a:cs typeface="Courier New" panose="02070309020205020404" pitchFamily="49" charset="0"/>
              </a:rPr>
              <a:t>elements.xml</a:t>
            </a:r>
            <a:r>
              <a:rPr lang="en-US" dirty="0"/>
              <a:t> file added for each app part</a:t>
            </a:r>
          </a:p>
          <a:p>
            <a:pPr lvl="1"/>
            <a:r>
              <a:rPr lang="en-US" dirty="0">
                <a:latin typeface="Courier New" panose="02070309020205020404" pitchFamily="49" charset="0"/>
                <a:cs typeface="Courier New" panose="02070309020205020404" pitchFamily="49" charset="0"/>
              </a:rPr>
              <a:t>elements.xml</a:t>
            </a:r>
            <a:r>
              <a:rPr lang="en-US" dirty="0"/>
              <a:t> file added for each UI custom action</a:t>
            </a:r>
          </a:p>
          <a:p>
            <a:pPr lvl="1"/>
            <a:r>
              <a:rPr lang="en-US" dirty="0">
                <a:latin typeface="Courier New" panose="02070309020205020404" pitchFamily="49" charset="0"/>
                <a:cs typeface="Courier New" panose="02070309020205020404" pitchFamily="49" charset="0"/>
              </a:rPr>
              <a:t>features.xml</a:t>
            </a:r>
            <a:r>
              <a:rPr lang="en-US" dirty="0"/>
              <a:t> file added for host web feature</a:t>
            </a:r>
          </a:p>
          <a:p>
            <a:pPr lvl="1"/>
            <a:r>
              <a:rPr lang="en-US" dirty="0"/>
              <a:t>Visual Studio adds GUID to file names</a:t>
            </a:r>
          </a:p>
        </p:txBody>
      </p:sp>
      <p:pic>
        <p:nvPicPr>
          <p:cNvPr id="4" name="Picture 3"/>
          <p:cNvPicPr>
            <a:picLocks noChangeAspect="1"/>
          </p:cNvPicPr>
          <p:nvPr/>
        </p:nvPicPr>
        <p:blipFill>
          <a:blip r:embed="rId3"/>
          <a:stretch>
            <a:fillRect/>
          </a:stretch>
        </p:blipFill>
        <p:spPr>
          <a:xfrm>
            <a:off x="2718712" y="3872006"/>
            <a:ext cx="3706576" cy="2730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22694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a Project for Packaging</a:t>
            </a:r>
          </a:p>
        </p:txBody>
      </p:sp>
      <p:sp>
        <p:nvSpPr>
          <p:cNvPr id="5" name="Content Placeholder 4"/>
          <p:cNvSpPr>
            <a:spLocks noGrp="1"/>
          </p:cNvSpPr>
          <p:nvPr>
            <p:ph idx="1"/>
          </p:nvPr>
        </p:nvSpPr>
        <p:spPr/>
        <p:txBody>
          <a:bodyPr>
            <a:normAutofit/>
          </a:bodyPr>
          <a:lstStyle/>
          <a:p>
            <a:r>
              <a:rPr lang="en-US" sz="2000" dirty="0"/>
              <a:t>Review </a:t>
            </a:r>
            <a:r>
              <a:rPr lang="en-US" sz="2000" b="1" dirty="0"/>
              <a:t>AppManifest.xml</a:t>
            </a:r>
            <a:r>
              <a:rPr lang="en-US" sz="2000" dirty="0"/>
              <a:t> and make any required changes</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Add a custom App Icon</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825260" y="1999147"/>
            <a:ext cx="5892800" cy="2209800"/>
          </a:xfrm>
          <a:prstGeom prst="rect">
            <a:avLst/>
          </a:prstGeom>
          <a:noFill/>
          <a:ln w="19050">
            <a:solidFill>
              <a:schemeClr val="bg1">
                <a:lumMod val="75000"/>
              </a:schemeClr>
            </a:solidFill>
          </a:ln>
        </p:spPr>
      </p:pic>
      <p:pic>
        <p:nvPicPr>
          <p:cNvPr id="4" name="Picture 3"/>
          <p:cNvPicPr>
            <a:picLocks noChangeAspect="1"/>
          </p:cNvPicPr>
          <p:nvPr/>
        </p:nvPicPr>
        <p:blipFill>
          <a:blip r:embed="rId3"/>
          <a:stretch>
            <a:fillRect/>
          </a:stretch>
        </p:blipFill>
        <p:spPr>
          <a:xfrm>
            <a:off x="825260" y="4794800"/>
            <a:ext cx="1674962" cy="1892804"/>
          </a:xfrm>
          <a:prstGeom prst="rect">
            <a:avLst/>
          </a:prstGeom>
          <a:ln>
            <a:solidFill>
              <a:schemeClr val="bg1">
                <a:lumMod val="50000"/>
              </a:schemeClr>
            </a:solidFill>
          </a:ln>
        </p:spPr>
      </p:pic>
      <p:sp>
        <p:nvSpPr>
          <p:cNvPr id="6" name="Left Arrow 5"/>
          <p:cNvSpPr/>
          <p:nvPr/>
        </p:nvSpPr>
        <p:spPr>
          <a:xfrm>
            <a:off x="2160917" y="5691996"/>
            <a:ext cx="8382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90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App Package</a:t>
            </a:r>
          </a:p>
        </p:txBody>
      </p:sp>
      <p:grpSp>
        <p:nvGrpSpPr>
          <p:cNvPr id="10" name="Group 9"/>
          <p:cNvGrpSpPr/>
          <p:nvPr/>
        </p:nvGrpSpPr>
        <p:grpSpPr>
          <a:xfrm>
            <a:off x="304800" y="1371600"/>
            <a:ext cx="8153400" cy="4887204"/>
            <a:chOff x="473015" y="1676400"/>
            <a:chExt cx="6674097" cy="4000500"/>
          </a:xfrm>
        </p:grpSpPr>
        <p:pic>
          <p:nvPicPr>
            <p:cNvPr id="4" name="Picture 3"/>
            <p:cNvPicPr/>
            <p:nvPr/>
          </p:nvPicPr>
          <p:blipFill>
            <a:blip r:embed="rId2"/>
            <a:stretch>
              <a:fillRect/>
            </a:stretch>
          </p:blipFill>
          <p:spPr>
            <a:xfrm>
              <a:off x="3850525" y="2057400"/>
              <a:ext cx="3296587" cy="2034984"/>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914400" y="4648200"/>
              <a:ext cx="6232712" cy="1028700"/>
            </a:xfrm>
            <a:prstGeom prst="rect">
              <a:avLst/>
            </a:prstGeom>
            <a:noFill/>
            <a:ln>
              <a:solidFill>
                <a:schemeClr val="bg1">
                  <a:lumMod val="75000"/>
                </a:schemeClr>
              </a:solidFill>
            </a:ln>
          </p:spPr>
        </p:pic>
        <p:pic>
          <p:nvPicPr>
            <p:cNvPr id="6" name="Picture 5"/>
            <p:cNvPicPr>
              <a:picLocks noChangeAspect="1"/>
            </p:cNvPicPr>
            <p:nvPr/>
          </p:nvPicPr>
          <p:blipFill>
            <a:blip r:embed="rId4"/>
            <a:stretch>
              <a:fillRect/>
            </a:stretch>
          </p:blipFill>
          <p:spPr>
            <a:xfrm>
              <a:off x="914400" y="2057400"/>
              <a:ext cx="2336117" cy="2074266"/>
            </a:xfrm>
            <a:prstGeom prst="rect">
              <a:avLst/>
            </a:prstGeom>
            <a:ln>
              <a:solidFill>
                <a:schemeClr val="bg1">
                  <a:lumMod val="50000"/>
                </a:schemeClr>
              </a:solidFill>
            </a:ln>
          </p:spPr>
        </p:pic>
        <p:sp>
          <p:nvSpPr>
            <p:cNvPr id="7" name="Oval 6"/>
            <p:cNvSpPr/>
            <p:nvPr/>
          </p:nvSpPr>
          <p:spPr>
            <a:xfrm>
              <a:off x="559279" y="1676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 name="Oval 7"/>
            <p:cNvSpPr/>
            <p:nvPr/>
          </p:nvSpPr>
          <p:spPr>
            <a:xfrm>
              <a:off x="3469525" y="169208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Oval 8"/>
            <p:cNvSpPr/>
            <p:nvPr/>
          </p:nvSpPr>
          <p:spPr>
            <a:xfrm>
              <a:off x="473015" y="4267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grpSp>
    </p:spTree>
    <p:extLst>
      <p:ext uri="{BB962C8B-B14F-4D97-AF65-F5344CB8AC3E}">
        <p14:creationId xmlns:p14="http://schemas.microsoft.com/office/powerpoint/2010/main" val="1792437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Publishing an App</a:t>
            </a:r>
          </a:p>
        </p:txBody>
      </p:sp>
      <p:sp>
        <p:nvSpPr>
          <p:cNvPr id="7" name="Content Placeholder 6"/>
          <p:cNvSpPr>
            <a:spLocks noGrp="1"/>
          </p:cNvSpPr>
          <p:nvPr>
            <p:ph idx="1"/>
          </p:nvPr>
        </p:nvSpPr>
        <p:spPr/>
        <p:txBody>
          <a:bodyPr>
            <a:normAutofit/>
          </a:bodyPr>
          <a:lstStyle/>
          <a:p>
            <a:r>
              <a:rPr lang="en-US" sz="2400" dirty="0"/>
              <a:t>Upload app package to Apps for SharePoint library</a:t>
            </a:r>
          </a:p>
          <a:p>
            <a:endParaRPr lang="en-US" sz="2400" dirty="0"/>
          </a:p>
          <a:p>
            <a:endParaRPr lang="en-US" sz="2400" dirty="0"/>
          </a:p>
          <a:p>
            <a:endParaRPr lang="en-US" sz="2400" dirty="0"/>
          </a:p>
          <a:p>
            <a:r>
              <a:rPr lang="en-US" sz="2400" dirty="0"/>
              <a:t>Enter app metadata to complete publishing process</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838200" y="3962400"/>
            <a:ext cx="3531798" cy="2289810"/>
          </a:xfrm>
          <a:prstGeom prst="rect">
            <a:avLst/>
          </a:prstGeom>
          <a:noFill/>
          <a:ln>
            <a:solidFill>
              <a:schemeClr val="bg1">
                <a:lumMod val="50000"/>
              </a:schemeClr>
            </a:solidFill>
          </a:ln>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4876800" y="4535805"/>
            <a:ext cx="3554802" cy="1143000"/>
          </a:xfrm>
          <a:prstGeom prst="rect">
            <a:avLst/>
          </a:prstGeom>
          <a:noFill/>
          <a:ln>
            <a:solidFill>
              <a:schemeClr val="bg1">
                <a:lumMod val="50000"/>
              </a:schemeClr>
            </a:solidFill>
          </a:ln>
        </p:spPr>
      </p:pic>
      <p:pic>
        <p:nvPicPr>
          <p:cNvPr id="5" name="Picture 4"/>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2021655"/>
            <a:ext cx="4953000" cy="1208355"/>
          </a:xfrm>
          <a:prstGeom prst="rect">
            <a:avLst/>
          </a:prstGeom>
          <a:noFill/>
          <a:ln>
            <a:solidFill>
              <a:schemeClr val="bg1">
                <a:lumMod val="75000"/>
              </a:schemeClr>
            </a:solidFill>
          </a:ln>
        </p:spPr>
      </p:pic>
    </p:spTree>
    <p:extLst>
      <p:ext uri="{BB962C8B-B14F-4D97-AF65-F5344CB8AC3E}">
        <p14:creationId xmlns:p14="http://schemas.microsoft.com/office/powerpoint/2010/main" val="4178893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Installing Apps</a:t>
            </a:r>
            <a:endParaRPr lang="en-US" dirty="0"/>
          </a:p>
        </p:txBody>
      </p:sp>
      <p:sp>
        <p:nvSpPr>
          <p:cNvPr id="3" name="Content Placeholder 2"/>
          <p:cNvSpPr>
            <a:spLocks noGrp="1"/>
          </p:cNvSpPr>
          <p:nvPr>
            <p:ph idx="1"/>
          </p:nvPr>
        </p:nvSpPr>
        <p:spPr>
          <a:xfrm>
            <a:off x="381000" y="1447800"/>
            <a:ext cx="8382000" cy="4724400"/>
          </a:xfrm>
        </p:spPr>
        <p:txBody>
          <a:bodyPr>
            <a:normAutofit/>
          </a:bodyPr>
          <a:lstStyle/>
          <a:p>
            <a:r>
              <a:rPr lang="en-US" sz="2400" dirty="0"/>
              <a:t>App installer must be site administrator</a:t>
            </a:r>
          </a:p>
          <a:p>
            <a:pPr lvl="1"/>
            <a:r>
              <a:rPr lang="en-US" sz="2000" dirty="0"/>
              <a:t>Click </a:t>
            </a:r>
            <a:r>
              <a:rPr lang="en-US" sz="2000" b="1" dirty="0"/>
              <a:t>add an app </a:t>
            </a:r>
            <a:r>
              <a:rPr lang="en-US" sz="2000" dirty="0"/>
              <a:t>link on </a:t>
            </a:r>
            <a:r>
              <a:rPr lang="en-US" sz="2000" b="1" dirty="0"/>
              <a:t>Site Contents </a:t>
            </a:r>
            <a:r>
              <a:rPr lang="en-US" sz="2000" dirty="0"/>
              <a:t>page </a:t>
            </a:r>
          </a:p>
          <a:p>
            <a:pPr lvl="1"/>
            <a:r>
              <a:rPr lang="en-US" sz="2000" b="1" dirty="0"/>
              <a:t>add an app </a:t>
            </a:r>
            <a:r>
              <a:rPr lang="en-US" sz="2000" dirty="0"/>
              <a:t>link takes you to app discovery page </a:t>
            </a:r>
            <a:r>
              <a:rPr lang="en-US" sz="1600" i="1" dirty="0"/>
              <a:t>(</a:t>
            </a:r>
            <a:r>
              <a:rPr lang="en-US" sz="1600" i="1" dirty="0">
                <a:latin typeface="Courier New" panose="02070309020205020404" pitchFamily="49" charset="0"/>
                <a:cs typeface="Courier New" panose="02070309020205020404" pitchFamily="49" charset="0"/>
              </a:rPr>
              <a:t>addanapp.aspx</a:t>
            </a:r>
            <a:r>
              <a:rPr lang="en-US" sz="1600" i="1" dirty="0"/>
              <a:t>)</a:t>
            </a:r>
            <a:endParaRPr lang="en-US" sz="2000" i="1" dirty="0"/>
          </a:p>
          <a:p>
            <a:pPr lvl="1"/>
            <a:r>
              <a:rPr lang="en-US" sz="2000" dirty="0"/>
              <a:t>On </a:t>
            </a:r>
            <a:r>
              <a:rPr lang="en-US" sz="2000" b="1" dirty="0"/>
              <a:t>Your apps</a:t>
            </a:r>
            <a:r>
              <a:rPr lang="en-US" sz="2000" dirty="0"/>
              <a:t> page, click on app tile to install that app</a:t>
            </a:r>
          </a:p>
        </p:txBody>
      </p:sp>
      <p:pic>
        <p:nvPicPr>
          <p:cNvPr id="4" name="Picture 3"/>
          <p:cNvPicPr/>
          <p:nvPr/>
        </p:nvPicPr>
        <p:blipFill>
          <a:blip r:embed="rId3"/>
          <a:stretch>
            <a:fillRect/>
          </a:stretch>
        </p:blipFill>
        <p:spPr>
          <a:xfrm>
            <a:off x="838200" y="3255034"/>
            <a:ext cx="2743200" cy="1889174"/>
          </a:xfrm>
          <a:prstGeom prst="rect">
            <a:avLst/>
          </a:prstGeom>
        </p:spPr>
      </p:pic>
      <p:pic>
        <p:nvPicPr>
          <p:cNvPr id="5" name="Picture 4"/>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91000" y="3255034"/>
            <a:ext cx="3886200" cy="2888411"/>
          </a:xfrm>
          <a:prstGeom prst="rect">
            <a:avLst/>
          </a:prstGeom>
          <a:noFill/>
          <a:ln>
            <a:solidFill>
              <a:schemeClr val="bg1">
                <a:lumMod val="50000"/>
              </a:schemeClr>
            </a:solidFill>
          </a:ln>
        </p:spPr>
      </p:pic>
    </p:spTree>
    <p:extLst>
      <p:ext uri="{BB962C8B-B14F-4D97-AF65-F5344CB8AC3E}">
        <p14:creationId xmlns:p14="http://schemas.microsoft.com/office/powerpoint/2010/main" val="1004531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Completing the App installation Process</a:t>
            </a:r>
          </a:p>
        </p:txBody>
      </p:sp>
      <p:sp>
        <p:nvSpPr>
          <p:cNvPr id="9" name="Content Placeholder 8"/>
          <p:cNvSpPr>
            <a:spLocks noGrp="1"/>
          </p:cNvSpPr>
          <p:nvPr>
            <p:ph idx="1"/>
          </p:nvPr>
        </p:nvSpPr>
        <p:spPr/>
        <p:txBody>
          <a:bodyPr/>
          <a:lstStyle/>
          <a:p>
            <a:pPr marL="347663" lvl="1" indent="-347663">
              <a:spcBef>
                <a:spcPts val="600"/>
              </a:spcBef>
              <a:spcAft>
                <a:spcPts val="200"/>
              </a:spcAft>
              <a:buClr>
                <a:schemeClr val="tx2"/>
              </a:buClr>
              <a:buSzPct val="100000"/>
            </a:pPr>
            <a:r>
              <a:rPr lang="en-US" sz="2000" dirty="0"/>
              <a:t>App installer is Prompted to Explicitly Trust the app During Installation</a:t>
            </a:r>
          </a:p>
          <a:p>
            <a:pPr marL="347663" lvl="1" indent="-347663">
              <a:spcBef>
                <a:spcPts val="600"/>
              </a:spcBef>
              <a:spcAft>
                <a:spcPts val="200"/>
              </a:spcAft>
              <a:buClr>
                <a:schemeClr val="tx2"/>
              </a:buClr>
              <a:buSzPct val="100000"/>
            </a:pPr>
            <a:endParaRPr lang="en-US" sz="2000" dirty="0"/>
          </a:p>
          <a:p>
            <a:pPr marL="347663" lvl="1" indent="-347663">
              <a:spcBef>
                <a:spcPts val="600"/>
              </a:spcBef>
              <a:spcAft>
                <a:spcPts val="200"/>
              </a:spcAft>
              <a:buClr>
                <a:schemeClr val="tx2"/>
              </a:buClr>
              <a:buSzPct val="100000"/>
            </a:pPr>
            <a:endParaRPr lang="en-US" sz="2000" dirty="0"/>
          </a:p>
          <a:p>
            <a:pPr marL="347663" lvl="1" indent="-347663">
              <a:spcBef>
                <a:spcPts val="600"/>
              </a:spcBef>
              <a:spcAft>
                <a:spcPts val="200"/>
              </a:spcAft>
              <a:buClr>
                <a:schemeClr val="tx2"/>
              </a:buClr>
              <a:buSzPct val="100000"/>
            </a:pPr>
            <a:endParaRPr lang="en-US" sz="2000" dirty="0"/>
          </a:p>
          <a:p>
            <a:pPr marL="347663" lvl="1" indent="-347663">
              <a:spcBef>
                <a:spcPts val="600"/>
              </a:spcBef>
              <a:spcAft>
                <a:spcPts val="200"/>
              </a:spcAft>
              <a:buClr>
                <a:schemeClr val="tx2"/>
              </a:buClr>
              <a:buSzPct val="100000"/>
            </a:pPr>
            <a:endParaRPr lang="en-US" sz="2000" dirty="0"/>
          </a:p>
          <a:p>
            <a:pPr marL="347663" lvl="1" indent="-347663">
              <a:spcBef>
                <a:spcPts val="600"/>
              </a:spcBef>
              <a:spcAft>
                <a:spcPts val="200"/>
              </a:spcAft>
              <a:buClr>
                <a:schemeClr val="tx2"/>
              </a:buClr>
              <a:buSzPct val="100000"/>
            </a:pPr>
            <a:r>
              <a:rPr lang="en-US" sz="2000" dirty="0"/>
              <a:t>After installation, app tile added to </a:t>
            </a:r>
            <a:r>
              <a:rPr lang="en-US" sz="2000" b="1" dirty="0"/>
              <a:t>Site Contents </a:t>
            </a:r>
            <a:r>
              <a:rPr lang="en-US" sz="2000" dirty="0"/>
              <a:t>page</a:t>
            </a:r>
            <a:br>
              <a:rPr lang="en-US" sz="2000" dirty="0"/>
            </a:br>
            <a:r>
              <a:rPr lang="en-US" sz="1600" i="1" dirty="0"/>
              <a:t>app tile provides fly-out menu to assist with app management</a:t>
            </a:r>
          </a:p>
          <a:p>
            <a:endParaRPr lang="en-US" dirty="0"/>
          </a:p>
          <a:p>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81200"/>
            <a:ext cx="2819399" cy="1447800"/>
          </a:xfrm>
          <a:prstGeom prst="rect">
            <a:avLst/>
          </a:prstGeom>
          <a:noFill/>
          <a:ln>
            <a:solidFill>
              <a:schemeClr val="bg1">
                <a:lumMod val="75000"/>
              </a:schemeClr>
            </a:solid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838200" y="4343400"/>
            <a:ext cx="2895600" cy="2133600"/>
          </a:xfrm>
          <a:prstGeom prst="rect">
            <a:avLst/>
          </a:prstGeom>
          <a:noFill/>
          <a:ln>
            <a:solidFill>
              <a:schemeClr val="bg1">
                <a:lumMod val="50000"/>
              </a:schemeClr>
            </a:solidFill>
          </a:ln>
        </p:spPr>
      </p:pic>
      <p:pic>
        <p:nvPicPr>
          <p:cNvPr id="10" name="Picture 9"/>
          <p:cNvPicPr/>
          <p:nvPr/>
        </p:nvPicPr>
        <p:blipFill>
          <a:blip r:embed="rId4">
            <a:extLst>
              <a:ext uri="{28A0092B-C50C-407E-A947-70E740481C1C}">
                <a14:useLocalDpi xmlns:a14="http://schemas.microsoft.com/office/drawing/2010/main" val="0"/>
              </a:ext>
            </a:extLst>
          </a:blip>
          <a:srcRect/>
          <a:stretch>
            <a:fillRect/>
          </a:stretch>
        </p:blipFill>
        <p:spPr bwMode="auto">
          <a:xfrm>
            <a:off x="4267200" y="4321834"/>
            <a:ext cx="3657600" cy="1885207"/>
          </a:xfrm>
          <a:prstGeom prst="rect">
            <a:avLst/>
          </a:prstGeom>
          <a:noFill/>
          <a:ln>
            <a:solidFill>
              <a:schemeClr val="bg1">
                <a:lumMod val="75000"/>
              </a:schemeClr>
            </a:solidFill>
          </a:ln>
        </p:spPr>
      </p:pic>
    </p:spTree>
    <p:extLst>
      <p:ext uri="{BB962C8B-B14F-4D97-AF65-F5344CB8AC3E}">
        <p14:creationId xmlns:p14="http://schemas.microsoft.com/office/powerpoint/2010/main" val="2918494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Launching the App After Installation</a:t>
            </a:r>
            <a:endParaRPr lang="en-US" dirty="0"/>
          </a:p>
        </p:txBody>
      </p:sp>
      <p:sp>
        <p:nvSpPr>
          <p:cNvPr id="7" name="Content Placeholder 6"/>
          <p:cNvSpPr>
            <a:spLocks noGrp="1"/>
          </p:cNvSpPr>
          <p:nvPr>
            <p:ph idx="1"/>
          </p:nvPr>
        </p:nvSpPr>
        <p:spPr/>
        <p:txBody>
          <a:bodyPr>
            <a:normAutofit/>
          </a:bodyPr>
          <a:lstStyle/>
          <a:p>
            <a:r>
              <a:rPr lang="en-US" sz="2400" dirty="0"/>
              <a:t>Clicking app tile on Site Contents page launches app</a:t>
            </a:r>
          </a:p>
          <a:p>
            <a:pPr lvl="1"/>
            <a:r>
              <a:rPr lang="en-US" sz="2000" dirty="0"/>
              <a:t>User is redirected to app start page</a:t>
            </a:r>
          </a:p>
        </p:txBody>
      </p:sp>
      <p:grpSp>
        <p:nvGrpSpPr>
          <p:cNvPr id="14" name="Group 13"/>
          <p:cNvGrpSpPr/>
          <p:nvPr/>
        </p:nvGrpSpPr>
        <p:grpSpPr>
          <a:xfrm>
            <a:off x="1143000" y="2438400"/>
            <a:ext cx="5717621" cy="4267200"/>
            <a:chOff x="710391" y="2411237"/>
            <a:chExt cx="5605682" cy="4183657"/>
          </a:xfrm>
        </p:grpSpPr>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710391" y="2411237"/>
              <a:ext cx="2676963" cy="2084563"/>
            </a:xfrm>
            <a:prstGeom prst="rect">
              <a:avLst/>
            </a:prstGeom>
            <a:noFill/>
            <a:ln w="28575">
              <a:solidFill>
                <a:schemeClr val="bg1">
                  <a:lumMod val="85000"/>
                </a:schemeClr>
              </a:solid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048873" y="4004094"/>
              <a:ext cx="4267200" cy="2590800"/>
            </a:xfrm>
            <a:prstGeom prst="rect">
              <a:avLst/>
            </a:prstGeom>
            <a:noFill/>
            <a:ln w="12700">
              <a:solidFill>
                <a:schemeClr val="bg1">
                  <a:lumMod val="50000"/>
                </a:schemeClr>
              </a:solidFill>
            </a:ln>
          </p:spPr>
        </p:pic>
        <p:cxnSp>
          <p:nvCxnSpPr>
            <p:cNvPr id="10" name="Straight Arrow Connector 9"/>
            <p:cNvCxnSpPr/>
            <p:nvPr/>
          </p:nvCxnSpPr>
          <p:spPr>
            <a:xfrm>
              <a:off x="1447800" y="3733800"/>
              <a:ext cx="533400" cy="304800"/>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9124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Uninstalling an App</a:t>
            </a:r>
          </a:p>
        </p:txBody>
      </p:sp>
      <p:sp>
        <p:nvSpPr>
          <p:cNvPr id="4" name="Content Placeholder 3"/>
          <p:cNvSpPr>
            <a:spLocks noGrp="1"/>
          </p:cNvSpPr>
          <p:nvPr>
            <p:ph idx="1"/>
          </p:nvPr>
        </p:nvSpPr>
        <p:spPr/>
        <p:txBody>
          <a:bodyPr>
            <a:normAutofit/>
          </a:bodyPr>
          <a:lstStyle/>
          <a:p>
            <a:r>
              <a:rPr lang="en-US" sz="2400" dirty="0"/>
              <a:t>Use Remove command in app tile </a:t>
            </a:r>
            <a:r>
              <a:rPr lang="en-US" sz="2400" dirty="0" err="1"/>
              <a:t>flyout</a:t>
            </a:r>
            <a:r>
              <a:rPr lang="en-US" sz="2400" dirty="0"/>
              <a:t> menu</a:t>
            </a:r>
          </a:p>
          <a:p>
            <a:pPr lvl="1"/>
            <a:r>
              <a:rPr lang="en-US" sz="2000" dirty="0"/>
              <a:t>SharePoint deletes App Web if there is one</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362200"/>
            <a:ext cx="4491560" cy="2133600"/>
          </a:xfrm>
          <a:prstGeom prst="rect">
            <a:avLst/>
          </a:prstGeom>
          <a:noFill/>
          <a:ln>
            <a:solidFill>
              <a:schemeClr val="bg1">
                <a:lumMod val="75000"/>
              </a:schemeClr>
            </a:solidFill>
          </a:ln>
        </p:spPr>
      </p:pic>
    </p:spTree>
    <p:extLst>
      <p:ext uri="{BB962C8B-B14F-4D97-AF65-F5344CB8AC3E}">
        <p14:creationId xmlns:p14="http://schemas.microsoft.com/office/powerpoint/2010/main" val="904247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r>
              <a:rPr lang="en-US" sz="2400" dirty="0"/>
              <a:t>Creating the App Catalog Site in SharePoint Online</a:t>
            </a:r>
          </a:p>
          <a:p>
            <a:pPr lvl="0"/>
            <a:r>
              <a:rPr lang="en-US" sz="2400" dirty="0"/>
              <a:t>Packaging SPFX Solutions for Production</a:t>
            </a:r>
          </a:p>
          <a:p>
            <a:pPr lvl="0"/>
            <a:r>
              <a:rPr lang="en-US" sz="2400" dirty="0"/>
              <a:t>Packaging JavaScript Libraries as External References</a:t>
            </a:r>
          </a:p>
          <a:p>
            <a:pPr lvl="0"/>
            <a:r>
              <a:rPr lang="en-US" sz="2400" dirty="0"/>
              <a:t>Customizing SPFX Builds with Gulp and </a:t>
            </a:r>
            <a:r>
              <a:rPr lang="en-US" sz="2400" dirty="0" err="1"/>
              <a:t>Webpack</a:t>
            </a:r>
            <a:endParaRPr lang="en-US" sz="2400" dirty="0"/>
          </a:p>
          <a:p>
            <a:pPr lvl="0"/>
            <a:r>
              <a:rPr lang="en-US" sz="2400" dirty="0"/>
              <a:t>Publishing and Updating SPFX Solutions</a:t>
            </a:r>
          </a:p>
          <a:p>
            <a:r>
              <a:rPr lang="en-US" sz="2400" dirty="0"/>
              <a:t>Installing an SPFX Solution in a SharePoint Site</a:t>
            </a:r>
          </a:p>
        </p:txBody>
      </p:sp>
    </p:spTree>
    <p:extLst>
      <p:ext uri="{BB962C8B-B14F-4D97-AF65-F5344CB8AC3E}">
        <p14:creationId xmlns:p14="http://schemas.microsoft.com/office/powerpoint/2010/main" val="1577676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 and Installing a SharePoint-hosted App</a:t>
            </a:r>
          </a:p>
        </p:txBody>
      </p:sp>
    </p:spTree>
    <p:extLst>
      <p:ext uri="{BB962C8B-B14F-4D97-AF65-F5344CB8AC3E}">
        <p14:creationId xmlns:p14="http://schemas.microsoft.com/office/powerpoint/2010/main" val="2397194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Apps at Tenancy Scope</a:t>
            </a:r>
          </a:p>
        </p:txBody>
      </p:sp>
      <p:sp>
        <p:nvSpPr>
          <p:cNvPr id="3" name="Content Placeholder 2"/>
          <p:cNvSpPr>
            <a:spLocks noGrp="1"/>
          </p:cNvSpPr>
          <p:nvPr>
            <p:ph idx="1"/>
          </p:nvPr>
        </p:nvSpPr>
        <p:spPr/>
        <p:txBody>
          <a:bodyPr/>
          <a:lstStyle/>
          <a:p>
            <a:r>
              <a:rPr lang="en-US" dirty="0"/>
              <a:t>App catalog site used for tenancy-scoped install</a:t>
            </a:r>
          </a:p>
          <a:p>
            <a:pPr lvl="1"/>
            <a:r>
              <a:rPr lang="en-US" dirty="0"/>
              <a:t>Step 1: Publish app to app catalog site</a:t>
            </a:r>
          </a:p>
          <a:p>
            <a:pPr lvl="1"/>
            <a:r>
              <a:rPr lang="en-US" dirty="0"/>
              <a:t>Step 2: Install app in same app catalog site</a:t>
            </a:r>
          </a:p>
          <a:p>
            <a:pPr lvl="1"/>
            <a:r>
              <a:rPr lang="en-US" dirty="0"/>
              <a:t>Step 3: Configure app to make it available in other sites</a:t>
            </a: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429000"/>
            <a:ext cx="3656411" cy="1752600"/>
          </a:xfrm>
          <a:prstGeom prst="rect">
            <a:avLst/>
          </a:prstGeom>
          <a:noFill/>
          <a:ln>
            <a:solidFill>
              <a:schemeClr val="bg1">
                <a:lumMod val="75000"/>
              </a:schemeClr>
            </a:solidFill>
          </a:ln>
        </p:spPr>
      </p:pic>
      <p:sp>
        <p:nvSpPr>
          <p:cNvPr id="5" name="Rectangle 4"/>
          <p:cNvSpPr/>
          <p:nvPr/>
        </p:nvSpPr>
        <p:spPr>
          <a:xfrm>
            <a:off x="4114800" y="4000500"/>
            <a:ext cx="3276600" cy="609600"/>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400" b="1" dirty="0">
                <a:solidFill>
                  <a:schemeClr val="tx1">
                    <a:lumMod val="75000"/>
                    <a:lumOff val="25000"/>
                  </a:schemeClr>
                </a:solidFill>
              </a:rPr>
              <a:t>Deployment </a:t>
            </a:r>
            <a:r>
              <a:rPr lang="en-US" sz="1400" dirty="0">
                <a:solidFill>
                  <a:schemeClr val="tx1">
                    <a:lumMod val="75000"/>
                    <a:lumOff val="25000"/>
                  </a:schemeClr>
                </a:solidFill>
              </a:rPr>
              <a:t>command only appears for apps installed in app catalog sites</a:t>
            </a:r>
          </a:p>
        </p:txBody>
      </p:sp>
      <p:pic>
        <p:nvPicPr>
          <p:cNvPr id="8" name="Picture 7"/>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33800" y="5105400"/>
            <a:ext cx="5317929" cy="1670050"/>
          </a:xfrm>
          <a:prstGeom prst="rect">
            <a:avLst/>
          </a:prstGeom>
          <a:noFill/>
          <a:ln>
            <a:solidFill>
              <a:schemeClr val="bg1">
                <a:lumMod val="75000"/>
              </a:schemeClr>
            </a:solidFill>
          </a:ln>
        </p:spPr>
      </p:pic>
      <p:cxnSp>
        <p:nvCxnSpPr>
          <p:cNvPr id="9" name="Straight Arrow Connector 8"/>
          <p:cNvCxnSpPr/>
          <p:nvPr/>
        </p:nvCxnSpPr>
        <p:spPr>
          <a:xfrm>
            <a:off x="3352800" y="4419600"/>
            <a:ext cx="609600" cy="606425"/>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8801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an App Deployment</a:t>
            </a:r>
          </a:p>
        </p:txBody>
      </p:sp>
      <p:sp>
        <p:nvSpPr>
          <p:cNvPr id="8" name="Content Placeholder 7"/>
          <p:cNvSpPr>
            <a:spLocks noGrp="1"/>
          </p:cNvSpPr>
          <p:nvPr>
            <p:ph idx="1"/>
          </p:nvPr>
        </p:nvSpPr>
        <p:spPr/>
        <p:txBody>
          <a:bodyPr>
            <a:normAutofit/>
          </a:bodyPr>
          <a:lstStyle/>
          <a:p>
            <a:r>
              <a:rPr lang="en-US" sz="2000" dirty="0"/>
              <a:t>App Deployment can be configured in terms of managed paths…</a:t>
            </a:r>
          </a:p>
          <a:p>
            <a:pPr lvl="1"/>
            <a:endParaRPr lang="en-US" sz="1600" dirty="0"/>
          </a:p>
          <a:p>
            <a:pPr lvl="1"/>
            <a:endParaRPr lang="en-US" sz="1600" dirty="0"/>
          </a:p>
          <a:p>
            <a:pPr lvl="1"/>
            <a:endParaRPr lang="en-US" sz="1600" dirty="0"/>
          </a:p>
          <a:p>
            <a:pPr lvl="1"/>
            <a:endParaRPr lang="en-US" sz="1600" dirty="0"/>
          </a:p>
          <a:p>
            <a:pPr marL="334962" lvl="1" indent="0">
              <a:buNone/>
            </a:pPr>
            <a:endParaRPr lang="en-US" sz="1600" dirty="0"/>
          </a:p>
          <a:p>
            <a:r>
              <a:rPr lang="en-US" sz="2000" dirty="0"/>
              <a:t>App Deployment can be configured in terms of Site templates…</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7010400" cy="1526496"/>
          </a:xfrm>
          <a:prstGeom prst="rect">
            <a:avLst/>
          </a:prstGeom>
          <a:noFill/>
          <a:ln>
            <a:solidFill>
              <a:schemeClr val="bg1">
                <a:lumMod val="75000"/>
              </a:schemeClr>
            </a:solidFill>
          </a:ln>
        </p:spPr>
      </p:pic>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3949081"/>
            <a:ext cx="7696200" cy="2479680"/>
          </a:xfrm>
          <a:prstGeom prst="rect">
            <a:avLst/>
          </a:prstGeom>
          <a:noFill/>
          <a:ln>
            <a:solidFill>
              <a:schemeClr val="bg1">
                <a:lumMod val="75000"/>
              </a:schemeClr>
            </a:solidFill>
          </a:ln>
        </p:spPr>
      </p:pic>
    </p:spTree>
    <p:extLst>
      <p:ext uri="{BB962C8B-B14F-4D97-AF65-F5344CB8AC3E}">
        <p14:creationId xmlns:p14="http://schemas.microsoft.com/office/powerpoint/2010/main" val="225166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an App at Tenancy Scope</a:t>
            </a:r>
          </a:p>
        </p:txBody>
      </p:sp>
    </p:spTree>
    <p:extLst>
      <p:ext uri="{BB962C8B-B14F-4D97-AF65-F5344CB8AC3E}">
        <p14:creationId xmlns:p14="http://schemas.microsoft.com/office/powerpoint/2010/main" val="2409236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Overview of SharePoint app upgrade process</a:t>
            </a:r>
          </a:p>
          <a:p>
            <a:pPr lvl="1"/>
            <a:r>
              <a:rPr lang="en-US" dirty="0"/>
              <a:t>App catalog tracks current version number of app</a:t>
            </a:r>
          </a:p>
          <a:p>
            <a:pPr lvl="1"/>
            <a:r>
              <a:rPr lang="en-US" dirty="0"/>
              <a:t>SharePoint host records app version at install time</a:t>
            </a:r>
          </a:p>
          <a:p>
            <a:pPr lvl="1"/>
            <a:r>
              <a:rPr lang="en-US" dirty="0"/>
              <a:t>Updated version of app can be uploaded to app catalog</a:t>
            </a:r>
          </a:p>
          <a:p>
            <a:pPr lvl="1"/>
            <a:r>
              <a:rPr lang="en-US" dirty="0"/>
              <a:t>SharePoint host notifies user when there's new version</a:t>
            </a:r>
          </a:p>
          <a:p>
            <a:pPr marL="347662" lvl="1" indent="0">
              <a:buNone/>
            </a:pPr>
            <a:endParaRPr lang="en-US" dirty="0"/>
          </a:p>
          <a:p>
            <a:pPr marL="347662" lvl="1" indent="0">
              <a:buNone/>
            </a:pPr>
            <a:endParaRPr lang="en-US" dirty="0"/>
          </a:p>
          <a:p>
            <a:pPr>
              <a:lnSpc>
                <a:spcPct val="150000"/>
              </a:lnSpc>
            </a:pPr>
            <a:endParaRPr lang="en-US" dirty="0"/>
          </a:p>
          <a:p>
            <a:pPr>
              <a:lnSpc>
                <a:spcPct val="150000"/>
              </a:lnSpc>
            </a:pPr>
            <a:r>
              <a:rPr lang="en-US" dirty="0"/>
              <a:t>User makes choice whether upgrade or not</a:t>
            </a:r>
          </a:p>
          <a:p>
            <a:pPr lvl="1"/>
            <a:r>
              <a:rPr lang="en-US" dirty="0"/>
              <a:t>User (app installer) is never forced to upgrade</a:t>
            </a:r>
          </a:p>
          <a:p>
            <a:pPr lvl="1"/>
            <a:r>
              <a:rPr lang="en-US" dirty="0"/>
              <a:t>If user decides to upgrade, upgrade involves clicking button</a:t>
            </a:r>
          </a:p>
        </p:txBody>
      </p:sp>
      <p:sp>
        <p:nvSpPr>
          <p:cNvPr id="2" name="Title 1"/>
          <p:cNvSpPr>
            <a:spLocks noGrp="1"/>
          </p:cNvSpPr>
          <p:nvPr>
            <p:ph type="title"/>
          </p:nvPr>
        </p:nvSpPr>
        <p:spPr/>
        <p:txBody>
          <a:bodyPr/>
          <a:lstStyle/>
          <a:p>
            <a:r>
              <a:rPr lang="en-US" dirty="0"/>
              <a:t>Upgrading Apps</a:t>
            </a: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581400"/>
            <a:ext cx="3873500" cy="1206500"/>
          </a:xfrm>
          <a:prstGeom prst="rect">
            <a:avLst/>
          </a:prstGeom>
          <a:noFill/>
          <a:ln>
            <a:solidFill>
              <a:schemeClr val="bg1">
                <a:lumMod val="75000"/>
              </a:schemeClr>
            </a:solidFill>
          </a:ln>
        </p:spPr>
      </p:pic>
    </p:spTree>
    <p:extLst>
      <p:ext uri="{BB962C8B-B14F-4D97-AF65-F5344CB8AC3E}">
        <p14:creationId xmlns:p14="http://schemas.microsoft.com/office/powerpoint/2010/main" val="3979785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Overwriting Existing Files During Upgrade</a:t>
            </a:r>
          </a:p>
        </p:txBody>
      </p:sp>
      <p:sp>
        <p:nvSpPr>
          <p:cNvPr id="7" name="Content Placeholder 6"/>
          <p:cNvSpPr>
            <a:spLocks noGrp="1"/>
          </p:cNvSpPr>
          <p:nvPr>
            <p:ph idx="1"/>
          </p:nvPr>
        </p:nvSpPr>
        <p:spPr/>
        <p:txBody>
          <a:bodyPr>
            <a:normAutofit/>
          </a:bodyPr>
          <a:lstStyle/>
          <a:p>
            <a:r>
              <a:rPr lang="en-US" sz="2400" dirty="0"/>
              <a:t>Files to be upgrade required </a:t>
            </a:r>
            <a:r>
              <a:rPr lang="en-US" sz="1800" b="1" dirty="0" err="1">
                <a:solidFill>
                  <a:srgbClr val="C00000"/>
                </a:solidFill>
              </a:rPr>
              <a:t>ReplaceContent</a:t>
            </a:r>
            <a:r>
              <a:rPr lang="en-US" sz="2400" dirty="0"/>
              <a:t> attribute</a:t>
            </a:r>
          </a:p>
          <a:p>
            <a:pPr lvl="1"/>
            <a:r>
              <a:rPr lang="en-US" sz="2000" dirty="0"/>
              <a:t>Edit must be made by hand to </a:t>
            </a:r>
            <a:r>
              <a:rPr lang="en-US" sz="1600" b="1" dirty="0">
                <a:solidFill>
                  <a:srgbClr val="C00000"/>
                </a:solidFill>
              </a:rPr>
              <a:t>Elements.xml</a:t>
            </a:r>
            <a:r>
              <a:rPr lang="en-US" sz="2000" dirty="0"/>
              <a:t> file</a:t>
            </a:r>
          </a:p>
          <a:p>
            <a:pPr lvl="1"/>
            <a:endParaRPr lang="en-US" sz="2000" dirty="0"/>
          </a:p>
        </p:txBody>
      </p:sp>
      <p:grpSp>
        <p:nvGrpSpPr>
          <p:cNvPr id="6" name="Group 5"/>
          <p:cNvGrpSpPr/>
          <p:nvPr/>
        </p:nvGrpSpPr>
        <p:grpSpPr>
          <a:xfrm>
            <a:off x="1181100" y="2362200"/>
            <a:ext cx="6553200" cy="4128515"/>
            <a:chOff x="304800" y="1371601"/>
            <a:chExt cx="7620000" cy="4800599"/>
          </a:xfrm>
        </p:grpSpPr>
        <p:pic>
          <p:nvPicPr>
            <p:cNvPr id="3" name="Picture 2"/>
            <p:cNvPicPr>
              <a:picLocks noChangeAspect="1"/>
            </p:cNvPicPr>
            <p:nvPr/>
          </p:nvPicPr>
          <p:blipFill>
            <a:blip r:embed="rId2"/>
            <a:stretch>
              <a:fillRect/>
            </a:stretch>
          </p:blipFill>
          <p:spPr>
            <a:xfrm>
              <a:off x="304800" y="1371601"/>
              <a:ext cx="2571102" cy="3657600"/>
            </a:xfrm>
            <a:prstGeom prst="rect">
              <a:avLst/>
            </a:prstGeom>
          </p:spPr>
        </p:pic>
        <p:pic>
          <p:nvPicPr>
            <p:cNvPr id="4" name="Picture 3"/>
            <p:cNvPicPr>
              <a:picLocks noChangeAspect="1"/>
            </p:cNvPicPr>
            <p:nvPr/>
          </p:nvPicPr>
          <p:blipFill>
            <a:blip r:embed="rId3"/>
            <a:stretch>
              <a:fillRect/>
            </a:stretch>
          </p:blipFill>
          <p:spPr>
            <a:xfrm>
              <a:off x="2514600" y="4261948"/>
              <a:ext cx="5410200" cy="1910252"/>
            </a:xfrm>
            <a:prstGeom prst="rect">
              <a:avLst/>
            </a:prstGeom>
            <a:ln>
              <a:solidFill>
                <a:schemeClr val="bg1">
                  <a:lumMod val="50000"/>
                </a:schemeClr>
              </a:solidFill>
            </a:ln>
          </p:spPr>
        </p:pic>
        <p:cxnSp>
          <p:nvCxnSpPr>
            <p:cNvPr id="5" name="Straight Arrow Connector 4"/>
            <p:cNvCxnSpPr/>
            <p:nvPr/>
          </p:nvCxnSpPr>
          <p:spPr>
            <a:xfrm>
              <a:off x="1828800" y="3581400"/>
              <a:ext cx="609600" cy="606425"/>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8" name="Rounded Rectangle 7"/>
          <p:cNvSpPr/>
          <p:nvPr/>
        </p:nvSpPr>
        <p:spPr>
          <a:xfrm>
            <a:off x="3762555" y="5702060"/>
            <a:ext cx="2133600" cy="163902"/>
          </a:xfrm>
          <a:prstGeom prst="round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3372929" y="5656366"/>
            <a:ext cx="303452" cy="274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4827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Configuring Feature Upgrade Actions</a:t>
            </a:r>
          </a:p>
        </p:txBody>
      </p:sp>
      <p:sp>
        <p:nvSpPr>
          <p:cNvPr id="12" name="Content Placeholder 11"/>
          <p:cNvSpPr>
            <a:spLocks noGrp="1"/>
          </p:cNvSpPr>
          <p:nvPr>
            <p:ph idx="1"/>
          </p:nvPr>
        </p:nvSpPr>
        <p:spPr>
          <a:xfrm>
            <a:off x="266700" y="1143000"/>
            <a:ext cx="8382000" cy="5181600"/>
          </a:xfrm>
        </p:spPr>
        <p:txBody>
          <a:bodyPr>
            <a:normAutofit/>
          </a:bodyPr>
          <a:lstStyle/>
          <a:p>
            <a:r>
              <a:rPr lang="en-US" sz="2000" dirty="0"/>
              <a:t>Upgrade actions must be entered by hand</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Make sure to update version number in AppManifest.xml</a:t>
            </a:r>
          </a:p>
        </p:txBody>
      </p:sp>
      <p:grpSp>
        <p:nvGrpSpPr>
          <p:cNvPr id="8" name="Group 7"/>
          <p:cNvGrpSpPr/>
          <p:nvPr/>
        </p:nvGrpSpPr>
        <p:grpSpPr>
          <a:xfrm>
            <a:off x="685800" y="1600200"/>
            <a:ext cx="5486400" cy="2767234"/>
            <a:chOff x="695325" y="1524000"/>
            <a:chExt cx="8448675" cy="4254354"/>
          </a:xfrm>
        </p:grpSpPr>
        <p:pic>
          <p:nvPicPr>
            <p:cNvPr id="3" name="Picture 2"/>
            <p:cNvPicPr>
              <a:picLocks noChangeAspect="1"/>
            </p:cNvPicPr>
            <p:nvPr/>
          </p:nvPicPr>
          <p:blipFill>
            <a:blip r:embed="rId2"/>
            <a:stretch>
              <a:fillRect/>
            </a:stretch>
          </p:blipFill>
          <p:spPr>
            <a:xfrm>
              <a:off x="695325" y="1524000"/>
              <a:ext cx="3114675" cy="3288151"/>
            </a:xfrm>
            <a:prstGeom prst="rect">
              <a:avLst/>
            </a:prstGeom>
          </p:spPr>
        </p:pic>
        <p:pic>
          <p:nvPicPr>
            <p:cNvPr id="4" name="Picture 3"/>
            <p:cNvPicPr>
              <a:picLocks noChangeAspect="1"/>
            </p:cNvPicPr>
            <p:nvPr/>
          </p:nvPicPr>
          <p:blipFill>
            <a:blip r:embed="rId3"/>
            <a:stretch>
              <a:fillRect/>
            </a:stretch>
          </p:blipFill>
          <p:spPr>
            <a:xfrm>
              <a:off x="2642112" y="3581400"/>
              <a:ext cx="6501888" cy="2196954"/>
            </a:xfrm>
            <a:prstGeom prst="rect">
              <a:avLst/>
            </a:prstGeom>
            <a:ln>
              <a:solidFill>
                <a:schemeClr val="bg1">
                  <a:lumMod val="50000"/>
                </a:schemeClr>
              </a:solidFill>
            </a:ln>
          </p:spPr>
        </p:pic>
        <p:cxnSp>
          <p:nvCxnSpPr>
            <p:cNvPr id="5" name="Straight Arrow Connector 4"/>
            <p:cNvCxnSpPr/>
            <p:nvPr/>
          </p:nvCxnSpPr>
          <p:spPr>
            <a:xfrm>
              <a:off x="2165230" y="3234906"/>
              <a:ext cx="370936" cy="301925"/>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a:blip r:embed="rId4"/>
          <a:stretch>
            <a:fillRect/>
          </a:stretch>
        </p:blipFill>
        <p:spPr>
          <a:xfrm>
            <a:off x="685800" y="4909334"/>
            <a:ext cx="3724243" cy="1741632"/>
          </a:xfrm>
          <a:prstGeom prst="rect">
            <a:avLst/>
          </a:prstGeom>
          <a:solidFill>
            <a:schemeClr val="bg1">
              <a:lumMod val="50000"/>
            </a:schemeClr>
          </a:solidFill>
        </p:spPr>
      </p:pic>
    </p:spTree>
    <p:extLst>
      <p:ext uri="{BB962C8B-B14F-4D97-AF65-F5344CB8AC3E}">
        <p14:creationId xmlns:p14="http://schemas.microsoft.com/office/powerpoint/2010/main" val="917805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Upgrading the Start Page of a SharePoint-hosted App</a:t>
            </a:r>
          </a:p>
        </p:txBody>
      </p:sp>
    </p:spTree>
    <p:extLst>
      <p:ext uri="{BB962C8B-B14F-4D97-AF65-F5344CB8AC3E}">
        <p14:creationId xmlns:p14="http://schemas.microsoft.com/office/powerpoint/2010/main" val="4281982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sz="2700" dirty="0"/>
              <a:t>Understanding the SharePoint Online App Catalog </a:t>
            </a:r>
          </a:p>
          <a:p>
            <a:pPr>
              <a:buFont typeface="Wingdings" panose="05000000000000000000" pitchFamily="2" charset="2"/>
              <a:buChar char="ü"/>
            </a:pPr>
            <a:r>
              <a:rPr lang="en-US" sz="2700" dirty="0"/>
              <a:t>Publishing and Installing SharePoint Add-ins</a:t>
            </a:r>
          </a:p>
          <a:p>
            <a:pPr>
              <a:buFont typeface="Wingdings" panose="05000000000000000000" pitchFamily="2" charset="2"/>
              <a:buChar char="Ø"/>
            </a:pPr>
            <a:r>
              <a:rPr lang="en-US" sz="2700" dirty="0"/>
              <a:t>Packaging SharePoint Framework Projects</a:t>
            </a:r>
          </a:p>
          <a:p>
            <a:r>
              <a:rPr lang="en-US" sz="2700" dirty="0"/>
              <a:t>Deploying Provider-hosted Add-ins</a:t>
            </a:r>
          </a:p>
        </p:txBody>
      </p:sp>
    </p:spTree>
    <p:extLst>
      <p:ext uri="{BB962C8B-B14F-4D97-AF65-F5344CB8AC3E}">
        <p14:creationId xmlns:p14="http://schemas.microsoft.com/office/powerpoint/2010/main" val="14423612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375C7-32B1-4287-A45C-683A19113150}"/>
              </a:ext>
            </a:extLst>
          </p:cNvPr>
          <p:cNvSpPr>
            <a:spLocks noGrp="1"/>
          </p:cNvSpPr>
          <p:nvPr>
            <p:ph type="title"/>
          </p:nvPr>
        </p:nvSpPr>
        <p:spPr/>
        <p:txBody>
          <a:bodyPr/>
          <a:lstStyle/>
          <a:p>
            <a:r>
              <a:rPr lang="en-US" dirty="0" err="1"/>
              <a:t>SPFx</a:t>
            </a:r>
            <a:r>
              <a:rPr lang="en-US" dirty="0"/>
              <a:t> Project Configuration Files</a:t>
            </a:r>
          </a:p>
        </p:txBody>
      </p:sp>
      <p:pic>
        <p:nvPicPr>
          <p:cNvPr id="4" name="Picture 3">
            <a:extLst>
              <a:ext uri="{FF2B5EF4-FFF2-40B4-BE49-F238E27FC236}">
                <a16:creationId xmlns:a16="http://schemas.microsoft.com/office/drawing/2014/main" id="{20E597F4-5742-4353-BDC0-0272001B44E1}"/>
              </a:ext>
            </a:extLst>
          </p:cNvPr>
          <p:cNvPicPr>
            <a:picLocks noChangeAspect="1"/>
          </p:cNvPicPr>
          <p:nvPr/>
        </p:nvPicPr>
        <p:blipFill>
          <a:blip r:embed="rId2"/>
          <a:stretch>
            <a:fillRect/>
          </a:stretch>
        </p:blipFill>
        <p:spPr>
          <a:xfrm>
            <a:off x="381000" y="1828800"/>
            <a:ext cx="3048000" cy="4471939"/>
          </a:xfrm>
          <a:prstGeom prst="rect">
            <a:avLst/>
          </a:prstGeom>
          <a:ln>
            <a:solidFill>
              <a:schemeClr val="tx1">
                <a:lumMod val="50000"/>
                <a:lumOff val="50000"/>
              </a:schemeClr>
            </a:solidFill>
          </a:ln>
        </p:spPr>
      </p:pic>
      <p:pic>
        <p:nvPicPr>
          <p:cNvPr id="3" name="Picture 2">
            <a:extLst>
              <a:ext uri="{FF2B5EF4-FFF2-40B4-BE49-F238E27FC236}">
                <a16:creationId xmlns:a16="http://schemas.microsoft.com/office/drawing/2014/main" id="{2A3D9399-057C-42F3-96FB-8E17D92DBC54}"/>
              </a:ext>
            </a:extLst>
          </p:cNvPr>
          <p:cNvPicPr>
            <a:picLocks noChangeAspect="1"/>
          </p:cNvPicPr>
          <p:nvPr/>
        </p:nvPicPr>
        <p:blipFill>
          <a:blip r:embed="rId3"/>
          <a:stretch>
            <a:fillRect/>
          </a:stretch>
        </p:blipFill>
        <p:spPr>
          <a:xfrm>
            <a:off x="4114800" y="3200400"/>
            <a:ext cx="2647950" cy="2657475"/>
          </a:xfrm>
          <a:prstGeom prst="rect">
            <a:avLst/>
          </a:prstGeom>
          <a:ln>
            <a:solidFill>
              <a:schemeClr val="tx1">
                <a:lumMod val="50000"/>
                <a:lumOff val="50000"/>
              </a:schemeClr>
            </a:solidFill>
          </a:ln>
        </p:spPr>
      </p:pic>
      <p:cxnSp>
        <p:nvCxnSpPr>
          <p:cNvPr id="6" name="Straight Arrow Connector 5">
            <a:extLst>
              <a:ext uri="{FF2B5EF4-FFF2-40B4-BE49-F238E27FC236}">
                <a16:creationId xmlns:a16="http://schemas.microsoft.com/office/drawing/2014/main" id="{0F92046B-2119-4E1F-9BB1-D76AC9849297}"/>
              </a:ext>
            </a:extLst>
          </p:cNvPr>
          <p:cNvCxnSpPr>
            <a:cxnSpLocks/>
          </p:cNvCxnSpPr>
          <p:nvPr/>
        </p:nvCxnSpPr>
        <p:spPr>
          <a:xfrm>
            <a:off x="1600200" y="3352800"/>
            <a:ext cx="2438400" cy="4572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447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App Catalog</a:t>
            </a:r>
          </a:p>
        </p:txBody>
      </p:sp>
      <p:sp>
        <p:nvSpPr>
          <p:cNvPr id="3" name="Content Placeholder 2"/>
          <p:cNvSpPr>
            <a:spLocks noGrp="1"/>
          </p:cNvSpPr>
          <p:nvPr>
            <p:ph idx="1"/>
          </p:nvPr>
        </p:nvSpPr>
        <p:spPr/>
        <p:txBody>
          <a:bodyPr/>
          <a:lstStyle/>
          <a:p>
            <a:r>
              <a:rPr lang="en-US" dirty="0"/>
              <a:t>App publishing scheme based on App Catalog</a:t>
            </a:r>
          </a:p>
          <a:p>
            <a:pPr lvl="1"/>
            <a:r>
              <a:rPr lang="en-US" dirty="0"/>
              <a:t>App Catalog is site collection with special doc library</a:t>
            </a:r>
          </a:p>
          <a:p>
            <a:pPr lvl="1"/>
            <a:r>
              <a:rPr lang="en-US" dirty="0"/>
              <a:t>App packages are published (uploaded) to app catalog</a:t>
            </a:r>
          </a:p>
          <a:p>
            <a:pPr lvl="1"/>
            <a:r>
              <a:rPr lang="en-US" dirty="0"/>
              <a:t>Provides better app discovery, installation and upgrade</a:t>
            </a:r>
          </a:p>
          <a:p>
            <a:pPr>
              <a:lnSpc>
                <a:spcPct val="150000"/>
              </a:lnSpc>
            </a:pPr>
            <a:r>
              <a:rPr lang="en-US" dirty="0"/>
              <a:t>App Catalog in on-premises farms</a:t>
            </a:r>
          </a:p>
          <a:p>
            <a:pPr lvl="1"/>
            <a:r>
              <a:rPr lang="en-US" dirty="0"/>
              <a:t>One App Catalog site required for each web application</a:t>
            </a:r>
          </a:p>
          <a:p>
            <a:pPr lvl="1"/>
            <a:r>
              <a:rPr lang="en-US" dirty="0"/>
              <a:t>End users often play role of App Catalog administrator</a:t>
            </a:r>
          </a:p>
          <a:p>
            <a:pPr>
              <a:lnSpc>
                <a:spcPct val="150000"/>
              </a:lnSpc>
            </a:pPr>
            <a:r>
              <a:rPr lang="en-US" dirty="0"/>
              <a:t>App Catalog in Office 365 &amp; SharePoint Online</a:t>
            </a:r>
          </a:p>
          <a:p>
            <a:pPr lvl="1"/>
            <a:r>
              <a:rPr lang="en-US" dirty="0"/>
              <a:t>One App Catalog site used to manage entire tenancy</a:t>
            </a:r>
          </a:p>
        </p:txBody>
      </p:sp>
    </p:spTree>
    <p:extLst>
      <p:ext uri="{BB962C8B-B14F-4D97-AF65-F5344CB8AC3E}">
        <p14:creationId xmlns:p14="http://schemas.microsoft.com/office/powerpoint/2010/main" val="19834761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069FC-C3A7-4F6C-9B13-64521335BD3F}"/>
              </a:ext>
            </a:extLst>
          </p:cNvPr>
          <p:cNvSpPr>
            <a:spLocks noGrp="1"/>
          </p:cNvSpPr>
          <p:nvPr>
            <p:ph type="title"/>
          </p:nvPr>
        </p:nvSpPr>
        <p:spPr/>
        <p:txBody>
          <a:bodyPr/>
          <a:lstStyle/>
          <a:p>
            <a:r>
              <a:rPr lang="en-US" dirty="0"/>
              <a:t>package-</a:t>
            </a:r>
            <a:r>
              <a:rPr lang="en-US" dirty="0" err="1"/>
              <a:t>solution.json</a:t>
            </a:r>
            <a:endParaRPr lang="en-US" dirty="0"/>
          </a:p>
        </p:txBody>
      </p:sp>
      <p:sp>
        <p:nvSpPr>
          <p:cNvPr id="3" name="Content Placeholder 2">
            <a:extLst>
              <a:ext uri="{FF2B5EF4-FFF2-40B4-BE49-F238E27FC236}">
                <a16:creationId xmlns:a16="http://schemas.microsoft.com/office/drawing/2014/main" id="{393209A0-45C3-4895-A030-E9E5D6842FEB}"/>
              </a:ext>
            </a:extLst>
          </p:cNvPr>
          <p:cNvSpPr>
            <a:spLocks noGrp="1"/>
          </p:cNvSpPr>
          <p:nvPr>
            <p:ph idx="1"/>
          </p:nvPr>
        </p:nvSpPr>
        <p:spPr/>
        <p:txBody>
          <a:bodyPr/>
          <a:lstStyle/>
          <a:p>
            <a:r>
              <a:rPr lang="en-US" dirty="0"/>
              <a:t>package-</a:t>
            </a:r>
            <a:r>
              <a:rPr lang="en-US" dirty="0" err="1"/>
              <a:t>solution.json</a:t>
            </a:r>
            <a:endParaRPr lang="en-US" dirty="0"/>
          </a:p>
          <a:p>
            <a:pPr lvl="1"/>
            <a:r>
              <a:rPr lang="en-US" dirty="0"/>
              <a:t>Contains top-level project properties (</a:t>
            </a:r>
            <a:r>
              <a:rPr lang="en-US" sz="1400" b="1" dirty="0">
                <a:solidFill>
                  <a:srgbClr val="87451D"/>
                </a:solidFill>
                <a:latin typeface="Lucida Console" panose="020B0609040504020204" pitchFamily="49" charset="0"/>
              </a:rPr>
              <a:t>id, name, version</a:t>
            </a:r>
            <a:r>
              <a:rPr lang="en-US" dirty="0"/>
              <a:t>)</a:t>
            </a:r>
          </a:p>
          <a:p>
            <a:pPr lvl="1"/>
            <a:r>
              <a:rPr lang="en-US" sz="1600" b="1" dirty="0" err="1">
                <a:solidFill>
                  <a:srgbClr val="87451D"/>
                </a:solidFill>
                <a:latin typeface="Lucida Console" panose="020B0609040504020204" pitchFamily="49" charset="0"/>
              </a:rPr>
              <a:t>includeClientSideAssets</a:t>
            </a:r>
            <a:endParaRPr lang="en-US" b="1" dirty="0">
              <a:solidFill>
                <a:srgbClr val="87451D"/>
              </a:solidFill>
              <a:latin typeface="Lucida Console" panose="020B0609040504020204" pitchFamily="49" charset="0"/>
            </a:endParaRPr>
          </a:p>
          <a:p>
            <a:pPr lvl="1"/>
            <a:r>
              <a:rPr lang="en-US" sz="1600" b="1" dirty="0" err="1">
                <a:solidFill>
                  <a:srgbClr val="87451D"/>
                </a:solidFill>
                <a:latin typeface="Lucida Console" panose="020B0609040504020204" pitchFamily="49" charset="0"/>
              </a:rPr>
              <a:t>skipFeatureDeployment</a:t>
            </a:r>
            <a:endParaRPr lang="en-US" sz="1600" b="1" dirty="0">
              <a:solidFill>
                <a:srgbClr val="87451D"/>
              </a:solidFill>
              <a:latin typeface="Lucida Console" panose="020B0609040504020204" pitchFamily="49" charset="0"/>
            </a:endParaRPr>
          </a:p>
          <a:p>
            <a:pPr lvl="1"/>
            <a:r>
              <a:rPr lang="en-US" sz="1600" b="1" dirty="0" err="1">
                <a:solidFill>
                  <a:srgbClr val="87451D"/>
                </a:solidFill>
                <a:latin typeface="Lucida Console" panose="020B0609040504020204" pitchFamily="49" charset="0"/>
              </a:rPr>
              <a:t>zippedPackage</a:t>
            </a:r>
            <a:endParaRPr lang="en-US" sz="1600" b="1" dirty="0">
              <a:solidFill>
                <a:srgbClr val="87451D"/>
              </a:solidFill>
              <a:latin typeface="Lucida Console" panose="020B0609040504020204" pitchFamily="49" charset="0"/>
            </a:endParaRPr>
          </a:p>
        </p:txBody>
      </p:sp>
      <p:pic>
        <p:nvPicPr>
          <p:cNvPr id="5" name="Picture 4">
            <a:extLst>
              <a:ext uri="{FF2B5EF4-FFF2-40B4-BE49-F238E27FC236}">
                <a16:creationId xmlns:a16="http://schemas.microsoft.com/office/drawing/2014/main" id="{B5D9B578-48CA-46E4-930E-CE955A21F1A9}"/>
              </a:ext>
            </a:extLst>
          </p:cNvPr>
          <p:cNvPicPr>
            <a:picLocks noChangeAspect="1"/>
          </p:cNvPicPr>
          <p:nvPr/>
        </p:nvPicPr>
        <p:blipFill>
          <a:blip r:embed="rId2"/>
          <a:stretch>
            <a:fillRect/>
          </a:stretch>
        </p:blipFill>
        <p:spPr>
          <a:xfrm>
            <a:off x="838200" y="3505200"/>
            <a:ext cx="7640179" cy="2819400"/>
          </a:xfrm>
          <a:prstGeom prst="rect">
            <a:avLst/>
          </a:prstGeom>
        </p:spPr>
      </p:pic>
    </p:spTree>
    <p:extLst>
      <p:ext uri="{BB962C8B-B14F-4D97-AF65-F5344CB8AC3E}">
        <p14:creationId xmlns:p14="http://schemas.microsoft.com/office/powerpoint/2010/main" val="6273514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16B96-B763-4B76-9F4E-46A093A4B801}"/>
              </a:ext>
            </a:extLst>
          </p:cNvPr>
          <p:cNvSpPr>
            <a:spLocks noGrp="1"/>
          </p:cNvSpPr>
          <p:nvPr>
            <p:ph type="title"/>
          </p:nvPr>
        </p:nvSpPr>
        <p:spPr/>
        <p:txBody>
          <a:bodyPr/>
          <a:lstStyle/>
          <a:p>
            <a:r>
              <a:rPr lang="en-US" dirty="0"/>
              <a:t>Building a </a:t>
            </a:r>
            <a:r>
              <a:rPr lang="en-US" dirty="0" err="1"/>
              <a:t>SPFx</a:t>
            </a:r>
            <a:r>
              <a:rPr lang="en-US" dirty="0"/>
              <a:t> Solution</a:t>
            </a:r>
          </a:p>
        </p:txBody>
      </p:sp>
      <p:sp>
        <p:nvSpPr>
          <p:cNvPr id="5" name="Content Placeholder 4">
            <a:extLst>
              <a:ext uri="{FF2B5EF4-FFF2-40B4-BE49-F238E27FC236}">
                <a16:creationId xmlns:a16="http://schemas.microsoft.com/office/drawing/2014/main" id="{7FA7075D-97C5-49B3-A06F-A6B56A488E38}"/>
              </a:ext>
            </a:extLst>
          </p:cNvPr>
          <p:cNvSpPr>
            <a:spLocks noGrp="1"/>
          </p:cNvSpPr>
          <p:nvPr>
            <p:ph idx="1"/>
          </p:nvPr>
        </p:nvSpPr>
        <p:spPr/>
        <p:txBody>
          <a:bodyPr/>
          <a:lstStyle/>
          <a:p>
            <a:r>
              <a:rPr lang="en-US" dirty="0"/>
              <a:t>Done by executing gulp package-solution</a:t>
            </a:r>
          </a:p>
          <a:p>
            <a:pPr lvl="1"/>
            <a:r>
              <a:rPr lang="en-US" dirty="0"/>
              <a:t>Can be done with or without </a:t>
            </a:r>
            <a:r>
              <a:rPr lang="en-US" sz="1800" b="1" dirty="0">
                <a:solidFill>
                  <a:srgbClr val="87451D"/>
                </a:solidFill>
                <a:latin typeface="Lucida Console" panose="020B0609040504020204" pitchFamily="49" charset="0"/>
              </a:rPr>
              <a:t>--ship</a:t>
            </a:r>
            <a:r>
              <a:rPr lang="en-US" dirty="0">
                <a:solidFill>
                  <a:srgbClr val="87451D"/>
                </a:solidFill>
              </a:rPr>
              <a:t> </a:t>
            </a:r>
            <a:r>
              <a:rPr lang="en-US" dirty="0"/>
              <a:t>parameter</a:t>
            </a:r>
          </a:p>
          <a:p>
            <a:pPr lvl="1"/>
            <a:endParaRPr lang="en-US" dirty="0"/>
          </a:p>
          <a:p>
            <a:endParaRPr lang="en-US" dirty="0"/>
          </a:p>
          <a:p>
            <a:endParaRPr lang="en-US" dirty="0"/>
          </a:p>
          <a:p>
            <a:pPr lvl="1"/>
            <a:r>
              <a:rPr lang="en-US" dirty="0"/>
              <a:t>Generates zip archive with </a:t>
            </a:r>
            <a:r>
              <a:rPr lang="en-US" sz="1800" b="1" dirty="0">
                <a:solidFill>
                  <a:srgbClr val="87451D"/>
                </a:solidFill>
                <a:latin typeface="Lucida Console" panose="020B0609040504020204" pitchFamily="49" charset="0"/>
              </a:rPr>
              <a:t>.</a:t>
            </a:r>
            <a:r>
              <a:rPr lang="en-US" sz="1800" b="1" dirty="0" err="1">
                <a:solidFill>
                  <a:srgbClr val="87451D"/>
                </a:solidFill>
                <a:latin typeface="Lucida Console" panose="020B0609040504020204" pitchFamily="49" charset="0"/>
              </a:rPr>
              <a:t>sppkg</a:t>
            </a:r>
            <a:r>
              <a:rPr lang="en-US" dirty="0"/>
              <a:t> extension</a:t>
            </a:r>
          </a:p>
        </p:txBody>
      </p:sp>
      <p:pic>
        <p:nvPicPr>
          <p:cNvPr id="3" name="Picture 2">
            <a:extLst>
              <a:ext uri="{FF2B5EF4-FFF2-40B4-BE49-F238E27FC236}">
                <a16:creationId xmlns:a16="http://schemas.microsoft.com/office/drawing/2014/main" id="{3422EEB5-9906-4F55-87A0-ECCB5E3F8A1F}"/>
              </a:ext>
            </a:extLst>
          </p:cNvPr>
          <p:cNvPicPr>
            <a:picLocks noChangeAspect="1"/>
          </p:cNvPicPr>
          <p:nvPr/>
        </p:nvPicPr>
        <p:blipFill>
          <a:blip r:embed="rId2"/>
          <a:stretch>
            <a:fillRect/>
          </a:stretch>
        </p:blipFill>
        <p:spPr>
          <a:xfrm>
            <a:off x="1181100" y="2483628"/>
            <a:ext cx="6096000" cy="1339006"/>
          </a:xfrm>
          <a:prstGeom prst="rect">
            <a:avLst/>
          </a:prstGeom>
        </p:spPr>
      </p:pic>
      <p:pic>
        <p:nvPicPr>
          <p:cNvPr id="4" name="Picture 3">
            <a:extLst>
              <a:ext uri="{FF2B5EF4-FFF2-40B4-BE49-F238E27FC236}">
                <a16:creationId xmlns:a16="http://schemas.microsoft.com/office/drawing/2014/main" id="{397C5EA3-AC94-4FCF-AC0B-FAB0F9A6BE50}"/>
              </a:ext>
            </a:extLst>
          </p:cNvPr>
          <p:cNvPicPr>
            <a:picLocks noChangeAspect="1"/>
          </p:cNvPicPr>
          <p:nvPr/>
        </p:nvPicPr>
        <p:blipFill>
          <a:blip r:embed="rId3"/>
          <a:stretch>
            <a:fillRect/>
          </a:stretch>
        </p:blipFill>
        <p:spPr>
          <a:xfrm>
            <a:off x="1181100" y="4364826"/>
            <a:ext cx="1943100" cy="2281933"/>
          </a:xfrm>
          <a:prstGeom prst="rect">
            <a:avLst/>
          </a:prstGeom>
        </p:spPr>
      </p:pic>
    </p:spTree>
    <p:extLst>
      <p:ext uri="{BB962C8B-B14F-4D97-AF65-F5344CB8AC3E}">
        <p14:creationId xmlns:p14="http://schemas.microsoft.com/office/powerpoint/2010/main" val="2514012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53596-0B99-43C0-829C-9763925F12F5}"/>
              </a:ext>
            </a:extLst>
          </p:cNvPr>
          <p:cNvSpPr>
            <a:spLocks noGrp="1"/>
          </p:cNvSpPr>
          <p:nvPr>
            <p:ph type="title"/>
          </p:nvPr>
        </p:nvSpPr>
        <p:spPr/>
        <p:txBody>
          <a:bodyPr/>
          <a:lstStyle/>
          <a:p>
            <a:r>
              <a:rPr lang="en-US" dirty="0"/>
              <a:t>Enabling the Office 365 CDN</a:t>
            </a:r>
          </a:p>
        </p:txBody>
      </p:sp>
      <p:sp>
        <p:nvSpPr>
          <p:cNvPr id="3" name="Content Placeholder 2">
            <a:extLst>
              <a:ext uri="{FF2B5EF4-FFF2-40B4-BE49-F238E27FC236}">
                <a16:creationId xmlns:a16="http://schemas.microsoft.com/office/drawing/2014/main" id="{8634ADFC-8327-4A20-A24A-2ACAC9BC6B4D}"/>
              </a:ext>
            </a:extLst>
          </p:cNvPr>
          <p:cNvSpPr>
            <a:spLocks noGrp="1"/>
          </p:cNvSpPr>
          <p:nvPr>
            <p:ph idx="1"/>
          </p:nvPr>
        </p:nvSpPr>
        <p:spPr/>
        <p:txBody>
          <a:bodyPr>
            <a:normAutofit/>
          </a:bodyPr>
          <a:lstStyle/>
          <a:p>
            <a:r>
              <a:rPr lang="en-US" sz="2400" dirty="0"/>
              <a:t>Office 365 provides CDN for </a:t>
            </a:r>
            <a:r>
              <a:rPr lang="en-US" sz="2400" dirty="0" err="1"/>
              <a:t>SPFx</a:t>
            </a:r>
            <a:r>
              <a:rPr lang="en-US" sz="2400" dirty="0"/>
              <a:t> solution deployment</a:t>
            </a:r>
          </a:p>
          <a:p>
            <a:pPr lvl="1"/>
            <a:r>
              <a:rPr lang="en-US" sz="2000" dirty="0"/>
              <a:t>Office 365 CDN must be enabled using PowerShell</a:t>
            </a:r>
          </a:p>
          <a:p>
            <a:pPr lvl="1"/>
            <a:endParaRPr lang="en-US" sz="2000" dirty="0"/>
          </a:p>
          <a:p>
            <a:endParaRPr lang="en-US" sz="2400" dirty="0"/>
          </a:p>
          <a:p>
            <a:endParaRPr lang="en-US" sz="2400" dirty="0"/>
          </a:p>
          <a:p>
            <a:pPr lvl="2"/>
            <a:endParaRPr lang="en-US" sz="1600" dirty="0"/>
          </a:p>
          <a:p>
            <a:pPr lvl="1"/>
            <a:r>
              <a:rPr lang="en-US" sz="2000" dirty="0"/>
              <a:t>Enabling CDN creates </a:t>
            </a:r>
            <a:r>
              <a:rPr lang="en-US" sz="1600" b="1" dirty="0">
                <a:solidFill>
                  <a:srgbClr val="87451D"/>
                </a:solidFill>
                <a:latin typeface="Lucida Console" panose="020B0609040504020204" pitchFamily="49" charset="0"/>
              </a:rPr>
              <a:t>*/CLIENTSIDEASSETS</a:t>
            </a:r>
            <a:r>
              <a:rPr lang="en-US" sz="2000" dirty="0"/>
              <a:t> origin</a:t>
            </a:r>
          </a:p>
          <a:p>
            <a:pPr lvl="1"/>
            <a:endParaRPr lang="en-US" sz="2000" dirty="0"/>
          </a:p>
          <a:p>
            <a:pPr lvl="1"/>
            <a:endParaRPr lang="en-US" sz="2000" dirty="0"/>
          </a:p>
          <a:p>
            <a:pPr lvl="1"/>
            <a:endParaRPr lang="en-US" sz="2000" dirty="0"/>
          </a:p>
          <a:p>
            <a:pPr lvl="1"/>
            <a:endParaRPr lang="en-US" sz="2000" dirty="0"/>
          </a:p>
          <a:p>
            <a:pPr lvl="1"/>
            <a:r>
              <a:rPr lang="en-US" sz="2000" dirty="0"/>
              <a:t>CDN supports these file type extensions</a:t>
            </a:r>
            <a:br>
              <a:rPr lang="en-US" sz="2000" dirty="0"/>
            </a:br>
            <a:r>
              <a:rPr lang="en-US" sz="1600" b="1" dirty="0">
                <a:solidFill>
                  <a:srgbClr val="87451D"/>
                </a:solidFill>
                <a:latin typeface="Lucida Console" panose="020B0609040504020204" pitchFamily="49" charset="0"/>
              </a:rPr>
              <a:t>CSS, EOT, GIF, ICO, JPEG, JPG, JS, MAP, PNG, SVG, TTF, WOFF</a:t>
            </a:r>
          </a:p>
          <a:p>
            <a:pPr lvl="1"/>
            <a:endParaRPr lang="en-US" sz="2000" dirty="0"/>
          </a:p>
        </p:txBody>
      </p:sp>
      <p:pic>
        <p:nvPicPr>
          <p:cNvPr id="6" name="Picture 5">
            <a:extLst>
              <a:ext uri="{FF2B5EF4-FFF2-40B4-BE49-F238E27FC236}">
                <a16:creationId xmlns:a16="http://schemas.microsoft.com/office/drawing/2014/main" id="{CB4FBA96-7341-4649-B5C7-B81C8AA692AF}"/>
              </a:ext>
            </a:extLst>
          </p:cNvPr>
          <p:cNvPicPr>
            <a:picLocks noChangeAspect="1"/>
          </p:cNvPicPr>
          <p:nvPr/>
        </p:nvPicPr>
        <p:blipFill>
          <a:blip r:embed="rId2"/>
          <a:stretch>
            <a:fillRect/>
          </a:stretch>
        </p:blipFill>
        <p:spPr>
          <a:xfrm>
            <a:off x="1219200" y="4355123"/>
            <a:ext cx="4061336" cy="1359877"/>
          </a:xfrm>
          <a:prstGeom prst="rect">
            <a:avLst/>
          </a:prstGeom>
          <a:ln>
            <a:solidFill>
              <a:schemeClr val="tx1">
                <a:lumMod val="50000"/>
                <a:lumOff val="50000"/>
              </a:schemeClr>
            </a:solidFill>
          </a:ln>
        </p:spPr>
      </p:pic>
      <p:pic>
        <p:nvPicPr>
          <p:cNvPr id="7" name="Picture 6">
            <a:extLst>
              <a:ext uri="{FF2B5EF4-FFF2-40B4-BE49-F238E27FC236}">
                <a16:creationId xmlns:a16="http://schemas.microsoft.com/office/drawing/2014/main" id="{53435340-9D69-45DB-8B1A-C631DDB19727}"/>
              </a:ext>
            </a:extLst>
          </p:cNvPr>
          <p:cNvPicPr>
            <a:picLocks noChangeAspect="1"/>
          </p:cNvPicPr>
          <p:nvPr/>
        </p:nvPicPr>
        <p:blipFill>
          <a:blip r:embed="rId3"/>
          <a:stretch>
            <a:fillRect/>
          </a:stretch>
        </p:blipFill>
        <p:spPr>
          <a:xfrm>
            <a:off x="1219200" y="2286000"/>
            <a:ext cx="7442915" cy="1524000"/>
          </a:xfrm>
          <a:prstGeom prst="rect">
            <a:avLst/>
          </a:prstGeom>
          <a:ln>
            <a:solidFill>
              <a:schemeClr val="tx1">
                <a:lumMod val="50000"/>
                <a:lumOff val="50000"/>
              </a:schemeClr>
            </a:solidFill>
          </a:ln>
        </p:spPr>
      </p:pic>
    </p:spTree>
    <p:extLst>
      <p:ext uri="{BB962C8B-B14F-4D97-AF65-F5344CB8AC3E}">
        <p14:creationId xmlns:p14="http://schemas.microsoft.com/office/powerpoint/2010/main" val="1894385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BF07-B2D5-4EA9-8D73-779C5FE8C086}"/>
              </a:ext>
            </a:extLst>
          </p:cNvPr>
          <p:cNvSpPr>
            <a:spLocks noGrp="1"/>
          </p:cNvSpPr>
          <p:nvPr>
            <p:ph type="title"/>
          </p:nvPr>
        </p:nvSpPr>
        <p:spPr/>
        <p:txBody>
          <a:bodyPr/>
          <a:lstStyle/>
          <a:p>
            <a:r>
              <a:rPr lang="en-US" dirty="0" err="1"/>
              <a:t>includeClientSideAssets</a:t>
            </a:r>
            <a:r>
              <a:rPr lang="en-US" dirty="0"/>
              <a:t> = True</a:t>
            </a:r>
          </a:p>
        </p:txBody>
      </p:sp>
      <p:sp>
        <p:nvSpPr>
          <p:cNvPr id="3" name="Content Placeholder 2">
            <a:extLst>
              <a:ext uri="{FF2B5EF4-FFF2-40B4-BE49-F238E27FC236}">
                <a16:creationId xmlns:a16="http://schemas.microsoft.com/office/drawing/2014/main" id="{0D2F1A2F-E25D-4FDF-BCB1-2E9A315224F8}"/>
              </a:ext>
            </a:extLst>
          </p:cNvPr>
          <p:cNvSpPr>
            <a:spLocks noGrp="1"/>
          </p:cNvSpPr>
          <p:nvPr>
            <p:ph idx="1"/>
          </p:nvPr>
        </p:nvSpPr>
        <p:spPr/>
        <p:txBody>
          <a:bodyPr/>
          <a:lstStyle/>
          <a:p>
            <a:r>
              <a:rPr lang="en-US" dirty="0"/>
              <a:t>If Office 365 CDN is enabled…</a:t>
            </a:r>
          </a:p>
          <a:p>
            <a:pPr lvl="1"/>
            <a:r>
              <a:rPr lang="en-US" dirty="0"/>
              <a:t>it will be used automatically with default settings. </a:t>
            </a:r>
          </a:p>
          <a:p>
            <a:r>
              <a:rPr lang="en-US" dirty="0"/>
              <a:t>If Office 365 CDN is not enabled… </a:t>
            </a:r>
          </a:p>
          <a:p>
            <a:pPr lvl="1"/>
            <a:r>
              <a:rPr lang="en-US" dirty="0"/>
              <a:t>assets will be served from app catalog site collection.</a:t>
            </a:r>
          </a:p>
        </p:txBody>
      </p:sp>
      <p:pic>
        <p:nvPicPr>
          <p:cNvPr id="4" name="Picture 3">
            <a:extLst>
              <a:ext uri="{FF2B5EF4-FFF2-40B4-BE49-F238E27FC236}">
                <a16:creationId xmlns:a16="http://schemas.microsoft.com/office/drawing/2014/main" id="{CB706791-FEDB-4B18-B9CA-47538C00335B}"/>
              </a:ext>
            </a:extLst>
          </p:cNvPr>
          <p:cNvPicPr>
            <a:picLocks noChangeAspect="1"/>
          </p:cNvPicPr>
          <p:nvPr/>
        </p:nvPicPr>
        <p:blipFill>
          <a:blip r:embed="rId2"/>
          <a:stretch>
            <a:fillRect/>
          </a:stretch>
        </p:blipFill>
        <p:spPr>
          <a:xfrm>
            <a:off x="1122821" y="3581400"/>
            <a:ext cx="7640179" cy="2819400"/>
          </a:xfrm>
          <a:prstGeom prst="rect">
            <a:avLst/>
          </a:prstGeom>
        </p:spPr>
      </p:pic>
      <p:sp>
        <p:nvSpPr>
          <p:cNvPr id="5" name="Arrow: Right 4">
            <a:extLst>
              <a:ext uri="{FF2B5EF4-FFF2-40B4-BE49-F238E27FC236}">
                <a16:creationId xmlns:a16="http://schemas.microsoft.com/office/drawing/2014/main" id="{FAFD189C-C071-4CD6-9E51-1DAA43585E26}"/>
              </a:ext>
            </a:extLst>
          </p:cNvPr>
          <p:cNvSpPr/>
          <p:nvPr/>
        </p:nvSpPr>
        <p:spPr>
          <a:xfrm>
            <a:off x="1295400" y="4876800"/>
            <a:ext cx="685800" cy="4572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93967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196B6-87D1-4764-A65D-FC331E8ECECC}"/>
              </a:ext>
            </a:extLst>
          </p:cNvPr>
          <p:cNvSpPr>
            <a:spLocks noGrp="1"/>
          </p:cNvSpPr>
          <p:nvPr>
            <p:ph type="title"/>
          </p:nvPr>
        </p:nvSpPr>
        <p:spPr/>
        <p:txBody>
          <a:bodyPr/>
          <a:lstStyle/>
          <a:p>
            <a:r>
              <a:rPr lang="en-US" dirty="0"/>
              <a:t>Packaging a </a:t>
            </a:r>
            <a:r>
              <a:rPr lang="en-US" dirty="0" err="1"/>
              <a:t>SPFx</a:t>
            </a:r>
            <a:r>
              <a:rPr lang="en-US" dirty="0"/>
              <a:t> Solution for Distribution</a:t>
            </a:r>
          </a:p>
        </p:txBody>
      </p:sp>
      <p:sp>
        <p:nvSpPr>
          <p:cNvPr id="3" name="Content Placeholder 2">
            <a:extLst>
              <a:ext uri="{FF2B5EF4-FFF2-40B4-BE49-F238E27FC236}">
                <a16:creationId xmlns:a16="http://schemas.microsoft.com/office/drawing/2014/main" id="{0FEBD6D4-7072-4BC6-BEC5-3B09FDBB6545}"/>
              </a:ext>
            </a:extLst>
          </p:cNvPr>
          <p:cNvSpPr>
            <a:spLocks noGrp="1"/>
          </p:cNvSpPr>
          <p:nvPr>
            <p:ph idx="1"/>
          </p:nvPr>
        </p:nvSpPr>
        <p:spPr/>
        <p:txBody>
          <a:bodyPr>
            <a:normAutofit/>
          </a:bodyPr>
          <a:lstStyle/>
          <a:p>
            <a:r>
              <a:rPr lang="en-US" sz="2400" dirty="0"/>
              <a:t>gulp bundle --ship </a:t>
            </a:r>
          </a:p>
          <a:p>
            <a:pPr lvl="1"/>
            <a:r>
              <a:rPr lang="en-US" sz="2000" dirty="0"/>
              <a:t>Uses dynamic URL for assets based on tenant CDN settings</a:t>
            </a:r>
            <a:endParaRPr lang="en-US" dirty="0"/>
          </a:p>
          <a:p>
            <a:pPr lvl="1"/>
            <a:endParaRPr lang="en-US" sz="2000" dirty="0"/>
          </a:p>
          <a:p>
            <a:pPr lvl="1"/>
            <a:endParaRPr lang="en-US" sz="2000" dirty="0"/>
          </a:p>
          <a:p>
            <a:pPr lvl="1"/>
            <a:endParaRPr lang="en-US" sz="2000" dirty="0"/>
          </a:p>
          <a:p>
            <a:pPr lvl="1"/>
            <a:endParaRPr lang="en-US" sz="2000" dirty="0"/>
          </a:p>
          <a:p>
            <a:r>
              <a:rPr lang="en-US" sz="2400" dirty="0"/>
              <a:t>gulp package-solution --ship </a:t>
            </a:r>
          </a:p>
          <a:p>
            <a:pPr lvl="1"/>
            <a:r>
              <a:rPr lang="en-US" sz="2000" dirty="0"/>
              <a:t>Uses dynamic URL for assets based on tenant CDN settings</a:t>
            </a:r>
          </a:p>
          <a:p>
            <a:endParaRPr lang="en-US" sz="2400" dirty="0"/>
          </a:p>
        </p:txBody>
      </p:sp>
      <p:pic>
        <p:nvPicPr>
          <p:cNvPr id="4" name="Picture 3">
            <a:extLst>
              <a:ext uri="{FF2B5EF4-FFF2-40B4-BE49-F238E27FC236}">
                <a16:creationId xmlns:a16="http://schemas.microsoft.com/office/drawing/2014/main" id="{A3179315-F298-4AA5-A752-9270627BEE59}"/>
              </a:ext>
            </a:extLst>
          </p:cNvPr>
          <p:cNvPicPr>
            <a:picLocks noChangeAspect="1"/>
          </p:cNvPicPr>
          <p:nvPr/>
        </p:nvPicPr>
        <p:blipFill>
          <a:blip r:embed="rId2"/>
          <a:stretch>
            <a:fillRect/>
          </a:stretch>
        </p:blipFill>
        <p:spPr>
          <a:xfrm>
            <a:off x="1219200" y="2362200"/>
            <a:ext cx="5895975" cy="1400175"/>
          </a:xfrm>
          <a:prstGeom prst="rect">
            <a:avLst/>
          </a:prstGeom>
        </p:spPr>
      </p:pic>
      <p:pic>
        <p:nvPicPr>
          <p:cNvPr id="5" name="Picture 4">
            <a:extLst>
              <a:ext uri="{FF2B5EF4-FFF2-40B4-BE49-F238E27FC236}">
                <a16:creationId xmlns:a16="http://schemas.microsoft.com/office/drawing/2014/main" id="{F3C391D0-B54A-4625-A421-8E7D624D4A21}"/>
              </a:ext>
            </a:extLst>
          </p:cNvPr>
          <p:cNvPicPr>
            <a:picLocks noChangeAspect="1"/>
          </p:cNvPicPr>
          <p:nvPr/>
        </p:nvPicPr>
        <p:blipFill>
          <a:blip r:embed="rId3"/>
          <a:stretch>
            <a:fillRect/>
          </a:stretch>
        </p:blipFill>
        <p:spPr>
          <a:xfrm>
            <a:off x="1648075" y="4800600"/>
            <a:ext cx="5991225" cy="1524000"/>
          </a:xfrm>
          <a:prstGeom prst="rect">
            <a:avLst/>
          </a:prstGeom>
        </p:spPr>
      </p:pic>
    </p:spTree>
    <p:extLst>
      <p:ext uri="{BB962C8B-B14F-4D97-AF65-F5344CB8AC3E}">
        <p14:creationId xmlns:p14="http://schemas.microsoft.com/office/powerpoint/2010/main" val="19448544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FC115-A377-4FC4-B4E2-3BB38025A2EE}"/>
              </a:ext>
            </a:extLst>
          </p:cNvPr>
          <p:cNvSpPr>
            <a:spLocks noGrp="1"/>
          </p:cNvSpPr>
          <p:nvPr>
            <p:ph type="title"/>
          </p:nvPr>
        </p:nvSpPr>
        <p:spPr/>
        <p:txBody>
          <a:bodyPr/>
          <a:lstStyle/>
          <a:p>
            <a:r>
              <a:rPr lang="en-US" dirty="0"/>
              <a:t>Inside a </a:t>
            </a:r>
            <a:r>
              <a:rPr lang="en-US" dirty="0" err="1"/>
              <a:t>SPFx</a:t>
            </a:r>
            <a:r>
              <a:rPr lang="en-US" dirty="0"/>
              <a:t> Solution Package</a:t>
            </a:r>
          </a:p>
        </p:txBody>
      </p:sp>
      <p:sp>
        <p:nvSpPr>
          <p:cNvPr id="7" name="Content Placeholder 6">
            <a:extLst>
              <a:ext uri="{FF2B5EF4-FFF2-40B4-BE49-F238E27FC236}">
                <a16:creationId xmlns:a16="http://schemas.microsoft.com/office/drawing/2014/main" id="{C83120C5-1CD6-46C0-A733-0739942A2701}"/>
              </a:ext>
            </a:extLst>
          </p:cNvPr>
          <p:cNvSpPr>
            <a:spLocks noGrp="1"/>
          </p:cNvSpPr>
          <p:nvPr>
            <p:ph idx="1"/>
          </p:nvPr>
        </p:nvSpPr>
        <p:spPr/>
        <p:txBody>
          <a:bodyPr/>
          <a:lstStyle/>
          <a:p>
            <a:r>
              <a:rPr lang="en-US" dirty="0"/>
              <a:t>Your .</a:t>
            </a:r>
            <a:r>
              <a:rPr lang="en-US" dirty="0" err="1"/>
              <a:t>js</a:t>
            </a:r>
            <a:r>
              <a:rPr lang="en-US" dirty="0"/>
              <a:t> code is included in </a:t>
            </a:r>
            <a:r>
              <a:rPr lang="en-US" dirty="0" err="1"/>
              <a:t>ClientSideAssets</a:t>
            </a:r>
            <a:endParaRPr lang="en-US" dirty="0"/>
          </a:p>
        </p:txBody>
      </p:sp>
      <p:pic>
        <p:nvPicPr>
          <p:cNvPr id="4" name="Picture 3">
            <a:extLst>
              <a:ext uri="{FF2B5EF4-FFF2-40B4-BE49-F238E27FC236}">
                <a16:creationId xmlns:a16="http://schemas.microsoft.com/office/drawing/2014/main" id="{14CEDBE7-D84E-42B2-9BB8-0146C4F4C5B6}"/>
              </a:ext>
            </a:extLst>
          </p:cNvPr>
          <p:cNvPicPr>
            <a:picLocks noChangeAspect="1"/>
          </p:cNvPicPr>
          <p:nvPr/>
        </p:nvPicPr>
        <p:blipFill>
          <a:blip r:embed="rId2"/>
          <a:stretch>
            <a:fillRect/>
          </a:stretch>
        </p:blipFill>
        <p:spPr>
          <a:xfrm>
            <a:off x="381000" y="2286000"/>
            <a:ext cx="1979985" cy="1714627"/>
          </a:xfrm>
          <a:prstGeom prst="rect">
            <a:avLst/>
          </a:prstGeom>
        </p:spPr>
      </p:pic>
      <p:grpSp>
        <p:nvGrpSpPr>
          <p:cNvPr id="13" name="Group 12">
            <a:extLst>
              <a:ext uri="{FF2B5EF4-FFF2-40B4-BE49-F238E27FC236}">
                <a16:creationId xmlns:a16="http://schemas.microsoft.com/office/drawing/2014/main" id="{2D60C364-A3FD-4E6C-B467-1A4F3681D7F5}"/>
              </a:ext>
            </a:extLst>
          </p:cNvPr>
          <p:cNvGrpSpPr/>
          <p:nvPr/>
        </p:nvGrpSpPr>
        <p:grpSpPr>
          <a:xfrm>
            <a:off x="2208585" y="2564014"/>
            <a:ext cx="4511958" cy="2079779"/>
            <a:chOff x="2362200" y="4038600"/>
            <a:chExt cx="4511958" cy="2079779"/>
          </a:xfrm>
        </p:grpSpPr>
        <p:pic>
          <p:nvPicPr>
            <p:cNvPr id="3" name="Picture 2">
              <a:extLst>
                <a:ext uri="{FF2B5EF4-FFF2-40B4-BE49-F238E27FC236}">
                  <a16:creationId xmlns:a16="http://schemas.microsoft.com/office/drawing/2014/main" id="{ACCD0A0F-0A86-4DD7-8736-3F5666637C76}"/>
                </a:ext>
              </a:extLst>
            </p:cNvPr>
            <p:cNvPicPr>
              <a:picLocks noChangeAspect="1"/>
            </p:cNvPicPr>
            <p:nvPr/>
          </p:nvPicPr>
          <p:blipFill>
            <a:blip r:embed="rId3"/>
            <a:stretch>
              <a:fillRect/>
            </a:stretch>
          </p:blipFill>
          <p:spPr>
            <a:xfrm>
              <a:off x="3048000" y="4038600"/>
              <a:ext cx="3826158" cy="2079779"/>
            </a:xfrm>
            <a:prstGeom prst="rect">
              <a:avLst/>
            </a:prstGeom>
            <a:ln>
              <a:solidFill>
                <a:schemeClr val="tx1">
                  <a:lumMod val="50000"/>
                  <a:lumOff val="50000"/>
                </a:schemeClr>
              </a:solidFill>
            </a:ln>
          </p:spPr>
        </p:pic>
        <p:cxnSp>
          <p:nvCxnSpPr>
            <p:cNvPr id="8" name="Straight Arrow Connector 7">
              <a:extLst>
                <a:ext uri="{FF2B5EF4-FFF2-40B4-BE49-F238E27FC236}">
                  <a16:creationId xmlns:a16="http://schemas.microsoft.com/office/drawing/2014/main" id="{40C958EF-30EF-412F-91CC-1F0BD57D4FB0}"/>
                </a:ext>
              </a:extLst>
            </p:cNvPr>
            <p:cNvCxnSpPr>
              <a:cxnSpLocks/>
            </p:cNvCxnSpPr>
            <p:nvPr/>
          </p:nvCxnSpPr>
          <p:spPr>
            <a:xfrm>
              <a:off x="2362200" y="5297557"/>
              <a:ext cx="61901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125F5802-48BD-4A12-BC06-DFAF298A9AD3}"/>
              </a:ext>
            </a:extLst>
          </p:cNvPr>
          <p:cNvGrpSpPr/>
          <p:nvPr/>
        </p:nvGrpSpPr>
        <p:grpSpPr>
          <a:xfrm>
            <a:off x="4125617" y="3143314"/>
            <a:ext cx="4648200" cy="341338"/>
            <a:chOff x="4279232" y="4617900"/>
            <a:chExt cx="4648200" cy="341338"/>
          </a:xfrm>
        </p:grpSpPr>
        <p:pic>
          <p:nvPicPr>
            <p:cNvPr id="5" name="Picture 4">
              <a:extLst>
                <a:ext uri="{FF2B5EF4-FFF2-40B4-BE49-F238E27FC236}">
                  <a16:creationId xmlns:a16="http://schemas.microsoft.com/office/drawing/2014/main" id="{573D1D33-6BA7-4AA5-88BD-CF1B88582ADC}"/>
                </a:ext>
              </a:extLst>
            </p:cNvPr>
            <p:cNvPicPr>
              <a:picLocks noChangeAspect="1"/>
            </p:cNvPicPr>
            <p:nvPr/>
          </p:nvPicPr>
          <p:blipFill>
            <a:blip r:embed="rId4"/>
            <a:stretch>
              <a:fillRect/>
            </a:stretch>
          </p:blipFill>
          <p:spPr>
            <a:xfrm>
              <a:off x="5013955" y="4617900"/>
              <a:ext cx="3913477" cy="341338"/>
            </a:xfrm>
            <a:prstGeom prst="rect">
              <a:avLst/>
            </a:prstGeom>
            <a:ln>
              <a:solidFill>
                <a:schemeClr val="tx1">
                  <a:lumMod val="50000"/>
                  <a:lumOff val="50000"/>
                </a:schemeClr>
              </a:solidFill>
            </a:ln>
          </p:spPr>
        </p:pic>
        <p:cxnSp>
          <p:nvCxnSpPr>
            <p:cNvPr id="9" name="Straight Arrow Connector 8">
              <a:extLst>
                <a:ext uri="{FF2B5EF4-FFF2-40B4-BE49-F238E27FC236}">
                  <a16:creationId xmlns:a16="http://schemas.microsoft.com/office/drawing/2014/main" id="{F9D3DA03-B453-4FF9-A6F3-47A2A8867A0A}"/>
                </a:ext>
              </a:extLst>
            </p:cNvPr>
            <p:cNvCxnSpPr>
              <a:cxnSpLocks/>
            </p:cNvCxnSpPr>
            <p:nvPr/>
          </p:nvCxnSpPr>
          <p:spPr>
            <a:xfrm>
              <a:off x="4279232" y="4636168"/>
              <a:ext cx="565484" cy="802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24653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77A5-8495-4B0D-B2EA-EAE9FC9790FF}"/>
              </a:ext>
            </a:extLst>
          </p:cNvPr>
          <p:cNvSpPr>
            <a:spLocks noGrp="1"/>
          </p:cNvSpPr>
          <p:nvPr>
            <p:ph type="title"/>
          </p:nvPr>
        </p:nvSpPr>
        <p:spPr/>
        <p:txBody>
          <a:bodyPr/>
          <a:lstStyle/>
          <a:p>
            <a:r>
              <a:rPr lang="en-US" dirty="0"/>
              <a:t>Deploying Solution to Office 365 Tenancy</a:t>
            </a:r>
          </a:p>
        </p:txBody>
      </p:sp>
      <p:pic>
        <p:nvPicPr>
          <p:cNvPr id="4" name="Picture 3">
            <a:extLst>
              <a:ext uri="{FF2B5EF4-FFF2-40B4-BE49-F238E27FC236}">
                <a16:creationId xmlns:a16="http://schemas.microsoft.com/office/drawing/2014/main" id="{6C150645-F617-4B41-B352-205F171596F1}"/>
              </a:ext>
            </a:extLst>
          </p:cNvPr>
          <p:cNvPicPr>
            <a:picLocks noChangeAspect="1"/>
          </p:cNvPicPr>
          <p:nvPr/>
        </p:nvPicPr>
        <p:blipFill rotWithShape="1">
          <a:blip r:embed="rId2"/>
          <a:srcRect r="24167" b="28484"/>
          <a:stretch/>
        </p:blipFill>
        <p:spPr>
          <a:xfrm>
            <a:off x="818147" y="1443810"/>
            <a:ext cx="6934200" cy="2895600"/>
          </a:xfrm>
          <a:prstGeom prst="rect">
            <a:avLst/>
          </a:prstGeom>
          <a:ln>
            <a:solidFill>
              <a:schemeClr val="tx1">
                <a:lumMod val="50000"/>
                <a:lumOff val="50000"/>
              </a:schemeClr>
            </a:solidFill>
          </a:ln>
        </p:spPr>
      </p:pic>
      <p:grpSp>
        <p:nvGrpSpPr>
          <p:cNvPr id="9" name="Group 8">
            <a:extLst>
              <a:ext uri="{FF2B5EF4-FFF2-40B4-BE49-F238E27FC236}">
                <a16:creationId xmlns:a16="http://schemas.microsoft.com/office/drawing/2014/main" id="{283C27EC-3906-4A05-B5CC-22FB4E25795E}"/>
              </a:ext>
            </a:extLst>
          </p:cNvPr>
          <p:cNvGrpSpPr/>
          <p:nvPr/>
        </p:nvGrpSpPr>
        <p:grpSpPr>
          <a:xfrm>
            <a:off x="2438400" y="2550459"/>
            <a:ext cx="1645024" cy="381000"/>
            <a:chOff x="2438400" y="2550459"/>
            <a:chExt cx="1645024" cy="381000"/>
          </a:xfrm>
        </p:grpSpPr>
        <p:sp>
          <p:nvSpPr>
            <p:cNvPr id="6" name="Arrow: Right 5">
              <a:extLst>
                <a:ext uri="{FF2B5EF4-FFF2-40B4-BE49-F238E27FC236}">
                  <a16:creationId xmlns:a16="http://schemas.microsoft.com/office/drawing/2014/main" id="{0F399D83-3F87-4BE8-A80E-CC2A029E6CDD}"/>
                </a:ext>
              </a:extLst>
            </p:cNvPr>
            <p:cNvSpPr/>
            <p:nvPr/>
          </p:nvSpPr>
          <p:spPr>
            <a:xfrm>
              <a:off x="2438400" y="2550459"/>
              <a:ext cx="838200" cy="38100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8CB7F537-6542-45EF-BC31-A0D27FCED866}"/>
                </a:ext>
              </a:extLst>
            </p:cNvPr>
            <p:cNvSpPr/>
            <p:nvPr/>
          </p:nvSpPr>
          <p:spPr>
            <a:xfrm>
              <a:off x="3352800" y="2590800"/>
              <a:ext cx="730624" cy="318247"/>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E4E0BFDF-2665-4A42-9A80-F512C5886737}"/>
              </a:ext>
            </a:extLst>
          </p:cNvPr>
          <p:cNvPicPr>
            <a:picLocks noChangeAspect="1"/>
          </p:cNvPicPr>
          <p:nvPr/>
        </p:nvPicPr>
        <p:blipFill>
          <a:blip r:embed="rId3"/>
          <a:stretch>
            <a:fillRect/>
          </a:stretch>
        </p:blipFill>
        <p:spPr>
          <a:xfrm>
            <a:off x="1683124" y="2133600"/>
            <a:ext cx="4800600" cy="2655651"/>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61E57FD7-1F94-45BA-B3C7-BF55D5481574}"/>
              </a:ext>
            </a:extLst>
          </p:cNvPr>
          <p:cNvPicPr>
            <a:picLocks noChangeAspect="1"/>
          </p:cNvPicPr>
          <p:nvPr/>
        </p:nvPicPr>
        <p:blipFill rotWithShape="1">
          <a:blip r:embed="rId2"/>
          <a:srcRect r="24167"/>
          <a:stretch/>
        </p:blipFill>
        <p:spPr>
          <a:xfrm>
            <a:off x="818147" y="1443810"/>
            <a:ext cx="6934200" cy="4048867"/>
          </a:xfrm>
          <a:prstGeom prst="rect">
            <a:avLst/>
          </a:prstGeom>
          <a:ln>
            <a:solidFill>
              <a:schemeClr val="tx1">
                <a:lumMod val="50000"/>
                <a:lumOff val="50000"/>
              </a:schemeClr>
            </a:solidFill>
          </a:ln>
        </p:spPr>
      </p:pic>
    </p:spTree>
    <p:extLst>
      <p:ext uri="{BB962C8B-B14F-4D97-AF65-F5344CB8AC3E}">
        <p14:creationId xmlns:p14="http://schemas.microsoft.com/office/powerpoint/2010/main" val="749005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sz="2700" dirty="0"/>
              <a:t>Understanding the SharePoint Online App Catalog </a:t>
            </a:r>
          </a:p>
          <a:p>
            <a:pPr>
              <a:buFont typeface="Wingdings" panose="05000000000000000000" pitchFamily="2" charset="2"/>
              <a:buChar char="ü"/>
            </a:pPr>
            <a:r>
              <a:rPr lang="en-US" sz="2700" dirty="0"/>
              <a:t>Publishing and Installing SharePoint Add-ins</a:t>
            </a:r>
          </a:p>
          <a:p>
            <a:pPr>
              <a:buFont typeface="Wingdings" panose="05000000000000000000" pitchFamily="2" charset="2"/>
              <a:buChar char="ü"/>
            </a:pPr>
            <a:r>
              <a:rPr lang="en-US" sz="2700" dirty="0"/>
              <a:t>Packaging SharePoint Framework Projects</a:t>
            </a:r>
          </a:p>
          <a:p>
            <a:pPr>
              <a:buFont typeface="Wingdings" panose="05000000000000000000" pitchFamily="2" charset="2"/>
              <a:buChar char="Ø"/>
            </a:pPr>
            <a:r>
              <a:rPr lang="en-US" sz="2700" dirty="0"/>
              <a:t>Deploying Provider-hosted Add-ins</a:t>
            </a:r>
          </a:p>
        </p:txBody>
      </p:sp>
    </p:spTree>
    <p:extLst>
      <p:ext uri="{BB962C8B-B14F-4D97-AF65-F5344CB8AC3E}">
        <p14:creationId xmlns:p14="http://schemas.microsoft.com/office/powerpoint/2010/main" val="36453769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Registering the App Security Principal</a:t>
            </a:r>
          </a:p>
        </p:txBody>
      </p:sp>
      <p:sp>
        <p:nvSpPr>
          <p:cNvPr id="5" name="Content Placeholder 4"/>
          <p:cNvSpPr>
            <a:spLocks noGrp="1"/>
          </p:cNvSpPr>
          <p:nvPr>
            <p:ph idx="1"/>
          </p:nvPr>
        </p:nvSpPr>
        <p:spPr/>
        <p:txBody>
          <a:bodyPr>
            <a:normAutofit/>
          </a:bodyPr>
          <a:lstStyle/>
          <a:p>
            <a:r>
              <a:rPr lang="en-US" sz="2000" dirty="0"/>
              <a:t>Can be done manually using AppRegNew.aspx page</a:t>
            </a:r>
          </a:p>
          <a:p>
            <a:pPr lvl="1"/>
            <a:r>
              <a:rPr lang="en-US" sz="1600" dirty="0"/>
              <a:t>Enter the </a:t>
            </a:r>
            <a:r>
              <a:rPr lang="en-US" sz="1600" b="1" dirty="0"/>
              <a:t>App ID</a:t>
            </a:r>
            <a:r>
              <a:rPr lang="en-US" sz="1600" dirty="0"/>
              <a:t> (aka Client ID)</a:t>
            </a:r>
          </a:p>
          <a:p>
            <a:pPr lvl="1"/>
            <a:r>
              <a:rPr lang="en-US" sz="1600" dirty="0"/>
              <a:t>Enter an </a:t>
            </a:r>
            <a:r>
              <a:rPr lang="en-US" sz="1600" b="1" dirty="0"/>
              <a:t>App Secret</a:t>
            </a:r>
            <a:r>
              <a:rPr lang="en-US" sz="1600" dirty="0"/>
              <a:t> (even in S2S scenario when it is not used)</a:t>
            </a:r>
          </a:p>
          <a:p>
            <a:pPr lvl="1"/>
            <a:r>
              <a:rPr lang="en-US" sz="1600" dirty="0"/>
              <a:t>Enter a </a:t>
            </a:r>
            <a:r>
              <a:rPr lang="en-US" sz="1600" b="1" dirty="0"/>
              <a:t>Title</a:t>
            </a:r>
          </a:p>
          <a:p>
            <a:pPr lvl="1"/>
            <a:r>
              <a:rPr lang="en-US" sz="1600" dirty="0"/>
              <a:t>Enter an </a:t>
            </a:r>
            <a:r>
              <a:rPr lang="en-US" sz="1600" b="1" dirty="0"/>
              <a:t>App Domain</a:t>
            </a:r>
          </a:p>
        </p:txBody>
      </p:sp>
      <p:pic>
        <p:nvPicPr>
          <p:cNvPr id="3"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3335617"/>
            <a:ext cx="5029200" cy="1905000"/>
          </a:xfrm>
          <a:prstGeom prst="rect">
            <a:avLst/>
          </a:prstGeom>
          <a:noFill/>
          <a:ln>
            <a:solidFill>
              <a:schemeClr val="bg1">
                <a:lumMod val="75000"/>
              </a:schemeClr>
            </a:solidFill>
          </a:ln>
        </p:spPr>
      </p:pic>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0200" y="5106220"/>
            <a:ext cx="3480027" cy="1523180"/>
          </a:xfrm>
          <a:prstGeom prst="rect">
            <a:avLst/>
          </a:prstGeom>
          <a:noFill/>
          <a:ln>
            <a:solidFill>
              <a:schemeClr val="bg1">
                <a:lumMod val="75000"/>
              </a:schemeClr>
            </a:solidFill>
          </a:ln>
        </p:spPr>
      </p:pic>
      <p:cxnSp>
        <p:nvCxnSpPr>
          <p:cNvPr id="6" name="Straight Arrow Connector 5"/>
          <p:cNvCxnSpPr/>
          <p:nvPr/>
        </p:nvCxnSpPr>
        <p:spPr>
          <a:xfrm>
            <a:off x="4712179" y="5203236"/>
            <a:ext cx="1043078" cy="424132"/>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8605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Registering the App Security Principal for a Provider-hosted App</a:t>
            </a:r>
          </a:p>
        </p:txBody>
      </p:sp>
    </p:spTree>
    <p:extLst>
      <p:ext uri="{BB962C8B-B14F-4D97-AF65-F5344CB8AC3E}">
        <p14:creationId xmlns:p14="http://schemas.microsoft.com/office/powerpoint/2010/main" val="2077078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Creating the App Catalog Site Collection</a:t>
            </a:r>
            <a:endParaRPr lang="en-US" dirty="0"/>
          </a:p>
        </p:txBody>
      </p:sp>
      <p:sp>
        <p:nvSpPr>
          <p:cNvPr id="8" name="Content Placeholder 7"/>
          <p:cNvSpPr>
            <a:spLocks noGrp="1"/>
          </p:cNvSpPr>
          <p:nvPr>
            <p:ph idx="1"/>
          </p:nvPr>
        </p:nvSpPr>
        <p:spPr/>
        <p:txBody>
          <a:bodyPr/>
          <a:lstStyle/>
          <a:p>
            <a:r>
              <a:rPr lang="en-US" dirty="0"/>
              <a:t>You must create the App Catalog site collection</a:t>
            </a:r>
          </a:p>
          <a:p>
            <a:pPr lvl="1"/>
            <a:r>
              <a:rPr lang="en-US" dirty="0"/>
              <a:t>You can create it using a PowerShell script</a:t>
            </a:r>
          </a:p>
          <a:p>
            <a:pPr lvl="1"/>
            <a:r>
              <a:rPr lang="en-US" dirty="0"/>
              <a:t>You can create it using Central Administration</a:t>
            </a:r>
          </a:p>
          <a:p>
            <a:pPr lvl="1"/>
            <a:r>
              <a:rPr lang="en-US" dirty="0"/>
              <a:t>App Catalog site associated with one web application</a:t>
            </a:r>
          </a:p>
          <a:p>
            <a:pPr lvl="1"/>
            <a:endParaRPr lang="en-US" dirty="0"/>
          </a:p>
          <a:p>
            <a:pPr lvl="1"/>
            <a:endParaRPr lang="en-US" dirty="0"/>
          </a:p>
          <a:p>
            <a:pPr lvl="1"/>
            <a:endParaRPr lang="en-US" dirty="0"/>
          </a:p>
          <a:p>
            <a:pPr lvl="1"/>
            <a:endParaRPr lang="en-US" dirty="0"/>
          </a:p>
          <a:p>
            <a:pPr lvl="1"/>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3505200"/>
            <a:ext cx="6116834" cy="2514600"/>
          </a:xfrm>
          <a:prstGeom prst="rect">
            <a:avLst/>
          </a:prstGeom>
          <a:noFill/>
          <a:ln>
            <a:solidFill>
              <a:schemeClr val="bg1">
                <a:lumMod val="75000"/>
              </a:schemeClr>
            </a:solidFill>
          </a:ln>
        </p:spPr>
      </p:pic>
    </p:spTree>
    <p:extLst>
      <p:ext uri="{BB962C8B-B14F-4D97-AF65-F5344CB8AC3E}">
        <p14:creationId xmlns:p14="http://schemas.microsoft.com/office/powerpoint/2010/main" val="32565347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the App's Remote Web Project</a:t>
            </a:r>
          </a:p>
        </p:txBody>
      </p:sp>
      <p:sp>
        <p:nvSpPr>
          <p:cNvPr id="5" name="Content Placeholder 4"/>
          <p:cNvSpPr>
            <a:spLocks noGrp="1"/>
          </p:cNvSpPr>
          <p:nvPr>
            <p:ph idx="1"/>
          </p:nvPr>
        </p:nvSpPr>
        <p:spPr/>
        <p:txBody>
          <a:bodyPr>
            <a:normAutofit/>
          </a:bodyPr>
          <a:lstStyle/>
          <a:p>
            <a:r>
              <a:rPr lang="en-US" sz="2400" dirty="0"/>
              <a:t>Visual Studio provides Publish Web wizard</a:t>
            </a:r>
          </a:p>
          <a:p>
            <a:pPr lvl="1"/>
            <a:r>
              <a:rPr lang="en-US" sz="2000" dirty="0"/>
              <a:t>Allows you to create one or more deployment configurations</a:t>
            </a:r>
          </a:p>
          <a:p>
            <a:pPr lvl="1"/>
            <a:r>
              <a:rPr lang="en-US" sz="2000" dirty="0"/>
              <a:t>Automatically pushes Web Project files into IIS website</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174115" y="2743200"/>
            <a:ext cx="2223770" cy="1994535"/>
          </a:xfrm>
          <a:prstGeom prst="rect">
            <a:avLst/>
          </a:prstGeom>
          <a:noFill/>
          <a:ln w="19050">
            <a:solidFill>
              <a:schemeClr val="bg1">
                <a:lumMod val="75000"/>
              </a:schemeClr>
            </a:solidFill>
          </a:ln>
        </p:spPr>
      </p:pic>
      <p:pic>
        <p:nvPicPr>
          <p:cNvPr id="4" name="Picture 3"/>
          <p:cNvPicPr/>
          <p:nvPr/>
        </p:nvPicPr>
        <p:blipFill>
          <a:blip r:embed="rId3"/>
          <a:stretch>
            <a:fillRect/>
          </a:stretch>
        </p:blipFill>
        <p:spPr>
          <a:xfrm>
            <a:off x="4038600" y="3352800"/>
            <a:ext cx="4191000" cy="2971800"/>
          </a:xfrm>
          <a:prstGeom prst="rect">
            <a:avLst/>
          </a:prstGeom>
        </p:spPr>
      </p:pic>
      <p:cxnSp>
        <p:nvCxnSpPr>
          <p:cNvPr id="6" name="Straight Arrow Connector 5"/>
          <p:cNvCxnSpPr/>
          <p:nvPr/>
        </p:nvCxnSpPr>
        <p:spPr>
          <a:xfrm flipV="1">
            <a:off x="3020683" y="4321834"/>
            <a:ext cx="1189008" cy="126221"/>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07590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the Provider-hosted App Package</a:t>
            </a:r>
            <a:endParaRPr lang="en-US" dirty="0"/>
          </a:p>
        </p:txBody>
      </p:sp>
      <p:sp>
        <p:nvSpPr>
          <p:cNvPr id="5" name="Content Placeholder 4"/>
          <p:cNvSpPr>
            <a:spLocks noGrp="1"/>
          </p:cNvSpPr>
          <p:nvPr>
            <p:ph idx="1"/>
          </p:nvPr>
        </p:nvSpPr>
        <p:spPr/>
        <p:txBody>
          <a:bodyPr>
            <a:normAutofit/>
          </a:bodyPr>
          <a:lstStyle/>
          <a:p>
            <a:r>
              <a:rPr lang="en-US" sz="2400" dirty="0"/>
              <a:t>Visual Studio provides Publish your app page</a:t>
            </a:r>
          </a:p>
          <a:p>
            <a:pPr lvl="1"/>
            <a:r>
              <a:rPr lang="en-US" sz="2000" dirty="0"/>
              <a:t>Click </a:t>
            </a:r>
            <a:r>
              <a:rPr lang="en-US" sz="2000" b="1" dirty="0"/>
              <a:t>Package the app</a:t>
            </a:r>
            <a:r>
              <a:rPr lang="en-US" sz="2000" dirty="0"/>
              <a:t> to begin packaging process</a:t>
            </a:r>
          </a:p>
        </p:txBody>
      </p:sp>
      <p:pic>
        <p:nvPicPr>
          <p:cNvPr id="3"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4784" y="2454215"/>
            <a:ext cx="2174216" cy="1269820"/>
          </a:xfrm>
          <a:prstGeom prst="rect">
            <a:avLst/>
          </a:prstGeom>
          <a:noFill/>
          <a:ln>
            <a:solidFill>
              <a:schemeClr val="bg1">
                <a:lumMod val="75000"/>
              </a:schemeClr>
            </a:solidFill>
          </a:ln>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3122043" y="3472132"/>
            <a:ext cx="4369999" cy="2971800"/>
          </a:xfrm>
          <a:prstGeom prst="rect">
            <a:avLst/>
          </a:prstGeom>
          <a:noFill/>
          <a:ln>
            <a:solidFill>
              <a:schemeClr val="bg1">
                <a:lumMod val="75000"/>
              </a:schemeClr>
            </a:solidFill>
          </a:ln>
        </p:spPr>
      </p:pic>
      <p:cxnSp>
        <p:nvCxnSpPr>
          <p:cNvPr id="6" name="Straight Arrow Connector 5"/>
          <p:cNvCxnSpPr/>
          <p:nvPr/>
        </p:nvCxnSpPr>
        <p:spPr>
          <a:xfrm>
            <a:off x="2535447" y="3643222"/>
            <a:ext cx="751217" cy="212786"/>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633932" y="5934974"/>
            <a:ext cx="675017" cy="76200"/>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3083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 Information for the App Package</a:t>
            </a:r>
          </a:p>
        </p:txBody>
      </p:sp>
      <p:sp>
        <p:nvSpPr>
          <p:cNvPr id="5" name="Content Placeholder 4"/>
          <p:cNvSpPr>
            <a:spLocks noGrp="1"/>
          </p:cNvSpPr>
          <p:nvPr>
            <p:ph idx="1"/>
          </p:nvPr>
        </p:nvSpPr>
        <p:spPr/>
        <p:txBody>
          <a:bodyPr>
            <a:normAutofit/>
          </a:bodyPr>
          <a:lstStyle/>
          <a:p>
            <a:r>
              <a:rPr lang="en-US" sz="2400" dirty="0"/>
              <a:t>Provide-hosted App must be published with…</a:t>
            </a:r>
          </a:p>
          <a:p>
            <a:pPr lvl="1"/>
            <a:r>
              <a:rPr lang="en-US" sz="2000" dirty="0"/>
              <a:t>SSL-based URL where the remote web has been deployed</a:t>
            </a:r>
          </a:p>
          <a:p>
            <a:pPr lvl="1"/>
            <a:r>
              <a:rPr lang="en-US" sz="2000" dirty="0"/>
              <a:t>The App ID (aka Client ID)</a:t>
            </a:r>
          </a:p>
        </p:txBody>
      </p:sp>
      <p:pic>
        <p:nvPicPr>
          <p:cNvPr id="3" name="Picture 2"/>
          <p:cNvPicPr/>
          <p:nvPr/>
        </p:nvPicPr>
        <p:blipFill>
          <a:blip r:embed="rId2"/>
          <a:stretch>
            <a:fillRect/>
          </a:stretch>
        </p:blipFill>
        <p:spPr>
          <a:xfrm>
            <a:off x="1143000" y="2749550"/>
            <a:ext cx="2882265" cy="2578100"/>
          </a:xfrm>
          <a:prstGeom prst="rect">
            <a:avLst/>
          </a:prstGeom>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3276600" y="5562600"/>
            <a:ext cx="5679440" cy="1164607"/>
          </a:xfrm>
          <a:prstGeom prst="rect">
            <a:avLst/>
          </a:prstGeom>
          <a:noFill/>
          <a:ln>
            <a:solidFill>
              <a:schemeClr val="bg1">
                <a:lumMod val="75000"/>
              </a:schemeClr>
            </a:solidFill>
          </a:ln>
        </p:spPr>
      </p:pic>
      <p:cxnSp>
        <p:nvCxnSpPr>
          <p:cNvPr id="6" name="Straight Arrow Connector 5"/>
          <p:cNvCxnSpPr/>
          <p:nvPr/>
        </p:nvCxnSpPr>
        <p:spPr>
          <a:xfrm>
            <a:off x="3288102" y="5233059"/>
            <a:ext cx="1059611" cy="1090103"/>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3404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 and Installing the App</a:t>
            </a:r>
          </a:p>
        </p:txBody>
      </p:sp>
      <p:sp>
        <p:nvSpPr>
          <p:cNvPr id="7" name="Content Placeholder 6"/>
          <p:cNvSpPr>
            <a:spLocks noGrp="1"/>
          </p:cNvSpPr>
          <p:nvPr>
            <p:ph idx="1"/>
          </p:nvPr>
        </p:nvSpPr>
        <p:spPr>
          <a:xfrm>
            <a:off x="152400" y="1219200"/>
            <a:ext cx="8382000" cy="5181600"/>
          </a:xfrm>
        </p:spPr>
        <p:txBody>
          <a:bodyPr>
            <a:normAutofit/>
          </a:bodyPr>
          <a:lstStyle/>
          <a:p>
            <a:r>
              <a:rPr lang="en-US" sz="2000" dirty="0"/>
              <a:t>Publish the app package </a:t>
            </a:r>
            <a:r>
              <a:rPr lang="en-US" sz="1600" i="1" dirty="0"/>
              <a:t>(just like with a SharePoint-hosted app)</a:t>
            </a:r>
          </a:p>
          <a:p>
            <a:endParaRPr lang="en-US" sz="1600" i="1" dirty="0"/>
          </a:p>
          <a:p>
            <a:endParaRPr lang="en-US" sz="1600" i="1" dirty="0"/>
          </a:p>
          <a:p>
            <a:endParaRPr lang="en-US" sz="1600" i="1" dirty="0"/>
          </a:p>
          <a:p>
            <a:endParaRPr lang="en-US" sz="1600" i="1" dirty="0"/>
          </a:p>
          <a:p>
            <a:r>
              <a:rPr lang="en-US" sz="2000" dirty="0"/>
              <a:t>Install and launch</a:t>
            </a:r>
            <a:endParaRPr lang="en-US" sz="2400"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1" y="1676400"/>
            <a:ext cx="3962400" cy="1316547"/>
          </a:xfrm>
          <a:prstGeom prst="rect">
            <a:avLst/>
          </a:prstGeom>
          <a:noFill/>
          <a:ln>
            <a:solidFill>
              <a:schemeClr val="bg1">
                <a:lumMod val="75000"/>
              </a:schemeClr>
            </a:solidFill>
          </a:ln>
        </p:spPr>
      </p:pic>
      <p:pic>
        <p:nvPicPr>
          <p:cNvPr id="5" name="Picture 4"/>
          <p:cNvPicPr/>
          <p:nvPr/>
        </p:nvPicPr>
        <p:blipFill rotWithShape="1">
          <a:blip r:embed="rId3" cstate="print">
            <a:extLst>
              <a:ext uri="{28A0092B-C50C-407E-A947-70E740481C1C}">
                <a14:useLocalDpi xmlns:a14="http://schemas.microsoft.com/office/drawing/2010/main" val="0"/>
              </a:ext>
            </a:extLst>
          </a:blip>
          <a:srcRect r="37307"/>
          <a:stretch/>
        </p:blipFill>
        <p:spPr bwMode="auto">
          <a:xfrm>
            <a:off x="639793" y="3450147"/>
            <a:ext cx="1874807" cy="1426653"/>
          </a:xfrm>
          <a:prstGeom prst="rect">
            <a:avLst/>
          </a:prstGeom>
          <a:noFill/>
          <a:ln>
            <a:solidFill>
              <a:schemeClr val="bg1">
                <a:lumMod val="75000"/>
              </a:schemeClr>
            </a:solidFill>
          </a:ln>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04657" y="4724400"/>
            <a:ext cx="5972720" cy="1981200"/>
          </a:xfrm>
          <a:prstGeom prst="rect">
            <a:avLst/>
          </a:prstGeom>
          <a:noFill/>
          <a:ln>
            <a:solidFill>
              <a:schemeClr val="bg1">
                <a:lumMod val="75000"/>
              </a:schemeClr>
            </a:solidFill>
          </a:ln>
        </p:spPr>
      </p:pic>
      <p:cxnSp>
        <p:nvCxnSpPr>
          <p:cNvPr id="9" name="Straight Arrow Connector 8"/>
          <p:cNvCxnSpPr/>
          <p:nvPr/>
        </p:nvCxnSpPr>
        <p:spPr>
          <a:xfrm>
            <a:off x="2308561" y="4733010"/>
            <a:ext cx="412078" cy="232930"/>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2108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a Provider-hosted App in an Office 365 using Windows Azure</a:t>
            </a:r>
          </a:p>
        </p:txBody>
      </p:sp>
    </p:spTree>
    <p:extLst>
      <p:ext uri="{BB962C8B-B14F-4D97-AF65-F5344CB8AC3E}">
        <p14:creationId xmlns:p14="http://schemas.microsoft.com/office/powerpoint/2010/main" val="39328262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sz="2700" dirty="0"/>
              <a:t>Understanding the SharePoint Online App Catalog </a:t>
            </a:r>
          </a:p>
          <a:p>
            <a:pPr>
              <a:buFont typeface="Wingdings" panose="05000000000000000000" pitchFamily="2" charset="2"/>
              <a:buChar char="ü"/>
            </a:pPr>
            <a:r>
              <a:rPr lang="en-US" sz="2700" dirty="0"/>
              <a:t>Publishing and Installing SharePoint Add-ins</a:t>
            </a:r>
          </a:p>
          <a:p>
            <a:pPr>
              <a:buFont typeface="Wingdings" panose="05000000000000000000" pitchFamily="2" charset="2"/>
              <a:buChar char="ü"/>
            </a:pPr>
            <a:r>
              <a:rPr lang="en-US" sz="2700" dirty="0"/>
              <a:t>Packaging SharePoint Framework Projects</a:t>
            </a:r>
          </a:p>
          <a:p>
            <a:pPr>
              <a:buFont typeface="Wingdings" panose="05000000000000000000" pitchFamily="2" charset="2"/>
              <a:buChar char="ü"/>
            </a:pPr>
            <a:r>
              <a:rPr lang="en-US" sz="2700" dirty="0"/>
              <a:t>Deploying Provider-hosted Add-ins</a:t>
            </a:r>
          </a:p>
        </p:txBody>
      </p:sp>
    </p:spTree>
    <p:extLst>
      <p:ext uri="{BB962C8B-B14F-4D97-AF65-F5344CB8AC3E}">
        <p14:creationId xmlns:p14="http://schemas.microsoft.com/office/powerpoint/2010/main" val="2339071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App Catalog URL and Permissions</a:t>
            </a:r>
            <a:endParaRPr lang="en-US" dirty="0"/>
          </a:p>
        </p:txBody>
      </p:sp>
      <p:sp>
        <p:nvSpPr>
          <p:cNvPr id="6" name="Content Placeholder 5"/>
          <p:cNvSpPr>
            <a:spLocks noGrp="1"/>
          </p:cNvSpPr>
          <p:nvPr>
            <p:ph idx="1"/>
          </p:nvPr>
        </p:nvSpPr>
        <p:spPr/>
        <p:txBody>
          <a:bodyPr>
            <a:normAutofit/>
          </a:bodyPr>
          <a:lstStyle/>
          <a:p>
            <a:r>
              <a:rPr lang="en-US" sz="2400" dirty="0"/>
              <a:t>App catalog site created at a specific URL</a:t>
            </a:r>
          </a:p>
          <a:p>
            <a:pPr lvl="1"/>
            <a:r>
              <a:rPr lang="en-US" sz="2000" dirty="0"/>
              <a:t>Creating App Catalog site with PowerShell is more flexible</a:t>
            </a:r>
            <a:br>
              <a:rPr lang="en-US" sz="2000" dirty="0"/>
            </a:br>
            <a:r>
              <a:rPr lang="en-US" sz="1600" i="1" dirty="0"/>
              <a:t>you can create site as top-level domain using host-named site collections (HNSCs)</a:t>
            </a:r>
          </a:p>
          <a:p>
            <a:pPr lvl="1"/>
            <a:endParaRPr lang="en-US" sz="2000" dirty="0"/>
          </a:p>
          <a:p>
            <a:pPr lvl="1"/>
            <a:endParaRPr lang="en-US" sz="2000" dirty="0"/>
          </a:p>
          <a:p>
            <a:pPr lvl="1"/>
            <a:endParaRPr lang="en-US" sz="2000" dirty="0"/>
          </a:p>
          <a:p>
            <a:r>
              <a:rPr lang="en-US" sz="2400" dirty="0"/>
              <a:t>Setting App Catalog permissions</a:t>
            </a:r>
          </a:p>
          <a:p>
            <a:pPr lvl="1"/>
            <a:r>
              <a:rPr lang="en-US" sz="2000" dirty="0"/>
              <a:t>Site collection administrator becomes App Catalog administrator</a:t>
            </a:r>
          </a:p>
          <a:p>
            <a:pPr lvl="1"/>
            <a:r>
              <a:rPr lang="en-US" sz="2000" dirty="0"/>
              <a:t>End user permissions allows user to discover and install apps</a:t>
            </a:r>
          </a:p>
          <a:p>
            <a:endParaRPr lang="en-US" sz="2000" dirty="0"/>
          </a:p>
          <a:p>
            <a:endParaRPr lang="en-US" sz="2000"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144438" y="4953000"/>
            <a:ext cx="5728246" cy="1676400"/>
          </a:xfrm>
          <a:prstGeom prst="rect">
            <a:avLst/>
          </a:prstGeom>
          <a:noFill/>
          <a:ln w="28575">
            <a:solidFill>
              <a:schemeClr val="bg1">
                <a:lumMod val="75000"/>
              </a:schemeClr>
            </a:solidFill>
          </a:ln>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590800"/>
            <a:ext cx="5118100" cy="990600"/>
          </a:xfrm>
          <a:prstGeom prst="rect">
            <a:avLst/>
          </a:prstGeom>
          <a:noFill/>
          <a:ln w="28575">
            <a:solidFill>
              <a:schemeClr val="bg1">
                <a:lumMod val="75000"/>
              </a:schemeClr>
            </a:solidFill>
          </a:ln>
        </p:spPr>
      </p:pic>
    </p:spTree>
    <p:extLst>
      <p:ext uri="{BB962C8B-B14F-4D97-AF65-F5344CB8AC3E}">
        <p14:creationId xmlns:p14="http://schemas.microsoft.com/office/powerpoint/2010/main" val="3753510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Apps for SharePoint Document Library</a:t>
            </a:r>
            <a:endParaRPr lang="en-US" dirty="0"/>
          </a:p>
        </p:txBody>
      </p:sp>
      <p:sp>
        <p:nvSpPr>
          <p:cNvPr id="3" name="Content Placeholder 2"/>
          <p:cNvSpPr>
            <a:spLocks noGrp="1"/>
          </p:cNvSpPr>
          <p:nvPr>
            <p:ph idx="1"/>
          </p:nvPr>
        </p:nvSpPr>
        <p:spPr/>
        <p:txBody>
          <a:bodyPr>
            <a:normAutofit/>
          </a:bodyPr>
          <a:lstStyle/>
          <a:p>
            <a:r>
              <a:rPr lang="en-US" sz="2400" dirty="0"/>
              <a:t>Apps for SharePoint is special document library</a:t>
            </a:r>
          </a:p>
          <a:p>
            <a:pPr lvl="1"/>
            <a:r>
              <a:rPr lang="en-US" sz="2000" dirty="0"/>
              <a:t>It's the place where you publish SharePoint apps</a:t>
            </a:r>
          </a:p>
          <a:p>
            <a:pPr lvl="1"/>
            <a:r>
              <a:rPr lang="en-US" sz="2000" dirty="0"/>
              <a:t>You upload app package and enter the related metadata</a:t>
            </a:r>
          </a:p>
        </p:txBody>
      </p:sp>
      <p:grpSp>
        <p:nvGrpSpPr>
          <p:cNvPr id="16" name="Group 15"/>
          <p:cNvGrpSpPr/>
          <p:nvPr/>
        </p:nvGrpSpPr>
        <p:grpSpPr>
          <a:xfrm>
            <a:off x="609600" y="2895600"/>
            <a:ext cx="7177520" cy="3239938"/>
            <a:chOff x="685800" y="2945202"/>
            <a:chExt cx="7177520" cy="3239938"/>
          </a:xfrm>
        </p:grpSpPr>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85800" y="2945202"/>
              <a:ext cx="4370451" cy="1981200"/>
            </a:xfrm>
            <a:prstGeom prst="rect">
              <a:avLst/>
            </a:prstGeom>
            <a:noFill/>
            <a:ln>
              <a:noFill/>
            </a:ln>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4051540"/>
              <a:ext cx="6034520" cy="2133600"/>
            </a:xfrm>
            <a:prstGeom prst="rect">
              <a:avLst/>
            </a:prstGeom>
            <a:noFill/>
            <a:ln w="12700">
              <a:solidFill>
                <a:schemeClr val="tx1"/>
              </a:solidFill>
            </a:ln>
          </p:spPr>
        </p:pic>
        <p:cxnSp>
          <p:nvCxnSpPr>
            <p:cNvPr id="10" name="Straight Connector 9"/>
            <p:cNvCxnSpPr/>
            <p:nvPr/>
          </p:nvCxnSpPr>
          <p:spPr>
            <a:xfrm>
              <a:off x="5041874" y="2945202"/>
              <a:ext cx="14377" cy="110633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990601" y="4926402"/>
              <a:ext cx="83819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24839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App Catalog Site</a:t>
            </a:r>
          </a:p>
        </p:txBody>
      </p:sp>
    </p:spTree>
    <p:extLst>
      <p:ext uri="{BB962C8B-B14F-4D97-AF65-F5344CB8AC3E}">
        <p14:creationId xmlns:p14="http://schemas.microsoft.com/office/powerpoint/2010/main" val="1162037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sz="2700" dirty="0"/>
              <a:t>Understanding the SharePoint Online App Catalog </a:t>
            </a:r>
          </a:p>
          <a:p>
            <a:pPr>
              <a:buFont typeface="Wingdings" panose="05000000000000000000" pitchFamily="2" charset="2"/>
              <a:buChar char="Ø"/>
            </a:pPr>
            <a:r>
              <a:rPr lang="en-US" sz="2700" dirty="0"/>
              <a:t>Publishing and Installing SharePoint Add-ins</a:t>
            </a:r>
          </a:p>
          <a:p>
            <a:r>
              <a:rPr lang="en-US" sz="2700" dirty="0"/>
              <a:t>Packaging SharePoint Framework Projects</a:t>
            </a:r>
          </a:p>
          <a:p>
            <a:r>
              <a:rPr lang="en-US" sz="2700" dirty="0"/>
              <a:t>Deploying Provider-hosted Add-ins</a:t>
            </a:r>
          </a:p>
        </p:txBody>
      </p:sp>
    </p:spTree>
    <p:extLst>
      <p:ext uri="{BB962C8B-B14F-4D97-AF65-F5344CB8AC3E}">
        <p14:creationId xmlns:p14="http://schemas.microsoft.com/office/powerpoint/2010/main" val="2885165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Deployment Overview</a:t>
            </a:r>
            <a:br>
              <a:rPr lang="en-US" dirty="0"/>
            </a:br>
            <a:r>
              <a:rPr lang="en-US" sz="1400" dirty="0"/>
              <a:t>for a SharePoint-hosted App</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Package the app</a:t>
            </a:r>
          </a:p>
          <a:p>
            <a:pPr lvl="1"/>
            <a:r>
              <a:rPr lang="en-US" dirty="0"/>
              <a:t>Package app resources in distributable file</a:t>
            </a:r>
          </a:p>
          <a:p>
            <a:pPr marL="514350" indent="-514350">
              <a:lnSpc>
                <a:spcPct val="150000"/>
              </a:lnSpc>
              <a:buFont typeface="+mj-lt"/>
              <a:buAutoNum type="arabicPeriod"/>
            </a:pPr>
            <a:r>
              <a:rPr lang="en-US" dirty="0"/>
              <a:t>Publish the app</a:t>
            </a:r>
          </a:p>
          <a:p>
            <a:pPr lvl="1"/>
            <a:r>
              <a:rPr lang="en-US" dirty="0"/>
              <a:t>Make app available for installation and upgrade</a:t>
            </a:r>
          </a:p>
          <a:p>
            <a:pPr marL="514350" indent="-514350">
              <a:lnSpc>
                <a:spcPct val="150000"/>
              </a:lnSpc>
              <a:buFont typeface="+mj-lt"/>
              <a:buAutoNum type="arabicPeriod"/>
            </a:pPr>
            <a:r>
              <a:rPr lang="en-US" dirty="0"/>
              <a:t>Install the app</a:t>
            </a:r>
          </a:p>
          <a:p>
            <a:pPr lvl="1"/>
            <a:r>
              <a:rPr lang="en-US" dirty="0"/>
              <a:t>Make app available for use</a:t>
            </a:r>
          </a:p>
          <a:p>
            <a:pPr marL="514350" indent="-514350">
              <a:lnSpc>
                <a:spcPct val="150000"/>
              </a:lnSpc>
              <a:buFont typeface="+mj-lt"/>
              <a:buAutoNum type="arabicPeriod"/>
            </a:pPr>
            <a:r>
              <a:rPr lang="en-US" dirty="0"/>
              <a:t>Upgrade the app</a:t>
            </a:r>
          </a:p>
          <a:p>
            <a:pPr lvl="1"/>
            <a:r>
              <a:rPr lang="en-US" dirty="0"/>
              <a:t>Replace current version of app with newer version</a:t>
            </a:r>
          </a:p>
        </p:txBody>
      </p:sp>
    </p:spTree>
    <p:extLst>
      <p:ext uri="{BB962C8B-B14F-4D97-AF65-F5344CB8AC3E}">
        <p14:creationId xmlns:p14="http://schemas.microsoft.com/office/powerpoint/2010/main" val="1914617089"/>
      </p:ext>
    </p:extLst>
  </p:cSld>
  <p:clrMapOvr>
    <a:masterClrMapping/>
  </p:clrMapOvr>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547237-B119-45CA-BEFC-A2DA2BDB03E7}">
  <ds:schemaRefs>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http://schemas.microsoft.com/office/2006/metadata/properties"/>
    <ds:schemaRef ds:uri="http://purl.org/dc/elements/1.1/"/>
    <ds:schemaRef ds:uri="http://purl.org/dc/terms/"/>
    <ds:schemaRef ds:uri="http://www.w3.org/XML/1998/namespace"/>
  </ds:schemaRefs>
</ds:datastoreItem>
</file>

<file path=customXml/itemProps2.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 Course Module</Template>
  <TotalTime>1938</TotalTime>
  <Words>1606</Words>
  <Application>Microsoft Office PowerPoint</Application>
  <PresentationFormat>On-screen Show (4:3)</PresentationFormat>
  <Paragraphs>245</Paragraphs>
  <Slides>45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Arial Black</vt:lpstr>
      <vt:lpstr>Calibri</vt:lpstr>
      <vt:lpstr>Courier New</vt:lpstr>
      <vt:lpstr>Lucida Console</vt:lpstr>
      <vt:lpstr>Wingdings</vt:lpstr>
      <vt:lpstr>CPT Course Module</vt:lpstr>
      <vt:lpstr>Packaging and Deploying SharePoint Framework Solutions</vt:lpstr>
      <vt:lpstr>Agenda</vt:lpstr>
      <vt:lpstr>Understanding the App Catalog</vt:lpstr>
      <vt:lpstr>Creating the App Catalog Site Collection</vt:lpstr>
      <vt:lpstr>App Catalog URL and Permissions</vt:lpstr>
      <vt:lpstr>Apps for SharePoint Document Library</vt:lpstr>
      <vt:lpstr>Creating an App Catalog Site</vt:lpstr>
      <vt:lpstr>Agenda</vt:lpstr>
      <vt:lpstr>App Deployment Overview for a SharePoint-hosted App</vt:lpstr>
      <vt:lpstr>App Package</vt:lpstr>
      <vt:lpstr>App Web Solution Package</vt:lpstr>
      <vt:lpstr>Packaging Host Web Features</vt:lpstr>
      <vt:lpstr>Preparing a Project for Packaging</vt:lpstr>
      <vt:lpstr>Creating an App Package</vt:lpstr>
      <vt:lpstr>Publishing an App</vt:lpstr>
      <vt:lpstr>Installing Apps</vt:lpstr>
      <vt:lpstr>Completing the App installation Process</vt:lpstr>
      <vt:lpstr>Launching the App After Installation</vt:lpstr>
      <vt:lpstr>Uninstalling an App</vt:lpstr>
      <vt:lpstr>Publishing and Installing a SharePoint-hosted App</vt:lpstr>
      <vt:lpstr>Installing Apps at Tenancy Scope</vt:lpstr>
      <vt:lpstr>Configuring an App Deployment</vt:lpstr>
      <vt:lpstr>Installing an App at Tenancy Scope</vt:lpstr>
      <vt:lpstr>Upgrading Apps</vt:lpstr>
      <vt:lpstr>Overwriting Existing Files During Upgrade</vt:lpstr>
      <vt:lpstr>Configuring Feature Upgrade Actions</vt:lpstr>
      <vt:lpstr>Upgrading the Start Page of a SharePoint-hosted App</vt:lpstr>
      <vt:lpstr>Agenda</vt:lpstr>
      <vt:lpstr>SPFx Project Configuration Files</vt:lpstr>
      <vt:lpstr>package-solution.json</vt:lpstr>
      <vt:lpstr>Building a SPFx Solution</vt:lpstr>
      <vt:lpstr>Enabling the Office 365 CDN</vt:lpstr>
      <vt:lpstr>includeClientSideAssets = True</vt:lpstr>
      <vt:lpstr>Packaging a SPFx Solution for Distribution</vt:lpstr>
      <vt:lpstr>Inside a SPFx Solution Package</vt:lpstr>
      <vt:lpstr>Deploying Solution to Office 365 Tenancy</vt:lpstr>
      <vt:lpstr>Agenda</vt:lpstr>
      <vt:lpstr>Registering the App Security Principal</vt:lpstr>
      <vt:lpstr>Registering the App Security Principal for a Provider-hosted App</vt:lpstr>
      <vt:lpstr>Deploying the App's Remote Web Project</vt:lpstr>
      <vt:lpstr>Creating the Provider-hosted App Package</vt:lpstr>
      <vt:lpstr>Enter Information for the App Package</vt:lpstr>
      <vt:lpstr>Publishing and Installing the App</vt:lpstr>
      <vt:lpstr>Deploying a Provider-hosted App in an Office 365 using Windows Azure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Packaging and Deploying SharePoint Framework Solutions</dc:title>
  <dc:creator>Windows User</dc:creator>
  <cp:lastModifiedBy>Ted Pattison</cp:lastModifiedBy>
  <cp:revision>154</cp:revision>
  <dcterms:created xsi:type="dcterms:W3CDTF">2012-07-07T16:17:22Z</dcterms:created>
  <dcterms:modified xsi:type="dcterms:W3CDTF">2018-07-10T16:00:06Z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