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79" r:id="rId6"/>
    <p:sldId id="278" r:id="rId7"/>
    <p:sldId id="294" r:id="rId8"/>
    <p:sldId id="280" r:id="rId9"/>
    <p:sldId id="281" r:id="rId10"/>
    <p:sldId id="282" r:id="rId11"/>
    <p:sldId id="300" r:id="rId12"/>
    <p:sldId id="285" r:id="rId13"/>
    <p:sldId id="301" r:id="rId14"/>
    <p:sldId id="286" r:id="rId15"/>
    <p:sldId id="292" r:id="rId16"/>
    <p:sldId id="293" r:id="rId17"/>
    <p:sldId id="287" r:id="rId18"/>
    <p:sldId id="288" r:id="rId19"/>
    <p:sldId id="302" r:id="rId20"/>
    <p:sldId id="289" r:id="rId21"/>
    <p:sldId id="290" r:id="rId22"/>
    <p:sldId id="291" r:id="rId23"/>
    <p:sldId id="295" r:id="rId24"/>
    <p:sldId id="299" r:id="rId25"/>
    <p:sldId id="303"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6" autoAdjust="0"/>
    <p:restoredTop sz="95268" autoAdjust="0"/>
  </p:normalViewPr>
  <p:slideViewPr>
    <p:cSldViewPr>
      <p:cViewPr varScale="1">
        <p:scale>
          <a:sx n="82" d="100"/>
          <a:sy n="82" d="100"/>
        </p:scale>
        <p:origin x="1162" y="7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Microsoft Graph API and explains how this powerful library abstracts away the divisions between Azure Active Directory, Exchange Online, SharePoint Online and OneDrive to create a single, unified API for general application development. Students will learn how to program against the Microsoft Graph API in an SPFX Web Part using both the </a:t>
            </a:r>
            <a:r>
              <a:rPr lang="en-US" sz="1200" kern="1200" dirty="0" err="1">
                <a:solidFill>
                  <a:schemeClr val="tx1"/>
                </a:solidFill>
                <a:effectLst/>
                <a:latin typeface="+mn-lt"/>
                <a:ea typeface="+mn-ea"/>
                <a:cs typeface="+mn-cs"/>
              </a:rPr>
              <a:t>AadHttpClient</a:t>
            </a:r>
            <a:r>
              <a:rPr lang="en-US" sz="1200" kern="1200" dirty="0">
                <a:solidFill>
                  <a:schemeClr val="tx1"/>
                </a:solidFill>
                <a:effectLst/>
                <a:latin typeface="+mn-lt"/>
                <a:ea typeface="+mn-ea"/>
                <a:cs typeface="+mn-cs"/>
              </a:rPr>
              <a:t> class and the </a:t>
            </a:r>
            <a:r>
              <a:rPr lang="en-US" sz="1200" kern="1200" dirty="0" err="1">
                <a:solidFill>
                  <a:schemeClr val="tx1"/>
                </a:solidFill>
                <a:effectLst/>
                <a:latin typeface="+mn-lt"/>
                <a:ea typeface="+mn-ea"/>
                <a:cs typeface="+mn-cs"/>
              </a:rPr>
              <a:t>MSGraphClient</a:t>
            </a:r>
            <a:r>
              <a:rPr lang="en-US" sz="1200" kern="1200" dirty="0">
                <a:solidFill>
                  <a:schemeClr val="tx1"/>
                </a:solidFill>
                <a:effectLst/>
                <a:latin typeface="+mn-lt"/>
                <a:ea typeface="+mn-ea"/>
                <a:cs typeface="+mn-cs"/>
              </a:rPr>
              <a:t> class. The module also explains why it’s necessary to add API permission request into the package-</a:t>
            </a:r>
            <a:r>
              <a:rPr lang="en-US" sz="1200" kern="1200" dirty="0" err="1">
                <a:solidFill>
                  <a:schemeClr val="tx1"/>
                </a:solidFill>
                <a:effectLst/>
                <a:latin typeface="+mn-lt"/>
                <a:ea typeface="+mn-ea"/>
                <a:cs typeface="+mn-cs"/>
              </a:rPr>
              <a:t>solution.json</a:t>
            </a:r>
            <a:r>
              <a:rPr lang="en-US" sz="1200" kern="1200" dirty="0">
                <a:solidFill>
                  <a:schemeClr val="tx1"/>
                </a:solidFill>
                <a:effectLst/>
                <a:latin typeface="+mn-lt"/>
                <a:ea typeface="+mn-ea"/>
                <a:cs typeface="+mn-cs"/>
              </a:rPr>
              <a:t> file for an SPFX solution and how to grant tenant-level API permissions in the SharePoint Admin Center. Along the way, students will learn how to program the Microsoft Graph API to view and create users in Azure Active Directory and to read and send email messages and calendar events using an Exchange inbox.</a:t>
            </a: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316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5086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232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9978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525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pisandbox.msdn.microsoft.com/" TargetMode="External"/><Relationship Id="rId2" Type="http://schemas.openxmlformats.org/officeDocument/2006/relationships/hyperlink" Target="http://dev.office.com/" TargetMode="External"/><Relationship Id="rId1" Type="http://schemas.openxmlformats.org/officeDocument/2006/relationships/slideLayout" Target="../slideLayouts/slideLayout2.xml"/><Relationship Id="rId4" Type="http://schemas.openxmlformats.org/officeDocument/2006/relationships/hyperlink" Target="https://github.com/OfficeDev"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isandbox.msdn.microsof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with the Microsoft Graph API</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The Microsoft Graph API</a:t>
            </a:r>
          </a:p>
        </p:txBody>
      </p:sp>
      <p:sp>
        <p:nvSpPr>
          <p:cNvPr id="3" name="Content Placeholder 2"/>
          <p:cNvSpPr>
            <a:spLocks noGrp="1"/>
          </p:cNvSpPr>
          <p:nvPr>
            <p:ph idx="1"/>
          </p:nvPr>
        </p:nvSpPr>
        <p:spPr/>
        <p:txBody>
          <a:bodyPr/>
          <a:lstStyle/>
          <a:p>
            <a:r>
              <a:rPr lang="en-US" sz="2400" dirty="0"/>
              <a:t>Designed as a single, more-comprehensive service</a:t>
            </a:r>
          </a:p>
          <a:p>
            <a:pPr lvl="1"/>
            <a:r>
              <a:rPr lang="en-US" sz="2000" dirty="0"/>
              <a:t>Abstracts away divisions between AD, Exchange and SharePoint</a:t>
            </a:r>
          </a:p>
          <a:p>
            <a:pPr lvl="1"/>
            <a:r>
              <a:rPr lang="en-US" sz="2000" dirty="0"/>
              <a:t>No need to discover endpoints using the Discovery Service</a:t>
            </a:r>
          </a:p>
          <a:p>
            <a:pPr lvl="1"/>
            <a:r>
              <a:rPr lang="en-US" sz="2000" dirty="0"/>
              <a:t>You can acquire and cache a single access token per user</a:t>
            </a:r>
          </a:p>
        </p:txBody>
      </p:sp>
      <p:sp>
        <p:nvSpPr>
          <p:cNvPr id="32" name="Rectangle 31"/>
          <p:cNvSpPr/>
          <p:nvPr/>
        </p:nvSpPr>
        <p:spPr bwMode="auto">
          <a:xfrm>
            <a:off x="914400" y="3276600"/>
            <a:ext cx="7548562" cy="2406650"/>
          </a:xfrm>
          <a:prstGeom prst="rect">
            <a:avLst/>
          </a:prstGeom>
          <a:solidFill>
            <a:schemeClr val="bg1">
              <a:lumMod val="85000"/>
            </a:schemeClr>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255712" y="4098925"/>
            <a:ext cx="13589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Your</a:t>
            </a:r>
          </a:p>
          <a:p>
            <a:pPr algn="ctr">
              <a:defRPr/>
            </a:pPr>
            <a:r>
              <a:rPr lang="en-US" sz="1200" dirty="0"/>
              <a:t>Office 365</a:t>
            </a:r>
          </a:p>
          <a:p>
            <a:pPr algn="ctr">
              <a:defRPr/>
            </a:pPr>
            <a:r>
              <a:rPr lang="en-US" sz="1200" dirty="0"/>
              <a:t>Application</a:t>
            </a:r>
          </a:p>
        </p:txBody>
      </p:sp>
      <p:cxnSp>
        <p:nvCxnSpPr>
          <p:cNvPr id="16" name="Straight Arrow Connector 15"/>
          <p:cNvCxnSpPr>
            <a:stCxn id="8" idx="3"/>
            <a:endCxn id="13" idx="1"/>
          </p:cNvCxnSpPr>
          <p:nvPr/>
        </p:nvCxnSpPr>
        <p:spPr>
          <a:xfrm>
            <a:off x="2614613" y="4498975"/>
            <a:ext cx="650875"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915150" y="3436939"/>
            <a:ext cx="1325562" cy="604837"/>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Azure AD Data</a:t>
            </a:r>
          </a:p>
          <a:p>
            <a:pPr algn="ctr">
              <a:defRPr/>
            </a:pPr>
            <a:r>
              <a:rPr lang="en-US" sz="1000" dirty="0">
                <a:solidFill>
                  <a:srgbClr val="800000"/>
                </a:solidFill>
              </a:rPr>
              <a:t>Users</a:t>
            </a:r>
          </a:p>
          <a:p>
            <a:pPr algn="ctr">
              <a:defRPr/>
            </a:pPr>
            <a:r>
              <a:rPr lang="en-US" sz="1000" dirty="0">
                <a:solidFill>
                  <a:srgbClr val="800000"/>
                </a:solidFill>
              </a:rPr>
              <a:t>Groups</a:t>
            </a:r>
          </a:p>
        </p:txBody>
      </p:sp>
      <p:sp>
        <p:nvSpPr>
          <p:cNvPr id="23" name="Rounded Rectangle 22"/>
          <p:cNvSpPr/>
          <p:nvPr/>
        </p:nvSpPr>
        <p:spPr>
          <a:xfrm>
            <a:off x="6915150" y="4114800"/>
            <a:ext cx="1325562" cy="69215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Outlook Data</a:t>
            </a:r>
          </a:p>
          <a:p>
            <a:pPr algn="ctr">
              <a:defRPr/>
            </a:pPr>
            <a:r>
              <a:rPr lang="en-US" sz="1000" dirty="0">
                <a:solidFill>
                  <a:srgbClr val="800000"/>
                </a:solidFill>
              </a:rPr>
              <a:t>Mail</a:t>
            </a:r>
          </a:p>
          <a:p>
            <a:pPr algn="ctr">
              <a:defRPr/>
            </a:pPr>
            <a:r>
              <a:rPr lang="en-US" sz="1000" dirty="0">
                <a:solidFill>
                  <a:srgbClr val="800000"/>
                </a:solidFill>
              </a:rPr>
              <a:t>Calendar</a:t>
            </a:r>
          </a:p>
          <a:p>
            <a:pPr algn="ctr">
              <a:defRPr/>
            </a:pPr>
            <a:r>
              <a:rPr lang="en-US" sz="1000" dirty="0">
                <a:solidFill>
                  <a:srgbClr val="800000"/>
                </a:solidFill>
              </a:rPr>
              <a:t>Contacts</a:t>
            </a:r>
          </a:p>
        </p:txBody>
      </p:sp>
      <p:sp>
        <p:nvSpPr>
          <p:cNvPr id="24" name="Rounded Rectangle 23"/>
          <p:cNvSpPr/>
          <p:nvPr/>
        </p:nvSpPr>
        <p:spPr>
          <a:xfrm>
            <a:off x="6935788" y="4899026"/>
            <a:ext cx="1325563" cy="69056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SharePoint Data</a:t>
            </a:r>
          </a:p>
          <a:p>
            <a:pPr algn="ctr">
              <a:defRPr/>
            </a:pPr>
            <a:r>
              <a:rPr lang="en-US" sz="1000" dirty="0">
                <a:solidFill>
                  <a:srgbClr val="800000"/>
                </a:solidFill>
              </a:rPr>
              <a:t>OneDrive Files</a:t>
            </a:r>
          </a:p>
          <a:p>
            <a:pPr algn="ctr">
              <a:defRPr/>
            </a:pPr>
            <a:r>
              <a:rPr lang="en-US" sz="1000" dirty="0">
                <a:solidFill>
                  <a:srgbClr val="800000"/>
                </a:solidFill>
              </a:rPr>
              <a:t>Team Site Files</a:t>
            </a:r>
          </a:p>
        </p:txBody>
      </p:sp>
      <p:cxnSp>
        <p:nvCxnSpPr>
          <p:cNvPr id="25" name="Straight Arrow Connector 24"/>
          <p:cNvCxnSpPr>
            <a:stCxn id="13" idx="3"/>
            <a:endCxn id="22" idx="1"/>
          </p:cNvCxnSpPr>
          <p:nvPr/>
        </p:nvCxnSpPr>
        <p:spPr>
          <a:xfrm flipV="1">
            <a:off x="6088062" y="3740151"/>
            <a:ext cx="827088" cy="7588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23" idx="1"/>
          </p:cNvCxnSpPr>
          <p:nvPr/>
        </p:nvCxnSpPr>
        <p:spPr>
          <a:xfrm flipV="1">
            <a:off x="6088062" y="4460875"/>
            <a:ext cx="827088" cy="381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24" idx="1"/>
          </p:cNvCxnSpPr>
          <p:nvPr/>
        </p:nvCxnSpPr>
        <p:spPr>
          <a:xfrm>
            <a:off x="6088063" y="4498976"/>
            <a:ext cx="847725" cy="7461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265488" y="4237039"/>
            <a:ext cx="2822575" cy="5238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lumMod val="50000"/>
                  </a:schemeClr>
                </a:solidFill>
              </a:rPr>
              <a:t>Microsoft Graph API</a:t>
            </a:r>
            <a:endParaRPr lang="en-US" sz="1400" dirty="0">
              <a:solidFill>
                <a:schemeClr val="tx2">
                  <a:lumMod val="75000"/>
                </a:schemeClr>
              </a:solidFill>
            </a:endParaRPr>
          </a:p>
          <a:p>
            <a:pPr>
              <a:defRPr/>
            </a:pPr>
            <a:r>
              <a:rPr lang="en-US" sz="1000" b="1" dirty="0">
                <a:solidFill>
                  <a:srgbClr val="800000"/>
                </a:solidFill>
              </a:rPr>
              <a:t>https://graph.Microsoft.com</a:t>
            </a:r>
          </a:p>
        </p:txBody>
      </p:sp>
    </p:spTree>
    <p:extLst>
      <p:ext uri="{BB962C8B-B14F-4D97-AF65-F5344CB8AC3E}">
        <p14:creationId xmlns:p14="http://schemas.microsoft.com/office/powerpoint/2010/main" val="428209005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95" y="1371600"/>
            <a:ext cx="8690130" cy="11138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81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317" y="2743200"/>
            <a:ext cx="8734539"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Unified API URLs</a:t>
            </a:r>
          </a:p>
        </p:txBody>
      </p:sp>
    </p:spTree>
    <p:extLst>
      <p:ext uri="{BB962C8B-B14F-4D97-AF65-F5344CB8AC3E}">
        <p14:creationId xmlns:p14="http://schemas.microsoft.com/office/powerpoint/2010/main" val="260405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2" y="1371600"/>
            <a:ext cx="8636364"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More Unified API URLs</a:t>
            </a:r>
          </a:p>
        </p:txBody>
      </p:sp>
    </p:spTree>
    <p:extLst>
      <p:ext uri="{BB962C8B-B14F-4D97-AF65-F5344CB8AC3E}">
        <p14:creationId xmlns:p14="http://schemas.microsoft.com/office/powerpoint/2010/main" val="388273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Creating an Azure AD Application</a:t>
            </a:r>
          </a:p>
        </p:txBody>
      </p:sp>
      <p:sp>
        <p:nvSpPr>
          <p:cNvPr id="3" name="Content Placeholder 2"/>
          <p:cNvSpPr>
            <a:spLocks noGrp="1"/>
          </p:cNvSpPr>
          <p:nvPr>
            <p:ph idx="1"/>
          </p:nvPr>
        </p:nvSpPr>
        <p:spPr/>
        <p:txBody>
          <a:bodyPr>
            <a:normAutofit/>
          </a:bodyPr>
          <a:lstStyle/>
          <a:p>
            <a:r>
              <a:rPr lang="en-US" sz="2400" dirty="0"/>
              <a:t>To access the Office 365 APIs…</a:t>
            </a:r>
          </a:p>
          <a:p>
            <a:pPr lvl="1"/>
            <a:r>
              <a:rPr lang="en-US" sz="2000" dirty="0"/>
              <a:t>application must first be registered with Azure Active Directory</a:t>
            </a:r>
          </a:p>
          <a:p>
            <a:pPr lvl="1"/>
            <a:r>
              <a:rPr lang="en-US" sz="2000" dirty="0"/>
              <a:t>Application registered as Web Application or as Native Client</a:t>
            </a:r>
          </a:p>
          <a:p>
            <a:pPr lvl="1"/>
            <a:endParaRPr lang="en-US" sz="2000" dirty="0"/>
          </a:p>
        </p:txBody>
      </p:sp>
      <p:grpSp>
        <p:nvGrpSpPr>
          <p:cNvPr id="5" name="Group 4"/>
          <p:cNvGrpSpPr/>
          <p:nvPr/>
        </p:nvGrpSpPr>
        <p:grpSpPr>
          <a:xfrm>
            <a:off x="381000" y="3048000"/>
            <a:ext cx="8243596" cy="2655886"/>
            <a:chOff x="1293814" y="3135314"/>
            <a:chExt cx="6450012" cy="2078037"/>
          </a:xfrm>
        </p:grpSpPr>
        <p:pic>
          <p:nvPicPr>
            <p:cNvPr id="7" name="Picture 6"/>
            <p:cNvPicPr>
              <a:picLocks noChangeAspect="1"/>
            </p:cNvPicPr>
            <p:nvPr/>
          </p:nvPicPr>
          <p:blipFill>
            <a:blip r:embed="rId2"/>
            <a:stretch>
              <a:fillRect/>
            </a:stretch>
          </p:blipFill>
          <p:spPr>
            <a:xfrm>
              <a:off x="1293814" y="3387725"/>
              <a:ext cx="1876425" cy="1176338"/>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19589" y="3135314"/>
              <a:ext cx="3424237" cy="2078037"/>
            </a:xfrm>
            <a:prstGeom prst="rect">
              <a:avLst/>
            </a:prstGeom>
            <a:ln>
              <a:solidFill>
                <a:schemeClr val="bg1">
                  <a:lumMod val="50000"/>
                </a:schemeClr>
              </a:solidFill>
            </a:ln>
          </p:spPr>
        </p:pic>
        <p:sp>
          <p:nvSpPr>
            <p:cNvPr id="9" name="Right Arrow 8"/>
            <p:cNvSpPr/>
            <p:nvPr/>
          </p:nvSpPr>
          <p:spPr bwMode="auto">
            <a:xfrm>
              <a:off x="2644776" y="4057650"/>
              <a:ext cx="1554163" cy="420688"/>
            </a:xfrm>
            <a:prstGeom prst="rightArrow">
              <a:avLst/>
            </a:prstGeom>
            <a:solidFill>
              <a:schemeClr val="accent6">
                <a:lumMod val="60000"/>
                <a:lumOff val="40000"/>
              </a:schemeClr>
            </a:solidFill>
            <a:ln>
              <a:solidFill>
                <a:srgbClr val="8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r>
                <a:rPr lang="en-US" sz="607" b="1" dirty="0">
                  <a:solidFill>
                    <a:srgbClr val="800000"/>
                  </a:solidFill>
                  <a:ea typeface="Segoe UI" pitchFamily="34" charset="0"/>
                  <a:cs typeface="Segoe UI" pitchFamily="34" charset="0"/>
                </a:rPr>
                <a:t>Creating a new AAD Application</a:t>
              </a:r>
            </a:p>
          </p:txBody>
        </p:sp>
      </p:grpSp>
    </p:spTree>
    <p:extLst>
      <p:ext uri="{BB962C8B-B14F-4D97-AF65-F5344CB8AC3E}">
        <p14:creationId xmlns:p14="http://schemas.microsoft.com/office/powerpoint/2010/main" val="102713310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Configuring Unified API Permissions</a:t>
            </a:r>
          </a:p>
        </p:txBody>
      </p:sp>
      <p:sp>
        <p:nvSpPr>
          <p:cNvPr id="3" name="Text Placeholder 2"/>
          <p:cNvSpPr>
            <a:spLocks noGrp="1"/>
          </p:cNvSpPr>
          <p:nvPr>
            <p:ph idx="1"/>
          </p:nvPr>
        </p:nvSpPr>
        <p:spPr/>
        <p:txBody>
          <a:bodyPr/>
          <a:lstStyle/>
          <a:p>
            <a:r>
              <a:rPr lang="en-US" dirty="0"/>
              <a:t>Application required permissions in AAD</a:t>
            </a:r>
          </a:p>
          <a:p>
            <a:pPr lvl="1"/>
            <a:r>
              <a:rPr lang="en-US" dirty="0"/>
              <a:t>Office 365 tools in Visual Studio tools not updated yet</a:t>
            </a:r>
          </a:p>
          <a:p>
            <a:pPr lvl="1"/>
            <a:r>
              <a:rPr lang="en-US" dirty="0"/>
              <a:t>Permissions configured in Azure Management Portal</a:t>
            </a:r>
          </a:p>
        </p:txBody>
      </p:sp>
      <p:grpSp>
        <p:nvGrpSpPr>
          <p:cNvPr id="8" name="Group 7"/>
          <p:cNvGrpSpPr/>
          <p:nvPr/>
        </p:nvGrpSpPr>
        <p:grpSpPr>
          <a:xfrm>
            <a:off x="990600" y="3192624"/>
            <a:ext cx="7211233" cy="3429000"/>
            <a:chOff x="1793876" y="2971800"/>
            <a:chExt cx="6092825" cy="2897188"/>
          </a:xfrm>
        </p:grpSpPr>
        <p:pic>
          <p:nvPicPr>
            <p:cNvPr id="4" name="Picture 3"/>
            <p:cNvPicPr>
              <a:picLocks noChangeAspect="1"/>
            </p:cNvPicPr>
            <p:nvPr/>
          </p:nvPicPr>
          <p:blipFill>
            <a:blip r:embed="rId2"/>
            <a:stretch>
              <a:fillRect/>
            </a:stretch>
          </p:blipFill>
          <p:spPr>
            <a:xfrm>
              <a:off x="1793876" y="3811588"/>
              <a:ext cx="4259263" cy="1155700"/>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6583364" y="2971800"/>
              <a:ext cx="1303337" cy="2897188"/>
            </a:xfrm>
            <a:prstGeom prst="rect">
              <a:avLst/>
            </a:prstGeom>
            <a:ln>
              <a:solidFill>
                <a:schemeClr val="bg1">
                  <a:lumMod val="65000"/>
                </a:schemeClr>
              </a:solidFill>
            </a:ln>
          </p:spPr>
        </p:pic>
        <p:cxnSp>
          <p:nvCxnSpPr>
            <p:cNvPr id="7" name="Straight Arrow Connector 6"/>
            <p:cNvCxnSpPr/>
            <p:nvPr/>
          </p:nvCxnSpPr>
          <p:spPr>
            <a:xfrm flipV="1">
              <a:off x="5695951" y="3979864"/>
              <a:ext cx="804863" cy="295275"/>
            </a:xfrm>
            <a:prstGeom prst="straightConnector1">
              <a:avLst/>
            </a:prstGeom>
            <a:ln w="28575">
              <a:solidFill>
                <a:srgbClr val="80000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594821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the Office 365 APIs</a:t>
            </a:r>
          </a:p>
          <a:p>
            <a:pPr>
              <a:buFont typeface="Wingdings" panose="05000000000000000000" pitchFamily="2" charset="2"/>
              <a:buChar char="ü"/>
            </a:pPr>
            <a:r>
              <a:rPr lang="en-US" dirty="0"/>
              <a:t>Office 365 API Service Endpoints </a:t>
            </a:r>
          </a:p>
          <a:p>
            <a:pPr>
              <a:buFont typeface="Wingdings" panose="05000000000000000000" pitchFamily="2" charset="2"/>
              <a:buChar char="ü"/>
            </a:pPr>
            <a:r>
              <a:rPr lang="en-US" dirty="0"/>
              <a:t>Understanding the Microsoft Graph API</a:t>
            </a:r>
          </a:p>
          <a:p>
            <a:pPr>
              <a:buFont typeface="Wingdings" panose="05000000000000000000" pitchFamily="2" charset="2"/>
              <a:buChar char="Ø"/>
            </a:pPr>
            <a:r>
              <a:rPr lang="en-US" dirty="0"/>
              <a:t>Programming the Microsoft Graph API</a:t>
            </a:r>
          </a:p>
        </p:txBody>
      </p:sp>
    </p:spTree>
    <p:extLst>
      <p:ext uri="{BB962C8B-B14F-4D97-AF65-F5344CB8AC3E}">
        <p14:creationId xmlns:p14="http://schemas.microsoft.com/office/powerpoint/2010/main" val="84158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t>Adding Application Constants</a:t>
            </a:r>
          </a:p>
        </p:txBody>
      </p:sp>
      <p:sp>
        <p:nvSpPr>
          <p:cNvPr id="45059" name="Text Placeholder 2"/>
          <p:cNvSpPr>
            <a:spLocks noGrp="1"/>
          </p:cNvSpPr>
          <p:nvPr>
            <p:ph idx="1"/>
          </p:nvPr>
        </p:nvSpPr>
        <p:spPr/>
        <p:txBody>
          <a:bodyPr>
            <a:normAutofit/>
          </a:bodyPr>
          <a:lstStyle/>
          <a:p>
            <a:r>
              <a:rPr lang="en-US" altLang="en-US" sz="2400" dirty="0"/>
              <a:t>Application requires tenant and app-specific information</a:t>
            </a:r>
          </a:p>
        </p:txBody>
      </p:sp>
      <p:pic>
        <p:nvPicPr>
          <p:cNvPr id="4" name="Picture 3"/>
          <p:cNvPicPr>
            <a:picLocks noChangeAspect="1"/>
          </p:cNvPicPr>
          <p:nvPr/>
        </p:nvPicPr>
        <p:blipFill>
          <a:blip r:embed="rId2"/>
          <a:stretch>
            <a:fillRect/>
          </a:stretch>
        </p:blipFill>
        <p:spPr>
          <a:xfrm>
            <a:off x="609600" y="2133600"/>
            <a:ext cx="7748800" cy="2590800"/>
          </a:xfrm>
          <a:prstGeom prst="rect">
            <a:avLst/>
          </a:prstGeom>
          <a:ln>
            <a:solidFill>
              <a:schemeClr val="bg1">
                <a:lumMod val="50000"/>
              </a:schemeClr>
            </a:solidFill>
          </a:ln>
        </p:spPr>
      </p:pic>
    </p:spTree>
    <p:extLst>
      <p:ext uri="{BB962C8B-B14F-4D97-AF65-F5344CB8AC3E}">
        <p14:creationId xmlns:p14="http://schemas.microsoft.com/office/powerpoint/2010/main" val="316465089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z="3000" dirty="0"/>
              <a:t>Acquiring and Caching Access Tokens</a:t>
            </a:r>
          </a:p>
        </p:txBody>
      </p:sp>
      <p:pic>
        <p:nvPicPr>
          <p:cNvPr id="6" name="Picture 5"/>
          <p:cNvPicPr>
            <a:picLocks noChangeAspect="1"/>
          </p:cNvPicPr>
          <p:nvPr/>
        </p:nvPicPr>
        <p:blipFill>
          <a:blip r:embed="rId2"/>
          <a:stretch>
            <a:fillRect/>
          </a:stretch>
        </p:blipFill>
        <p:spPr>
          <a:xfrm>
            <a:off x="381000" y="1295400"/>
            <a:ext cx="8234928" cy="4419600"/>
          </a:xfrm>
          <a:prstGeom prst="rect">
            <a:avLst/>
          </a:prstGeom>
          <a:ln>
            <a:solidFill>
              <a:schemeClr val="bg1">
                <a:lumMod val="50000"/>
              </a:schemeClr>
            </a:solidFill>
          </a:ln>
        </p:spPr>
      </p:pic>
    </p:spTree>
    <p:extLst>
      <p:ext uri="{BB962C8B-B14F-4D97-AF65-F5344CB8AC3E}">
        <p14:creationId xmlns:p14="http://schemas.microsoft.com/office/powerpoint/2010/main" val="368910255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22077" y="1371600"/>
            <a:ext cx="7915580" cy="4114800"/>
          </a:xfrm>
          <a:prstGeom prst="rect">
            <a:avLst/>
          </a:prstGeom>
          <a:ln>
            <a:solidFill>
              <a:schemeClr val="bg1">
                <a:lumMod val="50000"/>
              </a:schemeClr>
            </a:solidFill>
          </a:ln>
        </p:spPr>
      </p:pic>
      <p:sp>
        <p:nvSpPr>
          <p:cNvPr id="47107" name="Title 1"/>
          <p:cNvSpPr>
            <a:spLocks noGrp="1"/>
          </p:cNvSpPr>
          <p:nvPr>
            <p:ph type="title"/>
          </p:nvPr>
        </p:nvSpPr>
        <p:spPr/>
        <p:txBody>
          <a:bodyPr/>
          <a:lstStyle/>
          <a:p>
            <a:r>
              <a:rPr lang="en-US" altLang="en-US" sz="3600" dirty="0"/>
              <a:t>Writing the "Hello World" Code</a:t>
            </a:r>
          </a:p>
        </p:txBody>
      </p:sp>
      <p:pic>
        <p:nvPicPr>
          <p:cNvPr id="4710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5712" y="4694237"/>
            <a:ext cx="3697288"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71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Apps vs SharePoint Apps</a:t>
            </a:r>
          </a:p>
        </p:txBody>
      </p:sp>
      <p:sp>
        <p:nvSpPr>
          <p:cNvPr id="3" name="Content Placeholder 2"/>
          <p:cNvSpPr>
            <a:spLocks noGrp="1"/>
          </p:cNvSpPr>
          <p:nvPr>
            <p:ph idx="1"/>
          </p:nvPr>
        </p:nvSpPr>
        <p:spPr/>
        <p:txBody>
          <a:bodyPr/>
          <a:lstStyle/>
          <a:p>
            <a:pPr>
              <a:lnSpc>
                <a:spcPct val="150000"/>
              </a:lnSpc>
            </a:pPr>
            <a:r>
              <a:rPr lang="en-US" dirty="0"/>
              <a:t>Points of comparison</a:t>
            </a:r>
          </a:p>
          <a:p>
            <a:pPr marL="804862" lvl="1" indent="-457200">
              <a:lnSpc>
                <a:spcPct val="150000"/>
              </a:lnSpc>
              <a:buFont typeface="+mj-lt"/>
              <a:buAutoNum type="arabicPeriod"/>
            </a:pPr>
            <a:r>
              <a:rPr lang="en-US" dirty="0"/>
              <a:t>Types of applications</a:t>
            </a:r>
          </a:p>
          <a:p>
            <a:pPr marL="804862" lvl="1" indent="-457200">
              <a:lnSpc>
                <a:spcPct val="150000"/>
              </a:lnSpc>
              <a:buFont typeface="+mj-lt"/>
              <a:buAutoNum type="arabicPeriod"/>
            </a:pPr>
            <a:r>
              <a:rPr lang="en-US" dirty="0"/>
              <a:t>Authentication Architecture</a:t>
            </a:r>
          </a:p>
          <a:p>
            <a:pPr marL="804862" lvl="1" indent="-457200">
              <a:lnSpc>
                <a:spcPct val="150000"/>
              </a:lnSpc>
              <a:buFont typeface="+mj-lt"/>
              <a:buAutoNum type="arabicPeriod"/>
            </a:pPr>
            <a:r>
              <a:rPr lang="en-US" dirty="0"/>
              <a:t>Installation/deployment scope</a:t>
            </a:r>
          </a:p>
          <a:p>
            <a:pPr marL="804862" lvl="1" indent="-457200">
              <a:lnSpc>
                <a:spcPct val="150000"/>
              </a:lnSpc>
              <a:buFont typeface="+mj-lt"/>
              <a:buAutoNum type="arabicPeriod"/>
            </a:pPr>
            <a:r>
              <a:rPr lang="en-US" dirty="0"/>
              <a:t>Permission granularity</a:t>
            </a:r>
          </a:p>
          <a:p>
            <a:pPr marL="804862" lvl="1" indent="-457200">
              <a:lnSpc>
                <a:spcPct val="150000"/>
              </a:lnSpc>
              <a:buFont typeface="+mj-lt"/>
              <a:buAutoNum type="arabicPeriod"/>
            </a:pPr>
            <a:r>
              <a:rPr lang="en-US" dirty="0"/>
              <a:t>Launching an App</a:t>
            </a:r>
          </a:p>
          <a:p>
            <a:pPr marL="804862" lvl="1" indent="-457200">
              <a:lnSpc>
                <a:spcPct val="150000"/>
              </a:lnSpc>
              <a:buFont typeface="+mj-lt"/>
              <a:buAutoNum type="arabicPeriod"/>
            </a:pPr>
            <a:r>
              <a:rPr lang="en-US" dirty="0"/>
              <a:t>Maturity of Platform</a:t>
            </a:r>
          </a:p>
          <a:p>
            <a:pPr marL="804862" lvl="1" indent="-457200">
              <a:lnSpc>
                <a:spcPct val="150000"/>
              </a:lnSpc>
              <a:buFont typeface="+mj-lt"/>
              <a:buAutoNum type="arabicPeriod"/>
            </a:pPr>
            <a:r>
              <a:rPr lang="en-US" dirty="0"/>
              <a:t>Inline with Microsoft’s Strategy and direction</a:t>
            </a:r>
          </a:p>
        </p:txBody>
      </p:sp>
    </p:spTree>
    <p:extLst>
      <p:ext uri="{BB962C8B-B14F-4D97-AF65-F5344CB8AC3E}">
        <p14:creationId xmlns:p14="http://schemas.microsoft.com/office/powerpoint/2010/main" val="304250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Overview of Microsoft Graph API</a:t>
            </a:r>
          </a:p>
          <a:p>
            <a:pPr lvl="0"/>
            <a:r>
              <a:rPr lang="en-US" sz="2400" dirty="0"/>
              <a:t>Programming with </a:t>
            </a:r>
            <a:r>
              <a:rPr lang="en-US" sz="2400" dirty="0" err="1"/>
              <a:t>AadHttpClient</a:t>
            </a:r>
            <a:r>
              <a:rPr lang="en-US" sz="2400" dirty="0"/>
              <a:t> and </a:t>
            </a:r>
            <a:r>
              <a:rPr lang="en-US" sz="2400" dirty="0" err="1"/>
              <a:t>MSGraphClient</a:t>
            </a:r>
            <a:endParaRPr lang="en-US" sz="2400" dirty="0"/>
          </a:p>
          <a:p>
            <a:pPr lvl="0"/>
            <a:r>
              <a:rPr lang="en-US" sz="2400" dirty="0"/>
              <a:t>Configuring SPFX API Permission Requests</a:t>
            </a:r>
          </a:p>
          <a:p>
            <a:pPr lvl="0"/>
            <a:r>
              <a:rPr lang="en-US" sz="2400" dirty="0"/>
              <a:t>Granting API Permissions in SharePoint Admin Center</a:t>
            </a:r>
          </a:p>
          <a:p>
            <a:pPr lvl="0"/>
            <a:r>
              <a:rPr lang="en-US" sz="2400" dirty="0"/>
              <a:t>Creating Users and Groups in Azure AD</a:t>
            </a:r>
          </a:p>
          <a:p>
            <a:r>
              <a:rPr lang="en-US" sz="2400" dirty="0"/>
              <a:t>Programming Email Messages and Calendar Events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Resources</a:t>
            </a:r>
          </a:p>
        </p:txBody>
      </p:sp>
      <p:sp>
        <p:nvSpPr>
          <p:cNvPr id="3" name="Content Placeholder 2"/>
          <p:cNvSpPr>
            <a:spLocks noGrp="1"/>
          </p:cNvSpPr>
          <p:nvPr>
            <p:ph idx="1"/>
          </p:nvPr>
        </p:nvSpPr>
        <p:spPr/>
        <p:txBody>
          <a:bodyPr>
            <a:normAutofit/>
          </a:bodyPr>
          <a:lstStyle/>
          <a:p>
            <a:r>
              <a:rPr lang="en-US" sz="2400" dirty="0"/>
              <a:t>Microsoft online resources</a:t>
            </a:r>
          </a:p>
          <a:p>
            <a:pPr lvl="1"/>
            <a:r>
              <a:rPr lang="en-US" sz="2000" dirty="0">
                <a:hlinkClick r:id="rId2"/>
              </a:rPr>
              <a:t>http://Dev.Office.com</a:t>
            </a:r>
            <a:endParaRPr lang="en-US" sz="2000" dirty="0"/>
          </a:p>
          <a:p>
            <a:pPr lvl="1"/>
            <a:r>
              <a:rPr lang="en-US" sz="2000" dirty="0">
                <a:hlinkClick r:id="rId3"/>
              </a:rPr>
              <a:t>https://apisandbox.msdn.microsoft.com</a:t>
            </a:r>
            <a:r>
              <a:rPr lang="en-US" sz="2000" dirty="0"/>
              <a:t> </a:t>
            </a:r>
          </a:p>
          <a:p>
            <a:pPr>
              <a:lnSpc>
                <a:spcPct val="150000"/>
              </a:lnSpc>
            </a:pPr>
            <a:r>
              <a:rPr lang="en-US" sz="2400" dirty="0"/>
              <a:t>Office 365 Developer content on GitHub</a:t>
            </a:r>
          </a:p>
          <a:p>
            <a:pPr lvl="1"/>
            <a:r>
              <a:rPr lang="en-US" sz="2000" dirty="0">
                <a:hlinkClick r:id="rId4"/>
              </a:rPr>
              <a:t>https://github.com/OfficeDev</a:t>
            </a:r>
            <a:r>
              <a:rPr lang="en-US" sz="2000" dirty="0"/>
              <a:t> </a:t>
            </a:r>
          </a:p>
          <a:p>
            <a:pPr>
              <a:lnSpc>
                <a:spcPct val="150000"/>
              </a:lnSpc>
            </a:pPr>
            <a:r>
              <a:rPr lang="en-US" sz="2400" dirty="0"/>
              <a:t>On-demand </a:t>
            </a:r>
            <a:r>
              <a:rPr lang="en-US" sz="2400" dirty="0" err="1"/>
              <a:t>Puralsight</a:t>
            </a:r>
            <a:r>
              <a:rPr lang="en-US" sz="2400" dirty="0"/>
              <a:t> Course by Andrew Connell</a:t>
            </a:r>
          </a:p>
          <a:p>
            <a:pPr lvl="1"/>
            <a:r>
              <a:rPr lang="en-US" sz="2000" dirty="0"/>
              <a:t>Office 365 APIs: Overview, Authentication &amp; the Discovery Service</a:t>
            </a:r>
          </a:p>
        </p:txBody>
      </p:sp>
    </p:spTree>
    <p:extLst>
      <p:ext uri="{BB962C8B-B14F-4D97-AF65-F5344CB8AC3E}">
        <p14:creationId xmlns:p14="http://schemas.microsoft.com/office/powerpoint/2010/main" val="174676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the Office 365 APIs</a:t>
            </a:r>
          </a:p>
          <a:p>
            <a:pPr>
              <a:buFont typeface="Wingdings" panose="05000000000000000000" pitchFamily="2" charset="2"/>
              <a:buChar char="ü"/>
            </a:pPr>
            <a:r>
              <a:rPr lang="en-US" dirty="0"/>
              <a:t>Office 365 API Service Endpoints </a:t>
            </a:r>
          </a:p>
          <a:p>
            <a:pPr>
              <a:buFont typeface="Wingdings" panose="05000000000000000000" pitchFamily="2" charset="2"/>
              <a:buChar char="ü"/>
            </a:pPr>
            <a:r>
              <a:rPr lang="en-US" dirty="0"/>
              <a:t>Understanding the Microsoft Graph API</a:t>
            </a:r>
          </a:p>
          <a:p>
            <a:pPr>
              <a:buFont typeface="Wingdings" panose="05000000000000000000" pitchFamily="2" charset="2"/>
              <a:buChar char="ü"/>
            </a:pPr>
            <a:r>
              <a:rPr lang="en-US" dirty="0"/>
              <a:t>Programming the Microsoft Graph API</a:t>
            </a:r>
          </a:p>
        </p:txBody>
      </p:sp>
    </p:spTree>
    <p:extLst>
      <p:ext uri="{BB962C8B-B14F-4D97-AF65-F5344CB8AC3E}">
        <p14:creationId xmlns:p14="http://schemas.microsoft.com/office/powerpoint/2010/main" val="335530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Evolution of the SharePoint/Office Platform</a:t>
            </a:r>
            <a:endParaRPr lang="en-US" dirty="0"/>
          </a:p>
        </p:txBody>
      </p:sp>
      <p:sp>
        <p:nvSpPr>
          <p:cNvPr id="3" name="Content Placeholder 2"/>
          <p:cNvSpPr>
            <a:spLocks noGrp="1"/>
          </p:cNvSpPr>
          <p:nvPr>
            <p:ph idx="1"/>
          </p:nvPr>
        </p:nvSpPr>
        <p:spPr/>
        <p:txBody>
          <a:bodyPr>
            <a:normAutofit/>
          </a:bodyPr>
          <a:lstStyle/>
          <a:p>
            <a:pPr>
              <a:spcBef>
                <a:spcPts val="1800"/>
              </a:spcBef>
            </a:pPr>
            <a:r>
              <a:rPr lang="en-US" sz="2400" dirty="0"/>
              <a:t>Web Part Packages</a:t>
            </a:r>
            <a:br>
              <a:rPr lang="en-US" sz="2400" dirty="0"/>
            </a:br>
            <a:r>
              <a:rPr lang="en-US" sz="1600" dirty="0">
                <a:solidFill>
                  <a:schemeClr val="accent1">
                    <a:lumMod val="50000"/>
                  </a:schemeClr>
                </a:solidFill>
              </a:rPr>
              <a:t>with the release of SharePoint 2003</a:t>
            </a:r>
            <a:endParaRPr lang="en-US" sz="1800" dirty="0">
              <a:solidFill>
                <a:schemeClr val="accent1">
                  <a:lumMod val="50000"/>
                </a:schemeClr>
              </a:solidFill>
            </a:endParaRPr>
          </a:p>
          <a:p>
            <a:pPr>
              <a:spcBef>
                <a:spcPts val="1800"/>
              </a:spcBef>
            </a:pPr>
            <a:r>
              <a:rPr lang="en-US" sz="2400" dirty="0"/>
              <a:t>Farm Solutions </a:t>
            </a:r>
            <a:r>
              <a:rPr lang="en-US" sz="1800" dirty="0">
                <a:solidFill>
                  <a:schemeClr val="bg1">
                    <a:lumMod val="50000"/>
                  </a:schemeClr>
                </a:solidFill>
              </a:rPr>
              <a:t>(aka Full Trust Solutions)</a:t>
            </a:r>
            <a:br>
              <a:rPr lang="en-US" sz="1800" dirty="0"/>
            </a:br>
            <a:r>
              <a:rPr lang="en-US" sz="1600" dirty="0">
                <a:solidFill>
                  <a:schemeClr val="accent1">
                    <a:lumMod val="50000"/>
                  </a:schemeClr>
                </a:solidFill>
              </a:rPr>
              <a:t>with the release of SharePoint 2007</a:t>
            </a:r>
          </a:p>
          <a:p>
            <a:pPr>
              <a:spcBef>
                <a:spcPts val="1800"/>
              </a:spcBef>
            </a:pPr>
            <a:r>
              <a:rPr lang="en-US" sz="2400" dirty="0"/>
              <a:t>Sandbox Solutions</a:t>
            </a:r>
            <a:br>
              <a:rPr lang="en-US" sz="2400" dirty="0"/>
            </a:br>
            <a:r>
              <a:rPr lang="en-US" sz="1600" dirty="0">
                <a:solidFill>
                  <a:schemeClr val="accent1">
                    <a:lumMod val="50000"/>
                  </a:schemeClr>
                </a:solidFill>
              </a:rPr>
              <a:t>with the release of SharePoint 2010</a:t>
            </a:r>
            <a:endParaRPr lang="en-US" sz="2400" dirty="0">
              <a:solidFill>
                <a:schemeClr val="accent1">
                  <a:lumMod val="50000"/>
                </a:schemeClr>
              </a:solidFill>
            </a:endParaRPr>
          </a:p>
          <a:p>
            <a:pPr>
              <a:spcBef>
                <a:spcPts val="1800"/>
              </a:spcBef>
            </a:pPr>
            <a:r>
              <a:rPr lang="en-US" sz="2400" dirty="0"/>
              <a:t>SharePoint </a:t>
            </a:r>
            <a:r>
              <a:rPr lang="en-US" sz="2400" strike="sngStrike" dirty="0"/>
              <a:t>App</a:t>
            </a:r>
            <a:r>
              <a:rPr lang="en-US" sz="2400" dirty="0"/>
              <a:t> Add-in Model</a:t>
            </a:r>
            <a:br>
              <a:rPr lang="en-US" sz="2400" dirty="0"/>
            </a:br>
            <a:r>
              <a:rPr lang="en-US" sz="1600" dirty="0">
                <a:solidFill>
                  <a:schemeClr val="accent1">
                    <a:lumMod val="50000"/>
                  </a:schemeClr>
                </a:solidFill>
              </a:rPr>
              <a:t>with the release of SharePoint 2013</a:t>
            </a:r>
            <a:endParaRPr lang="en-US" sz="2400" dirty="0">
              <a:solidFill>
                <a:schemeClr val="accent1">
                  <a:lumMod val="50000"/>
                </a:schemeClr>
              </a:solidFill>
            </a:endParaRPr>
          </a:p>
          <a:p>
            <a:pPr>
              <a:spcBef>
                <a:spcPts val="1800"/>
              </a:spcBef>
            </a:pPr>
            <a:r>
              <a:rPr lang="en-US" sz="2400" dirty="0"/>
              <a:t>Applications built using the Office 365 APIs </a:t>
            </a:r>
            <a:br>
              <a:rPr lang="en-US" sz="2400" dirty="0"/>
            </a:br>
            <a:r>
              <a:rPr lang="en-US" sz="1600" dirty="0">
                <a:solidFill>
                  <a:schemeClr val="accent1">
                    <a:lumMod val="50000"/>
                  </a:schemeClr>
                </a:solidFill>
              </a:rPr>
              <a:t>released in preview by Microsoft in October of 2014</a:t>
            </a:r>
            <a:endParaRPr lang="en-US" sz="2400" dirty="0">
              <a:solidFill>
                <a:schemeClr val="accent1">
                  <a:lumMod val="50000"/>
                </a:schemeClr>
              </a:solidFill>
            </a:endParaRPr>
          </a:p>
        </p:txBody>
      </p:sp>
    </p:spTree>
    <p:extLst>
      <p:ext uri="{BB962C8B-B14F-4D97-AF65-F5344CB8AC3E}">
        <p14:creationId xmlns:p14="http://schemas.microsoft.com/office/powerpoint/2010/main" val="341331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52600" y="4953000"/>
            <a:ext cx="7086599" cy="1524000"/>
          </a:xfrm>
          <a:prstGeom prst="rect">
            <a:avLst/>
          </a:prstGeom>
          <a:solidFill>
            <a:schemeClr val="accent2">
              <a:lumMod val="20000"/>
              <a:lumOff val="80000"/>
            </a:schemeClr>
          </a:solid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50000"/>
                    <a:lumOff val="50000"/>
                  </a:schemeClr>
                </a:solidFill>
              </a:rPr>
              <a:t>Office 365 APIs – Preview release in Q4 of 2014</a:t>
            </a:r>
          </a:p>
        </p:txBody>
      </p:sp>
      <p:sp>
        <p:nvSpPr>
          <p:cNvPr id="12" name="Rectangle 11"/>
          <p:cNvSpPr/>
          <p:nvPr/>
        </p:nvSpPr>
        <p:spPr>
          <a:xfrm>
            <a:off x="3163431" y="5257800"/>
            <a:ext cx="4201093"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Exchange</a:t>
            </a:r>
          </a:p>
        </p:txBody>
      </p:sp>
      <p:sp>
        <p:nvSpPr>
          <p:cNvPr id="13" name="Rectangle 12"/>
          <p:cNvSpPr/>
          <p:nvPr/>
        </p:nvSpPr>
        <p:spPr>
          <a:xfrm>
            <a:off x="7467599" y="5257800"/>
            <a:ext cx="1295400"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SharePoint</a:t>
            </a:r>
          </a:p>
        </p:txBody>
      </p:sp>
      <p:sp>
        <p:nvSpPr>
          <p:cNvPr id="14" name="Rectangle 13"/>
          <p:cNvSpPr/>
          <p:nvPr/>
        </p:nvSpPr>
        <p:spPr>
          <a:xfrm>
            <a:off x="1828799" y="5257800"/>
            <a:ext cx="1231557"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General</a:t>
            </a:r>
          </a:p>
        </p:txBody>
      </p:sp>
      <p:sp>
        <p:nvSpPr>
          <p:cNvPr id="15" name="Rectangle 14"/>
          <p:cNvSpPr/>
          <p:nvPr/>
        </p:nvSpPr>
        <p:spPr>
          <a:xfrm>
            <a:off x="228600" y="4953000"/>
            <a:ext cx="1388763" cy="1524000"/>
          </a:xfrm>
          <a:prstGeom prst="rect">
            <a:avLst/>
          </a:prstGeom>
          <a:solidFill>
            <a:schemeClr val="bg1">
              <a:lumMod val="85000"/>
            </a:schemeClr>
          </a:solid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50000"/>
                    <a:lumOff val="50000"/>
                  </a:schemeClr>
                </a:solidFill>
              </a:rPr>
              <a:t>Azure API</a:t>
            </a:r>
          </a:p>
        </p:txBody>
      </p:sp>
      <p:sp>
        <p:nvSpPr>
          <p:cNvPr id="2" name="Title 1"/>
          <p:cNvSpPr>
            <a:spLocks noGrp="1"/>
          </p:cNvSpPr>
          <p:nvPr>
            <p:ph type="title"/>
          </p:nvPr>
        </p:nvSpPr>
        <p:spPr/>
        <p:txBody>
          <a:bodyPr/>
          <a:lstStyle/>
          <a:p>
            <a:r>
              <a:rPr lang="en-US"/>
              <a:t>Office 365 API Overview</a:t>
            </a:r>
            <a:endParaRPr lang="en-US" dirty="0"/>
          </a:p>
        </p:txBody>
      </p:sp>
      <p:sp>
        <p:nvSpPr>
          <p:cNvPr id="3" name="Content Placeholder 2"/>
          <p:cNvSpPr>
            <a:spLocks noGrp="1"/>
          </p:cNvSpPr>
          <p:nvPr>
            <p:ph idx="1"/>
          </p:nvPr>
        </p:nvSpPr>
        <p:spPr/>
        <p:txBody>
          <a:bodyPr>
            <a:noAutofit/>
          </a:bodyPr>
          <a:lstStyle/>
          <a:p>
            <a:r>
              <a:rPr lang="en-US" sz="2000" dirty="0"/>
              <a:t>New web service APIs for accessing data in Office 365</a:t>
            </a:r>
          </a:p>
          <a:p>
            <a:pPr lvl="1"/>
            <a:r>
              <a:rPr lang="en-US" sz="1800" dirty="0"/>
              <a:t>Implemented as RESTful services based on ODATA version 4.0</a:t>
            </a:r>
          </a:p>
          <a:p>
            <a:pPr lvl="1"/>
            <a:r>
              <a:rPr lang="en-US" sz="1800" dirty="0"/>
              <a:t>Provides authentication and authorization based on OAuth 2.0</a:t>
            </a:r>
          </a:p>
          <a:p>
            <a:pPr lvl="1"/>
            <a:r>
              <a:rPr lang="en-US" sz="1800" dirty="0"/>
              <a:t>Provides extra authentication support for </a:t>
            </a:r>
            <a:r>
              <a:rPr lang="en-US" sz="1800" dirty="0" err="1"/>
              <a:t>OpenID</a:t>
            </a:r>
            <a:r>
              <a:rPr lang="en-US" sz="1800" dirty="0"/>
              <a:t> Connect</a:t>
            </a:r>
            <a:endParaRPr lang="en-US" sz="2000" dirty="0"/>
          </a:p>
          <a:p>
            <a:r>
              <a:rPr lang="en-US" sz="2000" dirty="0"/>
              <a:t>Open standards provide wide range of accessibility</a:t>
            </a:r>
          </a:p>
          <a:p>
            <a:pPr lvl="1"/>
            <a:r>
              <a:rPr lang="en-US" sz="1800" dirty="0"/>
              <a:t>Many choices for tools, languages and development platforms</a:t>
            </a:r>
          </a:p>
          <a:p>
            <a:pPr lvl="1"/>
            <a:r>
              <a:rPr lang="en-US" sz="1800" dirty="0"/>
              <a:t>Microsoft has created Office 365 SDKs for specific platforms</a:t>
            </a:r>
          </a:p>
          <a:p>
            <a:r>
              <a:rPr lang="en-US" sz="2000" dirty="0"/>
              <a:t>Office 365 APIs less complex than Exchange and SharePoint APIs</a:t>
            </a:r>
          </a:p>
          <a:p>
            <a:pPr lvl="1"/>
            <a:r>
              <a:rPr lang="en-US" sz="1800" dirty="0"/>
              <a:t>No need to become a “career programmer"</a:t>
            </a:r>
          </a:p>
        </p:txBody>
      </p:sp>
      <p:sp>
        <p:nvSpPr>
          <p:cNvPr id="4" name="Rectangle 3"/>
          <p:cNvSpPr/>
          <p:nvPr/>
        </p:nvSpPr>
        <p:spPr>
          <a:xfrm>
            <a:off x="3286797"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Mail</a:t>
            </a:r>
          </a:p>
          <a:p>
            <a:pPr algn="ctr"/>
            <a:r>
              <a:rPr lang="en-US" sz="1400" dirty="0"/>
              <a:t>API</a:t>
            </a:r>
          </a:p>
        </p:txBody>
      </p:sp>
      <p:sp>
        <p:nvSpPr>
          <p:cNvPr id="5" name="Rectangle 4"/>
          <p:cNvSpPr/>
          <p:nvPr/>
        </p:nvSpPr>
        <p:spPr>
          <a:xfrm>
            <a:off x="4729278"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Events</a:t>
            </a:r>
          </a:p>
          <a:p>
            <a:pPr algn="ctr"/>
            <a:r>
              <a:rPr lang="en-US" sz="1400" dirty="0"/>
              <a:t>API</a:t>
            </a:r>
          </a:p>
        </p:txBody>
      </p:sp>
      <p:sp>
        <p:nvSpPr>
          <p:cNvPr id="6" name="Rectangle 5"/>
          <p:cNvSpPr/>
          <p:nvPr/>
        </p:nvSpPr>
        <p:spPr>
          <a:xfrm>
            <a:off x="6171760"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Contacts</a:t>
            </a:r>
          </a:p>
          <a:p>
            <a:pPr algn="ctr"/>
            <a:r>
              <a:rPr lang="en-US" sz="1400" dirty="0"/>
              <a:t>API</a:t>
            </a:r>
          </a:p>
        </p:txBody>
      </p:sp>
      <p:sp>
        <p:nvSpPr>
          <p:cNvPr id="7" name="Rectangle 6"/>
          <p:cNvSpPr/>
          <p:nvPr/>
        </p:nvSpPr>
        <p:spPr>
          <a:xfrm>
            <a:off x="7593124"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Files</a:t>
            </a:r>
          </a:p>
          <a:p>
            <a:pPr algn="ctr"/>
            <a:r>
              <a:rPr lang="en-US" sz="1400" dirty="0"/>
              <a:t>API</a:t>
            </a:r>
          </a:p>
        </p:txBody>
      </p:sp>
      <p:sp>
        <p:nvSpPr>
          <p:cNvPr id="8" name="Rectangle 7"/>
          <p:cNvSpPr/>
          <p:nvPr/>
        </p:nvSpPr>
        <p:spPr>
          <a:xfrm>
            <a:off x="1904999"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Discovery</a:t>
            </a:r>
          </a:p>
          <a:p>
            <a:pPr algn="ctr"/>
            <a:r>
              <a:rPr lang="en-US" sz="1400" dirty="0"/>
              <a:t>API</a:t>
            </a:r>
          </a:p>
        </p:txBody>
      </p:sp>
      <p:sp>
        <p:nvSpPr>
          <p:cNvPr id="10" name="Rectangle 9"/>
          <p:cNvSpPr/>
          <p:nvPr/>
        </p:nvSpPr>
        <p:spPr>
          <a:xfrm>
            <a:off x="354125" y="5334000"/>
            <a:ext cx="1093675" cy="685800"/>
          </a:xfrm>
          <a:prstGeom prst="rect">
            <a:avLst/>
          </a:prstGeom>
          <a:solidFill>
            <a:schemeClr val="accent3">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Graph</a:t>
            </a:r>
          </a:p>
          <a:p>
            <a:pPr algn="ctr"/>
            <a:r>
              <a:rPr lang="en-US" sz="1400" dirty="0"/>
              <a:t>API</a:t>
            </a:r>
          </a:p>
          <a:p>
            <a:pPr algn="ctr"/>
            <a:r>
              <a:rPr lang="en-US" sz="800" dirty="0">
                <a:solidFill>
                  <a:schemeClr val="accent2">
                    <a:lumMod val="40000"/>
                    <a:lumOff val="60000"/>
                  </a:schemeClr>
                </a:solidFill>
              </a:rPr>
              <a:t>user management</a:t>
            </a:r>
          </a:p>
        </p:txBody>
      </p:sp>
    </p:spTree>
    <p:extLst>
      <p:ext uri="{BB962C8B-B14F-4D97-AF65-F5344CB8AC3E}">
        <p14:creationId xmlns:p14="http://schemas.microsoft.com/office/powerpoint/2010/main" val="48332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for Non-Microsoft Platforms</a:t>
            </a:r>
            <a:endParaRPr lang="en-US" dirty="0"/>
          </a:p>
        </p:txBody>
      </p:sp>
      <p:sp>
        <p:nvSpPr>
          <p:cNvPr id="3" name="Content Placeholder 2"/>
          <p:cNvSpPr>
            <a:spLocks noGrp="1"/>
          </p:cNvSpPr>
          <p:nvPr>
            <p:ph idx="1"/>
          </p:nvPr>
        </p:nvSpPr>
        <p:spPr/>
        <p:txBody>
          <a:bodyPr>
            <a:noAutofit/>
          </a:bodyPr>
          <a:lstStyle/>
          <a:p>
            <a:r>
              <a:rPr lang="en-US" sz="2400" dirty="0"/>
              <a:t>Office 365 APIs universally accessible via open standards</a:t>
            </a:r>
          </a:p>
          <a:p>
            <a:pPr lvl="1"/>
            <a:r>
              <a:rPr lang="en-US" sz="2000" dirty="0"/>
              <a:t>Any development platform can use REST, ODATA and OAuth2</a:t>
            </a:r>
          </a:p>
          <a:p>
            <a:pPr lvl="1"/>
            <a:r>
              <a:rPr lang="en-US" sz="2000" dirty="0"/>
              <a:t>Office 365 developers can use wide array of tools and languages</a:t>
            </a:r>
          </a:p>
          <a:p>
            <a:pPr lvl="1"/>
            <a:r>
              <a:rPr lang="en-US" sz="2000" dirty="0"/>
              <a:t>No hosting environment dependencies (e.g. Windows or IIS)</a:t>
            </a:r>
          </a:p>
          <a:p>
            <a:pPr>
              <a:lnSpc>
                <a:spcPct val="150000"/>
              </a:lnSpc>
            </a:pPr>
            <a:r>
              <a:rPr lang="en-US" sz="2400" dirty="0"/>
              <a:t>SDKs and extra help available for selected platforms</a:t>
            </a:r>
          </a:p>
          <a:p>
            <a:pPr lvl="1"/>
            <a:r>
              <a:rPr lang="en-US" sz="2000" dirty="0"/>
              <a:t>SDKs available for Windows, ASP.NET, iOS and Android</a:t>
            </a:r>
          </a:p>
          <a:p>
            <a:pPr lvl="1"/>
            <a:r>
              <a:rPr lang="en-US" sz="2000" dirty="0"/>
              <a:t>Choose between Visual Studio, </a:t>
            </a:r>
            <a:r>
              <a:rPr lang="en-US" sz="2000" dirty="0" err="1"/>
              <a:t>XCode</a:t>
            </a:r>
            <a:r>
              <a:rPr lang="en-US" sz="2000" dirty="0"/>
              <a:t>, Eclipse or Android Studio</a:t>
            </a:r>
          </a:p>
        </p:txBody>
      </p:sp>
      <p:pic>
        <p:nvPicPr>
          <p:cNvPr id="6" name="Picture 5"/>
          <p:cNvPicPr>
            <a:picLocks noChangeAspect="1"/>
          </p:cNvPicPr>
          <p:nvPr/>
        </p:nvPicPr>
        <p:blipFill>
          <a:blip r:embed="rId2"/>
          <a:stretch>
            <a:fillRect/>
          </a:stretch>
        </p:blipFill>
        <p:spPr>
          <a:xfrm>
            <a:off x="1219200" y="4554929"/>
            <a:ext cx="4953000" cy="2074471"/>
          </a:xfrm>
          <a:prstGeom prst="rect">
            <a:avLst/>
          </a:prstGeom>
          <a:ln w="12700">
            <a:solidFill>
              <a:schemeClr val="bg1">
                <a:lumMod val="75000"/>
              </a:schemeClr>
            </a:solidFill>
          </a:ln>
        </p:spPr>
      </p:pic>
    </p:spTree>
    <p:extLst>
      <p:ext uri="{BB962C8B-B14F-4D97-AF65-F5344CB8AC3E}">
        <p14:creationId xmlns:p14="http://schemas.microsoft.com/office/powerpoint/2010/main" val="416248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API Sandbox</a:t>
            </a:r>
          </a:p>
        </p:txBody>
      </p:sp>
      <p:sp>
        <p:nvSpPr>
          <p:cNvPr id="3" name="Content Placeholder 2"/>
          <p:cNvSpPr>
            <a:spLocks noGrp="1"/>
          </p:cNvSpPr>
          <p:nvPr>
            <p:ph idx="1"/>
          </p:nvPr>
        </p:nvSpPr>
        <p:spPr/>
        <p:txBody>
          <a:bodyPr>
            <a:normAutofit/>
          </a:bodyPr>
          <a:lstStyle/>
          <a:p>
            <a:r>
              <a:rPr lang="en-US" sz="2400" dirty="0"/>
              <a:t>Simple online utility provided by MSDN</a:t>
            </a:r>
          </a:p>
          <a:p>
            <a:pPr lvl="1"/>
            <a:r>
              <a:rPr lang="en-US" sz="2000" dirty="0">
                <a:hlinkClick r:id="rId2"/>
              </a:rPr>
              <a:t>https://apisandbox.msdn.microsoft.com/</a:t>
            </a:r>
            <a:endParaRPr lang="en-US" sz="2000" dirty="0"/>
          </a:p>
          <a:p>
            <a:pPr lvl="1"/>
            <a:endParaRPr lang="en-US" sz="2000" dirty="0"/>
          </a:p>
        </p:txBody>
      </p:sp>
      <p:pic>
        <p:nvPicPr>
          <p:cNvPr id="5" name="Picture 4"/>
          <p:cNvPicPr>
            <a:picLocks noChangeAspect="1"/>
          </p:cNvPicPr>
          <p:nvPr/>
        </p:nvPicPr>
        <p:blipFill>
          <a:blip r:embed="rId3"/>
          <a:stretch>
            <a:fillRect/>
          </a:stretch>
        </p:blipFill>
        <p:spPr>
          <a:xfrm>
            <a:off x="457200" y="2438400"/>
            <a:ext cx="8001000" cy="4127353"/>
          </a:xfrm>
          <a:prstGeom prst="rect">
            <a:avLst/>
          </a:prstGeom>
          <a:ln>
            <a:solidFill>
              <a:schemeClr val="bg1">
                <a:lumMod val="50000"/>
              </a:schemeClr>
            </a:solidFill>
          </a:ln>
        </p:spPr>
      </p:pic>
    </p:spTree>
    <p:extLst>
      <p:ext uri="{BB962C8B-B14F-4D97-AF65-F5344CB8AC3E}">
        <p14:creationId xmlns:p14="http://schemas.microsoft.com/office/powerpoint/2010/main" val="337770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the Office 365 APIs</a:t>
            </a:r>
          </a:p>
          <a:p>
            <a:pPr>
              <a:buFont typeface="Wingdings" panose="05000000000000000000" pitchFamily="2" charset="2"/>
              <a:buChar char="Ø"/>
            </a:pPr>
            <a:r>
              <a:rPr lang="en-US" dirty="0"/>
              <a:t>Office 365 API Service Endpoints </a:t>
            </a:r>
          </a:p>
          <a:p>
            <a:r>
              <a:rPr lang="en-US" dirty="0"/>
              <a:t>Understanding the Microsoft Graph API</a:t>
            </a:r>
          </a:p>
          <a:p>
            <a:r>
              <a:rPr lang="en-US" dirty="0"/>
              <a:t>Programming the Microsoft Graph API</a:t>
            </a:r>
          </a:p>
        </p:txBody>
      </p:sp>
    </p:spTree>
    <p:extLst>
      <p:ext uri="{BB962C8B-B14F-4D97-AF65-F5344CB8AC3E}">
        <p14:creationId xmlns:p14="http://schemas.microsoft.com/office/powerpoint/2010/main" val="341559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6262" y="4443413"/>
            <a:ext cx="8415338" cy="226218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699" name="Title 1"/>
          <p:cNvSpPr>
            <a:spLocks noGrp="1"/>
          </p:cNvSpPr>
          <p:nvPr>
            <p:ph type="title"/>
          </p:nvPr>
        </p:nvSpPr>
        <p:spPr/>
        <p:txBody>
          <a:bodyPr/>
          <a:lstStyle/>
          <a:p>
            <a:r>
              <a:rPr lang="en-US" altLang="en-US" dirty="0"/>
              <a:t>Office 365 API Endpoint in Initial Release</a:t>
            </a:r>
          </a:p>
        </p:txBody>
      </p:sp>
      <p:sp>
        <p:nvSpPr>
          <p:cNvPr id="3" name="Content Placeholder 2"/>
          <p:cNvSpPr>
            <a:spLocks noGrp="1"/>
          </p:cNvSpPr>
          <p:nvPr>
            <p:ph idx="1"/>
          </p:nvPr>
        </p:nvSpPr>
        <p:spPr/>
        <p:txBody>
          <a:bodyPr>
            <a:normAutofit/>
          </a:bodyPr>
          <a:lstStyle/>
          <a:p>
            <a:r>
              <a:rPr lang="en-US" sz="2400" dirty="0"/>
              <a:t>Azure Endpoints</a:t>
            </a:r>
          </a:p>
          <a:p>
            <a:pPr lvl="1"/>
            <a:r>
              <a:rPr lang="en-US" sz="2000" dirty="0"/>
              <a:t>Azure Graph API</a:t>
            </a:r>
          </a:p>
          <a:p>
            <a:r>
              <a:rPr lang="en-US" sz="2400" dirty="0"/>
              <a:t>Office 365 API Endpoints</a:t>
            </a:r>
          </a:p>
          <a:p>
            <a:pPr lvl="1"/>
            <a:r>
              <a:rPr lang="en-US" sz="2000" dirty="0"/>
              <a:t>Outlook service</a:t>
            </a:r>
          </a:p>
          <a:p>
            <a:pPr lvl="1"/>
            <a:r>
              <a:rPr lang="en-US" sz="2000" dirty="0"/>
              <a:t>OneDrive for Business Service</a:t>
            </a:r>
          </a:p>
          <a:p>
            <a:pPr lvl="1"/>
            <a:r>
              <a:rPr lang="en-US" sz="2000" dirty="0"/>
              <a:t>SharePoint Files Service</a:t>
            </a:r>
          </a:p>
          <a:p>
            <a:pPr lvl="1"/>
            <a:r>
              <a:rPr lang="en-US" sz="2000" dirty="0"/>
              <a:t>Discovery Services</a:t>
            </a:r>
          </a:p>
        </p:txBody>
      </p:sp>
      <p:sp>
        <p:nvSpPr>
          <p:cNvPr id="8" name="Rectangle 7"/>
          <p:cNvSpPr/>
          <p:nvPr/>
        </p:nvSpPr>
        <p:spPr bwMode="auto">
          <a:xfrm>
            <a:off x="698501" y="5256212"/>
            <a:ext cx="1289050" cy="617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Your</a:t>
            </a:r>
          </a:p>
          <a:p>
            <a:pPr algn="ctr">
              <a:defRPr/>
            </a:pPr>
            <a:r>
              <a:rPr lang="en-US" sz="1000" dirty="0"/>
              <a:t>Office 365</a:t>
            </a:r>
          </a:p>
          <a:p>
            <a:pPr algn="ctr">
              <a:defRPr/>
            </a:pPr>
            <a:r>
              <a:rPr lang="en-US" sz="1000" dirty="0"/>
              <a:t>Application</a:t>
            </a:r>
          </a:p>
        </p:txBody>
      </p:sp>
      <p:sp>
        <p:nvSpPr>
          <p:cNvPr id="4" name="Rectangle 3"/>
          <p:cNvSpPr/>
          <p:nvPr/>
        </p:nvSpPr>
        <p:spPr bwMode="auto">
          <a:xfrm>
            <a:off x="2722562" y="4975224"/>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Azure Active Directory Graph API</a:t>
            </a:r>
          </a:p>
          <a:p>
            <a:pPr>
              <a:defRPr/>
            </a:pPr>
            <a:r>
              <a:rPr lang="en-US" sz="900" b="1" dirty="0">
                <a:solidFill>
                  <a:srgbClr val="800000"/>
                </a:solidFill>
              </a:rPr>
              <a:t>https://graph.windows.net/CptClassroom1.onMicrosoft.com</a:t>
            </a:r>
          </a:p>
        </p:txBody>
      </p:sp>
      <p:sp>
        <p:nvSpPr>
          <p:cNvPr id="5" name="Rectangle 4"/>
          <p:cNvSpPr/>
          <p:nvPr/>
        </p:nvSpPr>
        <p:spPr bwMode="auto">
          <a:xfrm>
            <a:off x="2700338" y="4584699"/>
            <a:ext cx="4027487" cy="3317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Discovery Service</a:t>
            </a:r>
          </a:p>
          <a:p>
            <a:pPr>
              <a:defRPr/>
            </a:pPr>
            <a:r>
              <a:rPr lang="en-US" sz="900" b="1" dirty="0">
                <a:solidFill>
                  <a:srgbClr val="800000"/>
                </a:solidFill>
              </a:rPr>
              <a:t>https://api.office.com/discovery/v1.0/me</a:t>
            </a:r>
          </a:p>
        </p:txBody>
      </p:sp>
      <p:sp>
        <p:nvSpPr>
          <p:cNvPr id="6" name="Rectangle 5"/>
          <p:cNvSpPr/>
          <p:nvPr/>
        </p:nvSpPr>
        <p:spPr bwMode="auto">
          <a:xfrm>
            <a:off x="2722562" y="5397499"/>
            <a:ext cx="4024313" cy="3349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Outlook Service</a:t>
            </a:r>
          </a:p>
          <a:p>
            <a:pPr>
              <a:defRPr/>
            </a:pPr>
            <a:r>
              <a:rPr lang="en-US" sz="900" b="1" dirty="0">
                <a:solidFill>
                  <a:srgbClr val="800000"/>
                </a:solidFill>
              </a:rPr>
              <a:t>https://outlook.office365.com/api/v1.0/</a:t>
            </a:r>
          </a:p>
        </p:txBody>
      </p:sp>
      <p:sp>
        <p:nvSpPr>
          <p:cNvPr id="7" name="Rectangle 6"/>
          <p:cNvSpPr/>
          <p:nvPr/>
        </p:nvSpPr>
        <p:spPr bwMode="auto">
          <a:xfrm>
            <a:off x="2722562" y="5815013"/>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OneDrive for Business Service</a:t>
            </a:r>
          </a:p>
          <a:p>
            <a:pPr>
              <a:defRPr/>
            </a:pPr>
            <a:r>
              <a:rPr lang="en-US" sz="900" b="1" dirty="0">
                <a:solidFill>
                  <a:srgbClr val="800000"/>
                </a:solidFill>
              </a:rPr>
              <a:t>https://myTenant-my.SharePoint.com/personal/TedP/_api/v1.0/Files</a:t>
            </a:r>
          </a:p>
        </p:txBody>
      </p:sp>
      <p:sp>
        <p:nvSpPr>
          <p:cNvPr id="9" name="Rectangle 8"/>
          <p:cNvSpPr/>
          <p:nvPr/>
        </p:nvSpPr>
        <p:spPr bwMode="auto">
          <a:xfrm>
            <a:off x="2722562" y="6232524"/>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SharePoint Files Service</a:t>
            </a:r>
          </a:p>
          <a:p>
            <a:pPr>
              <a:defRPr/>
            </a:pPr>
            <a:r>
              <a:rPr lang="en-US" sz="900" b="1" dirty="0">
                <a:solidFill>
                  <a:srgbClr val="800000"/>
                </a:solidFill>
              </a:rPr>
              <a:t>https://myTenant.SharePoint.com/_api/v1.0/Files</a:t>
            </a:r>
          </a:p>
        </p:txBody>
      </p:sp>
      <p:cxnSp>
        <p:nvCxnSpPr>
          <p:cNvPr id="12" name="Straight Arrow Connector 11"/>
          <p:cNvCxnSpPr>
            <a:stCxn id="8" idx="3"/>
          </p:cNvCxnSpPr>
          <p:nvPr/>
        </p:nvCxnSpPr>
        <p:spPr bwMode="auto">
          <a:xfrm flipV="1">
            <a:off x="1987551" y="4872037"/>
            <a:ext cx="628650" cy="692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bwMode="auto">
          <a:xfrm flipV="1">
            <a:off x="1987551" y="5219699"/>
            <a:ext cx="628650" cy="344488"/>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bwMode="auto">
          <a:xfrm flipV="1">
            <a:off x="1987551" y="5564187"/>
            <a:ext cx="628650"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p:cNvCxnSpPr>
          <p:nvPr/>
        </p:nvCxnSpPr>
        <p:spPr bwMode="auto">
          <a:xfrm>
            <a:off x="1987551" y="5564187"/>
            <a:ext cx="628650" cy="376237"/>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p:cNvCxnSpPr>
          <p:nvPr/>
        </p:nvCxnSpPr>
        <p:spPr bwMode="auto">
          <a:xfrm>
            <a:off x="1987551" y="5564187"/>
            <a:ext cx="628650" cy="692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7251701" y="4524374"/>
            <a:ext cx="1609725" cy="555625"/>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Azure AD Data</a:t>
            </a:r>
          </a:p>
          <a:p>
            <a:pPr algn="ctr">
              <a:defRPr/>
            </a:pPr>
            <a:r>
              <a:rPr lang="en-US" sz="900" dirty="0">
                <a:solidFill>
                  <a:srgbClr val="800000"/>
                </a:solidFill>
              </a:rPr>
              <a:t>Users</a:t>
            </a:r>
          </a:p>
          <a:p>
            <a:pPr algn="ctr">
              <a:defRPr/>
            </a:pPr>
            <a:r>
              <a:rPr lang="en-US" sz="900" dirty="0">
                <a:solidFill>
                  <a:srgbClr val="800000"/>
                </a:solidFill>
              </a:rPr>
              <a:t>Groups</a:t>
            </a:r>
          </a:p>
        </p:txBody>
      </p:sp>
      <p:sp>
        <p:nvSpPr>
          <p:cNvPr id="23" name="Rounded Rectangle 22"/>
          <p:cNvSpPr/>
          <p:nvPr/>
        </p:nvSpPr>
        <p:spPr bwMode="auto">
          <a:xfrm>
            <a:off x="7264401" y="5208587"/>
            <a:ext cx="1609725" cy="63500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Outlook Data</a:t>
            </a:r>
          </a:p>
          <a:p>
            <a:pPr algn="ctr">
              <a:defRPr/>
            </a:pPr>
            <a:r>
              <a:rPr lang="en-US" sz="900" dirty="0">
                <a:solidFill>
                  <a:srgbClr val="800000"/>
                </a:solidFill>
              </a:rPr>
              <a:t>Mail</a:t>
            </a:r>
          </a:p>
          <a:p>
            <a:pPr algn="ctr">
              <a:defRPr/>
            </a:pPr>
            <a:r>
              <a:rPr lang="en-US" sz="900" dirty="0">
                <a:solidFill>
                  <a:srgbClr val="800000"/>
                </a:solidFill>
              </a:rPr>
              <a:t>Calendar</a:t>
            </a:r>
          </a:p>
          <a:p>
            <a:pPr algn="ctr">
              <a:defRPr/>
            </a:pPr>
            <a:r>
              <a:rPr lang="en-US" sz="900" dirty="0">
                <a:solidFill>
                  <a:srgbClr val="800000"/>
                </a:solidFill>
              </a:rPr>
              <a:t>Contacts</a:t>
            </a:r>
          </a:p>
        </p:txBody>
      </p:sp>
      <p:sp>
        <p:nvSpPr>
          <p:cNvPr id="24" name="Rounded Rectangle 23"/>
          <p:cNvSpPr/>
          <p:nvPr/>
        </p:nvSpPr>
        <p:spPr bwMode="auto">
          <a:xfrm>
            <a:off x="7264401" y="5942012"/>
            <a:ext cx="1609725" cy="633412"/>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SharePoint Data</a:t>
            </a:r>
          </a:p>
          <a:p>
            <a:pPr algn="ctr">
              <a:defRPr/>
            </a:pPr>
            <a:r>
              <a:rPr lang="en-US" sz="900" dirty="0">
                <a:solidFill>
                  <a:srgbClr val="800000"/>
                </a:solidFill>
              </a:rPr>
              <a:t>OneDrive Files</a:t>
            </a:r>
          </a:p>
          <a:p>
            <a:pPr algn="ctr">
              <a:defRPr/>
            </a:pPr>
            <a:r>
              <a:rPr lang="en-US" sz="900" dirty="0">
                <a:solidFill>
                  <a:srgbClr val="800000"/>
                </a:solidFill>
              </a:rPr>
              <a:t>Team Site Files</a:t>
            </a:r>
          </a:p>
        </p:txBody>
      </p:sp>
      <p:cxnSp>
        <p:nvCxnSpPr>
          <p:cNvPr id="25" name="Straight Arrow Connector 24"/>
          <p:cNvCxnSpPr>
            <a:stCxn id="4" idx="3"/>
          </p:cNvCxnSpPr>
          <p:nvPr/>
        </p:nvCxnSpPr>
        <p:spPr bwMode="auto">
          <a:xfrm flipV="1">
            <a:off x="6746875" y="4800599"/>
            <a:ext cx="436562" cy="3429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bwMode="auto">
          <a:xfrm flipV="1">
            <a:off x="6746875" y="5524499"/>
            <a:ext cx="517525" cy="39689"/>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p:cNvCxnSpPr>
          <p:nvPr/>
        </p:nvCxnSpPr>
        <p:spPr bwMode="auto">
          <a:xfrm>
            <a:off x="6746875" y="5981699"/>
            <a:ext cx="504825" cy="125413"/>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bwMode="auto">
          <a:xfrm flipV="1">
            <a:off x="6746875" y="6342062"/>
            <a:ext cx="504825" cy="57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64727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the Office 365 APIs</a:t>
            </a:r>
          </a:p>
          <a:p>
            <a:pPr>
              <a:buFont typeface="Wingdings" panose="05000000000000000000" pitchFamily="2" charset="2"/>
              <a:buChar char="ü"/>
            </a:pPr>
            <a:r>
              <a:rPr lang="en-US" dirty="0"/>
              <a:t>Office 365 API Service Endpoints </a:t>
            </a:r>
          </a:p>
          <a:p>
            <a:pPr>
              <a:buFont typeface="Wingdings" panose="05000000000000000000" pitchFamily="2" charset="2"/>
              <a:buChar char="Ø"/>
            </a:pPr>
            <a:r>
              <a:rPr lang="en-US" dirty="0"/>
              <a:t>Understanding the Microsoft Graph API</a:t>
            </a:r>
          </a:p>
          <a:p>
            <a:r>
              <a:rPr lang="en-US" dirty="0"/>
              <a:t>Programming the Microsoft Graph API</a:t>
            </a:r>
          </a:p>
        </p:txBody>
      </p:sp>
    </p:spTree>
    <p:extLst>
      <p:ext uri="{BB962C8B-B14F-4D97-AF65-F5344CB8AC3E}">
        <p14:creationId xmlns:p14="http://schemas.microsoft.com/office/powerpoint/2010/main" val="2404698738"/>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www.w3.org/XML/1998/namespace"/>
    <ds:schemaRef ds:uri="http://purl.org/dc/term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6286</TotalTime>
  <Words>862</Words>
  <Application>Microsoft Office PowerPoint</Application>
  <PresentationFormat>On-screen Show (4:3)</PresentationFormat>
  <Paragraphs>157</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Lucida Console</vt:lpstr>
      <vt:lpstr>Segoe UI</vt:lpstr>
      <vt:lpstr>Wingdings</vt:lpstr>
      <vt:lpstr>CPT Course Module</vt:lpstr>
      <vt:lpstr>Programming with the Microsoft Graph API</vt:lpstr>
      <vt:lpstr>Agenda</vt:lpstr>
      <vt:lpstr>Evolution of the SharePoint/Office Platform</vt:lpstr>
      <vt:lpstr>Office 365 API Overview</vt:lpstr>
      <vt:lpstr>Support for Non-Microsoft Platforms</vt:lpstr>
      <vt:lpstr>Office 365 API Sandbox</vt:lpstr>
      <vt:lpstr>Agenda</vt:lpstr>
      <vt:lpstr>Office 365 API Endpoint in Initial Release</vt:lpstr>
      <vt:lpstr>Agenda</vt:lpstr>
      <vt:lpstr>The Microsoft Graph API</vt:lpstr>
      <vt:lpstr>Unified API URLs</vt:lpstr>
      <vt:lpstr>More Unified API URLs</vt:lpstr>
      <vt:lpstr>Creating an Azure AD Application</vt:lpstr>
      <vt:lpstr>Configuring Unified API Permissions</vt:lpstr>
      <vt:lpstr>Agenda</vt:lpstr>
      <vt:lpstr>Adding Application Constants</vt:lpstr>
      <vt:lpstr>Acquiring and Caching Access Tokens</vt:lpstr>
      <vt:lpstr>Writing the "Hello World" Code</vt:lpstr>
      <vt:lpstr>Office 365 Apps vs SharePoint Apps</vt:lpstr>
      <vt:lpstr>Learning Resources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the Microsoft Graph API</dc:title>
  <dc:creator>Windows User</dc:creator>
  <cp:lastModifiedBy>Ted Pattison</cp:lastModifiedBy>
  <cp:revision>167</cp:revision>
  <dcterms:created xsi:type="dcterms:W3CDTF">2012-07-07T16:17:22Z</dcterms:created>
  <dcterms:modified xsi:type="dcterms:W3CDTF">2018-07-10T22:45:09Z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