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9"/>
  </p:notesMasterIdLst>
  <p:handoutMasterIdLst>
    <p:handoutMasterId r:id="rId40"/>
  </p:handoutMasterIdLst>
  <p:sldIdLst>
    <p:sldId id="279" r:id="rId6"/>
    <p:sldId id="380" r:id="rId7"/>
    <p:sldId id="349" r:id="rId8"/>
    <p:sldId id="350" r:id="rId9"/>
    <p:sldId id="351" r:id="rId10"/>
    <p:sldId id="346" r:id="rId11"/>
    <p:sldId id="352" r:id="rId12"/>
    <p:sldId id="353" r:id="rId13"/>
    <p:sldId id="354" r:id="rId14"/>
    <p:sldId id="355" r:id="rId15"/>
    <p:sldId id="382" r:id="rId16"/>
    <p:sldId id="357" r:id="rId17"/>
    <p:sldId id="358" r:id="rId18"/>
    <p:sldId id="359" r:id="rId19"/>
    <p:sldId id="360" r:id="rId20"/>
    <p:sldId id="383" r:id="rId21"/>
    <p:sldId id="361" r:id="rId22"/>
    <p:sldId id="362" r:id="rId23"/>
    <p:sldId id="363" r:id="rId24"/>
    <p:sldId id="364" r:id="rId25"/>
    <p:sldId id="385" r:id="rId26"/>
    <p:sldId id="366" r:id="rId27"/>
    <p:sldId id="333" r:id="rId28"/>
    <p:sldId id="387" r:id="rId29"/>
    <p:sldId id="388" r:id="rId30"/>
    <p:sldId id="367" r:id="rId31"/>
    <p:sldId id="384" r:id="rId32"/>
    <p:sldId id="368" r:id="rId33"/>
    <p:sldId id="304" r:id="rId34"/>
    <p:sldId id="285" r:id="rId35"/>
    <p:sldId id="369" r:id="rId36"/>
    <p:sldId id="389" r:id="rId37"/>
    <p:sldId id="386"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FFFFCC"/>
    <a:srgbClr val="FF0000"/>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784" autoAdjust="0"/>
    <p:restoredTop sz="50683" autoAdjust="0"/>
  </p:normalViewPr>
  <p:slideViewPr>
    <p:cSldViewPr>
      <p:cViewPr varScale="1">
        <p:scale>
          <a:sx n="44" d="100"/>
          <a:sy n="44" d="100"/>
        </p:scale>
        <p:origin x="1997" y="43"/>
      </p:cViewPr>
      <p:guideLst>
        <p:guide orient="horz" pos="2160"/>
        <p:guide pos="2880"/>
      </p:guideLst>
    </p:cSldViewPr>
  </p:slideViewPr>
  <p:notesTextViewPr>
    <p:cViewPr>
      <p:scale>
        <a:sx n="150" d="100"/>
        <a:sy n="150" d="100"/>
      </p:scale>
      <p:origin x="0" y="0"/>
    </p:cViewPr>
  </p:notesTextViewPr>
  <p:sorterViewPr>
    <p:cViewPr varScale="1">
      <p:scale>
        <a:sx n="1" d="1"/>
        <a:sy n="1" d="1"/>
      </p:scale>
      <p:origin x="0" y="0"/>
    </p:cViewPr>
  </p:sorterViewPr>
  <p:notesViewPr>
    <p:cSldViewPr>
      <p:cViewPr varScale="1">
        <p:scale>
          <a:sx n="62" d="100"/>
          <a:sy n="62" d="100"/>
        </p:scale>
        <p:origin x="3062"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a:t>Infusion-BI</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2015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begins with a primer on OAuth 2.0 and OpenID Connect and an overview of the Azure Active Directory security model which provides support for user authentication, application authentication and an authorization scheme based on configurable permissions. Students will learn about the differences between application permissions and delegated permissions as well as how to create and configure Azure AD applications in the new Azure portal. Students will learn programming techniques for developing secure applications which implement common authentication flows such as user credentials flow, authorization grant flow, and client credentials flow. The module examines developing secure ASP.NET MVC application by using the Active Directory Authentication Library (ADAL) together with the OWIN framework and OWIN middleware components. The module also explains how to secure client-side SPAs created Angular and AngularJS by using the ADAL.js library and the implicit grant flow to acquire access tokens.</a:t>
            </a:r>
            <a:endParaRPr lang="en-US" altLang="en-US" baseline="0"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604"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ea typeface="MS PGothic" pitchFamily="34" charset="-128"/>
              </a:defRPr>
            </a:lvl1pPr>
            <a:lvl2pPr marL="742950" indent="-285750">
              <a:defRPr>
                <a:solidFill>
                  <a:schemeClr val="tx1"/>
                </a:solidFill>
                <a:latin typeface="Century Gothic" panose="020B0502020202020204" pitchFamily="34" charset="0"/>
                <a:ea typeface="MS PGothic" pitchFamily="34" charset="-128"/>
              </a:defRPr>
            </a:lvl2pPr>
            <a:lvl3pPr marL="1143000" indent="-228600">
              <a:defRPr>
                <a:solidFill>
                  <a:schemeClr val="tx1"/>
                </a:solidFill>
                <a:latin typeface="Century Gothic" panose="020B0502020202020204" pitchFamily="34" charset="0"/>
                <a:ea typeface="MS PGothic" pitchFamily="34" charset="-128"/>
              </a:defRPr>
            </a:lvl3pPr>
            <a:lvl4pPr marL="1600200" indent="-228600">
              <a:defRPr>
                <a:solidFill>
                  <a:schemeClr val="tx1"/>
                </a:solidFill>
                <a:latin typeface="Century Gothic" panose="020B0502020202020204" pitchFamily="34" charset="0"/>
                <a:ea typeface="MS PGothic" pitchFamily="34" charset="-128"/>
              </a:defRPr>
            </a:lvl4pPr>
            <a:lvl5pPr marL="2057400" indent="-228600">
              <a:defRPr>
                <a:solidFill>
                  <a:schemeClr val="tx1"/>
                </a:solidFill>
                <a:latin typeface="Century Gothic" panose="020B0502020202020204"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9pPr>
          </a:lstStyle>
          <a:p>
            <a:fld id="{C2206348-F3CA-4D34-BAC3-06D54859F675}" type="slidenum">
              <a:rPr lang="en-US" altLang="en-US" smtClean="0"/>
              <a:pPr/>
              <a:t>3</a:t>
            </a:fld>
            <a:endParaRPr lang="en-US" altLang="en-US"/>
          </a:p>
        </p:txBody>
      </p:sp>
    </p:spTree>
    <p:extLst>
      <p:ext uri="{BB962C8B-B14F-4D97-AF65-F5344CB8AC3E}">
        <p14:creationId xmlns:p14="http://schemas.microsoft.com/office/powerpoint/2010/main" val="4238710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24863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189799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471960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135904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430000"/>
            <a:ext cx="7772400" cy="1363133"/>
          </a:xfrm>
          <a:prstGeom prst="rect">
            <a:avLst/>
          </a:prstGeom>
        </p:spPr>
        <p:txBody>
          <a:bodyPr anchor="t"/>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722313" y="1929285"/>
            <a:ext cx="7772400" cy="150071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57688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2648"/>
            <a:ext cx="8229600" cy="1143000"/>
          </a:xfrm>
          <a:prstGeom prst="rect">
            <a:avLst/>
          </a:prstGeom>
        </p:spPr>
        <p:txBody>
          <a:body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2890392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886934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425575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5"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6.emf"/><Relationship Id="rId2" Type="http://schemas.openxmlformats.org/officeDocument/2006/relationships/image" Target="../media/image12.emf"/><Relationship Id="rId1" Type="http://schemas.openxmlformats.org/officeDocument/2006/relationships/slideLayout" Target="../slideLayouts/slideLayout4.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500" dirty="0"/>
              <a:t>Developing Secure Applications using Azure AD</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58750" y="2051051"/>
            <a:ext cx="8826500" cy="382587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 name="Oval 22"/>
          <p:cNvSpPr/>
          <p:nvPr/>
        </p:nvSpPr>
        <p:spPr>
          <a:xfrm>
            <a:off x="1881189" y="3351214"/>
            <a:ext cx="2365375" cy="1152525"/>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b="1" dirty="0">
                <a:solidFill>
                  <a:srgbClr val="C00000"/>
                </a:solidFill>
              </a:rPr>
              <a:t>Authentication Flow</a:t>
            </a:r>
          </a:p>
        </p:txBody>
      </p:sp>
      <p:sp>
        <p:nvSpPr>
          <p:cNvPr id="31748" name="Title 4"/>
          <p:cNvSpPr>
            <a:spLocks noGrp="1"/>
          </p:cNvSpPr>
          <p:nvPr>
            <p:ph type="title"/>
          </p:nvPr>
        </p:nvSpPr>
        <p:spPr/>
        <p:txBody>
          <a:bodyPr/>
          <a:lstStyle/>
          <a:p>
            <a:r>
              <a:rPr lang="en-US" altLang="en-US"/>
              <a:t>Open ID Connect</a:t>
            </a:r>
          </a:p>
        </p:txBody>
      </p:sp>
      <p:sp>
        <p:nvSpPr>
          <p:cNvPr id="7" name="Rectangle 6"/>
          <p:cNvSpPr/>
          <p:nvPr/>
        </p:nvSpPr>
        <p:spPr>
          <a:xfrm>
            <a:off x="344489" y="2814639"/>
            <a:ext cx="2014537" cy="79692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User agent</a:t>
            </a:r>
          </a:p>
          <a:p>
            <a:pPr algn="ctr">
              <a:defRPr/>
            </a:pPr>
            <a:r>
              <a:rPr lang="en-US" sz="900" b="1" dirty="0">
                <a:solidFill>
                  <a:srgbClr val="CCECFF"/>
                </a:solidFill>
              </a:rPr>
              <a:t>End user working in browser</a:t>
            </a:r>
          </a:p>
        </p:txBody>
      </p:sp>
      <p:sp>
        <p:nvSpPr>
          <p:cNvPr id="8" name="Rectangle 7"/>
          <p:cNvSpPr/>
          <p:nvPr/>
        </p:nvSpPr>
        <p:spPr>
          <a:xfrm>
            <a:off x="3790950" y="2814639"/>
            <a:ext cx="2014538" cy="79692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Client (Relying Party)</a:t>
            </a:r>
          </a:p>
          <a:p>
            <a:pPr algn="ctr">
              <a:defRPr/>
            </a:pPr>
            <a:r>
              <a:rPr lang="en-US" sz="900" b="1" dirty="0">
                <a:solidFill>
                  <a:srgbClr val="FFCC99"/>
                </a:solidFill>
              </a:rPr>
              <a:t>Your Custom Application</a:t>
            </a:r>
          </a:p>
        </p:txBody>
      </p:sp>
      <p:sp>
        <p:nvSpPr>
          <p:cNvPr id="10" name="Rectangle 9"/>
          <p:cNvSpPr/>
          <p:nvPr/>
        </p:nvSpPr>
        <p:spPr>
          <a:xfrm>
            <a:off x="6769100" y="2301876"/>
            <a:ext cx="2014538"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1</a:t>
            </a:r>
          </a:p>
        </p:txBody>
      </p:sp>
      <p:sp>
        <p:nvSpPr>
          <p:cNvPr id="11" name="Rectangle 10"/>
          <p:cNvSpPr/>
          <p:nvPr/>
        </p:nvSpPr>
        <p:spPr>
          <a:xfrm>
            <a:off x="6784975" y="2938464"/>
            <a:ext cx="2014538"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2</a:t>
            </a:r>
          </a:p>
        </p:txBody>
      </p:sp>
      <p:sp>
        <p:nvSpPr>
          <p:cNvPr id="12" name="Rectangle 11"/>
          <p:cNvSpPr/>
          <p:nvPr/>
        </p:nvSpPr>
        <p:spPr>
          <a:xfrm>
            <a:off x="6807201" y="3557589"/>
            <a:ext cx="2016125"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3</a:t>
            </a:r>
          </a:p>
        </p:txBody>
      </p:sp>
      <p:cxnSp>
        <p:nvCxnSpPr>
          <p:cNvPr id="14" name="Straight Arrow Connector 13"/>
          <p:cNvCxnSpPr>
            <a:stCxn id="8" idx="3"/>
            <a:endCxn id="10" idx="1"/>
          </p:cNvCxnSpPr>
          <p:nvPr/>
        </p:nvCxnSpPr>
        <p:spPr>
          <a:xfrm flipV="1">
            <a:off x="5805488" y="2576514"/>
            <a:ext cx="963612" cy="636587"/>
          </a:xfrm>
          <a:prstGeom prst="straightConnector1">
            <a:avLst/>
          </a:prstGeom>
          <a:ln w="6350">
            <a:solidFill>
              <a:srgbClr val="C0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3"/>
            <a:endCxn id="11" idx="1"/>
          </p:cNvCxnSpPr>
          <p:nvPr/>
        </p:nvCxnSpPr>
        <p:spPr>
          <a:xfrm>
            <a:off x="5805489" y="3213100"/>
            <a:ext cx="979487" cy="0"/>
          </a:xfrm>
          <a:prstGeom prst="straightConnector1">
            <a:avLst/>
          </a:prstGeom>
          <a:ln w="6350">
            <a:solidFill>
              <a:srgbClr val="C0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3"/>
            <a:endCxn id="12" idx="1"/>
          </p:cNvCxnSpPr>
          <p:nvPr/>
        </p:nvCxnSpPr>
        <p:spPr>
          <a:xfrm>
            <a:off x="5805488" y="3213101"/>
            <a:ext cx="1001712" cy="619125"/>
          </a:xfrm>
          <a:prstGeom prst="straightConnector1">
            <a:avLst/>
          </a:prstGeom>
          <a:ln w="6350">
            <a:solidFill>
              <a:srgbClr val="C0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3"/>
            <a:endCxn id="8" idx="1"/>
          </p:cNvCxnSpPr>
          <p:nvPr/>
        </p:nvCxnSpPr>
        <p:spPr>
          <a:xfrm>
            <a:off x="2359026" y="3213100"/>
            <a:ext cx="1431925" cy="0"/>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4246564" y="3611564"/>
            <a:ext cx="604837" cy="1360487"/>
          </a:xfrm>
          <a:custGeom>
            <a:avLst/>
            <a:gdLst>
              <a:gd name="connsiteX0" fmla="*/ 0 w 680132"/>
              <a:gd name="connsiteY0" fmla="*/ 1186453 h 1289099"/>
              <a:gd name="connsiteX1" fmla="*/ 483650 w 680132"/>
              <a:gd name="connsiteY1" fmla="*/ 1171339 h 1289099"/>
              <a:gd name="connsiteX2" fmla="*/ 680132 w 680132"/>
              <a:gd name="connsiteY2" fmla="*/ 0 h 1289099"/>
            </a:gdLst>
            <a:ahLst/>
            <a:cxnLst>
              <a:cxn ang="0">
                <a:pos x="connsiteX0" y="connsiteY0"/>
              </a:cxn>
              <a:cxn ang="0">
                <a:pos x="connsiteX1" y="connsiteY1"/>
              </a:cxn>
              <a:cxn ang="0">
                <a:pos x="connsiteX2" y="connsiteY2"/>
              </a:cxn>
            </a:cxnLst>
            <a:rect l="l" t="t" r="r" b="b"/>
            <a:pathLst>
              <a:path w="680132" h="1289099">
                <a:moveTo>
                  <a:pt x="0" y="1186453"/>
                </a:moveTo>
                <a:cubicBezTo>
                  <a:pt x="185147" y="1277767"/>
                  <a:pt x="370295" y="1369081"/>
                  <a:pt x="483650" y="1171339"/>
                </a:cubicBezTo>
                <a:cubicBezTo>
                  <a:pt x="597005" y="973597"/>
                  <a:pt x="638568" y="486798"/>
                  <a:pt x="680132" y="0"/>
                </a:cubicBezTo>
              </a:path>
            </a:pathLst>
          </a:custGeom>
          <a:noFill/>
          <a:ln w="28575">
            <a:solidFill>
              <a:srgbClr val="C00000"/>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 name="Rounded Rectangle 42"/>
          <p:cNvSpPr/>
          <p:nvPr/>
        </p:nvSpPr>
        <p:spPr>
          <a:xfrm>
            <a:off x="4459288" y="3870325"/>
            <a:ext cx="785812" cy="361950"/>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solidFill>
                  <a:srgbClr val="FF0000"/>
                </a:solidFill>
                <a:latin typeface="Lucida Console" panose="020B0609040504020204" pitchFamily="49" charset="0"/>
              </a:rPr>
              <a:t>Id tokens</a:t>
            </a:r>
          </a:p>
        </p:txBody>
      </p:sp>
      <p:sp>
        <p:nvSpPr>
          <p:cNvPr id="9" name="Rectangle 8"/>
          <p:cNvSpPr/>
          <p:nvPr/>
        </p:nvSpPr>
        <p:spPr>
          <a:xfrm>
            <a:off x="1908176" y="4292600"/>
            <a:ext cx="2354263" cy="113188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Open ID Provider</a:t>
            </a:r>
          </a:p>
          <a:p>
            <a:pPr algn="ctr">
              <a:defRPr/>
            </a:pPr>
            <a:r>
              <a:rPr lang="en-US" sz="900" b="1" dirty="0" err="1">
                <a:solidFill>
                  <a:srgbClr val="FF99CC"/>
                </a:solidFill>
              </a:rPr>
              <a:t>FaceBook</a:t>
            </a:r>
            <a:r>
              <a:rPr lang="en-US" sz="900" b="1" dirty="0">
                <a:solidFill>
                  <a:srgbClr val="FF99CC"/>
                </a:solidFill>
              </a:rPr>
              <a:t>, Google, </a:t>
            </a:r>
          </a:p>
          <a:p>
            <a:pPr algn="ctr">
              <a:defRPr/>
            </a:pPr>
            <a:r>
              <a:rPr lang="en-US" sz="900" b="1" dirty="0">
                <a:solidFill>
                  <a:srgbClr val="FF99CC"/>
                </a:solidFill>
              </a:rPr>
              <a:t>Twitter, GitHub</a:t>
            </a:r>
          </a:p>
          <a:p>
            <a:pPr algn="ctr">
              <a:defRPr/>
            </a:pPr>
            <a:r>
              <a:rPr lang="en-US" sz="900" b="1" dirty="0">
                <a:solidFill>
                  <a:srgbClr val="FF99CC"/>
                </a:solidFill>
              </a:rPr>
              <a:t>Azure Active Directory</a:t>
            </a:r>
          </a:p>
        </p:txBody>
      </p:sp>
    </p:spTree>
    <p:extLst>
      <p:ext uri="{BB962C8B-B14F-4D97-AF65-F5344CB8AC3E}">
        <p14:creationId xmlns:p14="http://schemas.microsoft.com/office/powerpoint/2010/main" val="431664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lstStyle/>
          <a:p>
            <a:pPr>
              <a:buFont typeface="Wingdings" panose="05000000000000000000" pitchFamily="2" charset="2"/>
              <a:buChar char="ü"/>
            </a:pPr>
            <a:r>
              <a:rPr lang="en-US" altLang="en-US" dirty="0"/>
              <a:t>OAuth 2.0 and OpenID Connect</a:t>
            </a:r>
          </a:p>
          <a:p>
            <a:pPr>
              <a:buFont typeface="Wingdings" panose="05000000000000000000" pitchFamily="2" charset="2"/>
              <a:buChar char="Ø"/>
            </a:pPr>
            <a:r>
              <a:rPr lang="en-US" altLang="en-US" dirty="0"/>
              <a:t>Azure Active Directory</a:t>
            </a:r>
          </a:p>
          <a:p>
            <a:r>
              <a:rPr lang="en-US" altLang="en-US" dirty="0"/>
              <a:t>Creating Azure AD applications</a:t>
            </a:r>
          </a:p>
          <a:p>
            <a:r>
              <a:rPr lang="en-US" altLang="en-US" dirty="0"/>
              <a:t>Active Directory Authentication Library for .NET</a:t>
            </a:r>
          </a:p>
          <a:p>
            <a:r>
              <a:rPr lang="en-US" altLang="en-US" dirty="0"/>
              <a:t>Programming Web Clients</a:t>
            </a:r>
          </a:p>
        </p:txBody>
      </p:sp>
    </p:spTree>
    <p:extLst>
      <p:ext uri="{BB962C8B-B14F-4D97-AF65-F5344CB8AC3E}">
        <p14:creationId xmlns:p14="http://schemas.microsoft.com/office/powerpoint/2010/main" val="3978437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a:t>Azure Active Directory (AAD)</a:t>
            </a:r>
          </a:p>
        </p:txBody>
      </p:sp>
      <p:sp>
        <p:nvSpPr>
          <p:cNvPr id="3" name="Content Placeholder 2"/>
          <p:cNvSpPr>
            <a:spLocks noGrp="1"/>
          </p:cNvSpPr>
          <p:nvPr>
            <p:ph idx="1"/>
          </p:nvPr>
        </p:nvSpPr>
        <p:spPr/>
        <p:txBody>
          <a:bodyPr/>
          <a:lstStyle/>
          <a:p>
            <a:r>
              <a:rPr lang="en-US"/>
              <a:t>AAD plays role of an OpenID Connect Provider</a:t>
            </a:r>
          </a:p>
          <a:p>
            <a:pPr lvl="1"/>
            <a:r>
              <a:rPr lang="en-US"/>
              <a:t>Creates access tokens based on OAuth 2.0</a:t>
            </a:r>
          </a:p>
          <a:p>
            <a:pPr lvl="1"/>
            <a:r>
              <a:rPr lang="en-US"/>
              <a:t>Creates id tokens based on OpenID Connect 1.0</a:t>
            </a:r>
          </a:p>
          <a:p>
            <a:pPr lvl="1"/>
            <a:endParaRPr lang="en-US"/>
          </a:p>
          <a:p>
            <a:r>
              <a:rPr lang="en-US"/>
              <a:t>AAD provides authentication &amp; authorization for…</a:t>
            </a:r>
          </a:p>
          <a:p>
            <a:pPr lvl="1"/>
            <a:r>
              <a:rPr lang="en-US"/>
              <a:t>Office 365, Exchange Online and SharePoint Online</a:t>
            </a:r>
          </a:p>
          <a:p>
            <a:pPr lvl="1"/>
            <a:r>
              <a:rPr lang="en-US"/>
              <a:t>Power BI REST API</a:t>
            </a:r>
          </a:p>
          <a:p>
            <a:pPr lvl="1"/>
            <a:r>
              <a:rPr lang="en-US"/>
              <a:t>Custom Web Applications and Web Services</a:t>
            </a:r>
            <a:endParaRPr lang="en-US" dirty="0"/>
          </a:p>
        </p:txBody>
      </p:sp>
    </p:spTree>
    <p:extLst>
      <p:ext uri="{BB962C8B-B14F-4D97-AF65-F5344CB8AC3E}">
        <p14:creationId xmlns:p14="http://schemas.microsoft.com/office/powerpoint/2010/main" val="780881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t>Office 365 and Azure AD</a:t>
            </a:r>
          </a:p>
        </p:txBody>
      </p:sp>
      <p:sp>
        <p:nvSpPr>
          <p:cNvPr id="3" name="Content Placeholder 2"/>
          <p:cNvSpPr>
            <a:spLocks noGrp="1"/>
          </p:cNvSpPr>
          <p:nvPr>
            <p:ph idx="1"/>
          </p:nvPr>
        </p:nvSpPr>
        <p:spPr/>
        <p:txBody>
          <a:bodyPr>
            <a:normAutofit/>
          </a:bodyPr>
          <a:lstStyle/>
          <a:p>
            <a:pPr>
              <a:defRPr/>
            </a:pPr>
            <a:r>
              <a:rPr lang="en-US" sz="2400" dirty="0"/>
              <a:t>Office 365 environments are based on tenancies</a:t>
            </a:r>
          </a:p>
          <a:p>
            <a:pPr lvl="1">
              <a:defRPr/>
            </a:pPr>
            <a:r>
              <a:rPr lang="en-US" sz="1800" dirty="0"/>
              <a:t>Tenancy provides scope for creating and managing users</a:t>
            </a:r>
          </a:p>
          <a:p>
            <a:pPr lvl="1">
              <a:defRPr/>
            </a:pPr>
            <a:r>
              <a:rPr lang="en-US" sz="1800" dirty="0"/>
              <a:t>Tenancy provides a scope for site collections in SharePoint Online</a:t>
            </a:r>
          </a:p>
          <a:p>
            <a:pPr lvl="1">
              <a:defRPr/>
            </a:pPr>
            <a:endParaRPr lang="en-US" sz="1800" dirty="0"/>
          </a:p>
          <a:p>
            <a:pPr>
              <a:defRPr/>
            </a:pPr>
            <a:r>
              <a:rPr lang="en-US" sz="2400" dirty="0"/>
              <a:t>Office 365 is integrated with Azure Active Directory (AAD)</a:t>
            </a:r>
          </a:p>
          <a:p>
            <a:pPr lvl="1">
              <a:defRPr/>
            </a:pPr>
            <a:r>
              <a:rPr lang="en-US" sz="1800" dirty="0"/>
              <a:t>Each Office 365 tenancy is backed by an AAD directory</a:t>
            </a:r>
          </a:p>
          <a:p>
            <a:pPr lvl="1">
              <a:defRPr/>
            </a:pPr>
            <a:r>
              <a:rPr lang="en-US" sz="1800" dirty="0"/>
              <a:t>AAD directory can be managed using Office 365 administration</a:t>
            </a:r>
          </a:p>
          <a:p>
            <a:pPr lvl="1">
              <a:defRPr/>
            </a:pPr>
            <a:r>
              <a:rPr lang="en-US" sz="1800" dirty="0"/>
              <a:t>AAD directory can be managed using Windows Azure Portal</a:t>
            </a:r>
          </a:p>
          <a:p>
            <a:pPr lvl="1">
              <a:defRPr/>
            </a:pPr>
            <a:r>
              <a:rPr lang="en-US" sz="1800" dirty="0"/>
              <a:t>Azure support registering application within scope of AAD directory</a:t>
            </a:r>
          </a:p>
          <a:p>
            <a:pPr lvl="1">
              <a:defRPr/>
            </a:pPr>
            <a:endParaRPr lang="en-US" sz="1800" dirty="0"/>
          </a:p>
          <a:p>
            <a:pPr>
              <a:defRPr/>
            </a:pPr>
            <a:r>
              <a:rPr lang="en-US" sz="2000" dirty="0">
                <a:solidFill>
                  <a:schemeClr val="tx2"/>
                </a:solidFill>
              </a:rPr>
              <a:t>Application using Office 365 APIs must be registered with AAD</a:t>
            </a:r>
          </a:p>
          <a:p>
            <a:pPr lvl="1">
              <a:defRPr/>
            </a:pPr>
            <a:r>
              <a:rPr lang="en-US" sz="1600" dirty="0">
                <a:solidFill>
                  <a:schemeClr val="tx2"/>
                </a:solidFill>
              </a:rPr>
              <a:t>This means you must become familiar with Azure Active Directory</a:t>
            </a:r>
          </a:p>
          <a:p>
            <a:pPr lvl="1">
              <a:defRPr/>
            </a:pPr>
            <a:endParaRPr lang="en-US" sz="1800" dirty="0"/>
          </a:p>
          <a:p>
            <a:pPr lvl="1">
              <a:defRPr/>
            </a:pPr>
            <a:endParaRPr lang="en-US" sz="1800" dirty="0"/>
          </a:p>
          <a:p>
            <a:pPr>
              <a:defRPr/>
            </a:pPr>
            <a:endParaRPr lang="en-US" sz="2400" dirty="0"/>
          </a:p>
        </p:txBody>
      </p:sp>
    </p:spTree>
    <p:extLst>
      <p:ext uri="{BB962C8B-B14F-4D97-AF65-F5344CB8AC3E}">
        <p14:creationId xmlns:p14="http://schemas.microsoft.com/office/powerpoint/2010/main" val="4009646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a:t>Azure Management Portal</a:t>
            </a:r>
          </a:p>
        </p:txBody>
      </p:sp>
      <p:sp>
        <p:nvSpPr>
          <p:cNvPr id="5" name="Content Placeholder 4"/>
          <p:cNvSpPr>
            <a:spLocks noGrp="1"/>
          </p:cNvSpPr>
          <p:nvPr>
            <p:ph idx="1"/>
          </p:nvPr>
        </p:nvSpPr>
        <p:spPr/>
        <p:txBody>
          <a:bodyPr>
            <a:normAutofit/>
          </a:bodyPr>
          <a:lstStyle/>
          <a:p>
            <a:r>
              <a:rPr lang="en-US" sz="2400" dirty="0"/>
              <a:t>Provides management over one or more directories</a:t>
            </a:r>
          </a:p>
          <a:p>
            <a:pPr lvl="1"/>
            <a:r>
              <a:rPr lang="en-US" sz="2000" dirty="0"/>
              <a:t>View &amp; configure AAD directory behind Office 365 developers site</a:t>
            </a:r>
          </a:p>
          <a:p>
            <a:pPr lvl="1"/>
            <a:r>
              <a:rPr lang="en-US" sz="2000" dirty="0"/>
              <a:t>Create, view and configure AAD applications during development</a:t>
            </a:r>
          </a:p>
          <a:p>
            <a:pPr lvl="1"/>
            <a:endParaRPr lang="en-US" sz="2000" dirty="0"/>
          </a:p>
        </p:txBody>
      </p:sp>
      <p:pic>
        <p:nvPicPr>
          <p:cNvPr id="4" name="Picture 3"/>
          <p:cNvPicPr>
            <a:picLocks noChangeAspect="1"/>
          </p:cNvPicPr>
          <p:nvPr/>
        </p:nvPicPr>
        <p:blipFill>
          <a:blip r:embed="rId2"/>
          <a:stretch>
            <a:fillRect/>
          </a:stretch>
        </p:blipFill>
        <p:spPr>
          <a:xfrm>
            <a:off x="1066799" y="2743200"/>
            <a:ext cx="7402793" cy="3886200"/>
          </a:xfrm>
          <a:prstGeom prst="rect">
            <a:avLst/>
          </a:prstGeom>
          <a:solidFill>
            <a:schemeClr val="bg1">
              <a:lumMod val="75000"/>
            </a:schemeClr>
          </a:solidFill>
        </p:spPr>
      </p:pic>
    </p:spTree>
    <p:extLst>
      <p:ext uri="{BB962C8B-B14F-4D97-AF65-F5344CB8AC3E}">
        <p14:creationId xmlns:p14="http://schemas.microsoft.com/office/powerpoint/2010/main" val="4034310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tle 1"/>
          <p:cNvSpPr>
            <a:spLocks noGrp="1"/>
          </p:cNvSpPr>
          <p:nvPr>
            <p:ph type="title"/>
          </p:nvPr>
        </p:nvSpPr>
        <p:spPr/>
        <p:txBody>
          <a:bodyPr/>
          <a:lstStyle/>
          <a:p>
            <a:r>
              <a:rPr lang="en-US" altLang="en-US"/>
              <a:t>Discovering Your Tenancy ID</a:t>
            </a:r>
          </a:p>
        </p:txBody>
      </p:sp>
      <p:pic>
        <p:nvPicPr>
          <p:cNvPr id="3686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673" y="1752600"/>
            <a:ext cx="57404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16562" y="1533525"/>
            <a:ext cx="4370387" cy="3101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flipV="1">
            <a:off x="3233873" y="2990850"/>
            <a:ext cx="1366838" cy="1743075"/>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 name="Rounded Rectangle 4"/>
          <p:cNvSpPr/>
          <p:nvPr/>
        </p:nvSpPr>
        <p:spPr>
          <a:xfrm>
            <a:off x="6453324" y="2854324"/>
            <a:ext cx="2016125" cy="273050"/>
          </a:xfrm>
          <a:prstGeom prst="roundRect">
            <a:avLst/>
          </a:prstGeom>
          <a:noFill/>
          <a:ln w="28575">
            <a:solidFill>
              <a:srgbClr val="C00000"/>
            </a:solidFill>
            <a:prstDash val="sysDot"/>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152114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lstStyle/>
          <a:p>
            <a:pPr>
              <a:buFont typeface="Wingdings" panose="05000000000000000000" pitchFamily="2" charset="2"/>
              <a:buChar char="ü"/>
            </a:pPr>
            <a:r>
              <a:rPr lang="en-US" altLang="en-US" dirty="0"/>
              <a:t>OAuth 2.0 and OpenID Connect</a:t>
            </a:r>
          </a:p>
          <a:p>
            <a:pPr>
              <a:buFont typeface="Wingdings" panose="05000000000000000000" pitchFamily="2" charset="2"/>
              <a:buChar char="ü"/>
            </a:pPr>
            <a:r>
              <a:rPr lang="en-US" altLang="en-US" dirty="0"/>
              <a:t>Azure Active Directory</a:t>
            </a:r>
          </a:p>
          <a:p>
            <a:pPr>
              <a:buFont typeface="Wingdings" panose="05000000000000000000" pitchFamily="2" charset="2"/>
              <a:buChar char="Ø"/>
            </a:pPr>
            <a:r>
              <a:rPr lang="en-US" altLang="en-US" dirty="0"/>
              <a:t>Creating Azure AD applications</a:t>
            </a:r>
          </a:p>
          <a:p>
            <a:r>
              <a:rPr lang="en-US" altLang="en-US" dirty="0"/>
              <a:t>Active Directory Authentication Library for .NET</a:t>
            </a:r>
          </a:p>
          <a:p>
            <a:r>
              <a:rPr lang="en-US" altLang="en-US" dirty="0"/>
              <a:t>Programming Web Clients</a:t>
            </a:r>
          </a:p>
        </p:txBody>
      </p:sp>
    </p:spTree>
    <p:extLst>
      <p:ext uri="{BB962C8B-B14F-4D97-AF65-F5344CB8AC3E}">
        <p14:creationId xmlns:p14="http://schemas.microsoft.com/office/powerpoint/2010/main" val="1685067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a:t>Azure AD Applications</a:t>
            </a:r>
          </a:p>
        </p:txBody>
      </p:sp>
      <p:sp>
        <p:nvSpPr>
          <p:cNvPr id="3" name="Content Placeholder 2"/>
          <p:cNvSpPr>
            <a:spLocks noGrp="1"/>
          </p:cNvSpPr>
          <p:nvPr>
            <p:ph idx="1"/>
          </p:nvPr>
        </p:nvSpPr>
        <p:spPr/>
        <p:txBody>
          <a:bodyPr/>
          <a:lstStyle/>
          <a:p>
            <a:r>
              <a:rPr lang="en-US"/>
              <a:t>Azure AD application configured with properties</a:t>
            </a:r>
          </a:p>
          <a:p>
            <a:pPr lvl="1"/>
            <a:r>
              <a:rPr lang="en-US"/>
              <a:t>Name</a:t>
            </a:r>
          </a:p>
          <a:p>
            <a:pPr lvl="1"/>
            <a:r>
              <a:rPr lang="en-US"/>
              <a:t>Sign-on URL</a:t>
            </a:r>
          </a:p>
          <a:p>
            <a:pPr lvl="1"/>
            <a:r>
              <a:rPr lang="en-US"/>
              <a:t>Logo</a:t>
            </a:r>
          </a:p>
          <a:p>
            <a:pPr lvl="1"/>
            <a:r>
              <a:rPr lang="en-US"/>
              <a:t>Single Tenant vs. Multi-tenant</a:t>
            </a:r>
          </a:p>
          <a:p>
            <a:pPr lvl="1"/>
            <a:r>
              <a:rPr lang="en-US"/>
              <a:t>Client ID</a:t>
            </a:r>
          </a:p>
          <a:p>
            <a:pPr lvl="1"/>
            <a:r>
              <a:rPr lang="en-US"/>
              <a:t>Keys (serves as password)</a:t>
            </a:r>
          </a:p>
          <a:p>
            <a:pPr lvl="1"/>
            <a:r>
              <a:rPr lang="en-US"/>
              <a:t>App ID URI</a:t>
            </a:r>
          </a:p>
          <a:p>
            <a:pPr lvl="1"/>
            <a:r>
              <a:rPr lang="en-US"/>
              <a:t>Reply URL</a:t>
            </a:r>
          </a:p>
          <a:p>
            <a:pPr lvl="1"/>
            <a:r>
              <a:rPr lang="en-US"/>
              <a:t>Application Permissions</a:t>
            </a:r>
          </a:p>
          <a:p>
            <a:pPr lvl="1"/>
            <a:r>
              <a:rPr lang="en-US"/>
              <a:t>Delegated Permissions</a:t>
            </a:r>
            <a:endParaRPr lang="en-US" dirty="0"/>
          </a:p>
        </p:txBody>
      </p:sp>
    </p:spTree>
    <p:extLst>
      <p:ext uri="{BB962C8B-B14F-4D97-AF65-F5344CB8AC3E}">
        <p14:creationId xmlns:p14="http://schemas.microsoft.com/office/powerpoint/2010/main" val="1008124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t>Single versus Multi-tenant</a:t>
            </a:r>
          </a:p>
        </p:txBody>
      </p:sp>
      <p:sp>
        <p:nvSpPr>
          <p:cNvPr id="3" name="Content Placeholder 2"/>
          <p:cNvSpPr>
            <a:spLocks noGrp="1"/>
          </p:cNvSpPr>
          <p:nvPr>
            <p:ph idx="1"/>
          </p:nvPr>
        </p:nvSpPr>
        <p:spPr/>
        <p:txBody>
          <a:bodyPr>
            <a:normAutofit/>
          </a:bodyPr>
          <a:lstStyle/>
          <a:p>
            <a:r>
              <a:rPr lang="en-US" sz="2400" dirty="0"/>
              <a:t>Single tenant application</a:t>
            </a:r>
          </a:p>
          <a:p>
            <a:pPr lvl="1"/>
            <a:r>
              <a:rPr lang="en-US" sz="2000" dirty="0"/>
              <a:t>intended for use within a single organization </a:t>
            </a:r>
          </a:p>
          <a:p>
            <a:pPr lvl="1"/>
            <a:r>
              <a:rPr lang="en-US" sz="2000" dirty="0"/>
              <a:t>line-of-business applications written by an Office 365 developer</a:t>
            </a:r>
          </a:p>
          <a:p>
            <a:pPr lvl="1"/>
            <a:r>
              <a:rPr lang="en-US" sz="2000" dirty="0"/>
              <a:t>only needs to be accessed by users in one Office 365 tenancy</a:t>
            </a:r>
          </a:p>
          <a:p>
            <a:pPr lvl="1"/>
            <a:r>
              <a:rPr lang="en-US" sz="2000" dirty="0"/>
              <a:t>typically registered by a developer in the organization</a:t>
            </a:r>
          </a:p>
          <a:p>
            <a:pPr lvl="1"/>
            <a:endParaRPr lang="en-US" sz="2000" dirty="0"/>
          </a:p>
          <a:p>
            <a:r>
              <a:rPr lang="en-US" sz="2400" dirty="0"/>
              <a:t>Multi-tenant application</a:t>
            </a:r>
          </a:p>
          <a:p>
            <a:pPr lvl="1"/>
            <a:r>
              <a:rPr lang="en-US" sz="2000" dirty="0"/>
              <a:t>intended for use across many organizations</a:t>
            </a:r>
          </a:p>
          <a:p>
            <a:pPr lvl="1"/>
            <a:r>
              <a:rPr lang="en-US" sz="2000" dirty="0"/>
              <a:t>software-as-a-service (SaaS) applications written by ISVs</a:t>
            </a:r>
          </a:p>
          <a:p>
            <a:pPr lvl="1"/>
            <a:r>
              <a:rPr lang="en-US" sz="2000" dirty="0"/>
              <a:t>need to be provisioned in each directory where they will be used</a:t>
            </a:r>
          </a:p>
          <a:p>
            <a:pPr lvl="1"/>
            <a:r>
              <a:rPr lang="en-US" sz="2000" dirty="0"/>
              <a:t>requires user or administrator consent to register them</a:t>
            </a:r>
          </a:p>
        </p:txBody>
      </p:sp>
      <p:pic>
        <p:nvPicPr>
          <p:cNvPr id="4" name="Picture 3"/>
          <p:cNvPicPr>
            <a:picLocks noChangeAspect="1"/>
          </p:cNvPicPr>
          <p:nvPr/>
        </p:nvPicPr>
        <p:blipFill>
          <a:blip r:embed="rId2"/>
          <a:stretch>
            <a:fillRect/>
          </a:stretch>
        </p:blipFill>
        <p:spPr>
          <a:xfrm>
            <a:off x="4699714" y="1154508"/>
            <a:ext cx="4290464" cy="674291"/>
          </a:xfrm>
          <a:prstGeom prst="rect">
            <a:avLst/>
          </a:prstGeom>
          <a:solidFill>
            <a:schemeClr val="bg1">
              <a:lumMod val="75000"/>
            </a:schemeClr>
          </a:solidFill>
          <a:ln>
            <a:solidFill>
              <a:schemeClr val="bg1">
                <a:lumMod val="75000"/>
              </a:schemeClr>
            </a:solidFill>
          </a:ln>
        </p:spPr>
      </p:pic>
    </p:spTree>
    <p:extLst>
      <p:ext uri="{BB962C8B-B14F-4D97-AF65-F5344CB8AC3E}">
        <p14:creationId xmlns:p14="http://schemas.microsoft.com/office/powerpoint/2010/main" val="4126104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a:t>Application Permissions</a:t>
            </a:r>
          </a:p>
        </p:txBody>
      </p:sp>
      <p:sp>
        <p:nvSpPr>
          <p:cNvPr id="3" name="Content Placeholder 2"/>
          <p:cNvSpPr>
            <a:spLocks noGrp="1"/>
          </p:cNvSpPr>
          <p:nvPr>
            <p:ph idx="1"/>
          </p:nvPr>
        </p:nvSpPr>
        <p:spPr/>
        <p:txBody>
          <a:bodyPr>
            <a:normAutofit/>
          </a:bodyPr>
          <a:lstStyle/>
          <a:p>
            <a:r>
              <a:rPr lang="en-US" sz="2200" dirty="0"/>
              <a:t>Applications can be granted permissions to other applications</a:t>
            </a:r>
          </a:p>
          <a:p>
            <a:pPr lvl="1"/>
            <a:r>
              <a:rPr lang="en-US" sz="2000" dirty="0"/>
              <a:t>Application permissions are app-only permissions</a:t>
            </a:r>
          </a:p>
          <a:p>
            <a:pPr lvl="1"/>
            <a:r>
              <a:rPr lang="en-US" sz="2000" dirty="0"/>
              <a:t>Delegated permissions are (app + user) permissions</a:t>
            </a:r>
          </a:p>
        </p:txBody>
      </p:sp>
      <p:grpSp>
        <p:nvGrpSpPr>
          <p:cNvPr id="7" name="Group 6"/>
          <p:cNvGrpSpPr/>
          <p:nvPr/>
        </p:nvGrpSpPr>
        <p:grpSpPr>
          <a:xfrm>
            <a:off x="1219200" y="2819400"/>
            <a:ext cx="5146674" cy="3892281"/>
            <a:chOff x="1330326" y="2914651"/>
            <a:chExt cx="3797299" cy="2871788"/>
          </a:xfrm>
        </p:grpSpPr>
        <p:pic>
          <p:nvPicPr>
            <p:cNvPr id="4" name="Picture 3"/>
            <p:cNvPicPr>
              <a:picLocks noChangeAspect="1"/>
            </p:cNvPicPr>
            <p:nvPr/>
          </p:nvPicPr>
          <p:blipFill>
            <a:blip r:embed="rId2"/>
            <a:stretch>
              <a:fillRect/>
            </a:stretch>
          </p:blipFill>
          <p:spPr>
            <a:xfrm>
              <a:off x="1330326" y="2914651"/>
              <a:ext cx="3603625" cy="1154113"/>
            </a:xfrm>
            <a:prstGeom prst="rect">
              <a:avLst/>
            </a:prstGeom>
            <a:ln>
              <a:solidFill>
                <a:schemeClr val="bg1">
                  <a:lumMod val="75000"/>
                </a:schemeClr>
              </a:solidFill>
            </a:ln>
          </p:spPr>
        </p:pic>
        <p:pic>
          <p:nvPicPr>
            <p:cNvPr id="39941" name="Picture 5"/>
            <p:cNvPicPr>
              <a:picLocks noChangeAspect="1"/>
            </p:cNvPicPr>
            <p:nvPr/>
          </p:nvPicPr>
          <p:blipFill>
            <a:blip r:embed="rId3">
              <a:extLst>
                <a:ext uri="{28A0092B-C50C-407E-A947-70E740481C1C}">
                  <a14:useLocalDpi xmlns:a14="http://schemas.microsoft.com/office/drawing/2010/main" val="0"/>
                </a:ext>
              </a:extLst>
            </a:blip>
            <a:srcRect l="61418"/>
            <a:stretch>
              <a:fillRect/>
            </a:stretch>
          </p:blipFill>
          <p:spPr bwMode="auto">
            <a:xfrm>
              <a:off x="3330575" y="4265614"/>
              <a:ext cx="1797050" cy="146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rotWithShape="1">
            <a:blip r:embed="rId4"/>
            <a:srcRect l="44000"/>
            <a:stretch/>
          </p:blipFill>
          <p:spPr>
            <a:xfrm>
              <a:off x="1330326" y="4265614"/>
              <a:ext cx="1833563" cy="1520825"/>
            </a:xfrm>
            <a:prstGeom prst="rect">
              <a:avLst/>
            </a:prstGeom>
            <a:solidFill>
              <a:schemeClr val="bg1">
                <a:lumMod val="75000"/>
              </a:schemeClr>
            </a:solidFill>
            <a:ln>
              <a:solidFill>
                <a:schemeClr val="bg1">
                  <a:lumMod val="85000"/>
                </a:schemeClr>
              </a:solidFill>
            </a:ln>
          </p:spPr>
        </p:pic>
      </p:grpSp>
    </p:spTree>
    <p:extLst>
      <p:ext uri="{BB962C8B-B14F-4D97-AF65-F5344CB8AC3E}">
        <p14:creationId xmlns:p14="http://schemas.microsoft.com/office/powerpoint/2010/main" val="239043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normAutofit/>
          </a:bodyPr>
          <a:lstStyle/>
          <a:p>
            <a:pPr lvl="0"/>
            <a:r>
              <a:rPr lang="en-US" sz="2700" dirty="0"/>
              <a:t>Understanding OAuth 2.0 and OpenID Connect</a:t>
            </a:r>
          </a:p>
          <a:p>
            <a:pPr lvl="0"/>
            <a:r>
              <a:rPr lang="en-US" sz="2700" dirty="0"/>
              <a:t>The Role of Azure Active Directory</a:t>
            </a:r>
          </a:p>
          <a:p>
            <a:pPr lvl="0"/>
            <a:r>
              <a:rPr lang="en-US" sz="2700" dirty="0"/>
              <a:t>Creating &amp; Configuring Azure AD Applications</a:t>
            </a:r>
          </a:p>
          <a:p>
            <a:pPr lvl="0"/>
            <a:r>
              <a:rPr lang="en-US" sz="2700" dirty="0"/>
              <a:t>Securing MVC Applications using ADAL and OWIN</a:t>
            </a:r>
          </a:p>
          <a:p>
            <a:r>
              <a:rPr lang="en-US" sz="2700" dirty="0"/>
              <a:t>Securing SPAs using ADAL.js &amp; Implicit Grant Flow</a:t>
            </a:r>
            <a:endParaRPr lang="en-US" altLang="en-US" sz="2700" dirty="0"/>
          </a:p>
        </p:txBody>
      </p:sp>
    </p:spTree>
    <p:extLst>
      <p:ext uri="{BB962C8B-B14F-4D97-AF65-F5344CB8AC3E}">
        <p14:creationId xmlns:p14="http://schemas.microsoft.com/office/powerpoint/2010/main" val="4088625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t>Creating an AAD Application</a:t>
            </a:r>
            <a:endParaRPr lang="en-US" altLang="en-US" dirty="0"/>
          </a:p>
        </p:txBody>
      </p:sp>
      <p:sp>
        <p:nvSpPr>
          <p:cNvPr id="3" name="Footer Placeholder 2"/>
          <p:cNvSpPr>
            <a:spLocks noGrp="1"/>
          </p:cNvSpPr>
          <p:nvPr>
            <p:ph type="ftr" sz="quarter" idx="4294967295"/>
          </p:nvPr>
        </p:nvSpPr>
        <p:spPr>
          <a:xfrm>
            <a:off x="0" y="6329363"/>
            <a:ext cx="5811838" cy="363537"/>
          </a:xfrm>
          <a:prstGeom prst="rect">
            <a:avLst/>
          </a:prstGeom>
        </p:spPr>
        <p:txBody>
          <a:bodyPr/>
          <a:lstStyle/>
          <a:p>
            <a:pPr>
              <a:defRPr/>
            </a:pPr>
            <a:r>
              <a:rPr lang="en-US"/>
              <a:t>#ITDEVCON</a:t>
            </a:r>
          </a:p>
        </p:txBody>
      </p:sp>
    </p:spTree>
    <p:extLst>
      <p:ext uri="{BB962C8B-B14F-4D97-AF65-F5344CB8AC3E}">
        <p14:creationId xmlns:p14="http://schemas.microsoft.com/office/powerpoint/2010/main" val="2355783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lstStyle/>
          <a:p>
            <a:pPr>
              <a:buFont typeface="Wingdings" panose="05000000000000000000" pitchFamily="2" charset="2"/>
              <a:buChar char="ü"/>
            </a:pPr>
            <a:r>
              <a:rPr lang="en-US" altLang="en-US" dirty="0"/>
              <a:t>OAuth 2.0 and OpenID Connect</a:t>
            </a:r>
          </a:p>
          <a:p>
            <a:pPr>
              <a:buFont typeface="Wingdings" panose="05000000000000000000" pitchFamily="2" charset="2"/>
              <a:buChar char="ü"/>
            </a:pPr>
            <a:r>
              <a:rPr lang="en-US" altLang="en-US" dirty="0"/>
              <a:t>Azure Active Directory</a:t>
            </a:r>
          </a:p>
          <a:p>
            <a:pPr>
              <a:buFont typeface="Wingdings" panose="05000000000000000000" pitchFamily="2" charset="2"/>
              <a:buChar char="ü"/>
            </a:pPr>
            <a:r>
              <a:rPr lang="en-US" altLang="en-US" dirty="0"/>
              <a:t>Creating Azure AD applications</a:t>
            </a:r>
          </a:p>
          <a:p>
            <a:pPr>
              <a:buFont typeface="Wingdings" panose="05000000000000000000" pitchFamily="2" charset="2"/>
              <a:buChar char="Ø"/>
            </a:pPr>
            <a:r>
              <a:rPr lang="en-US" altLang="en-US" dirty="0"/>
              <a:t>Active Directory Authentication Library for .NET</a:t>
            </a:r>
          </a:p>
          <a:p>
            <a:r>
              <a:rPr lang="en-US" altLang="en-US" dirty="0"/>
              <a:t>Programming Web Clients</a:t>
            </a:r>
          </a:p>
        </p:txBody>
      </p:sp>
    </p:spTree>
    <p:extLst>
      <p:ext uri="{BB962C8B-B14F-4D97-AF65-F5344CB8AC3E}">
        <p14:creationId xmlns:p14="http://schemas.microsoft.com/office/powerpoint/2010/main" val="252666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t>ADAL for .NET</a:t>
            </a:r>
          </a:p>
        </p:txBody>
      </p:sp>
      <p:sp>
        <p:nvSpPr>
          <p:cNvPr id="3" name="Content Placeholder 2"/>
          <p:cNvSpPr>
            <a:spLocks noGrp="1"/>
          </p:cNvSpPr>
          <p:nvPr>
            <p:ph idx="1"/>
          </p:nvPr>
        </p:nvSpPr>
        <p:spPr/>
        <p:txBody>
          <a:bodyPr/>
          <a:lstStyle/>
          <a:p>
            <a:pPr>
              <a:defRPr/>
            </a:pPr>
            <a:r>
              <a:rPr lang="en-US" sz="2600" dirty="0"/>
              <a:t>Active Directory Authentication Library for .NET</a:t>
            </a:r>
          </a:p>
          <a:p>
            <a:pPr lvl="1">
              <a:defRPr/>
            </a:pPr>
            <a:r>
              <a:rPr lang="en-US" sz="2200" dirty="0"/>
              <a:t>Used in Native Clients and in Web Clients</a:t>
            </a:r>
          </a:p>
          <a:p>
            <a:pPr lvl="1">
              <a:defRPr/>
            </a:pPr>
            <a:r>
              <a:rPr lang="en-US" sz="2200" dirty="0"/>
              <a:t>Handles authentication flow behind the scenes</a:t>
            </a:r>
          </a:p>
          <a:p>
            <a:pPr lvl="1">
              <a:defRPr/>
            </a:pPr>
            <a:r>
              <a:rPr lang="en-US" sz="2200" dirty="0"/>
              <a:t>Provides token cache</a:t>
            </a:r>
          </a:p>
          <a:p>
            <a:pPr lvl="1">
              <a:defRPr/>
            </a:pPr>
            <a:endParaRPr lang="en-US" sz="2200" dirty="0"/>
          </a:p>
          <a:p>
            <a:pPr lvl="1">
              <a:defRPr/>
            </a:pPr>
            <a:endParaRPr lang="en-US" sz="2200" dirty="0"/>
          </a:p>
          <a:p>
            <a:pPr lvl="1">
              <a:defRPr/>
            </a:pPr>
            <a:endParaRPr lang="en-US" sz="2200" dirty="0"/>
          </a:p>
          <a:p>
            <a:pPr>
              <a:defRPr/>
            </a:pPr>
            <a:r>
              <a:rPr lang="en-US" sz="2600" dirty="0"/>
              <a:t>ADAL .NET installs as a </a:t>
            </a:r>
            <a:r>
              <a:rPr lang="en-US" sz="2600" dirty="0" err="1"/>
              <a:t>NuGet</a:t>
            </a:r>
            <a:r>
              <a:rPr lang="en-US" sz="2600" dirty="0"/>
              <a:t> Package</a:t>
            </a:r>
          </a:p>
          <a:p>
            <a:pPr lvl="1">
              <a:defRPr/>
            </a:pPr>
            <a:r>
              <a:rPr lang="en-US" sz="2200" dirty="0"/>
              <a:t>Version 2.x is latest stable version</a:t>
            </a:r>
          </a:p>
          <a:p>
            <a:pPr lvl="1">
              <a:defRPr/>
            </a:pPr>
            <a:r>
              <a:rPr lang="en-US" sz="2200" dirty="0"/>
              <a:t>Version 3.x is in prerelease</a:t>
            </a:r>
          </a:p>
        </p:txBody>
      </p:sp>
      <p:pic>
        <p:nvPicPr>
          <p:cNvPr id="5" name="Picture 4"/>
          <p:cNvPicPr>
            <a:picLocks noChangeAspect="1"/>
          </p:cNvPicPr>
          <p:nvPr/>
        </p:nvPicPr>
        <p:blipFill>
          <a:blip r:embed="rId2"/>
          <a:stretch>
            <a:fillRect/>
          </a:stretch>
        </p:blipFill>
        <p:spPr>
          <a:xfrm>
            <a:off x="609600" y="3581400"/>
            <a:ext cx="7924800" cy="656261"/>
          </a:xfrm>
          <a:prstGeom prst="rect">
            <a:avLst/>
          </a:prstGeom>
          <a:ln>
            <a:solidFill>
              <a:schemeClr val="bg1">
                <a:lumMod val="50000"/>
              </a:schemeClr>
            </a:solidFill>
          </a:ln>
        </p:spPr>
      </p:pic>
    </p:spTree>
    <p:extLst>
      <p:ext uri="{BB962C8B-B14F-4D97-AF65-F5344CB8AC3E}">
        <p14:creationId xmlns:p14="http://schemas.microsoft.com/office/powerpoint/2010/main" val="493496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User Sign-in at https://login.microsoftonline.com</a:t>
            </a:r>
          </a:p>
        </p:txBody>
      </p:sp>
      <p:pic>
        <p:nvPicPr>
          <p:cNvPr id="3" name="Picture 2"/>
          <p:cNvPicPr>
            <a:picLocks noChangeAspect="1"/>
          </p:cNvPicPr>
          <p:nvPr/>
        </p:nvPicPr>
        <p:blipFill>
          <a:blip r:embed="rId2"/>
          <a:stretch>
            <a:fillRect/>
          </a:stretch>
        </p:blipFill>
        <p:spPr>
          <a:xfrm>
            <a:off x="326231" y="1295400"/>
            <a:ext cx="8262938" cy="4210506"/>
          </a:xfrm>
          <a:prstGeom prst="rect">
            <a:avLst/>
          </a:prstGeom>
        </p:spPr>
      </p:pic>
    </p:spTree>
    <p:extLst>
      <p:ext uri="{BB962C8B-B14F-4D97-AF65-F5344CB8AC3E}">
        <p14:creationId xmlns:p14="http://schemas.microsoft.com/office/powerpoint/2010/main" val="1466527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Consent Experience (user)</a:t>
            </a:r>
          </a:p>
        </p:txBody>
      </p:sp>
      <p:pic>
        <p:nvPicPr>
          <p:cNvPr id="3" name="Picture 2"/>
          <p:cNvPicPr>
            <a:picLocks noChangeAspect="1"/>
          </p:cNvPicPr>
          <p:nvPr/>
        </p:nvPicPr>
        <p:blipFill>
          <a:blip r:embed="rId2"/>
          <a:stretch>
            <a:fillRect/>
          </a:stretch>
        </p:blipFill>
        <p:spPr>
          <a:xfrm>
            <a:off x="533400" y="1371600"/>
            <a:ext cx="7848600" cy="3761083"/>
          </a:xfrm>
          <a:prstGeom prst="rect">
            <a:avLst/>
          </a:prstGeom>
        </p:spPr>
      </p:pic>
    </p:spTree>
    <p:extLst>
      <p:ext uri="{BB962C8B-B14F-4D97-AF65-F5344CB8AC3E}">
        <p14:creationId xmlns:p14="http://schemas.microsoft.com/office/powerpoint/2010/main" val="3561239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Consent Experience (admin)</a:t>
            </a:r>
          </a:p>
        </p:txBody>
      </p:sp>
      <p:pic>
        <p:nvPicPr>
          <p:cNvPr id="3" name="Picture 2"/>
          <p:cNvPicPr>
            <a:picLocks noChangeAspect="1"/>
          </p:cNvPicPr>
          <p:nvPr/>
        </p:nvPicPr>
        <p:blipFill>
          <a:blip r:embed="rId2"/>
          <a:stretch>
            <a:fillRect/>
          </a:stretch>
        </p:blipFill>
        <p:spPr>
          <a:xfrm>
            <a:off x="533400" y="1371600"/>
            <a:ext cx="7781925" cy="3834674"/>
          </a:xfrm>
          <a:prstGeom prst="rect">
            <a:avLst/>
          </a:prstGeom>
        </p:spPr>
      </p:pic>
    </p:spTree>
    <p:extLst>
      <p:ext uri="{BB962C8B-B14F-4D97-AF65-F5344CB8AC3E}">
        <p14:creationId xmlns:p14="http://schemas.microsoft.com/office/powerpoint/2010/main" val="1005684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t>Using ADAL in a Native Client</a:t>
            </a:r>
            <a:endParaRPr lang="en-US" altLang="en-US" dirty="0"/>
          </a:p>
        </p:txBody>
      </p:sp>
      <p:sp>
        <p:nvSpPr>
          <p:cNvPr id="3" name="Footer Placeholder 2"/>
          <p:cNvSpPr>
            <a:spLocks noGrp="1"/>
          </p:cNvSpPr>
          <p:nvPr>
            <p:ph type="ftr" sz="quarter" idx="4294967295"/>
          </p:nvPr>
        </p:nvSpPr>
        <p:spPr>
          <a:xfrm>
            <a:off x="0" y="6329363"/>
            <a:ext cx="5811838" cy="363537"/>
          </a:xfrm>
          <a:prstGeom prst="rect">
            <a:avLst/>
          </a:prstGeom>
        </p:spPr>
        <p:txBody>
          <a:bodyPr/>
          <a:lstStyle/>
          <a:p>
            <a:pPr>
              <a:defRPr/>
            </a:pPr>
            <a:r>
              <a:rPr lang="en-US"/>
              <a:t>#ITDEVCON</a:t>
            </a:r>
          </a:p>
        </p:txBody>
      </p:sp>
    </p:spTree>
    <p:extLst>
      <p:ext uri="{BB962C8B-B14F-4D97-AF65-F5344CB8AC3E}">
        <p14:creationId xmlns:p14="http://schemas.microsoft.com/office/powerpoint/2010/main" val="591805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lstStyle/>
          <a:p>
            <a:pPr>
              <a:buFont typeface="Wingdings" panose="05000000000000000000" pitchFamily="2" charset="2"/>
              <a:buChar char="ü"/>
            </a:pPr>
            <a:r>
              <a:rPr lang="en-US" altLang="en-US" dirty="0"/>
              <a:t>OAuth 2.0 and OpenID Connect</a:t>
            </a:r>
          </a:p>
          <a:p>
            <a:pPr>
              <a:buFont typeface="Wingdings" panose="05000000000000000000" pitchFamily="2" charset="2"/>
              <a:buChar char="ü"/>
            </a:pPr>
            <a:r>
              <a:rPr lang="en-US" altLang="en-US" dirty="0"/>
              <a:t>Azure Active Directory</a:t>
            </a:r>
          </a:p>
          <a:p>
            <a:pPr>
              <a:buFont typeface="Wingdings" panose="05000000000000000000" pitchFamily="2" charset="2"/>
              <a:buChar char="ü"/>
            </a:pPr>
            <a:r>
              <a:rPr lang="en-US" altLang="en-US" dirty="0"/>
              <a:t>Creating Azure AD applications</a:t>
            </a:r>
          </a:p>
          <a:p>
            <a:pPr>
              <a:buFont typeface="Wingdings" panose="05000000000000000000" pitchFamily="2" charset="2"/>
              <a:buChar char="ü"/>
            </a:pPr>
            <a:r>
              <a:rPr lang="en-US" altLang="en-US" dirty="0"/>
              <a:t>Active Directory Authentication Library for .NET</a:t>
            </a:r>
          </a:p>
          <a:p>
            <a:pPr>
              <a:buFont typeface="Wingdings" panose="05000000000000000000" pitchFamily="2" charset="2"/>
              <a:buChar char="Ø"/>
            </a:pPr>
            <a:r>
              <a:rPr lang="en-US" altLang="en-US" dirty="0"/>
              <a:t>Programming Web Clients</a:t>
            </a:r>
          </a:p>
        </p:txBody>
      </p:sp>
    </p:spTree>
    <p:extLst>
      <p:ext uri="{BB962C8B-B14F-4D97-AF65-F5344CB8AC3E}">
        <p14:creationId xmlns:p14="http://schemas.microsoft.com/office/powerpoint/2010/main" val="2598316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4"/>
          <p:cNvSpPr>
            <a:spLocks noGrp="1"/>
          </p:cNvSpPr>
          <p:nvPr>
            <p:ph type="title"/>
          </p:nvPr>
        </p:nvSpPr>
        <p:spPr/>
        <p:txBody>
          <a:bodyPr/>
          <a:lstStyle/>
          <a:p>
            <a:r>
              <a:rPr lang="en-US" altLang="en-US"/>
              <a:t>Authentication Code Flow</a:t>
            </a:r>
          </a:p>
        </p:txBody>
      </p:sp>
      <p:sp>
        <p:nvSpPr>
          <p:cNvPr id="6" name="Content Placeholder 5"/>
          <p:cNvSpPr>
            <a:spLocks noGrp="1"/>
          </p:cNvSpPr>
          <p:nvPr>
            <p:ph idx="1"/>
          </p:nvPr>
        </p:nvSpPr>
        <p:spPr/>
        <p:txBody>
          <a:bodyPr/>
          <a:lstStyle/>
          <a:p>
            <a:r>
              <a:rPr lang="en-US"/>
              <a:t>Provides Highest Levels of Security</a:t>
            </a:r>
          </a:p>
          <a:p>
            <a:pPr lvl="1"/>
            <a:r>
              <a:rPr lang="en-US"/>
              <a:t>User credentials never seen by client</a:t>
            </a:r>
          </a:p>
          <a:p>
            <a:pPr lvl="1"/>
            <a:r>
              <a:rPr lang="en-US"/>
              <a:t>Access token passed to client with Reply URL</a:t>
            </a:r>
          </a:p>
          <a:p>
            <a:pPr lvl="1"/>
            <a:r>
              <a:rPr lang="en-US"/>
              <a:t>Access token not passed through user agent</a:t>
            </a:r>
          </a:p>
          <a:p>
            <a:r>
              <a:rPr lang="en-US"/>
              <a:t>Refresh tokens used to get new access tokens</a:t>
            </a:r>
          </a:p>
          <a:p>
            <a:pPr lvl="1"/>
            <a:r>
              <a:rPr lang="en-US"/>
              <a:t>Access token lifetime is about 1 hour</a:t>
            </a:r>
          </a:p>
          <a:p>
            <a:pPr lvl="1"/>
            <a:r>
              <a:rPr lang="en-US"/>
              <a:t>Refresh token lifetime is 14 days</a:t>
            </a:r>
          </a:p>
          <a:p>
            <a:pPr lvl="1"/>
            <a:r>
              <a:rPr lang="en-US"/>
              <a:t>AAD supports multi-resource refresh tokens (MRRTs)</a:t>
            </a:r>
            <a:endParaRPr lang="en-US" dirty="0"/>
          </a:p>
        </p:txBody>
      </p:sp>
    </p:spTree>
    <p:extLst>
      <p:ext uri="{BB962C8B-B14F-4D97-AF65-F5344CB8AC3E}">
        <p14:creationId xmlns:p14="http://schemas.microsoft.com/office/powerpoint/2010/main" val="1396025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Code Grant Flow Example</a:t>
            </a:r>
          </a:p>
        </p:txBody>
      </p:sp>
      <p:sp>
        <p:nvSpPr>
          <p:cNvPr id="3" name="Content Placeholder 2"/>
          <p:cNvSpPr>
            <a:spLocks noGrp="1"/>
          </p:cNvSpPr>
          <p:nvPr>
            <p:ph idx="1"/>
          </p:nvPr>
        </p:nvSpPr>
        <p:spPr/>
        <p:txBody>
          <a:bodyPr>
            <a:noAutofit/>
          </a:bodyPr>
          <a:lstStyle/>
          <a:p>
            <a:r>
              <a:rPr lang="en-US" sz="1800" b="1" dirty="0">
                <a:solidFill>
                  <a:schemeClr val="tx2"/>
                </a:solidFill>
              </a:rPr>
              <a:t>Sign-on URL</a:t>
            </a:r>
          </a:p>
          <a:p>
            <a:pPr lvl="1"/>
            <a:r>
              <a:rPr lang="en-US" sz="1600" dirty="0"/>
              <a:t>Development: </a:t>
            </a:r>
            <a:r>
              <a:rPr lang="en-US" sz="1200" b="1" dirty="0">
                <a:solidFill>
                  <a:schemeClr val="accent3">
                    <a:lumMod val="50000"/>
                  </a:schemeClr>
                </a:solidFill>
              </a:rPr>
              <a:t>https://localhost:44300/</a:t>
            </a:r>
            <a:endParaRPr lang="en-US" sz="1600" b="1" dirty="0">
              <a:solidFill>
                <a:schemeClr val="accent3">
                  <a:lumMod val="50000"/>
                </a:schemeClr>
              </a:solidFill>
            </a:endParaRPr>
          </a:p>
          <a:p>
            <a:pPr lvl="1"/>
            <a:r>
              <a:rPr lang="en-US" sz="1600" dirty="0"/>
              <a:t>Production: </a:t>
            </a:r>
            <a:r>
              <a:rPr lang="en-US" sz="1200" b="1" dirty="0">
                <a:solidFill>
                  <a:schemeClr val="accent3">
                    <a:lumMod val="50000"/>
                  </a:schemeClr>
                </a:solidFill>
              </a:rPr>
              <a:t>https://www.MyDomain.com/</a:t>
            </a:r>
            <a:endParaRPr lang="en-US" sz="1600" b="1" dirty="0">
              <a:solidFill>
                <a:schemeClr val="accent3">
                  <a:lumMod val="50000"/>
                </a:schemeClr>
              </a:solidFill>
            </a:endParaRPr>
          </a:p>
          <a:p>
            <a:r>
              <a:rPr lang="en-US" sz="1800" b="1" dirty="0">
                <a:solidFill>
                  <a:schemeClr val="tx2"/>
                </a:solidFill>
              </a:rPr>
              <a:t>Reply URL</a:t>
            </a:r>
          </a:p>
          <a:p>
            <a:pPr lvl="1"/>
            <a:r>
              <a:rPr lang="en-US" sz="1600" dirty="0"/>
              <a:t>Development: </a:t>
            </a:r>
            <a:r>
              <a:rPr lang="en-US" sz="1200" b="1" dirty="0">
                <a:solidFill>
                  <a:schemeClr val="accent3">
                    <a:lumMod val="50000"/>
                  </a:schemeClr>
                </a:solidFill>
              </a:rPr>
              <a:t>https://localhost:44300/AcceptDirect</a:t>
            </a:r>
            <a:endParaRPr lang="en-US" sz="1600" b="1" dirty="0">
              <a:solidFill>
                <a:schemeClr val="accent3">
                  <a:lumMod val="50000"/>
                </a:schemeClr>
              </a:solidFill>
            </a:endParaRPr>
          </a:p>
          <a:p>
            <a:pPr lvl="1"/>
            <a:r>
              <a:rPr lang="en-US" sz="1600" dirty="0"/>
              <a:t>Production: </a:t>
            </a:r>
            <a:r>
              <a:rPr lang="en-US" sz="1200" b="1" dirty="0">
                <a:solidFill>
                  <a:schemeClr val="accent3">
                    <a:lumMod val="50000"/>
                  </a:schemeClr>
                </a:solidFill>
              </a:rPr>
              <a:t>https://www.MyDomain.com/AcceptDirect</a:t>
            </a:r>
            <a:endParaRPr lang="en-US" sz="1600" b="1" dirty="0">
              <a:solidFill>
                <a:schemeClr val="accent3">
                  <a:lumMod val="50000"/>
                </a:schemeClr>
              </a:solidFill>
            </a:endParaRPr>
          </a:p>
          <a:p>
            <a:r>
              <a:rPr lang="en-US" sz="1800" b="1" dirty="0">
                <a:solidFill>
                  <a:schemeClr val="tx2"/>
                </a:solidFill>
              </a:rPr>
              <a:t>Application ID URI</a:t>
            </a:r>
          </a:p>
          <a:p>
            <a:pPr lvl="1"/>
            <a:r>
              <a:rPr lang="en-US" sz="1600" dirty="0"/>
              <a:t>String-based identifier for an application – </a:t>
            </a:r>
            <a:r>
              <a:rPr lang="en-US" sz="1600" i="1" dirty="0"/>
              <a:t>not a retrievable URL</a:t>
            </a:r>
          </a:p>
          <a:p>
            <a:pPr lvl="1"/>
            <a:r>
              <a:rPr lang="en-US" sz="1200" b="1" dirty="0">
                <a:solidFill>
                  <a:schemeClr val="accent3">
                    <a:lumMod val="50000"/>
                  </a:schemeClr>
                </a:solidFill>
              </a:rPr>
              <a:t>https://sharepointconfessions.onmicrosoft.com/HelloWorldApp</a:t>
            </a:r>
            <a:endParaRPr lang="en-US" sz="1600" b="1" dirty="0">
              <a:solidFill>
                <a:schemeClr val="accent3">
                  <a:lumMod val="50000"/>
                </a:schemeClr>
              </a:solidFill>
            </a:endParaRPr>
          </a:p>
          <a:p>
            <a:r>
              <a:rPr lang="en-US" sz="1800" b="1" dirty="0">
                <a:solidFill>
                  <a:schemeClr val="tx2"/>
                </a:solidFill>
              </a:rPr>
              <a:t>Client ID</a:t>
            </a:r>
          </a:p>
          <a:p>
            <a:pPr lvl="1"/>
            <a:r>
              <a:rPr lang="en-US" sz="1600" dirty="0"/>
              <a:t>GUID-based identifier for a specific AAD application</a:t>
            </a:r>
          </a:p>
          <a:p>
            <a:pPr lvl="1"/>
            <a:r>
              <a:rPr lang="en-US" sz="1200" b="1" dirty="0">
                <a:solidFill>
                  <a:schemeClr val="accent3">
                    <a:lumMod val="50000"/>
                  </a:schemeClr>
                </a:solidFill>
              </a:rPr>
              <a:t>33d561fb-59a7-4817-bddf-2117193d62e0</a:t>
            </a:r>
          </a:p>
          <a:p>
            <a:r>
              <a:rPr lang="en-US" sz="1800" b="1" dirty="0">
                <a:solidFill>
                  <a:schemeClr val="tx2"/>
                </a:solidFill>
              </a:rPr>
              <a:t>Key</a:t>
            </a:r>
            <a:r>
              <a:rPr lang="en-US" sz="1800" dirty="0"/>
              <a:t> </a:t>
            </a:r>
            <a:r>
              <a:rPr lang="en-US" sz="1800" dirty="0">
                <a:solidFill>
                  <a:schemeClr val="bg1">
                    <a:lumMod val="50000"/>
                  </a:schemeClr>
                </a:solidFill>
              </a:rPr>
              <a:t>(aka Client Secret)</a:t>
            </a:r>
          </a:p>
          <a:p>
            <a:pPr lvl="1"/>
            <a:r>
              <a:rPr lang="en-US" sz="1600" dirty="0"/>
              <a:t>Key that acts as a secret password between Azure AD and application</a:t>
            </a:r>
          </a:p>
          <a:p>
            <a:pPr lvl="1"/>
            <a:r>
              <a:rPr lang="en-US" sz="1200" b="1" dirty="0">
                <a:solidFill>
                  <a:schemeClr val="accent3">
                    <a:lumMod val="50000"/>
                  </a:schemeClr>
                </a:solidFill>
              </a:rPr>
              <a:t>ouWdhd2LxDl0Pcu2SKlujEiQ5GmSbKRbBM24nETb5dw=</a:t>
            </a:r>
          </a:p>
        </p:txBody>
      </p:sp>
    </p:spTree>
    <p:extLst>
      <p:ext uri="{BB962C8B-B14F-4D97-AF65-F5344CB8AC3E}">
        <p14:creationId xmlns:p14="http://schemas.microsoft.com/office/powerpoint/2010/main" val="2468013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1"/>
          <p:cNvSpPr>
            <a:spLocks noGrp="1"/>
          </p:cNvSpPr>
          <p:nvPr>
            <p:ph type="title"/>
          </p:nvPr>
        </p:nvSpPr>
        <p:spPr/>
        <p:txBody>
          <a:bodyPr/>
          <a:lstStyle/>
          <a:p>
            <a:r>
              <a:rPr lang="en-US" altLang="en-US"/>
              <a:t>Old-school Enterprise Security</a:t>
            </a:r>
          </a:p>
        </p:txBody>
      </p:sp>
      <p:grpSp>
        <p:nvGrpSpPr>
          <p:cNvPr id="2" name="Group 1"/>
          <p:cNvGrpSpPr/>
          <p:nvPr/>
        </p:nvGrpSpPr>
        <p:grpSpPr>
          <a:xfrm>
            <a:off x="609600" y="1371600"/>
            <a:ext cx="7086600" cy="5104524"/>
            <a:chOff x="609600" y="1371600"/>
            <a:chExt cx="4972050" cy="3581400"/>
          </a:xfrm>
        </p:grpSpPr>
        <p:sp>
          <p:nvSpPr>
            <p:cNvPr id="15" name="Rounded Rectangle 14"/>
            <p:cNvSpPr/>
            <p:nvPr/>
          </p:nvSpPr>
          <p:spPr>
            <a:xfrm>
              <a:off x="609600" y="1371600"/>
              <a:ext cx="4972050" cy="358140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a:lstStyle/>
            <a:p>
              <a:pPr algn="ctr">
                <a:defRPr/>
              </a:pPr>
              <a:r>
                <a:rPr lang="en-US" sz="2400" dirty="0">
                  <a:solidFill>
                    <a:schemeClr val="tx1"/>
                  </a:solidFill>
                </a:rPr>
                <a:t>Local AD Domain: WINGTIP.COM</a:t>
              </a:r>
            </a:p>
          </p:txBody>
        </p:sp>
        <p:sp>
          <p:nvSpPr>
            <p:cNvPr id="16" name="Oval 15"/>
            <p:cNvSpPr/>
            <p:nvPr/>
          </p:nvSpPr>
          <p:spPr>
            <a:xfrm>
              <a:off x="1941513" y="2816225"/>
              <a:ext cx="2597150" cy="115411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b="1" dirty="0">
                  <a:solidFill>
                    <a:srgbClr val="C00000"/>
                  </a:solidFill>
                </a:rPr>
                <a:t>NTLM/Kerberos</a:t>
              </a:r>
            </a:p>
          </p:txBody>
        </p:sp>
        <p:pic>
          <p:nvPicPr>
            <p:cNvPr id="2458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7451" y="2317750"/>
              <a:ext cx="1116013"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87826" y="2303463"/>
              <a:ext cx="1133475"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81114" y="3532188"/>
              <a:ext cx="1144587"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13025" y="3695701"/>
              <a:ext cx="113030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1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71926" y="3567113"/>
              <a:ext cx="113982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6" name="Picture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1905000"/>
              <a:ext cx="11557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11012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Authorization Code Grant Flow</a:t>
            </a:r>
            <a:endParaRPr lang="en-US" dirty="0"/>
          </a:p>
        </p:txBody>
      </p:sp>
      <p:sp>
        <p:nvSpPr>
          <p:cNvPr id="3" name="Content Placeholder 2"/>
          <p:cNvSpPr>
            <a:spLocks noGrp="1"/>
          </p:cNvSpPr>
          <p:nvPr>
            <p:ph idx="1"/>
          </p:nvPr>
        </p:nvSpPr>
        <p:spPr>
          <a:xfrm>
            <a:off x="381000" y="1219200"/>
            <a:ext cx="8382000" cy="5181600"/>
          </a:xfrm>
        </p:spPr>
        <p:txBody>
          <a:bodyPr>
            <a:normAutofit/>
          </a:bodyPr>
          <a:lstStyle/>
          <a:p>
            <a:r>
              <a:rPr lang="en-US" sz="2000" dirty="0"/>
              <a:t>Sequence of Requests in Authorization Code Grant Flow</a:t>
            </a:r>
          </a:p>
          <a:p>
            <a:pPr lvl="1"/>
            <a:r>
              <a:rPr lang="en-US" sz="1800" dirty="0"/>
              <a:t>Application redirects to AAD authorization endpoint</a:t>
            </a:r>
          </a:p>
          <a:p>
            <a:pPr lvl="1"/>
            <a:r>
              <a:rPr lang="en-US" sz="1800" dirty="0"/>
              <a:t>User prompted to log  on at Windows logon page</a:t>
            </a:r>
          </a:p>
          <a:p>
            <a:pPr lvl="1"/>
            <a:r>
              <a:rPr lang="en-US" sz="1800" dirty="0"/>
              <a:t>User prompted to consent to permissions (first access)</a:t>
            </a:r>
          </a:p>
          <a:p>
            <a:pPr lvl="1"/>
            <a:r>
              <a:rPr lang="en-US" sz="1800" dirty="0"/>
              <a:t>AAD redirects to application with authorization code</a:t>
            </a:r>
          </a:p>
          <a:p>
            <a:pPr lvl="1"/>
            <a:r>
              <a:rPr lang="en-US" sz="1800" dirty="0"/>
              <a:t>Application redirects to AAD access token endpoint</a:t>
            </a:r>
          </a:p>
        </p:txBody>
      </p:sp>
      <p:sp>
        <p:nvSpPr>
          <p:cNvPr id="4" name="Rectangle 3"/>
          <p:cNvSpPr/>
          <p:nvPr/>
        </p:nvSpPr>
        <p:spPr bwMode="auto">
          <a:xfrm>
            <a:off x="782058" y="3626241"/>
            <a:ext cx="360754" cy="2819400"/>
          </a:xfrm>
          <a:prstGeom prst="rect">
            <a:avLst/>
          </a:prstGeom>
          <a:solidFill>
            <a:schemeClr val="tx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5" name="Rectangle 4"/>
          <p:cNvSpPr/>
          <p:nvPr/>
        </p:nvSpPr>
        <p:spPr bwMode="auto">
          <a:xfrm>
            <a:off x="3347416" y="3626241"/>
            <a:ext cx="360754" cy="2819400"/>
          </a:xfrm>
          <a:prstGeom prst="rect">
            <a:avLst/>
          </a:prstGeom>
          <a:solidFill>
            <a:schemeClr val="accent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6" name="Rectangle 5"/>
          <p:cNvSpPr/>
          <p:nvPr/>
        </p:nvSpPr>
        <p:spPr bwMode="auto">
          <a:xfrm>
            <a:off x="5912773" y="3626241"/>
            <a:ext cx="360754" cy="2819400"/>
          </a:xfrm>
          <a:prstGeom prst="rect">
            <a:avLst/>
          </a:prstGeom>
          <a:solidFill>
            <a:schemeClr val="accent3"/>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7" name="Rectangle 6"/>
          <p:cNvSpPr/>
          <p:nvPr/>
        </p:nvSpPr>
        <p:spPr bwMode="auto">
          <a:xfrm>
            <a:off x="7530103" y="3623030"/>
            <a:ext cx="360754" cy="2816831"/>
          </a:xfrm>
          <a:prstGeom prst="rect">
            <a:avLst/>
          </a:prstGeom>
          <a:solidFill>
            <a:schemeClr val="accent4"/>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8" name="TextBox 9"/>
          <p:cNvSpPr txBox="1"/>
          <p:nvPr/>
        </p:nvSpPr>
        <p:spPr>
          <a:xfrm>
            <a:off x="273820" y="6426831"/>
            <a:ext cx="1559420" cy="44193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100" b="1" dirty="0"/>
              <a:t>Client Application</a:t>
            </a:r>
          </a:p>
        </p:txBody>
      </p:sp>
      <p:sp>
        <p:nvSpPr>
          <p:cNvPr id="9" name="TextBox 10"/>
          <p:cNvSpPr txBox="1"/>
          <p:nvPr/>
        </p:nvSpPr>
        <p:spPr>
          <a:xfrm>
            <a:off x="2569730" y="6198231"/>
            <a:ext cx="1998758" cy="671226"/>
          </a:xfrm>
          <a:prstGeom prst="rect">
            <a:avLst/>
          </a:prstGeom>
          <a:noFill/>
        </p:spPr>
        <p:txBody>
          <a:bodyPr wrap="squar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endParaRPr lang="en-US" sz="1100" b="1" dirty="0"/>
          </a:p>
          <a:p>
            <a:pPr algn="ctr">
              <a:lnSpc>
                <a:spcPct val="90000"/>
              </a:lnSpc>
              <a:spcAft>
                <a:spcPts val="588"/>
              </a:spcAft>
            </a:pPr>
            <a:r>
              <a:rPr lang="en-US" sz="1100" b="1" dirty="0"/>
              <a:t>Authorization Endpoint</a:t>
            </a:r>
          </a:p>
        </p:txBody>
      </p:sp>
      <p:sp>
        <p:nvSpPr>
          <p:cNvPr id="10" name="TextBox 11"/>
          <p:cNvSpPr txBox="1"/>
          <p:nvPr/>
        </p:nvSpPr>
        <p:spPr>
          <a:xfrm>
            <a:off x="5333350" y="6198231"/>
            <a:ext cx="1455225" cy="671226"/>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endParaRPr lang="en-US" sz="1100" b="1" dirty="0"/>
          </a:p>
          <a:p>
            <a:pPr algn="ctr">
              <a:lnSpc>
                <a:spcPct val="90000"/>
              </a:lnSpc>
              <a:spcAft>
                <a:spcPts val="588"/>
              </a:spcAft>
            </a:pPr>
            <a:r>
              <a:rPr lang="en-US" sz="1100" b="1" dirty="0"/>
              <a:t>Token Endpoint	</a:t>
            </a:r>
          </a:p>
        </p:txBody>
      </p:sp>
      <p:sp>
        <p:nvSpPr>
          <p:cNvPr id="11" name="TextBox 12"/>
          <p:cNvSpPr txBox="1"/>
          <p:nvPr/>
        </p:nvSpPr>
        <p:spPr>
          <a:xfrm>
            <a:off x="7180431" y="6434391"/>
            <a:ext cx="1277769" cy="386469"/>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100" b="1" dirty="0"/>
              <a:t>Office 365 API</a:t>
            </a:r>
          </a:p>
        </p:txBody>
      </p:sp>
      <p:cxnSp>
        <p:nvCxnSpPr>
          <p:cNvPr id="12" name="Straight Arrow Connector 11"/>
          <p:cNvCxnSpPr/>
          <p:nvPr/>
        </p:nvCxnSpPr>
        <p:spPr>
          <a:xfrm>
            <a:off x="1142812" y="3929750"/>
            <a:ext cx="2204605"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142812" y="4264910"/>
            <a:ext cx="2204605"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42812" y="4647613"/>
            <a:ext cx="1815077"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957889" y="4264911"/>
            <a:ext cx="0" cy="382702"/>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Box 19"/>
          <p:cNvSpPr txBox="1"/>
          <p:nvPr/>
        </p:nvSpPr>
        <p:spPr>
          <a:xfrm>
            <a:off x="1069807" y="3581400"/>
            <a:ext cx="2040321"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Request authorization code</a:t>
            </a:r>
          </a:p>
        </p:txBody>
      </p:sp>
      <p:sp>
        <p:nvSpPr>
          <p:cNvPr id="17" name="TextBox 20"/>
          <p:cNvSpPr txBox="1"/>
          <p:nvPr/>
        </p:nvSpPr>
        <p:spPr>
          <a:xfrm>
            <a:off x="1386410" y="3941750"/>
            <a:ext cx="2011467"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Sign-in via browser pop-up</a:t>
            </a:r>
          </a:p>
        </p:txBody>
      </p:sp>
      <p:sp>
        <p:nvSpPr>
          <p:cNvPr id="18" name="TextBox 21"/>
          <p:cNvSpPr txBox="1"/>
          <p:nvPr/>
        </p:nvSpPr>
        <p:spPr>
          <a:xfrm>
            <a:off x="1142811" y="4341158"/>
            <a:ext cx="1948950"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Return authorization code</a:t>
            </a:r>
          </a:p>
        </p:txBody>
      </p:sp>
      <p:cxnSp>
        <p:nvCxnSpPr>
          <p:cNvPr id="19" name="Straight Arrow Connector 18"/>
          <p:cNvCxnSpPr/>
          <p:nvPr/>
        </p:nvCxnSpPr>
        <p:spPr>
          <a:xfrm>
            <a:off x="1147215" y="5111679"/>
            <a:ext cx="4765558"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132365" y="5455040"/>
            <a:ext cx="4765558"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5"/>
          <p:cNvSpPr txBox="1"/>
          <p:nvPr/>
        </p:nvSpPr>
        <p:spPr>
          <a:xfrm>
            <a:off x="992969" y="4726870"/>
            <a:ext cx="5044349"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Redeem authorization code and acquire access token for Office 365 resource</a:t>
            </a:r>
          </a:p>
        </p:txBody>
      </p:sp>
      <p:sp>
        <p:nvSpPr>
          <p:cNvPr id="22" name="TextBox 26"/>
          <p:cNvSpPr txBox="1"/>
          <p:nvPr/>
        </p:nvSpPr>
        <p:spPr>
          <a:xfrm>
            <a:off x="1219801" y="5093786"/>
            <a:ext cx="3250782" cy="428082"/>
          </a:xfrm>
          <a:prstGeom prst="rect">
            <a:avLst/>
          </a:prstGeom>
          <a:noFill/>
        </p:spPr>
        <p:txBody>
          <a:bodyPr wrap="squar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Return access token and refresh token</a:t>
            </a:r>
          </a:p>
        </p:txBody>
      </p:sp>
      <p:cxnSp>
        <p:nvCxnSpPr>
          <p:cNvPr id="23" name="Straight Arrow Connector 22"/>
          <p:cNvCxnSpPr/>
          <p:nvPr/>
        </p:nvCxnSpPr>
        <p:spPr>
          <a:xfrm>
            <a:off x="1161231" y="5836040"/>
            <a:ext cx="6368872"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32"/>
          <p:cNvSpPr txBox="1"/>
          <p:nvPr/>
        </p:nvSpPr>
        <p:spPr>
          <a:xfrm>
            <a:off x="1165628" y="5836040"/>
            <a:ext cx="1810295" cy="386469"/>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50" b="1" dirty="0"/>
              <a:t>Return Http Response</a:t>
            </a:r>
          </a:p>
        </p:txBody>
      </p:sp>
      <p:sp>
        <p:nvSpPr>
          <p:cNvPr id="25" name="TextBox 33"/>
          <p:cNvSpPr txBox="1"/>
          <p:nvPr/>
        </p:nvSpPr>
        <p:spPr>
          <a:xfrm>
            <a:off x="1006707" y="5488805"/>
            <a:ext cx="2928385"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Call Office 365 API using the access token</a:t>
            </a:r>
          </a:p>
        </p:txBody>
      </p:sp>
      <p:cxnSp>
        <p:nvCxnSpPr>
          <p:cNvPr id="26" name="Straight Arrow Connector 25"/>
          <p:cNvCxnSpPr/>
          <p:nvPr/>
        </p:nvCxnSpPr>
        <p:spPr>
          <a:xfrm>
            <a:off x="1150604" y="6167320"/>
            <a:ext cx="6286016"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39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par>
                                <p:cTn id="16" presetID="22" presetClass="entr" presetSubtype="2"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righ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right)">
                                      <p:cBhvr>
                                        <p:cTn id="26" dur="500"/>
                                        <p:tgtEl>
                                          <p:spTgt spid="18"/>
                                        </p:tgtEl>
                                      </p:cBhvr>
                                    </p:animEffect>
                                  </p:childTnLst>
                                </p:cTn>
                              </p:par>
                              <p:par>
                                <p:cTn id="27" presetID="22" presetClass="entr" presetSubtype="2"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righ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right)">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par>
                                <p:cTn id="51" presetID="22" presetClass="entr" presetSubtype="8"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down)">
                                      <p:cBhvr>
                                        <p:cTn id="58" dur="500"/>
                                        <p:tgtEl>
                                          <p:spTgt spid="24"/>
                                        </p:tgtEl>
                                      </p:cBhvr>
                                    </p:animEffect>
                                  </p:childTnLst>
                                </p:cTn>
                              </p:par>
                              <p:par>
                                <p:cTn id="59" presetID="22" presetClass="entr" presetSubtype="2"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right)">
                                      <p:cBhvr>
                                        <p:cTn id="6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1" grpId="0"/>
      <p:bldP spid="22" grpId="0"/>
      <p:bldP spid="24" grpId="0"/>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t>Using ADAL in a Web Client</a:t>
            </a:r>
            <a:endParaRPr lang="en-US" altLang="en-US" dirty="0"/>
          </a:p>
        </p:txBody>
      </p:sp>
      <p:sp>
        <p:nvSpPr>
          <p:cNvPr id="3" name="Footer Placeholder 2"/>
          <p:cNvSpPr>
            <a:spLocks noGrp="1"/>
          </p:cNvSpPr>
          <p:nvPr>
            <p:ph type="ftr" sz="quarter" idx="4294967295"/>
          </p:nvPr>
        </p:nvSpPr>
        <p:spPr>
          <a:xfrm>
            <a:off x="0" y="6329363"/>
            <a:ext cx="5811838" cy="363537"/>
          </a:xfrm>
          <a:prstGeom prst="rect">
            <a:avLst/>
          </a:prstGeom>
        </p:spPr>
        <p:txBody>
          <a:bodyPr/>
          <a:lstStyle/>
          <a:p>
            <a:pPr>
              <a:defRPr/>
            </a:pPr>
            <a:r>
              <a:rPr lang="en-US"/>
              <a:t>#ITDEVCON</a:t>
            </a:r>
          </a:p>
        </p:txBody>
      </p:sp>
    </p:spTree>
    <p:extLst>
      <p:ext uri="{BB962C8B-B14F-4D97-AF65-F5344CB8AC3E}">
        <p14:creationId xmlns:p14="http://schemas.microsoft.com/office/powerpoint/2010/main" val="1388646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p:nvPr>
        </p:nvSpPr>
        <p:spPr/>
        <p:txBody>
          <a:bodyPr/>
          <a:lstStyle/>
          <a:p>
            <a:r>
              <a:rPr lang="en-US" altLang="en-US" dirty="0"/>
              <a:t>Summary of OAuth Client Types</a:t>
            </a:r>
          </a:p>
        </p:txBody>
      </p:sp>
      <p:graphicFrame>
        <p:nvGraphicFramePr>
          <p:cNvPr id="3" name="Table 2"/>
          <p:cNvGraphicFramePr>
            <a:graphicFrameLocks noGrp="1"/>
          </p:cNvGraphicFramePr>
          <p:nvPr>
            <p:extLst>
              <p:ext uri="{D42A27DB-BD31-4B8C-83A1-F6EECF244321}">
                <p14:modId xmlns:p14="http://schemas.microsoft.com/office/powerpoint/2010/main" val="1309667708"/>
              </p:ext>
            </p:extLst>
          </p:nvPr>
        </p:nvGraphicFramePr>
        <p:xfrm>
          <a:off x="304800" y="1219200"/>
          <a:ext cx="8632824" cy="3276603"/>
        </p:xfrm>
        <a:graphic>
          <a:graphicData uri="http://schemas.openxmlformats.org/drawingml/2006/table">
            <a:tbl>
              <a:tblPr>
                <a:tableStyleId>{5C22544A-7EE6-4342-B048-85BDC9FD1C3A}</a:tableStyleId>
              </a:tblPr>
              <a:tblGrid>
                <a:gridCol w="2590800">
                  <a:extLst>
                    <a:ext uri="{9D8B030D-6E8A-4147-A177-3AD203B41FA5}">
                      <a16:colId xmlns:a16="http://schemas.microsoft.com/office/drawing/2014/main" val="20000"/>
                    </a:ext>
                  </a:extLst>
                </a:gridCol>
                <a:gridCol w="1334378">
                  <a:extLst>
                    <a:ext uri="{9D8B030D-6E8A-4147-A177-3AD203B41FA5}">
                      <a16:colId xmlns:a16="http://schemas.microsoft.com/office/drawing/2014/main" val="20001"/>
                    </a:ext>
                  </a:extLst>
                </a:gridCol>
                <a:gridCol w="1590594">
                  <a:extLst>
                    <a:ext uri="{9D8B030D-6E8A-4147-A177-3AD203B41FA5}">
                      <a16:colId xmlns:a16="http://schemas.microsoft.com/office/drawing/2014/main" val="20002"/>
                    </a:ext>
                  </a:extLst>
                </a:gridCol>
                <a:gridCol w="1590594">
                  <a:extLst>
                    <a:ext uri="{9D8B030D-6E8A-4147-A177-3AD203B41FA5}">
                      <a16:colId xmlns:a16="http://schemas.microsoft.com/office/drawing/2014/main" val="20003"/>
                    </a:ext>
                  </a:extLst>
                </a:gridCol>
                <a:gridCol w="1526458">
                  <a:extLst>
                    <a:ext uri="{9D8B030D-6E8A-4147-A177-3AD203B41FA5}">
                      <a16:colId xmlns:a16="http://schemas.microsoft.com/office/drawing/2014/main" val="20004"/>
                    </a:ext>
                  </a:extLst>
                </a:gridCol>
              </a:tblGrid>
              <a:tr h="364067">
                <a:tc>
                  <a:txBody>
                    <a:bodyPr/>
                    <a:lstStyle/>
                    <a:p>
                      <a:pPr algn="l" fontAlgn="b"/>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tc>
                  <a:txBody>
                    <a:bodyPr/>
                    <a:lstStyle/>
                    <a:p>
                      <a:pPr algn="ctr" fontAlgn="b"/>
                      <a:r>
                        <a:rPr lang="en-US" sz="1050" b="1" u="none" strike="noStrike" dirty="0">
                          <a:solidFill>
                            <a:schemeClr val="bg1"/>
                          </a:solidFill>
                          <a:effectLst/>
                        </a:rPr>
                        <a:t>Web Client SPA</a:t>
                      </a:r>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tc>
                  <a:txBody>
                    <a:bodyPr/>
                    <a:lstStyle/>
                    <a:p>
                      <a:pPr algn="ctr" fontAlgn="b"/>
                      <a:r>
                        <a:rPr lang="en-US" sz="1050" b="1" u="none" strike="noStrike" dirty="0">
                          <a:solidFill>
                            <a:schemeClr val="bg1"/>
                          </a:solidFill>
                          <a:effectLst/>
                        </a:rPr>
                        <a:t>Hybrid Native Client</a:t>
                      </a:r>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tc>
                  <a:txBody>
                    <a:bodyPr/>
                    <a:lstStyle/>
                    <a:p>
                      <a:pPr algn="ctr" fontAlgn="b"/>
                      <a:r>
                        <a:rPr lang="en-US" sz="1050" b="1" u="none" strike="noStrike" dirty="0">
                          <a:solidFill>
                            <a:schemeClr val="bg1"/>
                          </a:solidFill>
                          <a:effectLst/>
                        </a:rPr>
                        <a:t>Web Application Client</a:t>
                      </a:r>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tc>
                  <a:txBody>
                    <a:bodyPr/>
                    <a:lstStyle/>
                    <a:p>
                      <a:pPr algn="ctr" fontAlgn="b"/>
                      <a:r>
                        <a:rPr lang="en-US" sz="1050" b="1" u="none" strike="noStrike" dirty="0">
                          <a:solidFill>
                            <a:schemeClr val="bg1"/>
                          </a:solidFill>
                          <a:effectLst/>
                        </a:rPr>
                        <a:t>Web Service Client</a:t>
                      </a:r>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extLst>
                  <a:ext uri="{0D108BD9-81ED-4DB2-BD59-A6C34878D82A}">
                    <a16:rowId xmlns:a16="http://schemas.microsoft.com/office/drawing/2014/main" val="10000"/>
                  </a:ext>
                </a:extLst>
              </a:tr>
              <a:tr h="364067">
                <a:tc>
                  <a:txBody>
                    <a:bodyPr/>
                    <a:lstStyle/>
                    <a:p>
                      <a:pPr algn="l" fontAlgn="b"/>
                      <a:r>
                        <a:rPr lang="en-US" sz="1050" b="1" u="none" strike="noStrike" dirty="0">
                          <a:effectLst/>
                        </a:rPr>
                        <a:t>Client Type</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dirty="0">
                          <a:effectLst/>
                        </a:rPr>
                        <a:t>Public</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Public or Confidential</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Confidential</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Confidential</a:t>
                      </a:r>
                      <a:endParaRPr lang="en-US" sz="1050" b="1" i="0" u="none" strike="noStrike" dirty="0">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1"/>
                  </a:ext>
                </a:extLst>
              </a:tr>
              <a:tr h="364067">
                <a:tc>
                  <a:txBody>
                    <a:bodyPr/>
                    <a:lstStyle/>
                    <a:p>
                      <a:pPr algn="l" fontAlgn="b"/>
                      <a:r>
                        <a:rPr lang="en-US" sz="1050" b="1" u="none" strike="noStrike">
                          <a:effectLst/>
                        </a:rPr>
                        <a:t>Verifiable Reply URL</a:t>
                      </a:r>
                      <a:endParaRPr lang="en-US" sz="1050" b="1" i="0" u="none" strike="noStrike">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No</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2"/>
                  </a:ext>
                </a:extLst>
              </a:tr>
              <a:tr h="364067">
                <a:tc>
                  <a:txBody>
                    <a:bodyPr/>
                    <a:lstStyle/>
                    <a:p>
                      <a:pPr algn="l" fontAlgn="b"/>
                      <a:r>
                        <a:rPr lang="en-US" sz="1050" b="1" u="none" strike="noStrike" dirty="0">
                          <a:effectLst/>
                        </a:rPr>
                        <a:t>Authenticates Client</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It Depends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3"/>
                  </a:ext>
                </a:extLst>
              </a:tr>
              <a:tr h="364067">
                <a:tc>
                  <a:txBody>
                    <a:bodyPr/>
                    <a:lstStyle/>
                    <a:p>
                      <a:pPr algn="l" fontAlgn="b"/>
                      <a:r>
                        <a:rPr lang="en-US" sz="1050" b="1" u="none" strike="noStrike">
                          <a:effectLst/>
                        </a:rPr>
                        <a:t>Token from Authorization Endpoint</a:t>
                      </a:r>
                      <a:endParaRPr lang="en-US" sz="1050" b="1" i="0" u="none" strike="noStrike">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4"/>
                  </a:ext>
                </a:extLst>
              </a:tr>
              <a:tr h="364067">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050" b="1" u="none" strike="noStrike" dirty="0">
                          <a:effectLst/>
                        </a:rPr>
                        <a:t>Access Token from URI Fragment</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i="0" u="none" strike="noStrike" dirty="0">
                          <a:solidFill>
                            <a:srgbClr val="000000"/>
                          </a:solidFill>
                          <a:effectLst/>
                          <a:latin typeface="Calibri" panose="020F0502020204030204" pitchFamily="34" charset="0"/>
                        </a:rPr>
                        <a:t>Yes</a:t>
                      </a:r>
                    </a:p>
                  </a:txBody>
                  <a:tcPr marL="7305" marR="7305" marT="7305" marB="0" anchor="ctr"/>
                </a:tc>
                <a:tc>
                  <a:txBody>
                    <a:bodyPr/>
                    <a:lstStyle/>
                    <a:p>
                      <a:pPr algn="ctr" fontAlgn="b"/>
                      <a:r>
                        <a:rPr lang="en-US" sz="1050" b="1" i="0" u="none" strike="noStrike" dirty="0">
                          <a:solidFill>
                            <a:srgbClr val="000000"/>
                          </a:solidFill>
                          <a:effectLst/>
                          <a:latin typeface="Calibri" panose="020F0502020204030204" pitchFamily="34" charset="0"/>
                        </a:rPr>
                        <a:t>No</a:t>
                      </a:r>
                    </a:p>
                  </a:txBody>
                  <a:tcPr marL="7305" marR="7305" marT="7305" marB="0" anchor="ctr"/>
                </a:tc>
                <a:tc>
                  <a:txBody>
                    <a:bodyPr/>
                    <a:lstStyle/>
                    <a:p>
                      <a:pPr algn="ctr" fontAlgn="b"/>
                      <a:r>
                        <a:rPr lang="en-US" sz="1050" b="1" i="0" u="none" strike="noStrike" dirty="0">
                          <a:solidFill>
                            <a:srgbClr val="000000"/>
                          </a:solidFill>
                          <a:effectLst/>
                          <a:latin typeface="Calibri" panose="020F0502020204030204" pitchFamily="34" charset="0"/>
                        </a:rPr>
                        <a:t>No</a:t>
                      </a:r>
                    </a:p>
                  </a:txBody>
                  <a:tcPr marL="7305" marR="7305" marT="7305" marB="0" anchor="ctr"/>
                </a:tc>
                <a:tc>
                  <a:txBody>
                    <a:bodyPr/>
                    <a:lstStyle/>
                    <a:p>
                      <a:pPr algn="ctr" fontAlgn="b"/>
                      <a:r>
                        <a:rPr lang="en-US" sz="1050" b="1" i="0" u="none" strike="noStrike" dirty="0">
                          <a:solidFill>
                            <a:srgbClr val="000000"/>
                          </a:solidFill>
                          <a:effectLst/>
                          <a:latin typeface="Calibri" panose="020F0502020204030204" pitchFamily="34" charset="0"/>
                        </a:rPr>
                        <a:t>No</a:t>
                      </a:r>
                    </a:p>
                  </a:txBody>
                  <a:tcPr marL="7305" marR="7305" marT="7305" marB="0" anchor="ctr"/>
                </a:tc>
                <a:extLst>
                  <a:ext uri="{0D108BD9-81ED-4DB2-BD59-A6C34878D82A}">
                    <a16:rowId xmlns:a16="http://schemas.microsoft.com/office/drawing/2014/main" val="10005"/>
                  </a:ext>
                </a:extLst>
              </a:tr>
              <a:tr h="364067">
                <a:tc>
                  <a:txBody>
                    <a:bodyPr/>
                    <a:lstStyle/>
                    <a:p>
                      <a:pPr algn="l" fontAlgn="b"/>
                      <a:r>
                        <a:rPr lang="en-US" sz="1050" b="1" u="none" strike="noStrike" dirty="0">
                          <a:effectLst/>
                        </a:rPr>
                        <a:t>Token from Token Endpoint</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6"/>
                  </a:ext>
                </a:extLst>
              </a:tr>
              <a:tr h="364067">
                <a:tc>
                  <a:txBody>
                    <a:bodyPr/>
                    <a:lstStyle/>
                    <a:p>
                      <a:pPr algn="l" fontAlgn="b"/>
                      <a:r>
                        <a:rPr lang="en-US" sz="1050" b="1" u="none" strike="noStrike" dirty="0">
                          <a:effectLst/>
                        </a:rPr>
                        <a:t>Can use refresh tokens</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7"/>
                  </a:ext>
                </a:extLst>
              </a:tr>
              <a:tr h="364067">
                <a:tc>
                  <a:txBody>
                    <a:bodyPr/>
                    <a:lstStyle/>
                    <a:p>
                      <a:pPr algn="l" fontAlgn="b"/>
                      <a:r>
                        <a:rPr lang="en-US" sz="1050" b="1" u="none" strike="noStrike">
                          <a:effectLst/>
                        </a:rPr>
                        <a:t>Permissions</a:t>
                      </a:r>
                      <a:endParaRPr lang="en-US" sz="1050" b="1" i="0" u="none" strike="noStrike">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Delegated</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Delegated + App</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Delegated + App</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Delegated + App</a:t>
                      </a:r>
                      <a:endParaRPr lang="en-US" sz="1050" b="1" i="0" u="none" strike="noStrike" dirty="0">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85170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Summary</a:t>
            </a:r>
          </a:p>
        </p:txBody>
      </p:sp>
      <p:sp>
        <p:nvSpPr>
          <p:cNvPr id="22531" name="Content Placeholder 2"/>
          <p:cNvSpPr>
            <a:spLocks noGrp="1"/>
          </p:cNvSpPr>
          <p:nvPr>
            <p:ph idx="1"/>
          </p:nvPr>
        </p:nvSpPr>
        <p:spPr/>
        <p:txBody>
          <a:bodyPr/>
          <a:lstStyle/>
          <a:p>
            <a:pPr>
              <a:buFont typeface="Wingdings" panose="05000000000000000000" pitchFamily="2" charset="2"/>
              <a:buChar char="ü"/>
            </a:pPr>
            <a:r>
              <a:rPr lang="en-US" altLang="en-US" dirty="0"/>
              <a:t>OAuth 2.0 and OpenID Connect</a:t>
            </a:r>
          </a:p>
          <a:p>
            <a:pPr>
              <a:buFont typeface="Wingdings" panose="05000000000000000000" pitchFamily="2" charset="2"/>
              <a:buChar char="ü"/>
            </a:pPr>
            <a:r>
              <a:rPr lang="en-US" altLang="en-US" dirty="0"/>
              <a:t>Azure Active Directory</a:t>
            </a:r>
          </a:p>
          <a:p>
            <a:pPr>
              <a:buFont typeface="Wingdings" panose="05000000000000000000" pitchFamily="2" charset="2"/>
              <a:buChar char="ü"/>
            </a:pPr>
            <a:r>
              <a:rPr lang="en-US" altLang="en-US" dirty="0"/>
              <a:t>Creating Azure AD applications</a:t>
            </a:r>
          </a:p>
          <a:p>
            <a:pPr>
              <a:buFont typeface="Wingdings" panose="05000000000000000000" pitchFamily="2" charset="2"/>
              <a:buChar char="ü"/>
            </a:pPr>
            <a:r>
              <a:rPr lang="en-US" altLang="en-US" dirty="0"/>
              <a:t>Active Directory Authentication Library for .NET</a:t>
            </a:r>
          </a:p>
          <a:p>
            <a:pPr>
              <a:buFont typeface="Wingdings" panose="05000000000000000000" pitchFamily="2" charset="2"/>
              <a:buChar char="ü"/>
            </a:pPr>
            <a:r>
              <a:rPr lang="en-US" altLang="en-US" dirty="0"/>
              <a:t>Programming Web Clients</a:t>
            </a:r>
          </a:p>
        </p:txBody>
      </p:sp>
    </p:spTree>
    <p:extLst>
      <p:ext uri="{BB962C8B-B14F-4D97-AF65-F5344CB8AC3E}">
        <p14:creationId xmlns:p14="http://schemas.microsoft.com/office/powerpoint/2010/main" val="28734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p:cNvSpPr>
            <a:spLocks noGrp="1"/>
          </p:cNvSpPr>
          <p:nvPr>
            <p:ph type="title"/>
          </p:nvPr>
        </p:nvSpPr>
        <p:spPr/>
        <p:txBody>
          <a:bodyPr/>
          <a:lstStyle/>
          <a:p>
            <a:r>
              <a:rPr lang="en-US" altLang="en-US"/>
              <a:t>Internet Security</a:t>
            </a:r>
          </a:p>
        </p:txBody>
      </p:sp>
      <p:sp>
        <p:nvSpPr>
          <p:cNvPr id="13" name="Rounded Rectangle 12"/>
          <p:cNvSpPr/>
          <p:nvPr/>
        </p:nvSpPr>
        <p:spPr>
          <a:xfrm>
            <a:off x="117475" y="1414462"/>
            <a:ext cx="8923338" cy="3919538"/>
          </a:xfrm>
          <a:prstGeom prst="roundRect">
            <a:avLst>
              <a:gd name="adj" fmla="val 10027"/>
            </a:avLst>
          </a:prstGeom>
          <a:solidFill>
            <a:schemeClr val="bg1"/>
          </a:solidFill>
        </p:spPr>
        <p:style>
          <a:lnRef idx="1">
            <a:schemeClr val="accent1"/>
          </a:lnRef>
          <a:fillRef idx="3">
            <a:schemeClr val="accent1"/>
          </a:fillRef>
          <a:effectRef idx="2">
            <a:schemeClr val="accent1"/>
          </a:effectRef>
          <a:fontRef idx="minor">
            <a:schemeClr val="lt1"/>
          </a:fontRef>
        </p:style>
        <p:txBody>
          <a:bodyPr/>
          <a:lstStyle/>
          <a:p>
            <a:pPr algn="ctr">
              <a:defRPr/>
            </a:pPr>
            <a:endParaRPr lang="en-US" sz="1600" dirty="0">
              <a:solidFill>
                <a:schemeClr val="tx1"/>
              </a:solidFill>
            </a:endParaRPr>
          </a:p>
        </p:txBody>
      </p:sp>
      <p:pic>
        <p:nvPicPr>
          <p:cNvPr id="26628" name="Picture 2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0325" y="1611312"/>
            <a:ext cx="106680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32626" y="2293937"/>
            <a:ext cx="1065213"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2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77076" y="3911601"/>
            <a:ext cx="1065213"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31" name="Group 31"/>
          <p:cNvGrpSpPr>
            <a:grpSpLocks/>
          </p:cNvGrpSpPr>
          <p:nvPr/>
        </p:nvGrpSpPr>
        <p:grpSpPr bwMode="auto">
          <a:xfrm>
            <a:off x="361950" y="1646237"/>
            <a:ext cx="952500" cy="3416300"/>
            <a:chOff x="873281" y="1488740"/>
            <a:chExt cx="1125278" cy="3770345"/>
          </a:xfrm>
        </p:grpSpPr>
        <p:pic>
          <p:nvPicPr>
            <p:cNvPr id="26646" name="Picture 2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281" y="1488740"/>
              <a:ext cx="1115945" cy="94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7" name="Picture 2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8234" y="2429270"/>
              <a:ext cx="11203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8" name="Picture 2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281" y="3383357"/>
              <a:ext cx="1115945" cy="92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9" name="Picture 30"/>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8234" y="4304998"/>
              <a:ext cx="1095681"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 name="Straight Arrow Connector 2"/>
          <p:cNvCxnSpPr>
            <a:stCxn id="26646" idx="3"/>
          </p:cNvCxnSpPr>
          <p:nvPr/>
        </p:nvCxnSpPr>
        <p:spPr>
          <a:xfrm>
            <a:off x="1306513" y="2073275"/>
            <a:ext cx="874712" cy="633412"/>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1338263" y="3565526"/>
            <a:ext cx="868362" cy="217487"/>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6647" idx="3"/>
          </p:cNvCxnSpPr>
          <p:nvPr/>
        </p:nvCxnSpPr>
        <p:spPr>
          <a:xfrm>
            <a:off x="1314451" y="2930525"/>
            <a:ext cx="885825" cy="246062"/>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1338263" y="3886200"/>
            <a:ext cx="893762" cy="723900"/>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3905251" y="2198688"/>
            <a:ext cx="1139825" cy="1065213"/>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3905251" y="3263901"/>
            <a:ext cx="3027363" cy="820737"/>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3905251" y="3292476"/>
            <a:ext cx="1235075" cy="1038225"/>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6639" name="TextBox 32"/>
          <p:cNvSpPr txBox="1">
            <a:spLocks noChangeArrowheads="1"/>
          </p:cNvSpPr>
          <p:nvPr/>
        </p:nvSpPr>
        <p:spPr bwMode="auto">
          <a:xfrm>
            <a:off x="6207125" y="1968501"/>
            <a:ext cx="1316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9pPr>
          </a:lstStyle>
          <a:p>
            <a:pPr>
              <a:spcBef>
                <a:spcPct val="0"/>
              </a:spcBef>
              <a:buFontTx/>
              <a:buNone/>
            </a:pPr>
            <a:r>
              <a:rPr lang="en-US" altLang="en-US" sz="1200">
                <a:solidFill>
                  <a:schemeClr val="tx1"/>
                </a:solidFill>
              </a:rPr>
              <a:t>FaceBook</a:t>
            </a:r>
          </a:p>
        </p:txBody>
      </p:sp>
      <p:sp>
        <p:nvSpPr>
          <p:cNvPr id="26640" name="TextBox 45"/>
          <p:cNvSpPr txBox="1">
            <a:spLocks noChangeArrowheads="1"/>
          </p:cNvSpPr>
          <p:nvPr/>
        </p:nvSpPr>
        <p:spPr bwMode="auto">
          <a:xfrm>
            <a:off x="8077201" y="2643188"/>
            <a:ext cx="9128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9pPr>
          </a:lstStyle>
          <a:p>
            <a:pPr>
              <a:spcBef>
                <a:spcPct val="0"/>
              </a:spcBef>
              <a:buFontTx/>
              <a:buNone/>
            </a:pPr>
            <a:r>
              <a:rPr lang="en-US" altLang="en-US" sz="1200">
                <a:solidFill>
                  <a:schemeClr val="tx1"/>
                </a:solidFill>
              </a:rPr>
              <a:t>Google</a:t>
            </a:r>
          </a:p>
        </p:txBody>
      </p:sp>
      <p:sp>
        <p:nvSpPr>
          <p:cNvPr id="26641" name="TextBox 46"/>
          <p:cNvSpPr txBox="1">
            <a:spLocks noChangeArrowheads="1"/>
          </p:cNvSpPr>
          <p:nvPr/>
        </p:nvSpPr>
        <p:spPr bwMode="auto">
          <a:xfrm>
            <a:off x="8075614" y="3998913"/>
            <a:ext cx="10683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9pPr>
          </a:lstStyle>
          <a:p>
            <a:pPr>
              <a:spcBef>
                <a:spcPct val="0"/>
              </a:spcBef>
              <a:buFontTx/>
              <a:buNone/>
            </a:pPr>
            <a:r>
              <a:rPr lang="en-US" altLang="en-US" sz="1200">
                <a:solidFill>
                  <a:schemeClr val="tx1"/>
                </a:solidFill>
              </a:rPr>
              <a:t>Office 365</a:t>
            </a:r>
          </a:p>
        </p:txBody>
      </p:sp>
      <p:pic>
        <p:nvPicPr>
          <p:cNvPr id="26642" name="Picture 2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56188" y="4084637"/>
            <a:ext cx="1065212"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3" name="TextBox 46"/>
          <p:cNvSpPr txBox="1">
            <a:spLocks noChangeArrowheads="1"/>
          </p:cNvSpPr>
          <p:nvPr/>
        </p:nvSpPr>
        <p:spPr bwMode="auto">
          <a:xfrm>
            <a:off x="6054725" y="4173538"/>
            <a:ext cx="10683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9pPr>
          </a:lstStyle>
          <a:p>
            <a:pPr>
              <a:spcBef>
                <a:spcPct val="0"/>
              </a:spcBef>
              <a:buFontTx/>
              <a:buNone/>
            </a:pPr>
            <a:r>
              <a:rPr lang="en-US" altLang="en-US" sz="1200">
                <a:solidFill>
                  <a:schemeClr val="tx1"/>
                </a:solidFill>
              </a:rPr>
              <a:t>Power BI</a:t>
            </a:r>
          </a:p>
        </p:txBody>
      </p:sp>
      <p:cxnSp>
        <p:nvCxnSpPr>
          <p:cNvPr id="27" name="Straight Arrow Connector 26"/>
          <p:cNvCxnSpPr/>
          <p:nvPr/>
        </p:nvCxnSpPr>
        <p:spPr>
          <a:xfrm flipV="1">
            <a:off x="4010026" y="3059112"/>
            <a:ext cx="2868613" cy="147638"/>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6645" name="Picture 2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319339" y="2371725"/>
            <a:ext cx="171132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996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58750" y="2085976"/>
            <a:ext cx="8826500" cy="354012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Oval 21"/>
          <p:cNvSpPr/>
          <p:nvPr/>
        </p:nvSpPr>
        <p:spPr>
          <a:xfrm>
            <a:off x="1881189" y="3351214"/>
            <a:ext cx="2365375" cy="1152525"/>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b="1" dirty="0">
                <a:solidFill>
                  <a:srgbClr val="C00000"/>
                </a:solidFill>
              </a:rPr>
              <a:t>Authentication Flow</a:t>
            </a:r>
          </a:p>
        </p:txBody>
      </p:sp>
      <p:sp>
        <p:nvSpPr>
          <p:cNvPr id="27652" name="Title 4"/>
          <p:cNvSpPr>
            <a:spLocks noGrp="1"/>
          </p:cNvSpPr>
          <p:nvPr>
            <p:ph type="title"/>
          </p:nvPr>
        </p:nvSpPr>
        <p:spPr/>
        <p:txBody>
          <a:bodyPr/>
          <a:lstStyle/>
          <a:p>
            <a:r>
              <a:rPr lang="en-US" altLang="en-US"/>
              <a:t>OAuth 2.0</a:t>
            </a:r>
          </a:p>
        </p:txBody>
      </p:sp>
      <p:sp>
        <p:nvSpPr>
          <p:cNvPr id="7" name="Rectangle 6"/>
          <p:cNvSpPr/>
          <p:nvPr/>
        </p:nvSpPr>
        <p:spPr>
          <a:xfrm>
            <a:off x="344489" y="2814639"/>
            <a:ext cx="2014537" cy="79692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User agent</a:t>
            </a:r>
          </a:p>
          <a:p>
            <a:pPr algn="ctr">
              <a:defRPr/>
            </a:pPr>
            <a:r>
              <a:rPr lang="en-US" sz="900" b="1" dirty="0">
                <a:solidFill>
                  <a:srgbClr val="CCECFF"/>
                </a:solidFill>
              </a:rPr>
              <a:t>End user working in browser</a:t>
            </a:r>
          </a:p>
        </p:txBody>
      </p:sp>
      <p:sp>
        <p:nvSpPr>
          <p:cNvPr id="8" name="Rectangle 7"/>
          <p:cNvSpPr/>
          <p:nvPr/>
        </p:nvSpPr>
        <p:spPr>
          <a:xfrm>
            <a:off x="3790950" y="2814639"/>
            <a:ext cx="2014538" cy="79692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Client</a:t>
            </a:r>
          </a:p>
          <a:p>
            <a:pPr algn="ctr">
              <a:defRPr/>
            </a:pPr>
            <a:r>
              <a:rPr lang="en-US" sz="900" b="1" dirty="0">
                <a:solidFill>
                  <a:srgbClr val="FFCC99"/>
                </a:solidFill>
              </a:rPr>
              <a:t>Your Custom Application</a:t>
            </a:r>
          </a:p>
        </p:txBody>
      </p:sp>
      <p:sp>
        <p:nvSpPr>
          <p:cNvPr id="10" name="Rectangle 9"/>
          <p:cNvSpPr/>
          <p:nvPr/>
        </p:nvSpPr>
        <p:spPr>
          <a:xfrm>
            <a:off x="6769100" y="2301876"/>
            <a:ext cx="2014538"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1</a:t>
            </a:r>
          </a:p>
        </p:txBody>
      </p:sp>
      <p:sp>
        <p:nvSpPr>
          <p:cNvPr id="11" name="Rectangle 10"/>
          <p:cNvSpPr/>
          <p:nvPr/>
        </p:nvSpPr>
        <p:spPr>
          <a:xfrm>
            <a:off x="6784975" y="2938464"/>
            <a:ext cx="2014538"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2</a:t>
            </a:r>
          </a:p>
        </p:txBody>
      </p:sp>
      <p:sp>
        <p:nvSpPr>
          <p:cNvPr id="12" name="Rectangle 11"/>
          <p:cNvSpPr/>
          <p:nvPr/>
        </p:nvSpPr>
        <p:spPr>
          <a:xfrm>
            <a:off x="6807201" y="3557589"/>
            <a:ext cx="2016125"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3</a:t>
            </a:r>
          </a:p>
        </p:txBody>
      </p:sp>
      <p:cxnSp>
        <p:nvCxnSpPr>
          <p:cNvPr id="14" name="Straight Arrow Connector 13"/>
          <p:cNvCxnSpPr>
            <a:stCxn id="8" idx="3"/>
            <a:endCxn id="10" idx="1"/>
          </p:cNvCxnSpPr>
          <p:nvPr/>
        </p:nvCxnSpPr>
        <p:spPr>
          <a:xfrm flipV="1">
            <a:off x="5805488" y="2576514"/>
            <a:ext cx="963612" cy="636587"/>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3"/>
            <a:endCxn id="11" idx="1"/>
          </p:cNvCxnSpPr>
          <p:nvPr/>
        </p:nvCxnSpPr>
        <p:spPr>
          <a:xfrm>
            <a:off x="5805489" y="3213100"/>
            <a:ext cx="979487" cy="0"/>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3"/>
            <a:endCxn id="12" idx="1"/>
          </p:cNvCxnSpPr>
          <p:nvPr/>
        </p:nvCxnSpPr>
        <p:spPr>
          <a:xfrm>
            <a:off x="5805488" y="3213101"/>
            <a:ext cx="1001712" cy="619125"/>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3"/>
            <a:endCxn id="8" idx="1"/>
          </p:cNvCxnSpPr>
          <p:nvPr/>
        </p:nvCxnSpPr>
        <p:spPr>
          <a:xfrm>
            <a:off x="2359026" y="3213100"/>
            <a:ext cx="1431925" cy="0"/>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4246564" y="3611564"/>
            <a:ext cx="604837" cy="1360487"/>
          </a:xfrm>
          <a:custGeom>
            <a:avLst/>
            <a:gdLst>
              <a:gd name="connsiteX0" fmla="*/ 0 w 680132"/>
              <a:gd name="connsiteY0" fmla="*/ 1186453 h 1289099"/>
              <a:gd name="connsiteX1" fmla="*/ 483650 w 680132"/>
              <a:gd name="connsiteY1" fmla="*/ 1171339 h 1289099"/>
              <a:gd name="connsiteX2" fmla="*/ 680132 w 680132"/>
              <a:gd name="connsiteY2" fmla="*/ 0 h 1289099"/>
            </a:gdLst>
            <a:ahLst/>
            <a:cxnLst>
              <a:cxn ang="0">
                <a:pos x="connsiteX0" y="connsiteY0"/>
              </a:cxn>
              <a:cxn ang="0">
                <a:pos x="connsiteX1" y="connsiteY1"/>
              </a:cxn>
              <a:cxn ang="0">
                <a:pos x="connsiteX2" y="connsiteY2"/>
              </a:cxn>
            </a:cxnLst>
            <a:rect l="l" t="t" r="r" b="b"/>
            <a:pathLst>
              <a:path w="680132" h="1289099">
                <a:moveTo>
                  <a:pt x="0" y="1186453"/>
                </a:moveTo>
                <a:cubicBezTo>
                  <a:pt x="185147" y="1277767"/>
                  <a:pt x="370295" y="1369081"/>
                  <a:pt x="483650" y="1171339"/>
                </a:cubicBezTo>
                <a:cubicBezTo>
                  <a:pt x="597005" y="973597"/>
                  <a:pt x="638568" y="486798"/>
                  <a:pt x="680132" y="0"/>
                </a:cubicBezTo>
              </a:path>
            </a:pathLst>
          </a:custGeom>
          <a:noFill/>
          <a:ln w="28575">
            <a:solidFill>
              <a:srgbClr val="C00000"/>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 name="Rounded Rectangle 42"/>
          <p:cNvSpPr/>
          <p:nvPr/>
        </p:nvSpPr>
        <p:spPr>
          <a:xfrm>
            <a:off x="4459288" y="3870325"/>
            <a:ext cx="785812" cy="361950"/>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solidFill>
                  <a:srgbClr val="FF0000"/>
                </a:solidFill>
                <a:latin typeface="Lucida Console" panose="020B0609040504020204" pitchFamily="49" charset="0"/>
              </a:rPr>
              <a:t>access token</a:t>
            </a:r>
          </a:p>
        </p:txBody>
      </p:sp>
      <p:sp>
        <p:nvSpPr>
          <p:cNvPr id="9" name="Rectangle 8"/>
          <p:cNvSpPr/>
          <p:nvPr/>
        </p:nvSpPr>
        <p:spPr>
          <a:xfrm>
            <a:off x="1908176" y="4292600"/>
            <a:ext cx="2354263" cy="113188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Authorization server</a:t>
            </a:r>
          </a:p>
          <a:p>
            <a:pPr algn="ctr">
              <a:defRPr/>
            </a:pPr>
            <a:r>
              <a:rPr lang="en-US" sz="900" b="1" dirty="0" err="1">
                <a:solidFill>
                  <a:srgbClr val="FF99CC"/>
                </a:solidFill>
              </a:rPr>
              <a:t>FaceBook</a:t>
            </a:r>
            <a:r>
              <a:rPr lang="en-US" sz="900" b="1" dirty="0">
                <a:solidFill>
                  <a:srgbClr val="FF99CC"/>
                </a:solidFill>
              </a:rPr>
              <a:t>, Google,</a:t>
            </a:r>
          </a:p>
          <a:p>
            <a:pPr algn="ctr">
              <a:defRPr/>
            </a:pPr>
            <a:r>
              <a:rPr lang="en-US" sz="900" b="1" dirty="0">
                <a:solidFill>
                  <a:srgbClr val="FF99CC"/>
                </a:solidFill>
              </a:rPr>
              <a:t>Twitter, GitHub</a:t>
            </a:r>
          </a:p>
          <a:p>
            <a:pPr algn="ctr">
              <a:defRPr/>
            </a:pPr>
            <a:r>
              <a:rPr lang="en-US" sz="900" b="1" dirty="0">
                <a:solidFill>
                  <a:srgbClr val="FF99CC"/>
                </a:solidFill>
              </a:rPr>
              <a:t>Azure Active Directory</a:t>
            </a:r>
          </a:p>
        </p:txBody>
      </p:sp>
    </p:spTree>
    <p:extLst>
      <p:ext uri="{BB962C8B-B14F-4D97-AF65-F5344CB8AC3E}">
        <p14:creationId xmlns:p14="http://schemas.microsoft.com/office/powerpoint/2010/main" val="91529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into an Access Token</a:t>
            </a:r>
          </a:p>
        </p:txBody>
      </p:sp>
      <p:pic>
        <p:nvPicPr>
          <p:cNvPr id="3" name="Picture 2"/>
          <p:cNvPicPr>
            <a:picLocks noChangeAspect="1"/>
          </p:cNvPicPr>
          <p:nvPr/>
        </p:nvPicPr>
        <p:blipFill>
          <a:blip r:embed="rId2"/>
          <a:stretch>
            <a:fillRect/>
          </a:stretch>
        </p:blipFill>
        <p:spPr>
          <a:xfrm>
            <a:off x="371475" y="1371600"/>
            <a:ext cx="8172450" cy="4619625"/>
          </a:xfrm>
          <a:prstGeom prst="rect">
            <a:avLst/>
          </a:prstGeom>
          <a:ln>
            <a:solidFill>
              <a:schemeClr val="bg1">
                <a:lumMod val="65000"/>
              </a:schemeClr>
            </a:solidFill>
          </a:ln>
        </p:spPr>
      </p:pic>
    </p:spTree>
    <p:extLst>
      <p:ext uri="{BB962C8B-B14F-4D97-AF65-F5344CB8AC3E}">
        <p14:creationId xmlns:p14="http://schemas.microsoft.com/office/powerpoint/2010/main" val="40952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a:t>OAuth Client Registration</a:t>
            </a:r>
          </a:p>
        </p:txBody>
      </p:sp>
      <p:sp>
        <p:nvSpPr>
          <p:cNvPr id="3" name="Content Placeholder 2"/>
          <p:cNvSpPr>
            <a:spLocks noGrp="1"/>
          </p:cNvSpPr>
          <p:nvPr>
            <p:ph idx="1"/>
          </p:nvPr>
        </p:nvSpPr>
        <p:spPr/>
        <p:txBody>
          <a:bodyPr/>
          <a:lstStyle/>
          <a:p>
            <a:pPr>
              <a:defRPr/>
            </a:pPr>
            <a:r>
              <a:rPr lang="en-US" sz="2400" dirty="0"/>
              <a:t>Client must be registered with authorization server</a:t>
            </a:r>
          </a:p>
          <a:p>
            <a:pPr lvl="1">
              <a:defRPr/>
            </a:pPr>
            <a:r>
              <a:rPr lang="en-US" sz="2000" dirty="0"/>
              <a:t>Authorization server tracks each client with unique Client ID</a:t>
            </a:r>
          </a:p>
          <a:p>
            <a:pPr lvl="1">
              <a:defRPr/>
            </a:pPr>
            <a:r>
              <a:rPr lang="en-US" sz="2000" dirty="0"/>
              <a:t>Client should be registered with one or more Reply URLs</a:t>
            </a:r>
          </a:p>
          <a:p>
            <a:pPr lvl="1">
              <a:defRPr/>
            </a:pPr>
            <a:r>
              <a:rPr lang="en-US" sz="2000" dirty="0"/>
              <a:t>Reply URL should be fixed endpoint on Internet</a:t>
            </a:r>
          </a:p>
          <a:p>
            <a:pPr lvl="1">
              <a:defRPr/>
            </a:pPr>
            <a:r>
              <a:rPr lang="en-US" sz="2000" dirty="0"/>
              <a:t>Reply URL used to transmit security tokens to clients</a:t>
            </a:r>
          </a:p>
          <a:p>
            <a:pPr lvl="1">
              <a:defRPr/>
            </a:pPr>
            <a:r>
              <a:rPr lang="en-US" sz="2000" dirty="0"/>
              <a:t>Client registration tracks permissions and other attributes</a:t>
            </a:r>
          </a:p>
        </p:txBody>
      </p:sp>
    </p:spTree>
    <p:extLst>
      <p:ext uri="{BB962C8B-B14F-4D97-AF65-F5344CB8AC3E}">
        <p14:creationId xmlns:p14="http://schemas.microsoft.com/office/powerpoint/2010/main" val="223952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Authentication Flows</a:t>
            </a:r>
          </a:p>
        </p:txBody>
      </p:sp>
      <p:sp>
        <p:nvSpPr>
          <p:cNvPr id="3" name="Content Placeholder 2"/>
          <p:cNvSpPr>
            <a:spLocks noGrp="1"/>
          </p:cNvSpPr>
          <p:nvPr>
            <p:ph idx="1"/>
          </p:nvPr>
        </p:nvSpPr>
        <p:spPr/>
        <p:txBody>
          <a:bodyPr>
            <a:noAutofit/>
          </a:bodyPr>
          <a:lstStyle/>
          <a:p>
            <a:pPr>
              <a:defRPr/>
            </a:pPr>
            <a:r>
              <a:rPr lang="en-US" sz="2400" dirty="0"/>
              <a:t>User Credentials Flow</a:t>
            </a:r>
            <a:r>
              <a:rPr lang="en-US" sz="1600" dirty="0"/>
              <a:t> </a:t>
            </a:r>
            <a:r>
              <a:rPr lang="en-US" sz="1600" i="1" dirty="0">
                <a:solidFill>
                  <a:srgbClr val="C00000"/>
                </a:solidFill>
              </a:rPr>
              <a:t>(public client)</a:t>
            </a:r>
          </a:p>
          <a:p>
            <a:pPr lvl="1">
              <a:defRPr/>
            </a:pPr>
            <a:r>
              <a:rPr lang="en-US" sz="2000" dirty="0"/>
              <a:t>Used in Native clients to obtain access code </a:t>
            </a:r>
          </a:p>
          <a:p>
            <a:pPr lvl="1">
              <a:defRPr/>
            </a:pPr>
            <a:r>
              <a:rPr lang="en-US" sz="2000" dirty="0"/>
              <a:t>Requires passing user name and password </a:t>
            </a:r>
            <a:endParaRPr lang="en-US" dirty="0"/>
          </a:p>
          <a:p>
            <a:pPr>
              <a:defRPr/>
            </a:pPr>
            <a:r>
              <a:rPr lang="en-US" sz="2400" dirty="0"/>
              <a:t>Authorization Code Grant Flow</a:t>
            </a:r>
            <a:r>
              <a:rPr lang="en-US" sz="1800" dirty="0"/>
              <a:t> </a:t>
            </a:r>
            <a:r>
              <a:rPr lang="en-US" sz="1800" i="1" dirty="0">
                <a:solidFill>
                  <a:srgbClr val="C00000"/>
                </a:solidFill>
              </a:rPr>
              <a:t>(confidential client)</a:t>
            </a:r>
            <a:endParaRPr lang="en-US" sz="1800" dirty="0"/>
          </a:p>
          <a:p>
            <a:pPr lvl="1">
              <a:defRPr/>
            </a:pPr>
            <a:r>
              <a:rPr lang="en-US" sz="2000" dirty="0"/>
              <a:t>Client first obtains authorization code then access token</a:t>
            </a:r>
          </a:p>
          <a:p>
            <a:pPr lvl="1">
              <a:defRPr/>
            </a:pPr>
            <a:r>
              <a:rPr lang="en-US" sz="2000" dirty="0"/>
              <a:t>Server-side application code never sees user’s password</a:t>
            </a:r>
          </a:p>
          <a:p>
            <a:pPr>
              <a:defRPr/>
            </a:pPr>
            <a:r>
              <a:rPr lang="en-US" sz="2400" dirty="0"/>
              <a:t>Client Credentials Grant Flow</a:t>
            </a:r>
            <a:r>
              <a:rPr lang="en-US" sz="1800" dirty="0"/>
              <a:t> </a:t>
            </a:r>
            <a:r>
              <a:rPr lang="en-US" sz="1800" i="1" dirty="0">
                <a:solidFill>
                  <a:srgbClr val="C00000"/>
                </a:solidFill>
              </a:rPr>
              <a:t>(confidential client)</a:t>
            </a:r>
            <a:endParaRPr lang="en-US" sz="2400" dirty="0"/>
          </a:p>
          <a:p>
            <a:pPr lvl="1">
              <a:defRPr/>
            </a:pPr>
            <a:r>
              <a:rPr lang="en-US" sz="2000" dirty="0"/>
              <a:t>Authentication based on SSL certificate with public-private key pair</a:t>
            </a:r>
          </a:p>
          <a:p>
            <a:pPr lvl="1">
              <a:defRPr/>
            </a:pPr>
            <a:r>
              <a:rPr lang="en-US" sz="2000" dirty="0"/>
              <a:t>Used to obtain access token when using app-only permissions</a:t>
            </a:r>
          </a:p>
          <a:p>
            <a:pPr>
              <a:defRPr/>
            </a:pPr>
            <a:r>
              <a:rPr lang="en-US" sz="2400" dirty="0"/>
              <a:t>Implicit Grant Flow</a:t>
            </a:r>
            <a:r>
              <a:rPr lang="en-US" sz="1800" dirty="0"/>
              <a:t> </a:t>
            </a:r>
            <a:r>
              <a:rPr lang="en-US" sz="1800" i="1" dirty="0">
                <a:solidFill>
                  <a:srgbClr val="C00000"/>
                </a:solidFill>
              </a:rPr>
              <a:t>(public client)</a:t>
            </a:r>
            <a:endParaRPr lang="en-US" sz="1800" dirty="0"/>
          </a:p>
          <a:p>
            <a:pPr lvl="1">
              <a:defRPr/>
            </a:pPr>
            <a:r>
              <a:rPr lang="en-US" sz="2000" dirty="0"/>
              <a:t>Used in SPAs built with JavaScript and AngularJS</a:t>
            </a:r>
          </a:p>
          <a:p>
            <a:pPr lvl="1">
              <a:defRPr/>
            </a:pPr>
            <a:r>
              <a:rPr lang="en-US" sz="2000" dirty="0"/>
              <a:t>Application obtains access token w/o acquiring authorization code</a:t>
            </a:r>
          </a:p>
        </p:txBody>
      </p:sp>
    </p:spTree>
    <p:extLst>
      <p:ext uri="{BB962C8B-B14F-4D97-AF65-F5344CB8AC3E}">
        <p14:creationId xmlns:p14="http://schemas.microsoft.com/office/powerpoint/2010/main" val="1796556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a:t>OAuth 2.0 and Authentication</a:t>
            </a:r>
          </a:p>
        </p:txBody>
      </p:sp>
      <p:sp>
        <p:nvSpPr>
          <p:cNvPr id="3" name="Content Placeholder 2"/>
          <p:cNvSpPr>
            <a:spLocks noGrp="1"/>
          </p:cNvSpPr>
          <p:nvPr>
            <p:ph idx="1"/>
          </p:nvPr>
        </p:nvSpPr>
        <p:spPr/>
        <p:txBody>
          <a:bodyPr>
            <a:normAutofit/>
          </a:bodyPr>
          <a:lstStyle/>
          <a:p>
            <a:pPr>
              <a:lnSpc>
                <a:spcPct val="150000"/>
              </a:lnSpc>
            </a:pPr>
            <a:r>
              <a:rPr lang="en-US" sz="2400" dirty="0"/>
              <a:t>OAuth 2.0 was designed for authorization</a:t>
            </a:r>
          </a:p>
          <a:p>
            <a:pPr lvl="1"/>
            <a:r>
              <a:rPr lang="en-US" sz="2000" dirty="0"/>
              <a:t>Creation of access token requires authentication</a:t>
            </a:r>
          </a:p>
          <a:p>
            <a:pPr lvl="1"/>
            <a:r>
              <a:rPr lang="en-US" sz="2000" dirty="0"/>
              <a:t>Authorization server passes access token to client</a:t>
            </a:r>
          </a:p>
          <a:p>
            <a:pPr lvl="1"/>
            <a:r>
              <a:rPr lang="en-US" sz="2000" dirty="0"/>
              <a:t>Client passes access token when calling resource services</a:t>
            </a:r>
          </a:p>
          <a:p>
            <a:pPr lvl="1"/>
            <a:r>
              <a:rPr lang="en-US" sz="2000" dirty="0"/>
              <a:t>Access token serves as app credentials for authorization</a:t>
            </a:r>
          </a:p>
          <a:p>
            <a:pPr>
              <a:lnSpc>
                <a:spcPct val="150000"/>
              </a:lnSpc>
            </a:pPr>
            <a:r>
              <a:rPr lang="en-US" sz="2400" dirty="0"/>
              <a:t>Access token not intended for user authentication</a:t>
            </a:r>
          </a:p>
          <a:p>
            <a:pPr lvl="1"/>
            <a:r>
              <a:rPr lang="en-US" sz="2000" dirty="0"/>
              <a:t>Access token not designed to carry user identity data</a:t>
            </a:r>
          </a:p>
          <a:p>
            <a:pPr lvl="1"/>
            <a:r>
              <a:rPr lang="en-US" sz="2000" dirty="0"/>
              <a:t>OAuth 2.0 doesn't require validation of access token</a:t>
            </a:r>
          </a:p>
          <a:p>
            <a:pPr lvl="1"/>
            <a:r>
              <a:rPr lang="en-US" sz="2000" dirty="0"/>
              <a:t>Naïve OAuth 2.0 implementations subject to attack</a:t>
            </a:r>
          </a:p>
          <a:p>
            <a:pPr lvl="1"/>
            <a:endParaRPr lang="en-US" sz="2000" dirty="0"/>
          </a:p>
        </p:txBody>
      </p:sp>
    </p:spTree>
    <p:extLst>
      <p:ext uri="{BB962C8B-B14F-4D97-AF65-F5344CB8AC3E}">
        <p14:creationId xmlns:p14="http://schemas.microsoft.com/office/powerpoint/2010/main" val="1518280522"/>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SharedWithUsers xmlns="7c797a3d-03eb-4d3c-be85-16d2b083e41f">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AF5C66E64744B4EBDF83E18D5BE3570" ma:contentTypeVersion="2" ma:contentTypeDescription="Create a new document." ma:contentTypeScope="" ma:versionID="8194b865fee850dbf0034213c33a0c27">
  <xsd:schema xmlns:xsd="http://www.w3.org/2001/XMLSchema" xmlns:xs="http://www.w3.org/2001/XMLSchema" xmlns:p="http://schemas.microsoft.com/office/2006/metadata/properties" xmlns:ns2="7c797a3d-03eb-4d3c-be85-16d2b083e41f" targetNamespace="http://schemas.microsoft.com/office/2006/metadata/properties" ma:root="true" ma:fieldsID="fc29e25cffe643e46e3e73e307edf536" ns2:_="">
    <xsd:import namespace="7c797a3d-03eb-4d3c-be85-16d2b083e41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797a3d-03eb-4d3c-be85-16d2b083e41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A5547237-B119-45CA-BEFC-A2DA2BDB03E7}">
  <ds:schemaRefs>
    <ds:schemaRef ds:uri="http://purl.org/dc/elements/1.1/"/>
    <ds:schemaRef ds:uri="http://www.w3.org/XML/1998/namespace"/>
    <ds:schemaRef ds:uri="7c797a3d-03eb-4d3c-be85-16d2b083e41f"/>
    <ds:schemaRef ds:uri="http://schemas.microsoft.com/office/infopath/2007/PartnerControls"/>
    <ds:schemaRef ds:uri="http://schemas.openxmlformats.org/package/2006/metadata/core-properties"/>
    <ds:schemaRef ds:uri="http://purl.org/dc/dcmitype/"/>
    <ds:schemaRef ds:uri="http://purl.org/dc/terms/"/>
    <ds:schemaRef ds:uri="http://schemas.microsoft.com/office/2006/documentManagement/types"/>
    <ds:schemaRef ds:uri="http://schemas.microsoft.com/office/2006/metadata/properties"/>
  </ds:schemaRefs>
</ds:datastoreItem>
</file>

<file path=customXml/itemProps2.xml><?xml version="1.0" encoding="utf-8"?>
<ds:datastoreItem xmlns:ds="http://schemas.openxmlformats.org/officeDocument/2006/customXml" ds:itemID="{F9BF3018-CB75-4188-9EA6-EC92BDAE1F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797a3d-03eb-4d3c-be85-16d2b083e4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20855</TotalTime>
  <Words>1398</Words>
  <Application>Microsoft Office PowerPoint</Application>
  <PresentationFormat>On-screen Show (4:3)</PresentationFormat>
  <Paragraphs>272</Paragraphs>
  <Slides>33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MS PGothic</vt:lpstr>
      <vt:lpstr>Arial</vt:lpstr>
      <vt:lpstr>Arial Black</vt:lpstr>
      <vt:lpstr>Calibri</vt:lpstr>
      <vt:lpstr>Century Gothic</vt:lpstr>
      <vt:lpstr>Lucida Console</vt:lpstr>
      <vt:lpstr>Wingdings</vt:lpstr>
      <vt:lpstr>CPT_Wave15</vt:lpstr>
      <vt:lpstr>Developing Secure Applications using Azure AD</vt:lpstr>
      <vt:lpstr>Agenda</vt:lpstr>
      <vt:lpstr>Old-school Enterprise Security</vt:lpstr>
      <vt:lpstr>Internet Security</vt:lpstr>
      <vt:lpstr>OAuth 2.0</vt:lpstr>
      <vt:lpstr>View into an Access Token</vt:lpstr>
      <vt:lpstr>OAuth Client Registration</vt:lpstr>
      <vt:lpstr>Authentication Flows</vt:lpstr>
      <vt:lpstr>OAuth 2.0 and Authentication</vt:lpstr>
      <vt:lpstr>Open ID Connect</vt:lpstr>
      <vt:lpstr>Agenda</vt:lpstr>
      <vt:lpstr>Azure Active Directory (AAD)</vt:lpstr>
      <vt:lpstr>Office 365 and Azure AD</vt:lpstr>
      <vt:lpstr>Azure Management Portal</vt:lpstr>
      <vt:lpstr>Discovering Your Tenancy ID</vt:lpstr>
      <vt:lpstr>Agenda</vt:lpstr>
      <vt:lpstr>Azure AD Applications</vt:lpstr>
      <vt:lpstr>Single versus Multi-tenant</vt:lpstr>
      <vt:lpstr>Application Permissions</vt:lpstr>
      <vt:lpstr>Creating an AAD Application</vt:lpstr>
      <vt:lpstr>Agenda</vt:lpstr>
      <vt:lpstr>ADAL for .NET</vt:lpstr>
      <vt:lpstr>User Sign-in at https://login.microsoftonline.com</vt:lpstr>
      <vt:lpstr>Common Consent Experience (user)</vt:lpstr>
      <vt:lpstr>Common Consent Experience (admin)</vt:lpstr>
      <vt:lpstr>Using ADAL in a Native Client</vt:lpstr>
      <vt:lpstr>Agenda</vt:lpstr>
      <vt:lpstr>Authentication Code Flow</vt:lpstr>
      <vt:lpstr>Authorization Code Grant Flow Example</vt:lpstr>
      <vt:lpstr>Authorization Code Grant Flow</vt:lpstr>
      <vt:lpstr>Using ADAL in a Web Client</vt:lpstr>
      <vt:lpstr>Summary of OAuth Client Types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Secure Applications using Azure AD</dc:title>
  <dc:creator>Ted Pattison</dc:creator>
  <cp:lastModifiedBy>Ted Pattison</cp:lastModifiedBy>
  <cp:revision>343</cp:revision>
  <dcterms:created xsi:type="dcterms:W3CDTF">2012-04-13T19:17:02Z</dcterms:created>
  <dcterms:modified xsi:type="dcterms:W3CDTF">2018-07-10T22:50:34Z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0x010100BAF5C66E64744B4EBDF83E18D5BE3570</vt:lpwstr>
  </property>
</Properties>
</file>