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5"/>
  </p:sldMasterIdLst>
  <p:notesMasterIdLst>
    <p:notesMasterId r:id="rId8"/>
  </p:notesMasterIdLst>
  <p:handoutMasterIdLst>
    <p:handoutMasterId r:id="rId9"/>
  </p:handoutMasterIdLst>
  <p:sldIdLst>
    <p:sldId id="279" r:id="rId6"/>
    <p:sldId id="354" r:id="rId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clrMode="bw"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CC"/>
    <a:srgbClr val="74001E"/>
    <a:srgbClr val="9F002D"/>
    <a:srgbClr val="4C2710"/>
    <a:srgbClr val="87451D"/>
    <a:srgbClr val="1F100B"/>
    <a:srgbClr val="002100"/>
    <a:srgbClr val="2E39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27" autoAdjust="0"/>
    <p:restoredTop sz="46584" autoAdjust="0"/>
  </p:normalViewPr>
  <p:slideViewPr>
    <p:cSldViewPr>
      <p:cViewPr varScale="1">
        <p:scale>
          <a:sx n="40" d="100"/>
          <a:sy n="40" d="100"/>
        </p:scale>
        <p:origin x="2510" y="34"/>
      </p:cViewPr>
      <p:guideLst>
        <p:guide orient="horz" pos="2160"/>
        <p:guide pos="2880"/>
      </p:guideLst>
    </p:cSldViewPr>
  </p:slideViewPr>
  <p:notesTextViewPr>
    <p:cViewPr>
      <p:scale>
        <a:sx n="150" d="100"/>
        <a:sy n="150" d="100"/>
      </p:scale>
      <p:origin x="0" y="0"/>
    </p:cViewPr>
  </p:notesTextViewPr>
  <p:sorterViewPr>
    <p:cViewPr varScale="1">
      <p:scale>
        <a:sx n="100" d="100"/>
        <a:sy n="100" d="100"/>
      </p:scale>
      <p:origin x="0" y="0"/>
    </p:cViewPr>
  </p:sorterViewPr>
  <p:notesViewPr>
    <p:cSldViewPr>
      <p:cViewPr varScale="1">
        <p:scale>
          <a:sx n="85" d="100"/>
          <a:sy n="85" d="100"/>
        </p:scale>
        <p:origin x="3744" y="6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2960" cy="320040"/>
          </a:xfrm>
          <a:prstGeom prst="rect">
            <a:avLst/>
          </a:prstGeom>
        </p:spPr>
        <p:txBody>
          <a:bodyPr vert="horz" lIns="96661" tIns="48331" rIns="96661" bIns="48331" rtlCol="0"/>
          <a:lstStyle>
            <a:lvl1pPr algn="l">
              <a:defRPr sz="1300"/>
            </a:lvl1pPr>
          </a:lstStyle>
          <a:p>
            <a:r>
              <a:rPr lang="en-US"/>
              <a:t>0x - Lecture Title</a:t>
            </a:r>
          </a:p>
        </p:txBody>
      </p:sp>
      <p:sp>
        <p:nvSpPr>
          <p:cNvPr id="3" name="Date Placeholder 2"/>
          <p:cNvSpPr>
            <a:spLocks noGrp="1"/>
          </p:cNvSpPr>
          <p:nvPr>
            <p:ph type="dt" sz="quarter" idx="1"/>
          </p:nvPr>
        </p:nvSpPr>
        <p:spPr>
          <a:xfrm>
            <a:off x="4714240" y="0"/>
            <a:ext cx="2599267" cy="320040"/>
          </a:xfrm>
          <a:prstGeom prst="rect">
            <a:avLst/>
          </a:prstGeom>
        </p:spPr>
        <p:txBody>
          <a:bodyPr vert="horz" lIns="96661" tIns="48331" rIns="96661" bIns="48331" rtlCol="0"/>
          <a:lstStyle>
            <a:lvl1pPr algn="r">
              <a:defRPr sz="1300"/>
            </a:lvl1pPr>
          </a:lstStyle>
          <a:p>
            <a:r>
              <a:rPr lang="en-US"/>
              <a:t>v1.0</a:t>
            </a:r>
            <a:endParaRPr lang="en-US" dirty="0"/>
          </a:p>
        </p:txBody>
      </p:sp>
      <p:sp>
        <p:nvSpPr>
          <p:cNvPr id="4" name="Footer Placeholder 3"/>
          <p:cNvSpPr>
            <a:spLocks noGrp="1"/>
          </p:cNvSpPr>
          <p:nvPr>
            <p:ph type="ftr" sz="quarter" idx="2"/>
          </p:nvPr>
        </p:nvSpPr>
        <p:spPr>
          <a:xfrm>
            <a:off x="0" y="9281160"/>
            <a:ext cx="3901440" cy="318374"/>
          </a:xfrm>
          <a:prstGeom prst="rect">
            <a:avLst/>
          </a:prstGeom>
        </p:spPr>
        <p:txBody>
          <a:bodyPr vert="horz" lIns="96661" tIns="48331" rIns="96661" bIns="48331" rtlCol="0" anchor="b"/>
          <a:lstStyle>
            <a:lvl1pPr algn="l">
              <a:defRPr sz="1300"/>
            </a:lvl1pPr>
          </a:lstStyle>
          <a:p>
            <a:r>
              <a:rPr lang="en-US"/>
              <a:t>© 2010 Critical Path Training, LLC - All Rights Reserved</a:t>
            </a:r>
          </a:p>
        </p:txBody>
      </p:sp>
      <p:sp>
        <p:nvSpPr>
          <p:cNvPr id="5" name="Slide Number Placeholder 4"/>
          <p:cNvSpPr>
            <a:spLocks noGrp="1"/>
          </p:cNvSpPr>
          <p:nvPr>
            <p:ph type="sldNum" sz="quarter" idx="3"/>
          </p:nvPr>
        </p:nvSpPr>
        <p:spPr>
          <a:xfrm>
            <a:off x="4143587" y="9281160"/>
            <a:ext cx="3169920" cy="318374"/>
          </a:xfrm>
          <a:prstGeom prst="rect">
            <a:avLst/>
          </a:prstGeom>
        </p:spPr>
        <p:txBody>
          <a:bodyPr vert="horz" lIns="96661" tIns="48331" rIns="96661" bIns="48331" rtlCol="0" anchor="b"/>
          <a:lstStyle>
            <a:lvl1pPr algn="r">
              <a:defRPr sz="1300"/>
            </a:lvl1pPr>
          </a:lstStyle>
          <a:p>
            <a:r>
              <a:rPr lang="en-US" dirty="0"/>
              <a:t>0x-</a:t>
            </a:r>
            <a:fld id="{E8376170-4F0A-4BF6-8C2A-9A4A0182561F}" type="slidenum">
              <a:rPr lang="en-US" smtClean="0"/>
              <a:pPr/>
              <a:t>‹#›</a:t>
            </a:fld>
            <a:endParaRPr lang="en-US" dirty="0"/>
          </a:p>
        </p:txBody>
      </p:sp>
    </p:spTree>
    <p:extLst>
      <p:ext uri="{BB962C8B-B14F-4D97-AF65-F5344CB8AC3E}">
        <p14:creationId xmlns:p14="http://schemas.microsoft.com/office/powerpoint/2010/main" val="17990291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6963" y="479425"/>
            <a:ext cx="5121275" cy="38417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516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module introduces the Microsoft Teams service and explains the why and the how of creating Teams and Channels when rolling out Microsoft Teams in an Office 365 organization. The module also examines the Microsoft Teams developer platform and explains how to develop Microsoft Teams apps with custom tabs, bots, connectors and messaging extensions. Students will learn how to develop and test an app for Microsoft Teams using App Studio. Students will also learn to develop Microsoft Team apps using Visual Studio 2017 and C# as well as with Node.js, Visual Studio Code and the Microsoft Teams JavaScript Client SDK. Along the way, students will learn advanced development techniques with Microsoft Teams including developing custom messaging extensions and posting dynamic content to an activity feed.</a:t>
            </a:r>
            <a:endParaRPr lang="en-US" dirty="0"/>
          </a:p>
        </p:txBody>
      </p:sp>
    </p:spTree>
    <p:extLst>
      <p:ext uri="{BB962C8B-B14F-4D97-AF65-F5344CB8AC3E}">
        <p14:creationId xmlns:p14="http://schemas.microsoft.com/office/powerpoint/2010/main" val="2357341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609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87296"/>
            <a:ext cx="9144000" cy="4718304"/>
          </a:xfrm>
          <a:prstGeom prst="rect">
            <a:avLst/>
          </a:prstGeom>
        </p:spPr>
      </p:pic>
      <p:sp>
        <p:nvSpPr>
          <p:cNvPr id="5" name="Title 1"/>
          <p:cNvSpPr>
            <a:spLocks noGrp="1"/>
          </p:cNvSpPr>
          <p:nvPr>
            <p:ph type="ctrTitle" hasCustomPrompt="1"/>
          </p:nvPr>
        </p:nvSpPr>
        <p:spPr bwMode="gray">
          <a:xfrm>
            <a:off x="228600" y="685800"/>
            <a:ext cx="8763000" cy="838200"/>
          </a:xfrm>
        </p:spPr>
        <p:txBody>
          <a:bodyPr anchor="ctr" anchorCtr="0"/>
          <a:lstStyle>
            <a:lvl1pPr algn="l">
              <a:defRPr sz="2800" baseline="0">
                <a:solidFill>
                  <a:srgbClr val="1F100B"/>
                </a:solidFill>
              </a:defRPr>
            </a:lvl1pPr>
          </a:lstStyle>
          <a:p>
            <a:r>
              <a:rPr lang="en-US" dirty="0"/>
              <a:t>Module Title</a:t>
            </a:r>
          </a:p>
        </p:txBody>
      </p:sp>
      <p:sp>
        <p:nvSpPr>
          <p:cNvPr id="4" name="Rectangle 3"/>
          <p:cNvSpPr/>
          <p:nvPr userDrawn="1"/>
        </p:nvSpPr>
        <p:spPr>
          <a:xfrm>
            <a:off x="0" y="0"/>
            <a:ext cx="9144000" cy="304800"/>
          </a:xfrm>
          <a:prstGeom prst="rect">
            <a:avLst/>
          </a:prstGeom>
          <a:solidFill>
            <a:schemeClr val="tx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0" y="1905000"/>
            <a:ext cx="9144000" cy="152400"/>
          </a:xfrm>
          <a:prstGeom prst="rect">
            <a:avLst/>
          </a:prstGeom>
          <a:ln>
            <a:noFill/>
          </a:ln>
          <a:effectLst>
            <a:innerShdw blurRad="63500" dist="50800" dir="162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391400" y="5223484"/>
            <a:ext cx="1752600" cy="1253515"/>
          </a:xfrm>
          <a:prstGeom prst="rect">
            <a:avLst/>
          </a:prstGeom>
        </p:spPr>
      </p:pic>
      <p:sp>
        <p:nvSpPr>
          <p:cNvPr id="3" name="Rectangle 2"/>
          <p:cNvSpPr/>
          <p:nvPr userDrawn="1"/>
        </p:nvSpPr>
        <p:spPr>
          <a:xfrm>
            <a:off x="0" y="6400800"/>
            <a:ext cx="9144000" cy="152400"/>
          </a:xfrm>
          <a:prstGeom prst="rect">
            <a:avLst/>
          </a:prstGeom>
          <a:ln>
            <a:noFill/>
          </a:ln>
          <a:effectLst>
            <a:innerShdw blurRad="63500" dist="50800" dir="5400000">
              <a:prstClr val="black">
                <a:alpha val="50000"/>
              </a:prstClr>
            </a:inn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userDrawn="1"/>
        </p:nvSpPr>
        <p:spPr>
          <a:xfrm>
            <a:off x="0" y="6553200"/>
            <a:ext cx="9144000" cy="304800"/>
          </a:xfrm>
          <a:prstGeom prst="rect">
            <a:avLst/>
          </a:prstGeom>
          <a:solidFill>
            <a:schemeClr val="tx2"/>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p:cNvSpPr>
            <a:spLocks noGrp="1"/>
          </p:cNvSpPr>
          <p:nvPr>
            <p:ph type="body" sz="quarter" idx="10" hasCustomPrompt="1"/>
          </p:nvPr>
        </p:nvSpPr>
        <p:spPr>
          <a:xfrm>
            <a:off x="228600" y="1524000"/>
            <a:ext cx="8763000" cy="304800"/>
          </a:xfrm>
        </p:spPr>
        <p:txBody>
          <a:bodyPr>
            <a:noAutofit/>
          </a:bodyPr>
          <a:lstStyle>
            <a:lvl1pPr marL="0" indent="0" algn="l" defTabSz="914400" rtl="0" eaLnBrk="1" latinLnBrk="0" hangingPunct="1">
              <a:spcBef>
                <a:spcPct val="20000"/>
              </a:spcBef>
              <a:buClr>
                <a:schemeClr val="tx2"/>
              </a:buClr>
              <a:buSzPct val="100000"/>
              <a:buFont typeface="Wingdings" pitchFamily="2" charset="2"/>
              <a:buNone/>
              <a:defRPr lang="en-US" sz="1800" b="0" i="1" kern="1200" baseline="0" dirty="0" smtClean="0">
                <a:solidFill>
                  <a:srgbClr val="4C2710"/>
                </a:solidFill>
                <a:latin typeface="Arial" pitchFamily="34" charset="0"/>
                <a:ea typeface="+mn-ea"/>
                <a:cs typeface="Arial" pitchFamily="34" charset="0"/>
              </a:defRPr>
            </a:lvl1pPr>
          </a:lstStyle>
          <a:p>
            <a:pPr lvl="0"/>
            <a:r>
              <a:rPr lang="en-US" dirty="0"/>
              <a:t>Module Subtitle (optional)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76200"/>
            <a:ext cx="8610600" cy="838200"/>
          </a:xfrm>
        </p:spPr>
        <p:txBody>
          <a:bodyPr/>
          <a:lstStyle>
            <a:lvl1pPr>
              <a:defRPr/>
            </a:lvl1pPr>
          </a:lstStyle>
          <a:p>
            <a:r>
              <a:rPr lang="en-US" dirty="0"/>
              <a:t>Slide Title</a:t>
            </a:r>
          </a:p>
        </p:txBody>
      </p:sp>
      <p:sp>
        <p:nvSpPr>
          <p:cNvPr id="3" name="Content Placeholder 2"/>
          <p:cNvSpPr>
            <a:spLocks noGrp="1"/>
          </p:cNvSpPr>
          <p:nvPr>
            <p:ph idx="1" hasCustomPrompt="1"/>
          </p:nvPr>
        </p:nvSpPr>
        <p:spPr>
          <a:xfrm>
            <a:off x="381000" y="1447800"/>
            <a:ext cx="8382000" cy="5181600"/>
          </a:xfrm>
        </p:spPr>
        <p:txBody>
          <a:bodyPr/>
          <a:lstStyle>
            <a:lvl1pPr marL="347663" indent="-347663">
              <a:spcBef>
                <a:spcPts val="600"/>
              </a:spcBef>
              <a:spcAft>
                <a:spcPts val="200"/>
              </a:spcAft>
              <a:buFont typeface="Arial" pitchFamily="34" charset="0"/>
              <a:buChar char="•"/>
              <a:defRPr>
                <a:latin typeface="+mn-lt"/>
              </a:defRPr>
            </a:lvl1pPr>
            <a:lvl2pPr>
              <a:spcBef>
                <a:spcPts val="300"/>
              </a:spcBef>
              <a:spcAft>
                <a:spcPts val="300"/>
              </a:spcAft>
              <a:defRPr>
                <a:latin typeface="+mn-lt"/>
              </a:defRPr>
            </a:lvl2pPr>
            <a:lvl3pPr marL="679450" indent="0">
              <a:buFont typeface="Arial" pitchFamily="34" charset="0"/>
              <a:buNone/>
              <a:defRPr b="0">
                <a:latin typeface="Lucida Console" panose="020B0609040504020204" pitchFamily="49" charset="0"/>
              </a:defRPr>
            </a:lvl3pPr>
            <a:lvl4pPr marL="968375" indent="-285750">
              <a:buFont typeface="Arial" pitchFamily="34" charset="0"/>
              <a:buChar char="•"/>
              <a:defRPr/>
            </a:lvl4pPr>
            <a:lvl5pPr marL="965200" indent="-285750">
              <a:buFont typeface="Arial" pitchFamily="34" charset="0"/>
              <a:buChar char="•"/>
              <a:defRPr/>
            </a:lvl5pPr>
          </a:lstStyle>
          <a:p>
            <a:pPr lvl="0"/>
            <a:r>
              <a:rPr lang="en-US" dirty="0"/>
              <a:t>First level</a:t>
            </a:r>
          </a:p>
          <a:p>
            <a:pPr lvl="1"/>
            <a:r>
              <a:rPr lang="en-US" dirty="0"/>
              <a:t>Second level</a:t>
            </a:r>
          </a:p>
          <a:p>
            <a:pPr lvl="2"/>
            <a:r>
              <a:rPr lang="en-US" dirty="0"/>
              <a:t>Third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
        <p:nvSpPr>
          <p:cNvPr id="6" name="Table Placeholder 5"/>
          <p:cNvSpPr>
            <a:spLocks noGrp="1"/>
          </p:cNvSpPr>
          <p:nvPr>
            <p:ph type="tbl" sz="quarter" idx="11"/>
          </p:nvPr>
        </p:nvSpPr>
        <p:spPr>
          <a:xfrm>
            <a:off x="457200" y="1600200"/>
            <a:ext cx="8229600" cy="4953000"/>
          </a:xfrm>
        </p:spPr>
        <p:txBody>
          <a:bodyPr/>
          <a:lstStyle/>
          <a:p>
            <a:r>
              <a:rPr lang="en-US"/>
              <a:t>Click icon to add table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Slide Title</a:t>
            </a:r>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emo Layout">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3">
            <a:extLst>
              <a:ext uri="{28A0092B-C50C-407E-A947-70E740481C1C}">
                <a14:useLocalDpi xmlns:a14="http://schemas.microsoft.com/office/drawing/2010/main" val="0"/>
              </a:ext>
            </a:extLst>
          </a:blip>
          <a:srcRect b="9180"/>
          <a:stretch/>
        </p:blipFill>
        <p:spPr>
          <a:xfrm>
            <a:off x="0" y="-1"/>
            <a:ext cx="9144000" cy="6858001"/>
          </a:xfrm>
          <a:prstGeom prst="rect">
            <a:avLst/>
          </a:prstGeom>
        </p:spPr>
      </p:pic>
      <p:grpSp>
        <p:nvGrpSpPr>
          <p:cNvPr id="12" name="Group 11"/>
          <p:cNvGrpSpPr/>
          <p:nvPr userDrawn="1"/>
        </p:nvGrpSpPr>
        <p:grpSpPr bwMode="invGray">
          <a:xfrm>
            <a:off x="7162800" y="457200"/>
            <a:ext cx="2133600" cy="685800"/>
            <a:chOff x="7162800" y="1600200"/>
            <a:chExt cx="2133600" cy="685800"/>
          </a:xfrm>
        </p:grpSpPr>
        <p:sp>
          <p:nvSpPr>
            <p:cNvPr id="8" name="Rounded Rectangle 7"/>
            <p:cNvSpPr/>
            <p:nvPr userDrawn="1"/>
          </p:nvSpPr>
          <p:spPr bwMode="invGray">
            <a:xfrm>
              <a:off x="7162800" y="1600200"/>
              <a:ext cx="2133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bwMode="invGray">
            <a:xfrm>
              <a:off x="7467600" y="1676400"/>
              <a:ext cx="1447800" cy="584775"/>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32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DEMO</a:t>
              </a:r>
            </a:p>
          </p:txBody>
        </p:sp>
      </p:grpSp>
      <p:sp>
        <p:nvSpPr>
          <p:cNvPr id="10" name="Rounded Rectangle 9"/>
          <p:cNvSpPr/>
          <p:nvPr userDrawn="1"/>
        </p:nvSpPr>
        <p:spPr bwMode="invGray">
          <a:xfrm>
            <a:off x="-152400" y="4495800"/>
            <a:ext cx="6781800" cy="1143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bwMode="invGray">
          <a:xfrm>
            <a:off x="152400" y="4572000"/>
            <a:ext cx="6324600" cy="990600"/>
          </a:xfrm>
        </p:spPr>
        <p:txBody>
          <a:bodyPr/>
          <a:lstStyle>
            <a:lvl1pPr>
              <a:defRPr b="1">
                <a:latin typeface="+mn-lt"/>
              </a:defRPr>
            </a:lvl1pPr>
          </a:lstStyle>
          <a:p>
            <a:r>
              <a:rPr lang="en-US" dirty="0"/>
              <a:t>Demo Title</a:t>
            </a:r>
          </a:p>
        </p:txBody>
      </p:sp>
    </p:spTree>
    <p:extLst>
      <p:ext uri="{BB962C8B-B14F-4D97-AF65-F5344CB8AC3E}">
        <p14:creationId xmlns:p14="http://schemas.microsoft.com/office/powerpoint/2010/main" val="238988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0-#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1000" fill="hold"/>
                                        <p:tgtEl>
                                          <p:spTgt spid="11"/>
                                        </p:tgtEl>
                                        <p:attrNameLst>
                                          <p:attrName>ppt_x</p:attrName>
                                        </p:attrNameLst>
                                      </p:cBhvr>
                                      <p:tavLst>
                                        <p:tav tm="0">
                                          <p:val>
                                            <p:strVal val="0-#ppt_w/2"/>
                                          </p:val>
                                        </p:tav>
                                        <p:tav tm="100000">
                                          <p:val>
                                            <p:strVal val="#ppt_x"/>
                                          </p:val>
                                        </p:tav>
                                      </p:tavLst>
                                    </p:anim>
                                    <p:anim calcmode="lin" valueType="num">
                                      <p:cBhvr additive="base">
                                        <p:cTn id="12" dur="10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26474" t="2554" b="36337"/>
          <a:stretch/>
        </p:blipFill>
        <p:spPr bwMode="auto">
          <a:xfrm>
            <a:off x="-1191" y="-2"/>
            <a:ext cx="5659324" cy="685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570458" y="561894"/>
            <a:ext cx="8060249" cy="609398"/>
          </a:xfrm>
        </p:spPr>
        <p:txBody>
          <a:bodyPr anchor="b" anchorCtr="0">
            <a:noAutofit/>
          </a:bodyPr>
          <a:lstStyle>
            <a:lvl1pPr>
              <a:defRPr sz="3001">
                <a:gradFill flip="none" rotWithShape="1">
                  <a:gsLst>
                    <a:gs pos="37000">
                      <a:schemeClr val="bg2"/>
                    </a:gs>
                    <a:gs pos="99000">
                      <a:schemeClr val="bg2"/>
                    </a:gs>
                  </a:gsLst>
                  <a:lin ang="5400000" scaled="0"/>
                  <a:tileRect/>
                </a:gradFill>
              </a:defRPr>
            </a:lvl1pPr>
          </a:lstStyle>
          <a:p>
            <a:r>
              <a:rPr lang="en-US"/>
              <a:t>Click to edit Master title style</a:t>
            </a:r>
            <a:endParaRPr lang="en-US" dirty="0"/>
          </a:p>
        </p:txBody>
      </p:sp>
      <p:sp>
        <p:nvSpPr>
          <p:cNvPr id="8" name="Rectangle 7"/>
          <p:cNvSpPr/>
          <p:nvPr userDrawn="1"/>
        </p:nvSpPr>
        <p:spPr bwMode="gray">
          <a:xfrm flipV="1">
            <a:off x="456129" y="6476999"/>
            <a:ext cx="8231743"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Rectangle 6"/>
          <p:cNvSpPr/>
          <p:nvPr userDrawn="1"/>
        </p:nvSpPr>
        <p:spPr bwMode="gray">
          <a:xfrm>
            <a:off x="0" y="1217029"/>
            <a:ext cx="8687871" cy="45719"/>
          </a:xfrm>
          <a:prstGeom prst="rect">
            <a:avLst/>
          </a:prstGeom>
          <a:solidFill>
            <a:srgbClr val="FFA5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Text Placeholder 4"/>
          <p:cNvSpPr>
            <a:spLocks noGrp="1"/>
          </p:cNvSpPr>
          <p:nvPr>
            <p:ph type="body" sz="quarter" idx="10"/>
          </p:nvPr>
        </p:nvSpPr>
        <p:spPr>
          <a:xfrm>
            <a:off x="570457" y="1524000"/>
            <a:ext cx="8060250" cy="1775871"/>
          </a:xfrm>
        </p:spPr>
        <p:txBody>
          <a:bodyPr/>
          <a:lstStyle>
            <a:lvl1pPr marL="304881" indent="-304881">
              <a:defRPr sz="2101">
                <a:gradFill>
                  <a:gsLst>
                    <a:gs pos="0">
                      <a:schemeClr val="tx1"/>
                    </a:gs>
                    <a:gs pos="86000">
                      <a:schemeClr val="tx1"/>
                    </a:gs>
                  </a:gsLst>
                  <a:lin ang="5400000" scaled="0"/>
                </a:gradFill>
                <a:latin typeface="+mn-lt"/>
              </a:defRPr>
            </a:lvl1pPr>
            <a:lvl2pPr>
              <a:defRPr sz="1800">
                <a:gradFill>
                  <a:gsLst>
                    <a:gs pos="0">
                      <a:schemeClr val="tx1"/>
                    </a:gs>
                    <a:gs pos="86000">
                      <a:schemeClr val="tx1"/>
                    </a:gs>
                  </a:gsLst>
                  <a:lin ang="5400000" scaled="0"/>
                </a:gradFill>
                <a:latin typeface="+mn-lt"/>
              </a:defRPr>
            </a:lvl2pPr>
            <a:lvl3pPr marL="903926" indent="-262007">
              <a:defRPr sz="1500">
                <a:gradFill>
                  <a:gsLst>
                    <a:gs pos="0">
                      <a:schemeClr val="tx1"/>
                    </a:gs>
                    <a:gs pos="86000">
                      <a:schemeClr val="tx1"/>
                    </a:gs>
                  </a:gsLst>
                  <a:lin ang="5400000" scaled="0"/>
                </a:gradFill>
                <a:latin typeface="+mn-lt"/>
              </a:defRPr>
            </a:lvl3pPr>
            <a:lvl4pPr marL="1154024" indent="-209606">
              <a:defRPr sz="1350">
                <a:gradFill>
                  <a:gsLst>
                    <a:gs pos="0">
                      <a:schemeClr val="tx1"/>
                    </a:gs>
                    <a:gs pos="86000">
                      <a:schemeClr val="tx1"/>
                    </a:gs>
                  </a:gsLst>
                  <a:lin ang="5400000" scaled="0"/>
                </a:gradFill>
                <a:latin typeface="+mn-lt"/>
              </a:defRPr>
            </a:lvl4pPr>
            <a:lvl5pPr marL="1416031" indent="-211988">
              <a:defRPr sz="1350">
                <a:gradFill>
                  <a:gsLst>
                    <a:gs pos="0">
                      <a:schemeClr val="tx1"/>
                    </a:gs>
                    <a:gs pos="86000">
                      <a:schemeClr val="tx1"/>
                    </a:gs>
                  </a:gsLst>
                  <a:lin ang="5400000" scaled="0"/>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5825357"/>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bwMode="black">
          <a:xfrm>
            <a:off x="0" y="0"/>
            <a:ext cx="9144000" cy="990600"/>
          </a:xfrm>
          <a:prstGeom prst="rect">
            <a:avLst/>
          </a:prstGeom>
          <a:solidFill>
            <a:schemeClr val="tx1"/>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white">
          <a:xfrm>
            <a:off x="152400" y="76200"/>
            <a:ext cx="8610600" cy="838200"/>
          </a:xfrm>
          <a:prstGeom prst="rect">
            <a:avLst/>
          </a:prstGeom>
        </p:spPr>
        <p:txBody>
          <a:bodyPr vert="horz" lIns="91440" tIns="45720" rIns="91440" bIns="45720" rtlCol="0" anchor="ctr">
            <a:noAutofit/>
          </a:bodyPr>
          <a:lstStyle/>
          <a:p>
            <a:r>
              <a:rPr lang="en-US" dirty="0"/>
              <a:t>Slide Title</a:t>
            </a:r>
          </a:p>
        </p:txBody>
      </p:sp>
      <p:sp>
        <p:nvSpPr>
          <p:cNvPr id="3" name="Text Placeholder 2"/>
          <p:cNvSpPr>
            <a:spLocks noGrp="1"/>
          </p:cNvSpPr>
          <p:nvPr>
            <p:ph type="body" idx="1"/>
          </p:nvPr>
        </p:nvSpPr>
        <p:spPr>
          <a:xfrm>
            <a:off x="381000" y="1447800"/>
            <a:ext cx="8382000" cy="5181600"/>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p:txBody>
      </p:sp>
      <p:sp>
        <p:nvSpPr>
          <p:cNvPr id="13" name="Rectangle 12"/>
          <p:cNvSpPr/>
          <p:nvPr/>
        </p:nvSpPr>
        <p:spPr bwMode="hidden">
          <a:xfrm>
            <a:off x="0" y="990600"/>
            <a:ext cx="9144000" cy="45719"/>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Rectangle 13"/>
          <p:cNvSpPr/>
          <p:nvPr/>
        </p:nvSpPr>
        <p:spPr bwMode="hidden">
          <a:xfrm>
            <a:off x="0" y="6812280"/>
            <a:ext cx="9144000" cy="4572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 name="Rectangle 14"/>
          <p:cNvSpPr/>
          <p:nvPr/>
        </p:nvSpPr>
        <p:spPr bwMode="hidden">
          <a:xfrm>
            <a:off x="9098281"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bwMode="hidden">
          <a:xfrm>
            <a:off x="0" y="990600"/>
            <a:ext cx="45719" cy="5867400"/>
          </a:xfrm>
          <a:prstGeom prst="rect">
            <a:avLst/>
          </a:prstGeom>
          <a:solidFill>
            <a:srgbClr val="9F00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2" name="Group 11"/>
          <p:cNvGrpSpPr/>
          <p:nvPr/>
        </p:nvGrpSpPr>
        <p:grpSpPr>
          <a:xfrm>
            <a:off x="8615362" y="6379369"/>
            <a:ext cx="353784" cy="328514"/>
            <a:chOff x="8615362" y="6379369"/>
            <a:chExt cx="353784" cy="328514"/>
          </a:xfrm>
        </p:grpSpPr>
        <p:pic>
          <p:nvPicPr>
            <p:cNvPr id="17" name="Picture 16" descr="CPT_Arrows_Trans.gif"/>
            <p:cNvPicPr>
              <a:picLocks noChangeAspect="1"/>
            </p:cNvPicPr>
            <p:nvPr/>
          </p:nvPicPr>
          <p:blipFill>
            <a:blip r:embed="rId8" cstate="print"/>
            <a:stretch>
              <a:fillRect/>
            </a:stretch>
          </p:blipFill>
          <p:spPr>
            <a:xfrm>
              <a:off x="8658627" y="6397618"/>
              <a:ext cx="291352" cy="287450"/>
            </a:xfrm>
            <a:prstGeom prst="rect">
              <a:avLst/>
            </a:prstGeom>
            <a:ln w="38100" cap="sq">
              <a:noFill/>
              <a:prstDash val="solid"/>
              <a:miter lim="800000"/>
            </a:ln>
            <a:effectLst/>
            <a:scene3d>
              <a:camera prst="perspectiveFront"/>
              <a:lightRig rig="threePt" dir="t"/>
            </a:scene3d>
          </p:spPr>
        </p:pic>
        <p:sp>
          <p:nvSpPr>
            <p:cNvPr id="19" name="Rectangle 18"/>
            <p:cNvSpPr/>
            <p:nvPr userDrawn="1"/>
          </p:nvSpPr>
          <p:spPr bwMode="hidden">
            <a:xfrm>
              <a:off x="8615362" y="6379369"/>
              <a:ext cx="353784" cy="328514"/>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8" r:id="rId4"/>
    <p:sldLayoutId id="2147483659" r:id="rId5"/>
    <p:sldLayoutId id="2147483661" r:id="rId6"/>
  </p:sldLayoutIdLst>
  <p:hf sldNum="0" hdr="0" ftr="0" dt="0"/>
  <p:txStyles>
    <p:titleStyle>
      <a:lvl1pPr algn="l" defTabSz="914400" rtl="0" eaLnBrk="1" latinLnBrk="0" hangingPunct="1">
        <a:spcBef>
          <a:spcPct val="0"/>
        </a:spcBef>
        <a:buNone/>
        <a:defRPr sz="2800" kern="1200">
          <a:solidFill>
            <a:schemeClr val="bg1"/>
          </a:solidFill>
          <a:latin typeface="+mj-lt"/>
          <a:ea typeface="+mj-ea"/>
          <a:cs typeface="+mj-cs"/>
        </a:defRPr>
      </a:lvl1pPr>
    </p:titleStyle>
    <p:bodyStyle>
      <a:lvl1pPr marL="347663" indent="-347663" algn="l" defTabSz="914400" rtl="0" eaLnBrk="1" latinLnBrk="0" hangingPunct="1">
        <a:spcBef>
          <a:spcPct val="20000"/>
        </a:spcBef>
        <a:buClr>
          <a:schemeClr val="tx2"/>
        </a:buClr>
        <a:buSzPct val="100000"/>
        <a:buFont typeface="Wingdings" pitchFamily="2" charset="2"/>
        <a:buChar char="§"/>
        <a:defRPr sz="2800" kern="1200">
          <a:solidFill>
            <a:schemeClr val="tx1"/>
          </a:solidFill>
          <a:latin typeface="Arial" pitchFamily="34" charset="0"/>
          <a:ea typeface="+mn-ea"/>
          <a:cs typeface="Arial" pitchFamily="34" charset="0"/>
        </a:defRPr>
      </a:lvl1pPr>
      <a:lvl2pPr marL="682625" indent="-334963" algn="l" defTabSz="914400" rtl="0" eaLnBrk="1" latinLnBrk="0" hangingPunct="1">
        <a:spcBef>
          <a:spcPct val="20000"/>
        </a:spcBef>
        <a:buClr>
          <a:schemeClr val="accent6"/>
        </a:buClr>
        <a:buFont typeface="Arial" pitchFamily="34" charset="0"/>
        <a:buChar char="•"/>
        <a:defRPr sz="2400" kern="1200">
          <a:solidFill>
            <a:schemeClr val="tx1"/>
          </a:solidFill>
          <a:latin typeface="Arial" pitchFamily="34" charset="0"/>
          <a:ea typeface="+mn-ea"/>
          <a:cs typeface="Arial" pitchFamily="34" charset="0"/>
        </a:defRPr>
      </a:lvl2pPr>
      <a:lvl3pPr marL="1022350" indent="-342900" algn="l" defTabSz="914400" rtl="0" eaLnBrk="1" latinLnBrk="0" hangingPunct="1">
        <a:spcBef>
          <a:spcPct val="20000"/>
        </a:spcBef>
        <a:buFont typeface="Arial" pitchFamily="34" charset="0"/>
        <a:buChar char="•"/>
        <a:defRPr sz="2000" b="1" kern="1200">
          <a:solidFill>
            <a:schemeClr val="tx1"/>
          </a:solidFill>
          <a:latin typeface="Lucida Console" pitchFamily="49" charset="0"/>
          <a:ea typeface="+mn-ea"/>
          <a:cs typeface="+mn-cs"/>
        </a:defRPr>
      </a:lvl3pPr>
      <a:lvl4pPr marL="682625" indent="0" algn="l" defTabSz="914400" rtl="0" eaLnBrk="1" latinLnBrk="0" hangingPunct="1">
        <a:spcBef>
          <a:spcPct val="20000"/>
        </a:spcBef>
        <a:buFontTx/>
        <a:buNone/>
        <a:defRPr sz="1800" b="1" kern="1200">
          <a:solidFill>
            <a:schemeClr val="accent1">
              <a:lumMod val="75000"/>
            </a:schemeClr>
          </a:solidFill>
          <a:latin typeface="Lucida Console" pitchFamily="49" charset="0"/>
          <a:ea typeface="+mn-ea"/>
          <a:cs typeface="+mn-cs"/>
        </a:defRPr>
      </a:lvl4pPr>
      <a:lvl5pPr marL="679450" indent="3175" algn="l" defTabSz="914400" rtl="0" eaLnBrk="1" latinLnBrk="0" hangingPunct="1">
        <a:spcBef>
          <a:spcPct val="20000"/>
        </a:spcBef>
        <a:buFontTx/>
        <a:buNone/>
        <a:defRPr sz="1600" b="1" i="0" kern="1200">
          <a:solidFill>
            <a:schemeClr val="tx1"/>
          </a:solidFill>
          <a:latin typeface="Lucida Console" pitchFamily="49"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Developing for Microsoft Teams</a:t>
            </a:r>
            <a:endParaRPr lang="en-US" dirty="0"/>
          </a:p>
        </p:txBody>
      </p:sp>
      <p:sp>
        <p:nvSpPr>
          <p:cNvPr id="4" name="Text Placeholder 3">
            <a:extLst>
              <a:ext uri="{FF2B5EF4-FFF2-40B4-BE49-F238E27FC236}">
                <a16:creationId xmlns:a16="http://schemas.microsoft.com/office/drawing/2014/main" id="{14970798-A3F0-4612-8A65-CC2F8530434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53082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endParaRPr lang="en-US" dirty="0"/>
          </a:p>
        </p:txBody>
      </p:sp>
      <p:sp>
        <p:nvSpPr>
          <p:cNvPr id="3" name="Content Placeholder 2"/>
          <p:cNvSpPr>
            <a:spLocks noGrp="1"/>
          </p:cNvSpPr>
          <p:nvPr>
            <p:ph idx="1"/>
          </p:nvPr>
        </p:nvSpPr>
        <p:spPr/>
        <p:txBody>
          <a:bodyPr>
            <a:normAutofit/>
          </a:bodyPr>
          <a:lstStyle/>
          <a:p>
            <a:pPr lvl="0"/>
            <a:r>
              <a:rPr lang="en-US" sz="2400" dirty="0"/>
              <a:t>Understanding the Teams Service, Teams and Channels</a:t>
            </a:r>
          </a:p>
          <a:p>
            <a:pPr lvl="0"/>
            <a:r>
              <a:rPr lang="en-US" sz="2400" dirty="0"/>
              <a:t>Developing Team Apps with Tabs, Bots and Connectors</a:t>
            </a:r>
          </a:p>
          <a:p>
            <a:pPr lvl="0"/>
            <a:r>
              <a:rPr lang="en-US" sz="2400" dirty="0"/>
              <a:t>Developing a Teams App using App Studio</a:t>
            </a:r>
          </a:p>
          <a:p>
            <a:pPr lvl="0"/>
            <a:r>
              <a:rPr lang="en-US" sz="2400" dirty="0"/>
              <a:t>Developing a Teams App using Visual Studio and C#</a:t>
            </a:r>
          </a:p>
          <a:p>
            <a:pPr lvl="0"/>
            <a:r>
              <a:rPr lang="en-US" sz="2400" dirty="0"/>
              <a:t>Developing a Teams App using Node</a:t>
            </a:r>
            <a:r>
              <a:rPr lang="en-US" sz="2400"/>
              <a:t>.js</a:t>
            </a:r>
            <a:endParaRPr lang="en-US" sz="2400" dirty="0"/>
          </a:p>
          <a:p>
            <a:r>
              <a:rPr lang="en-US" sz="2400" dirty="0"/>
              <a:t>Packaging and Publishing a Microsoft Teams App</a:t>
            </a:r>
          </a:p>
        </p:txBody>
      </p:sp>
    </p:spTree>
    <p:extLst>
      <p:ext uri="{BB962C8B-B14F-4D97-AF65-F5344CB8AC3E}">
        <p14:creationId xmlns:p14="http://schemas.microsoft.com/office/powerpoint/2010/main" val="1814128482"/>
      </p:ext>
    </p:extLst>
  </p:cSld>
  <p:clrMapOvr>
    <a:masterClrMapping/>
  </p:clrMapOvr>
</p:sld>
</file>

<file path=ppt/theme/theme1.xml><?xml version="1.0" encoding="utf-8"?>
<a:theme xmlns:a="http://schemas.openxmlformats.org/drawingml/2006/main" name="CPT Course Module">
  <a:themeElements>
    <a:clrScheme name="Custom 4">
      <a:dk1>
        <a:sysClr val="windowText" lastClr="000000"/>
      </a:dk1>
      <a:lt1>
        <a:sysClr val="window" lastClr="FFFFFF"/>
      </a:lt1>
      <a:dk2>
        <a:srgbClr val="60001B"/>
      </a:dk2>
      <a:lt2>
        <a:srgbClr val="EEECE1"/>
      </a:lt2>
      <a:accent1>
        <a:srgbClr val="9F002D"/>
      </a:accent1>
      <a:accent2>
        <a:srgbClr val="FFBF05"/>
      </a:accent2>
      <a:accent3>
        <a:srgbClr val="198CFF"/>
      </a:accent3>
      <a:accent4>
        <a:srgbClr val="826000"/>
      </a:accent4>
      <a:accent5>
        <a:srgbClr val="339933"/>
      </a:accent5>
      <a:accent6>
        <a:srgbClr val="CC3300"/>
      </a:accent6>
      <a:hlink>
        <a:srgbClr val="9F002D"/>
      </a:hlink>
      <a:folHlink>
        <a:srgbClr val="9F002D"/>
      </a:folHlink>
    </a:clrScheme>
    <a:fontScheme name="TPG Font Theme">
      <a:majorFont>
        <a:latin typeface="Arial Black"/>
        <a:ea typeface=""/>
        <a:cs typeface=""/>
      </a:majorFont>
      <a:minorFont>
        <a:latin typeface="Arial"/>
        <a:ea typeface=""/>
        <a:cs typeface=""/>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outs:outSpaceData xmlns:outs="http://schemas.microsoft.com/office/2009/outspace/metadata">
  <outs:relatedDates>
    <outs:relatedDate>
      <outs:type>3</outs:type>
      <outs:displayName>Last Modified</outs:displayName>
      <outs:dateTime>2009-06-02T14:56:26Z</outs:dateTime>
      <outs:isPinned>true</outs:isPinned>
    </outs:relatedDate>
    <outs:relatedDate>
      <outs:type>2</outs:type>
      <outs:displayName>Created</outs:displayName>
      <outs:dateTime>2009-09-04T10:04:24Z</outs:dateTime>
      <outs:isPinned>true</outs:isPinned>
    </outs:relatedDate>
    <outs:relatedDate>
      <outs:type>4</outs:type>
      <outs:displayName>Last Printed</outs:displayName>
      <outs:dateTime/>
      <outs:isPinned>true</outs:isPinned>
    </outs:relatedDate>
  </outs:relatedDates>
  <outs:relatedDocuments/>
  <outs:relatedPeople>
    <outs:relatedPeopleItem>
      <outs:category>Author</outs:category>
      <outs:people>
        <outs:relatedPerson>
          <outs:displayName>Andrew Connell</outs:displayName>
          <outs:accountName/>
        </outs:relatedPerson>
      </outs:people>
      <outs:source>0</outs:source>
      <outs:isPinned>true</outs:isPinned>
    </outs:relatedPeopleItem>
    <outs:relatedPeopleItem>
      <outs:category>Last modified by</outs:category>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43F7775CCE86F349BB7C51FB3CE6B150" ma:contentTypeVersion="0" ma:contentTypeDescription="Create a new document." ma:contentTypeScope="" ma:versionID="bb563817a2861b6b5994bd26a2ba9e40">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65FC99-B6BD-4E98-8312-F4F432C217EA}">
  <ds:schemaRefs>
    <ds:schemaRef ds:uri="http://schemas.microsoft.com/office/2009/outspace/metadata"/>
  </ds:schemaRefs>
</ds:datastoreItem>
</file>

<file path=customXml/itemProps2.xml><?xml version="1.0" encoding="utf-8"?>
<ds:datastoreItem xmlns:ds="http://schemas.openxmlformats.org/officeDocument/2006/customXml" ds:itemID="{6034B84F-8F8E-48B7-9EFF-C7DE1A66BD73}">
  <ds:schemaRefs>
    <ds:schemaRef ds:uri="http://schemas.microsoft.com/sharepoint/v3/contenttype/forms"/>
  </ds:schemaRefs>
</ds:datastoreItem>
</file>

<file path=customXml/itemProps3.xml><?xml version="1.0" encoding="utf-8"?>
<ds:datastoreItem xmlns:ds="http://schemas.openxmlformats.org/officeDocument/2006/customXml" ds:itemID="{A5547237-B119-45CA-BEFC-A2DA2BDB03E7}">
  <ds:schemaRefs>
    <ds:schemaRef ds:uri="http://schemas.openxmlformats.org/package/2006/metadata/core-properties"/>
    <ds:schemaRef ds:uri="http://purl.org/dc/elements/1.1/"/>
    <ds:schemaRef ds:uri="http://purl.org/dc/dcmitype/"/>
    <ds:schemaRef ds:uri="http://schemas.microsoft.com/office/2006/documentManagement/types"/>
    <ds:schemaRef ds:uri="http://www.w3.org/XML/1998/namespace"/>
    <ds:schemaRef ds:uri="http://schemas.microsoft.com/office/infopath/2007/PartnerControls"/>
    <ds:schemaRef ds:uri="http://schemas.microsoft.com/office/2006/metadata/properties"/>
    <ds:schemaRef ds:uri="http://purl.org/dc/terms/"/>
  </ds:schemaRefs>
</ds:datastoreItem>
</file>

<file path=customXml/itemProps4.xml><?xml version="1.0" encoding="utf-8"?>
<ds:datastoreItem xmlns:ds="http://schemas.openxmlformats.org/officeDocument/2006/customXml" ds:itemID="{E31B5E98-6A59-4EC7-A18B-B162600408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CPT Course Module</Template>
  <TotalTime>0</TotalTime>
  <Words>191</Words>
  <Application>Microsoft Office PowerPoint</Application>
  <PresentationFormat>On-screen Show (4:3)</PresentationFormat>
  <Paragraphs>9</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Arial Black</vt:lpstr>
      <vt:lpstr>Calibri</vt:lpstr>
      <vt:lpstr>Lucida Console</vt:lpstr>
      <vt:lpstr>Wingdings</vt:lpstr>
      <vt:lpstr>CPT Course Module</vt:lpstr>
      <vt:lpstr>Developing for Microsoft Teams</vt:lpstr>
      <vt:lpstr>Agenda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for Microsoft Teams</dc:title>
  <dc:creator/>
  <cp:lastModifiedBy/>
  <cp:revision>1</cp:revision>
  <dcterms:created xsi:type="dcterms:W3CDTF">2013-11-26T18:13:22Z</dcterms:created>
  <dcterms:modified xsi:type="dcterms:W3CDTF">2018-07-10T22:52:58Z</dcterms:modified>
</cp:coreProperties>
</file>