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3"/>
  </p:notesMasterIdLst>
  <p:handoutMasterIdLst>
    <p:handoutMasterId r:id="rId44"/>
  </p:handoutMasterIdLst>
  <p:sldIdLst>
    <p:sldId id="279" r:id="rId6"/>
    <p:sldId id="380" r:id="rId7"/>
    <p:sldId id="349" r:id="rId8"/>
    <p:sldId id="350" r:id="rId9"/>
    <p:sldId id="351" r:id="rId10"/>
    <p:sldId id="346" r:id="rId11"/>
    <p:sldId id="352" r:id="rId12"/>
    <p:sldId id="353" r:id="rId13"/>
    <p:sldId id="354" r:id="rId14"/>
    <p:sldId id="355" r:id="rId15"/>
    <p:sldId id="382" r:id="rId16"/>
    <p:sldId id="614" r:id="rId17"/>
    <p:sldId id="383" r:id="rId18"/>
    <p:sldId id="1852" r:id="rId19"/>
    <p:sldId id="1853" r:id="rId20"/>
    <p:sldId id="1856" r:id="rId21"/>
    <p:sldId id="1857" r:id="rId22"/>
    <p:sldId id="1858" r:id="rId23"/>
    <p:sldId id="1859" r:id="rId24"/>
    <p:sldId id="1860" r:id="rId25"/>
    <p:sldId id="1861" r:id="rId26"/>
    <p:sldId id="1871" r:id="rId27"/>
    <p:sldId id="1862" r:id="rId28"/>
    <p:sldId id="1865" r:id="rId29"/>
    <p:sldId id="1866" r:id="rId30"/>
    <p:sldId id="362" r:id="rId31"/>
    <p:sldId id="364" r:id="rId32"/>
    <p:sldId id="385" r:id="rId33"/>
    <p:sldId id="1870" r:id="rId34"/>
    <p:sldId id="367" r:id="rId35"/>
    <p:sldId id="384" r:id="rId36"/>
    <p:sldId id="368" r:id="rId37"/>
    <p:sldId id="304" r:id="rId38"/>
    <p:sldId id="285" r:id="rId39"/>
    <p:sldId id="369" r:id="rId40"/>
    <p:sldId id="389" r:id="rId41"/>
    <p:sldId id="386"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FF0000"/>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784" autoAdjust="0"/>
    <p:restoredTop sz="95274" autoAdjust="0"/>
  </p:normalViewPr>
  <p:slideViewPr>
    <p:cSldViewPr>
      <p:cViewPr varScale="1">
        <p:scale>
          <a:sx n="79" d="100"/>
          <a:sy n="79" d="100"/>
        </p:scale>
        <p:origin x="917" y="72"/>
      </p:cViewPr>
      <p:guideLst>
        <p:guide orient="horz" pos="2160"/>
        <p:guide pos="2880"/>
      </p:guideLst>
    </p:cSldViewPr>
  </p:slideViewPr>
  <p:notesTextViewPr>
    <p:cViewPr>
      <p:scale>
        <a:sx n="150" d="100"/>
        <a:sy n="150" d="100"/>
      </p:scale>
      <p:origin x="0" y="0"/>
    </p:cViewPr>
  </p:notesTextViewPr>
  <p:sorterViewPr>
    <p:cViewPr varScale="1">
      <p:scale>
        <a:sx n="1" d="1"/>
        <a:sy n="1" d="1"/>
      </p:scale>
      <p:origin x="0" y="-4618"/>
    </p:cViewPr>
  </p:sorterViewPr>
  <p:notesViewPr>
    <p:cSldViewPr>
      <p:cViewPr varScale="1">
        <p:scale>
          <a:sx n="62" d="100"/>
          <a:sy n="62" d="100"/>
        </p:scale>
        <p:origin x="3062"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Infusion-BI</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2015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begins with a primer on OAuth 2.0 and OpenID Connect and an overview of the Azure Active Directory security model which provides support for user authentication, application authentication and an authorization scheme based on configurable permissions. Students will learn about the differences between application permissions and delegated permissions as well as how to create and configure Azure AD applications in the new Azure portal. Students will learn programming techniques for developing secure applications which implement common authentication flows such as user credentials flow, authorization grant flow, and client credentials flow. The module examines developing secure ASP.NET MVC application by using the Active Directory Authentication Library (ADAL) together with the OWIN framework and OWIN middleware components. The module also explains how to secure client-side SPAs created Angular and AngularJS by using the ADAL.js library and the implicit grant flow to acquire access tokens.</a:t>
            </a:r>
            <a:endParaRPr lang="en-US" altLang="en-US" baseline="0"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604"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ea typeface="MS PGothic" pitchFamily="34" charset="-128"/>
              </a:defRPr>
            </a:lvl1pPr>
            <a:lvl2pPr marL="742950" indent="-285750">
              <a:defRPr>
                <a:solidFill>
                  <a:schemeClr val="tx1"/>
                </a:solidFill>
                <a:latin typeface="Century Gothic" panose="020B0502020202020204" pitchFamily="34" charset="0"/>
                <a:ea typeface="MS PGothic" pitchFamily="34" charset="-128"/>
              </a:defRPr>
            </a:lvl2pPr>
            <a:lvl3pPr marL="1143000" indent="-228600">
              <a:defRPr>
                <a:solidFill>
                  <a:schemeClr val="tx1"/>
                </a:solidFill>
                <a:latin typeface="Century Gothic" panose="020B0502020202020204" pitchFamily="34" charset="0"/>
                <a:ea typeface="MS PGothic" pitchFamily="34" charset="-128"/>
              </a:defRPr>
            </a:lvl3pPr>
            <a:lvl4pPr marL="1600200" indent="-228600">
              <a:defRPr>
                <a:solidFill>
                  <a:schemeClr val="tx1"/>
                </a:solidFill>
                <a:latin typeface="Century Gothic" panose="020B0502020202020204" pitchFamily="34" charset="0"/>
                <a:ea typeface="MS PGothic" pitchFamily="34" charset="-128"/>
              </a:defRPr>
            </a:lvl4pPr>
            <a:lvl5pPr marL="2057400" indent="-228600">
              <a:defRPr>
                <a:solidFill>
                  <a:schemeClr val="tx1"/>
                </a:solidFill>
                <a:latin typeface="Century Gothic" panose="020B0502020202020204"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ea typeface="MS PGothic" pitchFamily="34" charset="-128"/>
              </a:defRPr>
            </a:lvl9pPr>
          </a:lstStyle>
          <a:p>
            <a:fld id="{C2206348-F3CA-4D34-BAC3-06D54859F675}" type="slidenum">
              <a:rPr lang="en-US" altLang="en-US" smtClean="0"/>
              <a:pPr/>
              <a:t>3</a:t>
            </a:fld>
            <a:endParaRPr lang="en-US" altLang="en-US"/>
          </a:p>
        </p:txBody>
      </p:sp>
    </p:spTree>
    <p:extLst>
      <p:ext uri="{BB962C8B-B14F-4D97-AF65-F5344CB8AC3E}">
        <p14:creationId xmlns:p14="http://schemas.microsoft.com/office/powerpoint/2010/main" val="4238710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24863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89799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471960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359046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438150" y="1243473"/>
            <a:ext cx="826389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1635765"/>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430000"/>
            <a:ext cx="7772400" cy="1363133"/>
          </a:xfrm>
          <a:prstGeom prst="rect">
            <a:avLst/>
          </a:prstGeom>
        </p:spPr>
        <p:txBody>
          <a:bodyPr anchor="t"/>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722313" y="1929285"/>
            <a:ext cx="7772400" cy="150071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57688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2648"/>
            <a:ext cx="8229600" cy="1143000"/>
          </a:xfrm>
          <a:prstGeom prst="rect">
            <a:avLst/>
          </a:prstGeom>
        </p:spPr>
        <p:txBody>
          <a:body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2890392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88693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425575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6"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6.emf"/><Relationship Id="rId2" Type="http://schemas.openxmlformats.org/officeDocument/2006/relationships/image" Target="../media/image12.emf"/><Relationship Id="rId1" Type="http://schemas.openxmlformats.org/officeDocument/2006/relationships/slideLayout" Target="../slideLayouts/slideLayout4.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500" dirty="0"/>
              <a:t>Developing Secure Applications using Azure AD</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58750" y="2051051"/>
            <a:ext cx="8826500" cy="382587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 name="Oval 22"/>
          <p:cNvSpPr/>
          <p:nvPr/>
        </p:nvSpPr>
        <p:spPr>
          <a:xfrm>
            <a:off x="1881189" y="3351214"/>
            <a:ext cx="2365375" cy="1152525"/>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b="1" dirty="0">
                <a:solidFill>
                  <a:srgbClr val="C00000"/>
                </a:solidFill>
              </a:rPr>
              <a:t>Authentication Flow</a:t>
            </a:r>
          </a:p>
        </p:txBody>
      </p:sp>
      <p:sp>
        <p:nvSpPr>
          <p:cNvPr id="31748" name="Title 4"/>
          <p:cNvSpPr>
            <a:spLocks noGrp="1"/>
          </p:cNvSpPr>
          <p:nvPr>
            <p:ph type="title"/>
          </p:nvPr>
        </p:nvSpPr>
        <p:spPr/>
        <p:txBody>
          <a:bodyPr/>
          <a:lstStyle/>
          <a:p>
            <a:r>
              <a:rPr lang="en-US" altLang="en-US"/>
              <a:t>Open ID Connect</a:t>
            </a:r>
          </a:p>
        </p:txBody>
      </p:sp>
      <p:sp>
        <p:nvSpPr>
          <p:cNvPr id="7" name="Rectangle 6"/>
          <p:cNvSpPr/>
          <p:nvPr/>
        </p:nvSpPr>
        <p:spPr>
          <a:xfrm>
            <a:off x="344489" y="2814639"/>
            <a:ext cx="2014537" cy="79692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User agent</a:t>
            </a:r>
          </a:p>
          <a:p>
            <a:pPr algn="ctr">
              <a:defRPr/>
            </a:pPr>
            <a:r>
              <a:rPr lang="en-US" sz="900" b="1" dirty="0">
                <a:solidFill>
                  <a:srgbClr val="CCECFF"/>
                </a:solidFill>
              </a:rPr>
              <a:t>End user working in browser</a:t>
            </a:r>
          </a:p>
        </p:txBody>
      </p:sp>
      <p:sp>
        <p:nvSpPr>
          <p:cNvPr id="8" name="Rectangle 7"/>
          <p:cNvSpPr/>
          <p:nvPr/>
        </p:nvSpPr>
        <p:spPr>
          <a:xfrm>
            <a:off x="3790950" y="2814639"/>
            <a:ext cx="2014538" cy="79692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Client (Relying Party)</a:t>
            </a:r>
          </a:p>
          <a:p>
            <a:pPr algn="ctr">
              <a:defRPr/>
            </a:pPr>
            <a:r>
              <a:rPr lang="en-US" sz="900" b="1" dirty="0">
                <a:solidFill>
                  <a:srgbClr val="FFCC99"/>
                </a:solidFill>
              </a:rPr>
              <a:t>Your Custom Application</a:t>
            </a:r>
          </a:p>
        </p:txBody>
      </p:sp>
      <p:sp>
        <p:nvSpPr>
          <p:cNvPr id="10" name="Rectangle 9"/>
          <p:cNvSpPr/>
          <p:nvPr/>
        </p:nvSpPr>
        <p:spPr>
          <a:xfrm>
            <a:off x="6769100" y="2301876"/>
            <a:ext cx="2014538"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1</a:t>
            </a:r>
          </a:p>
        </p:txBody>
      </p:sp>
      <p:sp>
        <p:nvSpPr>
          <p:cNvPr id="11" name="Rectangle 10"/>
          <p:cNvSpPr/>
          <p:nvPr/>
        </p:nvSpPr>
        <p:spPr>
          <a:xfrm>
            <a:off x="6784975" y="2938464"/>
            <a:ext cx="2014538"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2</a:t>
            </a:r>
          </a:p>
        </p:txBody>
      </p:sp>
      <p:sp>
        <p:nvSpPr>
          <p:cNvPr id="12" name="Rectangle 11"/>
          <p:cNvSpPr/>
          <p:nvPr/>
        </p:nvSpPr>
        <p:spPr>
          <a:xfrm>
            <a:off x="6807201" y="3557589"/>
            <a:ext cx="2016125"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3</a:t>
            </a:r>
          </a:p>
        </p:txBody>
      </p:sp>
      <p:cxnSp>
        <p:nvCxnSpPr>
          <p:cNvPr id="14" name="Straight Arrow Connector 13"/>
          <p:cNvCxnSpPr>
            <a:stCxn id="8" idx="3"/>
            <a:endCxn id="10" idx="1"/>
          </p:cNvCxnSpPr>
          <p:nvPr/>
        </p:nvCxnSpPr>
        <p:spPr>
          <a:xfrm flipV="1">
            <a:off x="5805488" y="2576514"/>
            <a:ext cx="963612" cy="636587"/>
          </a:xfrm>
          <a:prstGeom prst="straightConnector1">
            <a:avLst/>
          </a:prstGeom>
          <a:ln w="6350">
            <a:solidFill>
              <a:srgbClr val="C0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3"/>
            <a:endCxn id="11" idx="1"/>
          </p:cNvCxnSpPr>
          <p:nvPr/>
        </p:nvCxnSpPr>
        <p:spPr>
          <a:xfrm>
            <a:off x="5805489" y="3213100"/>
            <a:ext cx="979487" cy="0"/>
          </a:xfrm>
          <a:prstGeom prst="straightConnector1">
            <a:avLst/>
          </a:prstGeom>
          <a:ln w="6350">
            <a:solidFill>
              <a:srgbClr val="C0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3"/>
            <a:endCxn id="12" idx="1"/>
          </p:cNvCxnSpPr>
          <p:nvPr/>
        </p:nvCxnSpPr>
        <p:spPr>
          <a:xfrm>
            <a:off x="5805488" y="3213101"/>
            <a:ext cx="1001712" cy="619125"/>
          </a:xfrm>
          <a:prstGeom prst="straightConnector1">
            <a:avLst/>
          </a:prstGeom>
          <a:ln w="6350">
            <a:solidFill>
              <a:srgbClr val="C0000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3"/>
            <a:endCxn id="8" idx="1"/>
          </p:cNvCxnSpPr>
          <p:nvPr/>
        </p:nvCxnSpPr>
        <p:spPr>
          <a:xfrm>
            <a:off x="2359026" y="3213100"/>
            <a:ext cx="1431925" cy="0"/>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4246564" y="3611564"/>
            <a:ext cx="604837" cy="1360487"/>
          </a:xfrm>
          <a:custGeom>
            <a:avLst/>
            <a:gdLst>
              <a:gd name="connsiteX0" fmla="*/ 0 w 680132"/>
              <a:gd name="connsiteY0" fmla="*/ 1186453 h 1289099"/>
              <a:gd name="connsiteX1" fmla="*/ 483650 w 680132"/>
              <a:gd name="connsiteY1" fmla="*/ 1171339 h 1289099"/>
              <a:gd name="connsiteX2" fmla="*/ 680132 w 680132"/>
              <a:gd name="connsiteY2" fmla="*/ 0 h 1289099"/>
            </a:gdLst>
            <a:ahLst/>
            <a:cxnLst>
              <a:cxn ang="0">
                <a:pos x="connsiteX0" y="connsiteY0"/>
              </a:cxn>
              <a:cxn ang="0">
                <a:pos x="connsiteX1" y="connsiteY1"/>
              </a:cxn>
              <a:cxn ang="0">
                <a:pos x="connsiteX2" y="connsiteY2"/>
              </a:cxn>
            </a:cxnLst>
            <a:rect l="l" t="t" r="r" b="b"/>
            <a:pathLst>
              <a:path w="680132" h="1289099">
                <a:moveTo>
                  <a:pt x="0" y="1186453"/>
                </a:moveTo>
                <a:cubicBezTo>
                  <a:pt x="185147" y="1277767"/>
                  <a:pt x="370295" y="1369081"/>
                  <a:pt x="483650" y="1171339"/>
                </a:cubicBezTo>
                <a:cubicBezTo>
                  <a:pt x="597005" y="973597"/>
                  <a:pt x="638568" y="486798"/>
                  <a:pt x="680132" y="0"/>
                </a:cubicBezTo>
              </a:path>
            </a:pathLst>
          </a:custGeom>
          <a:noFill/>
          <a:ln w="28575">
            <a:solidFill>
              <a:srgbClr val="C00000"/>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 name="Rounded Rectangle 42"/>
          <p:cNvSpPr/>
          <p:nvPr/>
        </p:nvSpPr>
        <p:spPr>
          <a:xfrm>
            <a:off x="4459288" y="3870325"/>
            <a:ext cx="785812" cy="361950"/>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srgbClr val="FF0000"/>
                </a:solidFill>
                <a:latin typeface="Lucida Console" panose="020B0609040504020204" pitchFamily="49" charset="0"/>
              </a:rPr>
              <a:t>Id tokens</a:t>
            </a:r>
          </a:p>
        </p:txBody>
      </p:sp>
      <p:sp>
        <p:nvSpPr>
          <p:cNvPr id="9" name="Rectangle 8"/>
          <p:cNvSpPr/>
          <p:nvPr/>
        </p:nvSpPr>
        <p:spPr>
          <a:xfrm>
            <a:off x="1908176" y="4292600"/>
            <a:ext cx="2354263" cy="113188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Open ID Provider</a:t>
            </a:r>
          </a:p>
          <a:p>
            <a:pPr algn="ctr">
              <a:defRPr/>
            </a:pPr>
            <a:r>
              <a:rPr lang="en-US" sz="900" b="1" dirty="0" err="1">
                <a:solidFill>
                  <a:srgbClr val="FF99CC"/>
                </a:solidFill>
              </a:rPr>
              <a:t>FaceBook</a:t>
            </a:r>
            <a:r>
              <a:rPr lang="en-US" sz="900" b="1" dirty="0">
                <a:solidFill>
                  <a:srgbClr val="FF99CC"/>
                </a:solidFill>
              </a:rPr>
              <a:t>, Google, </a:t>
            </a:r>
          </a:p>
          <a:p>
            <a:pPr algn="ctr">
              <a:defRPr/>
            </a:pPr>
            <a:r>
              <a:rPr lang="en-US" sz="900" b="1" dirty="0">
                <a:solidFill>
                  <a:srgbClr val="FF99CC"/>
                </a:solidFill>
              </a:rPr>
              <a:t>Twitter, GitHub</a:t>
            </a:r>
          </a:p>
          <a:p>
            <a:pPr algn="ctr">
              <a:defRPr/>
            </a:pPr>
            <a:r>
              <a:rPr lang="en-US" sz="900" b="1" dirty="0">
                <a:solidFill>
                  <a:srgbClr val="FF99CC"/>
                </a:solidFill>
              </a:rPr>
              <a:t>Azure Active Directory</a:t>
            </a:r>
          </a:p>
        </p:txBody>
      </p:sp>
    </p:spTree>
    <p:extLst>
      <p:ext uri="{BB962C8B-B14F-4D97-AF65-F5344CB8AC3E}">
        <p14:creationId xmlns:p14="http://schemas.microsoft.com/office/powerpoint/2010/main" val="431664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Ø"/>
            </a:pPr>
            <a:r>
              <a:rPr lang="en-US" altLang="en-US" dirty="0"/>
              <a:t>Azure Active Directory</a:t>
            </a:r>
          </a:p>
          <a:p>
            <a:r>
              <a:rPr lang="en-US" altLang="en-US" dirty="0"/>
              <a:t>Creating Azure AD applications</a:t>
            </a:r>
          </a:p>
          <a:p>
            <a:r>
              <a:rPr lang="en-US" altLang="en-US" dirty="0"/>
              <a:t>Active Directory Authentication Library for .NET</a:t>
            </a:r>
          </a:p>
          <a:p>
            <a:r>
              <a:rPr lang="en-US" altLang="en-US" dirty="0"/>
              <a:t>Programming Web Clients</a:t>
            </a:r>
          </a:p>
        </p:txBody>
      </p:sp>
    </p:spTree>
    <p:extLst>
      <p:ext uri="{BB962C8B-B14F-4D97-AF65-F5344CB8AC3E}">
        <p14:creationId xmlns:p14="http://schemas.microsoft.com/office/powerpoint/2010/main" val="3978437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Tenants and Organizational Accounts</a:t>
            </a:r>
          </a:p>
        </p:txBody>
      </p:sp>
      <p:sp>
        <p:nvSpPr>
          <p:cNvPr id="3" name="Content Placeholder 2"/>
          <p:cNvSpPr>
            <a:spLocks noGrp="1"/>
          </p:cNvSpPr>
          <p:nvPr>
            <p:ph idx="1"/>
          </p:nvPr>
        </p:nvSpPr>
        <p:spPr/>
        <p:txBody>
          <a:bodyPr/>
          <a:lstStyle/>
          <a:p>
            <a:r>
              <a:rPr lang="en-US" dirty="0"/>
              <a:t>Azure AD used to authenticate users and apps</a:t>
            </a:r>
          </a:p>
          <a:p>
            <a:pPr lvl="1"/>
            <a:r>
              <a:rPr lang="en-US" dirty="0"/>
              <a:t>PBI licenses are assigned to Azure AD user accounts</a:t>
            </a:r>
          </a:p>
          <a:p>
            <a:pPr lvl="1"/>
            <a:r>
              <a:rPr lang="en-US" dirty="0"/>
              <a:t>Organization owns a tenant (i.e. directory)</a:t>
            </a:r>
          </a:p>
          <a:p>
            <a:pPr lvl="1"/>
            <a:r>
              <a:rPr lang="en-US" dirty="0"/>
              <a:t>AAD tenant contains user accounts and groups</a:t>
            </a:r>
          </a:p>
          <a:p>
            <a:pPr lvl="1"/>
            <a:r>
              <a:rPr lang="en-US" dirty="0"/>
              <a:t>AAD tenant contains set of registered applications</a:t>
            </a:r>
          </a:p>
          <a:p>
            <a:pPr lvl="1"/>
            <a:endParaRPr lang="en-US" dirty="0"/>
          </a:p>
          <a:p>
            <a:r>
              <a:rPr lang="en-US" dirty="0"/>
              <a:t>You must register your application with Azure AD</a:t>
            </a:r>
          </a:p>
          <a:p>
            <a:pPr lvl="1"/>
            <a:r>
              <a:rPr lang="en-US" dirty="0"/>
              <a:t>Requirement of calling to Power BI service API</a:t>
            </a:r>
          </a:p>
          <a:p>
            <a:pPr lvl="1"/>
            <a:r>
              <a:rPr lang="en-US" dirty="0"/>
              <a:t>Applications registered as Web app or Native app</a:t>
            </a:r>
          </a:p>
          <a:p>
            <a:pPr lvl="1"/>
            <a:r>
              <a:rPr lang="en-US" dirty="0"/>
              <a:t>Registered applications are assigned GUID for client ID</a:t>
            </a:r>
          </a:p>
          <a:p>
            <a:pPr lvl="1"/>
            <a:r>
              <a:rPr lang="en-US" dirty="0"/>
              <a:t>Application is configured with permissions</a:t>
            </a:r>
          </a:p>
          <a:p>
            <a:endParaRPr lang="en-US" dirty="0"/>
          </a:p>
        </p:txBody>
      </p:sp>
    </p:spTree>
    <p:extLst>
      <p:ext uri="{BB962C8B-B14F-4D97-AF65-F5344CB8AC3E}">
        <p14:creationId xmlns:p14="http://schemas.microsoft.com/office/powerpoint/2010/main" val="194238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ü"/>
            </a:pPr>
            <a:r>
              <a:rPr lang="en-US" altLang="en-US" dirty="0"/>
              <a:t>Azure Active Directory</a:t>
            </a:r>
          </a:p>
          <a:p>
            <a:pPr>
              <a:buFont typeface="Wingdings" panose="05000000000000000000" pitchFamily="2" charset="2"/>
              <a:buChar char="Ø"/>
            </a:pPr>
            <a:r>
              <a:rPr lang="en-US" altLang="en-US" dirty="0"/>
              <a:t>Creating Azure AD applications</a:t>
            </a:r>
          </a:p>
          <a:p>
            <a:r>
              <a:rPr lang="en-US" altLang="en-US" dirty="0"/>
              <a:t>Active Directory Authentication Library for .NET</a:t>
            </a:r>
          </a:p>
          <a:p>
            <a:r>
              <a:rPr lang="en-US" altLang="en-US" dirty="0"/>
              <a:t>Programming Web Clients</a:t>
            </a:r>
          </a:p>
        </p:txBody>
      </p:sp>
    </p:spTree>
    <p:extLst>
      <p:ext uri="{BB962C8B-B14F-4D97-AF65-F5344CB8AC3E}">
        <p14:creationId xmlns:p14="http://schemas.microsoft.com/office/powerpoint/2010/main" val="168506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The Azure Portal</a:t>
            </a:r>
            <a:endParaRPr lang="en-US" dirty="0"/>
          </a:p>
        </p:txBody>
      </p:sp>
      <p:sp>
        <p:nvSpPr>
          <p:cNvPr id="4" name="Content Placeholder 3">
            <a:extLst>
              <a:ext uri="{FF2B5EF4-FFF2-40B4-BE49-F238E27FC236}">
                <a16:creationId xmlns:a16="http://schemas.microsoft.com/office/drawing/2014/main" id="{4438DB27-6CAA-4ADB-899A-8FB84DFBABB6}"/>
              </a:ext>
            </a:extLst>
          </p:cNvPr>
          <p:cNvSpPr>
            <a:spLocks noGrp="1"/>
          </p:cNvSpPr>
          <p:nvPr>
            <p:ph idx="1"/>
          </p:nvPr>
        </p:nvSpPr>
        <p:spPr/>
        <p:txBody>
          <a:bodyPr>
            <a:normAutofit/>
          </a:bodyPr>
          <a:lstStyle/>
          <a:p>
            <a:r>
              <a:rPr lang="en-US" sz="2400" dirty="0"/>
              <a:t>Azure portal allows to create application</a:t>
            </a:r>
          </a:p>
          <a:p>
            <a:pPr lvl="1"/>
            <a:r>
              <a:rPr lang="en-US" sz="2000" dirty="0"/>
              <a:t>Azure Portal accessible at </a:t>
            </a:r>
            <a:r>
              <a:rPr lang="en-US" sz="2000" dirty="0">
                <a:hlinkClick r:id="rId2"/>
              </a:rPr>
              <a:t>https://portal.azure.com</a:t>
            </a:r>
            <a:endParaRPr lang="en-US" sz="2000" dirty="0"/>
          </a:p>
          <a:p>
            <a:pPr lvl="1"/>
            <a:r>
              <a:rPr lang="en-US" sz="2000" dirty="0"/>
              <a:t>Azure subscription required to create resources (e.g. VMs)</a:t>
            </a:r>
          </a:p>
          <a:p>
            <a:pPr lvl="1"/>
            <a:r>
              <a:rPr lang="en-US" sz="2000" dirty="0"/>
              <a:t>No Azure subscription required to manage users or applications</a:t>
            </a:r>
          </a:p>
          <a:p>
            <a:pPr lvl="1"/>
            <a:endParaRPr lang="en-US" sz="2000" dirty="0"/>
          </a:p>
        </p:txBody>
      </p:sp>
      <p:pic>
        <p:nvPicPr>
          <p:cNvPr id="6" name="Picture 5">
            <a:extLst>
              <a:ext uri="{FF2B5EF4-FFF2-40B4-BE49-F238E27FC236}">
                <a16:creationId xmlns:a16="http://schemas.microsoft.com/office/drawing/2014/main" id="{B72FE245-1C9F-4EC8-AAF1-0890CB5D49E3}"/>
              </a:ext>
            </a:extLst>
          </p:cNvPr>
          <p:cNvPicPr>
            <a:picLocks noChangeAspect="1"/>
          </p:cNvPicPr>
          <p:nvPr/>
        </p:nvPicPr>
        <p:blipFill>
          <a:blip r:embed="rId3"/>
          <a:stretch>
            <a:fillRect/>
          </a:stretch>
        </p:blipFill>
        <p:spPr>
          <a:xfrm>
            <a:off x="1066800" y="3200400"/>
            <a:ext cx="7359465" cy="3160273"/>
          </a:xfrm>
          <a:prstGeom prst="rect">
            <a:avLst/>
          </a:prstGeom>
          <a:ln>
            <a:solidFill>
              <a:schemeClr val="tx1">
                <a:lumMod val="50000"/>
                <a:lumOff val="50000"/>
              </a:schemeClr>
            </a:solidFill>
          </a:ln>
        </p:spPr>
      </p:pic>
    </p:spTree>
    <p:extLst>
      <p:ext uri="{BB962C8B-B14F-4D97-AF65-F5344CB8AC3E}">
        <p14:creationId xmlns:p14="http://schemas.microsoft.com/office/powerpoint/2010/main" val="2765008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Azure Active Directory</a:t>
            </a:r>
            <a:endParaRPr lang="en-US" dirty="0"/>
          </a:p>
        </p:txBody>
      </p:sp>
      <p:sp>
        <p:nvSpPr>
          <p:cNvPr id="6" name="Content Placeholder 5">
            <a:extLst>
              <a:ext uri="{FF2B5EF4-FFF2-40B4-BE49-F238E27FC236}">
                <a16:creationId xmlns:a16="http://schemas.microsoft.com/office/drawing/2014/main" id="{300812D8-E823-438A-A77F-37717147DF1C}"/>
              </a:ext>
            </a:extLst>
          </p:cNvPr>
          <p:cNvSpPr>
            <a:spLocks noGrp="1"/>
          </p:cNvSpPr>
          <p:nvPr>
            <p:ph type="body" sz="quarter" idx="10"/>
          </p:nvPr>
        </p:nvSpPr>
        <p:spPr/>
        <p:txBody>
          <a:bodyPr>
            <a:normAutofit/>
          </a:bodyPr>
          <a:lstStyle/>
          <a:p>
            <a:r>
              <a:rPr lang="en-US" sz="2400"/>
              <a:t>Azure portal access to Access Azure Active Directory</a:t>
            </a:r>
          </a:p>
          <a:p>
            <a:pPr lvl="1"/>
            <a:r>
              <a:rPr lang="en-US" sz="2000"/>
              <a:t>Provides ability to configure users, groups and application</a:t>
            </a:r>
            <a:endParaRPr lang="en-US" sz="2000" dirty="0"/>
          </a:p>
        </p:txBody>
      </p:sp>
      <p:grpSp>
        <p:nvGrpSpPr>
          <p:cNvPr id="5" name="Group 4">
            <a:extLst>
              <a:ext uri="{FF2B5EF4-FFF2-40B4-BE49-F238E27FC236}">
                <a16:creationId xmlns:a16="http://schemas.microsoft.com/office/drawing/2014/main" id="{FF1E7A3F-4D0A-43CA-AB03-EE6AA0B0DB8A}"/>
              </a:ext>
            </a:extLst>
          </p:cNvPr>
          <p:cNvGrpSpPr/>
          <p:nvPr/>
        </p:nvGrpSpPr>
        <p:grpSpPr>
          <a:xfrm>
            <a:off x="695528" y="2286000"/>
            <a:ext cx="3886200" cy="4180775"/>
            <a:chOff x="2305050" y="1676400"/>
            <a:chExt cx="4552950" cy="4898064"/>
          </a:xfrm>
        </p:grpSpPr>
        <p:pic>
          <p:nvPicPr>
            <p:cNvPr id="3" name="Picture 2">
              <a:extLst>
                <a:ext uri="{FF2B5EF4-FFF2-40B4-BE49-F238E27FC236}">
                  <a16:creationId xmlns:a16="http://schemas.microsoft.com/office/drawing/2014/main" id="{E7BE51E1-33C1-4DF5-9E34-F48DBF1B9177}"/>
                </a:ext>
              </a:extLst>
            </p:cNvPr>
            <p:cNvPicPr>
              <a:picLocks noChangeAspect="1"/>
            </p:cNvPicPr>
            <p:nvPr/>
          </p:nvPicPr>
          <p:blipFill>
            <a:blip r:embed="rId2"/>
            <a:stretch>
              <a:fillRect/>
            </a:stretch>
          </p:blipFill>
          <p:spPr>
            <a:xfrm>
              <a:off x="2895600" y="1676400"/>
              <a:ext cx="3962400" cy="4898064"/>
            </a:xfrm>
            <a:prstGeom prst="rect">
              <a:avLst/>
            </a:prstGeom>
            <a:ln>
              <a:solidFill>
                <a:schemeClr val="tx1">
                  <a:lumMod val="50000"/>
                  <a:lumOff val="50000"/>
                </a:schemeClr>
              </a:solidFill>
            </a:ln>
          </p:spPr>
        </p:pic>
        <p:sp>
          <p:nvSpPr>
            <p:cNvPr id="4" name="Arrow: Right 3">
              <a:extLst>
                <a:ext uri="{FF2B5EF4-FFF2-40B4-BE49-F238E27FC236}">
                  <a16:creationId xmlns:a16="http://schemas.microsoft.com/office/drawing/2014/main" id="{AD31C3C7-DFE0-4D0C-8274-8BF9EF6B6FA2}"/>
                </a:ext>
              </a:extLst>
            </p:cNvPr>
            <p:cNvSpPr/>
            <p:nvPr/>
          </p:nvSpPr>
          <p:spPr>
            <a:xfrm>
              <a:off x="2305050" y="5900738"/>
              <a:ext cx="685800" cy="304800"/>
            </a:xfrm>
            <a:prstGeom prst="rightArrow">
              <a:avLst>
                <a:gd name="adj1" fmla="val 50000"/>
                <a:gd name="adj2" fmla="val 8281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02410361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Azure AD Applications</a:t>
            </a:r>
            <a:endParaRPr lang="en-US" dirty="0"/>
          </a:p>
        </p:txBody>
      </p:sp>
      <p:sp>
        <p:nvSpPr>
          <p:cNvPr id="4" name="Content Placeholder 3">
            <a:extLst>
              <a:ext uri="{FF2B5EF4-FFF2-40B4-BE49-F238E27FC236}">
                <a16:creationId xmlns:a16="http://schemas.microsoft.com/office/drawing/2014/main" id="{5ADABBEA-370C-4EE7-A6F2-04E4FD533D71}"/>
              </a:ext>
            </a:extLst>
          </p:cNvPr>
          <p:cNvSpPr>
            <a:spLocks noGrp="1"/>
          </p:cNvSpPr>
          <p:nvPr>
            <p:ph idx="1"/>
          </p:nvPr>
        </p:nvSpPr>
        <p:spPr/>
        <p:txBody>
          <a:bodyPr>
            <a:normAutofit/>
          </a:bodyPr>
          <a:lstStyle/>
          <a:p>
            <a:r>
              <a:rPr lang="en-US" sz="2400" dirty="0"/>
              <a:t>Creating applications required for AAU authentication</a:t>
            </a:r>
          </a:p>
          <a:p>
            <a:pPr lvl="1"/>
            <a:r>
              <a:rPr lang="en-US" sz="2000" dirty="0"/>
              <a:t>Applications are as Native application or Web Applications</a:t>
            </a:r>
          </a:p>
          <a:p>
            <a:pPr lvl="1"/>
            <a:r>
              <a:rPr lang="en-US" sz="2000" dirty="0"/>
              <a:t>Application identified using GUID known as application ID</a:t>
            </a:r>
          </a:p>
          <a:p>
            <a:pPr lvl="1"/>
            <a:r>
              <a:rPr lang="en-US" sz="2000" dirty="0"/>
              <a:t>Application ID often referred to as client ID or app ID</a:t>
            </a:r>
          </a:p>
        </p:txBody>
      </p:sp>
      <p:pic>
        <p:nvPicPr>
          <p:cNvPr id="3" name="Picture 2">
            <a:extLst>
              <a:ext uri="{FF2B5EF4-FFF2-40B4-BE49-F238E27FC236}">
                <a16:creationId xmlns:a16="http://schemas.microsoft.com/office/drawing/2014/main" id="{FF9AA1CB-7819-4B9C-BF0E-86618F3726B4}"/>
              </a:ext>
            </a:extLst>
          </p:cNvPr>
          <p:cNvPicPr>
            <a:picLocks noChangeAspect="1"/>
          </p:cNvPicPr>
          <p:nvPr/>
        </p:nvPicPr>
        <p:blipFill>
          <a:blip r:embed="rId2"/>
          <a:stretch>
            <a:fillRect/>
          </a:stretch>
        </p:blipFill>
        <p:spPr>
          <a:xfrm>
            <a:off x="899927" y="3200400"/>
            <a:ext cx="7344145" cy="2388152"/>
          </a:xfrm>
          <a:prstGeom prst="rect">
            <a:avLst/>
          </a:prstGeom>
          <a:ln>
            <a:solidFill>
              <a:schemeClr val="tx1">
                <a:lumMod val="50000"/>
                <a:lumOff val="50000"/>
              </a:schemeClr>
            </a:solidFill>
          </a:ln>
        </p:spPr>
      </p:pic>
    </p:spTree>
    <p:extLst>
      <p:ext uri="{BB962C8B-B14F-4D97-AF65-F5344CB8AC3E}">
        <p14:creationId xmlns:p14="http://schemas.microsoft.com/office/powerpoint/2010/main" val="1838803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Creating a Native Application</a:t>
            </a:r>
            <a:endParaRPr lang="en-US" dirty="0"/>
          </a:p>
        </p:txBody>
      </p:sp>
      <p:sp>
        <p:nvSpPr>
          <p:cNvPr id="4" name="Content Placeholder 3">
            <a:extLst>
              <a:ext uri="{FF2B5EF4-FFF2-40B4-BE49-F238E27FC236}">
                <a16:creationId xmlns:a16="http://schemas.microsoft.com/office/drawing/2014/main" id="{5A84C6B9-22AF-4141-A1FB-1EBDFEBDC0AD}"/>
              </a:ext>
            </a:extLst>
          </p:cNvPr>
          <p:cNvSpPr>
            <a:spLocks noGrp="1"/>
          </p:cNvSpPr>
          <p:nvPr>
            <p:ph type="body" sz="quarter" idx="10"/>
          </p:nvPr>
        </p:nvSpPr>
        <p:spPr/>
        <p:txBody>
          <a:bodyPr>
            <a:noAutofit/>
          </a:bodyPr>
          <a:lstStyle/>
          <a:p>
            <a:r>
              <a:rPr lang="en-US" sz="2400" dirty="0"/>
              <a:t>Power BI supports Native applications</a:t>
            </a:r>
          </a:p>
          <a:p>
            <a:pPr lvl="1"/>
            <a:r>
              <a:rPr lang="en-US" sz="2000" dirty="0"/>
              <a:t>Can be used for desktop applications and Console applications</a:t>
            </a:r>
          </a:p>
          <a:p>
            <a:pPr lvl="1"/>
            <a:r>
              <a:rPr lang="en-US" sz="2000" dirty="0"/>
              <a:t>Used for third party embedding (known as App Owns Data model)</a:t>
            </a:r>
          </a:p>
          <a:p>
            <a:pPr lvl="1"/>
            <a:r>
              <a:rPr lang="en-US" sz="2000" dirty="0"/>
              <a:t>Application type should be configured as Native</a:t>
            </a:r>
          </a:p>
          <a:p>
            <a:pPr lvl="1"/>
            <a:r>
              <a:rPr lang="en-US" sz="2000" dirty="0"/>
              <a:t>Requires Redirect URI with unique string - not an actual URL</a:t>
            </a:r>
          </a:p>
        </p:txBody>
      </p:sp>
      <p:pic>
        <p:nvPicPr>
          <p:cNvPr id="3" name="Picture 2">
            <a:extLst>
              <a:ext uri="{FF2B5EF4-FFF2-40B4-BE49-F238E27FC236}">
                <a16:creationId xmlns:a16="http://schemas.microsoft.com/office/drawing/2014/main" id="{B284466B-BD37-46C4-9832-0DA9DB4CFCBF}"/>
              </a:ext>
            </a:extLst>
          </p:cNvPr>
          <p:cNvPicPr>
            <a:picLocks noChangeAspect="1"/>
          </p:cNvPicPr>
          <p:nvPr/>
        </p:nvPicPr>
        <p:blipFill>
          <a:blip r:embed="rId2"/>
          <a:stretch>
            <a:fillRect/>
          </a:stretch>
        </p:blipFill>
        <p:spPr>
          <a:xfrm>
            <a:off x="914400" y="3352800"/>
            <a:ext cx="3200400" cy="3000838"/>
          </a:xfrm>
          <a:prstGeom prst="rect">
            <a:avLst/>
          </a:prstGeom>
          <a:ln>
            <a:solidFill>
              <a:schemeClr val="tx1">
                <a:lumMod val="50000"/>
                <a:lumOff val="50000"/>
              </a:schemeClr>
            </a:solidFill>
          </a:ln>
        </p:spPr>
      </p:pic>
    </p:spTree>
    <p:extLst>
      <p:ext uri="{BB962C8B-B14F-4D97-AF65-F5344CB8AC3E}">
        <p14:creationId xmlns:p14="http://schemas.microsoft.com/office/powerpoint/2010/main" val="50261211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Copying the Application ID</a:t>
            </a:r>
            <a:endParaRPr lang="en-US" dirty="0"/>
          </a:p>
        </p:txBody>
      </p:sp>
      <p:sp>
        <p:nvSpPr>
          <p:cNvPr id="4" name="Content Placeholder 3">
            <a:extLst>
              <a:ext uri="{FF2B5EF4-FFF2-40B4-BE49-F238E27FC236}">
                <a16:creationId xmlns:a16="http://schemas.microsoft.com/office/drawing/2014/main" id="{F4F89728-3A82-437C-9422-6CB5E9AA0A23}"/>
              </a:ext>
            </a:extLst>
          </p:cNvPr>
          <p:cNvSpPr>
            <a:spLocks noGrp="1"/>
          </p:cNvSpPr>
          <p:nvPr>
            <p:ph idx="1"/>
          </p:nvPr>
        </p:nvSpPr>
        <p:spPr/>
        <p:txBody>
          <a:bodyPr>
            <a:normAutofit/>
          </a:bodyPr>
          <a:lstStyle/>
          <a:p>
            <a:r>
              <a:rPr lang="en-US" sz="2400" dirty="0"/>
              <a:t>Each new application created with Application ID</a:t>
            </a:r>
          </a:p>
          <a:p>
            <a:pPr lvl="1"/>
            <a:r>
              <a:rPr lang="en-US" sz="2000" dirty="0"/>
              <a:t>You cannot supply your own GUID for application ID</a:t>
            </a:r>
          </a:p>
          <a:p>
            <a:pPr lvl="1"/>
            <a:r>
              <a:rPr lang="en-US" sz="2000" dirty="0"/>
              <a:t>Azure AD will always create this GUID</a:t>
            </a:r>
          </a:p>
          <a:p>
            <a:pPr lvl="1"/>
            <a:r>
              <a:rPr lang="en-US" sz="2000" dirty="0"/>
              <a:t>You can copy the application IS from the azure portal</a:t>
            </a:r>
          </a:p>
        </p:txBody>
      </p:sp>
      <p:pic>
        <p:nvPicPr>
          <p:cNvPr id="3" name="Picture 2">
            <a:extLst>
              <a:ext uri="{FF2B5EF4-FFF2-40B4-BE49-F238E27FC236}">
                <a16:creationId xmlns:a16="http://schemas.microsoft.com/office/drawing/2014/main" id="{D2FCF4A9-19E9-4C77-B1E0-201F4C907755}"/>
              </a:ext>
            </a:extLst>
          </p:cNvPr>
          <p:cNvPicPr>
            <a:picLocks noChangeAspect="1"/>
          </p:cNvPicPr>
          <p:nvPr/>
        </p:nvPicPr>
        <p:blipFill>
          <a:blip r:embed="rId2"/>
          <a:stretch>
            <a:fillRect/>
          </a:stretch>
        </p:blipFill>
        <p:spPr>
          <a:xfrm>
            <a:off x="838200" y="3276600"/>
            <a:ext cx="6895970" cy="2514600"/>
          </a:xfrm>
          <a:prstGeom prst="rect">
            <a:avLst/>
          </a:prstGeom>
        </p:spPr>
      </p:pic>
    </p:spTree>
    <p:extLst>
      <p:ext uri="{BB962C8B-B14F-4D97-AF65-F5344CB8AC3E}">
        <p14:creationId xmlns:p14="http://schemas.microsoft.com/office/powerpoint/2010/main" val="744254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Native Application Settings</a:t>
            </a:r>
            <a:endParaRPr lang="en-US" dirty="0"/>
          </a:p>
        </p:txBody>
      </p:sp>
      <p:sp>
        <p:nvSpPr>
          <p:cNvPr id="6" name="Content Placeholder 5">
            <a:extLst>
              <a:ext uri="{FF2B5EF4-FFF2-40B4-BE49-F238E27FC236}">
                <a16:creationId xmlns:a16="http://schemas.microsoft.com/office/drawing/2014/main" id="{299A5E31-6A7D-4474-B015-2AA818BF1000}"/>
              </a:ext>
            </a:extLst>
          </p:cNvPr>
          <p:cNvSpPr>
            <a:spLocks noGrp="1"/>
          </p:cNvSpPr>
          <p:nvPr>
            <p:ph idx="1"/>
          </p:nvPr>
        </p:nvSpPr>
        <p:spPr/>
        <p:txBody>
          <a:bodyPr>
            <a:normAutofit/>
          </a:bodyPr>
          <a:lstStyle/>
          <a:p>
            <a:r>
              <a:rPr lang="en-US" sz="2000" dirty="0"/>
              <a:t>Properties</a:t>
            </a:r>
          </a:p>
          <a:p>
            <a:r>
              <a:rPr lang="en-US" sz="2000" dirty="0"/>
              <a:t>Redirect URLs</a:t>
            </a:r>
          </a:p>
          <a:p>
            <a:r>
              <a:rPr lang="en-US" sz="2000" dirty="0"/>
              <a:t>Owners</a:t>
            </a:r>
          </a:p>
          <a:p>
            <a:r>
              <a:rPr lang="en-US" sz="2000" dirty="0"/>
              <a:t>Required Permissions</a:t>
            </a:r>
          </a:p>
        </p:txBody>
      </p:sp>
      <p:grpSp>
        <p:nvGrpSpPr>
          <p:cNvPr id="5" name="Group 4">
            <a:extLst>
              <a:ext uri="{FF2B5EF4-FFF2-40B4-BE49-F238E27FC236}">
                <a16:creationId xmlns:a16="http://schemas.microsoft.com/office/drawing/2014/main" id="{21A14C55-C84E-4E57-A62F-097F5CCD2491}"/>
              </a:ext>
            </a:extLst>
          </p:cNvPr>
          <p:cNvGrpSpPr/>
          <p:nvPr/>
        </p:nvGrpSpPr>
        <p:grpSpPr>
          <a:xfrm>
            <a:off x="685800" y="3200400"/>
            <a:ext cx="6497676" cy="3320139"/>
            <a:chOff x="340360" y="1524000"/>
            <a:chExt cx="8079740" cy="4128531"/>
          </a:xfrm>
        </p:grpSpPr>
        <p:pic>
          <p:nvPicPr>
            <p:cNvPr id="3" name="Picture 2">
              <a:extLst>
                <a:ext uri="{FF2B5EF4-FFF2-40B4-BE49-F238E27FC236}">
                  <a16:creationId xmlns:a16="http://schemas.microsoft.com/office/drawing/2014/main" id="{F5A46D86-754F-4FC1-A996-80C939C6BB3D}"/>
                </a:ext>
              </a:extLst>
            </p:cNvPr>
            <p:cNvPicPr>
              <a:picLocks noChangeAspect="1"/>
            </p:cNvPicPr>
            <p:nvPr/>
          </p:nvPicPr>
          <p:blipFill>
            <a:blip r:embed="rId2"/>
            <a:stretch>
              <a:fillRect/>
            </a:stretch>
          </p:blipFill>
          <p:spPr>
            <a:xfrm>
              <a:off x="495300" y="1524000"/>
              <a:ext cx="7924800" cy="4128531"/>
            </a:xfrm>
            <a:prstGeom prst="rect">
              <a:avLst/>
            </a:prstGeom>
            <a:ln>
              <a:solidFill>
                <a:schemeClr val="tx1">
                  <a:lumMod val="50000"/>
                  <a:lumOff val="50000"/>
                </a:schemeClr>
              </a:solidFill>
            </a:ln>
          </p:spPr>
        </p:pic>
        <p:sp>
          <p:nvSpPr>
            <p:cNvPr id="4" name="Arrow: Right 3">
              <a:extLst>
                <a:ext uri="{FF2B5EF4-FFF2-40B4-BE49-F238E27FC236}">
                  <a16:creationId xmlns:a16="http://schemas.microsoft.com/office/drawing/2014/main" id="{AAAD52D4-05AD-4591-9A25-A2D13838B67D}"/>
                </a:ext>
              </a:extLst>
            </p:cNvPr>
            <p:cNvSpPr/>
            <p:nvPr/>
          </p:nvSpPr>
          <p:spPr>
            <a:xfrm>
              <a:off x="340360" y="2113280"/>
              <a:ext cx="3810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33867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normAutofit/>
          </a:bodyPr>
          <a:lstStyle/>
          <a:p>
            <a:pPr lvl="0"/>
            <a:r>
              <a:rPr lang="en-US" sz="2700" dirty="0"/>
              <a:t>Understanding OAuth 2.0 and OpenID Connect</a:t>
            </a:r>
          </a:p>
          <a:p>
            <a:pPr lvl="0"/>
            <a:r>
              <a:rPr lang="en-US" sz="2700" dirty="0"/>
              <a:t>The Role of Azure Active Directory</a:t>
            </a:r>
          </a:p>
          <a:p>
            <a:pPr lvl="0"/>
            <a:r>
              <a:rPr lang="en-US" sz="2700" dirty="0"/>
              <a:t>Creating &amp; Configuring Azure AD Applications</a:t>
            </a:r>
          </a:p>
          <a:p>
            <a:pPr lvl="0"/>
            <a:r>
              <a:rPr lang="en-US" sz="2700" dirty="0"/>
              <a:t>Securing MVC Applications using ADAL and OWIN</a:t>
            </a:r>
          </a:p>
          <a:p>
            <a:r>
              <a:rPr lang="en-US" sz="2700" dirty="0"/>
              <a:t>Securing SPAs using ADAL.js &amp; Implicit Grant Flow</a:t>
            </a:r>
            <a:endParaRPr lang="en-US" altLang="en-US" sz="2700" dirty="0"/>
          </a:p>
        </p:txBody>
      </p:sp>
    </p:spTree>
    <p:extLst>
      <p:ext uri="{BB962C8B-B14F-4D97-AF65-F5344CB8AC3E}">
        <p14:creationId xmlns:p14="http://schemas.microsoft.com/office/powerpoint/2010/main" val="4088625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Configuring Required Permissions</a:t>
            </a:r>
            <a:endParaRPr lang="en-US" dirty="0"/>
          </a:p>
        </p:txBody>
      </p:sp>
      <p:sp>
        <p:nvSpPr>
          <p:cNvPr id="4" name="Content Placeholder 3">
            <a:extLst>
              <a:ext uri="{FF2B5EF4-FFF2-40B4-BE49-F238E27FC236}">
                <a16:creationId xmlns:a16="http://schemas.microsoft.com/office/drawing/2014/main" id="{C57DEFAB-9C76-4C6D-B11D-92F6BAA6051F}"/>
              </a:ext>
            </a:extLst>
          </p:cNvPr>
          <p:cNvSpPr>
            <a:spLocks noGrp="1"/>
          </p:cNvSpPr>
          <p:nvPr>
            <p:ph type="body" sz="quarter" idx="10"/>
          </p:nvPr>
        </p:nvSpPr>
        <p:spPr/>
        <p:txBody>
          <a:bodyPr>
            <a:normAutofit/>
          </a:bodyPr>
          <a:lstStyle/>
          <a:p>
            <a:r>
              <a:rPr lang="en-US" sz="2400" dirty="0"/>
              <a:t>Application configured with permissions</a:t>
            </a:r>
          </a:p>
          <a:p>
            <a:pPr lvl="1"/>
            <a:r>
              <a:rPr lang="en-US" sz="2000" dirty="0"/>
              <a:t>Default permissions allows user authentication – but that's it</a:t>
            </a:r>
          </a:p>
          <a:p>
            <a:pPr lvl="1"/>
            <a:r>
              <a:rPr lang="en-US" sz="2000" dirty="0"/>
              <a:t>To use APIs, you must assign permissions to the application</a:t>
            </a:r>
          </a:p>
        </p:txBody>
      </p:sp>
      <p:pic>
        <p:nvPicPr>
          <p:cNvPr id="3" name="Picture 2">
            <a:extLst>
              <a:ext uri="{FF2B5EF4-FFF2-40B4-BE49-F238E27FC236}">
                <a16:creationId xmlns:a16="http://schemas.microsoft.com/office/drawing/2014/main" id="{53218494-2520-4C83-9330-00B2B7ECF854}"/>
              </a:ext>
            </a:extLst>
          </p:cNvPr>
          <p:cNvPicPr>
            <a:picLocks noChangeAspect="1"/>
          </p:cNvPicPr>
          <p:nvPr/>
        </p:nvPicPr>
        <p:blipFill>
          <a:blip r:embed="rId2"/>
          <a:stretch>
            <a:fillRect/>
          </a:stretch>
        </p:blipFill>
        <p:spPr>
          <a:xfrm>
            <a:off x="762000" y="2590800"/>
            <a:ext cx="7329092" cy="2871327"/>
          </a:xfrm>
          <a:prstGeom prst="rect">
            <a:avLst/>
          </a:prstGeom>
          <a:ln>
            <a:solidFill>
              <a:schemeClr val="tx1">
                <a:lumMod val="50000"/>
                <a:lumOff val="50000"/>
              </a:schemeClr>
            </a:solidFill>
          </a:ln>
        </p:spPr>
      </p:pic>
    </p:spTree>
    <p:extLst>
      <p:ext uri="{BB962C8B-B14F-4D97-AF65-F5344CB8AC3E}">
        <p14:creationId xmlns:p14="http://schemas.microsoft.com/office/powerpoint/2010/main" val="22691749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Choosing APIs</a:t>
            </a:r>
            <a:endParaRPr lang="en-US" dirty="0"/>
          </a:p>
        </p:txBody>
      </p:sp>
      <p:sp>
        <p:nvSpPr>
          <p:cNvPr id="3" name="Content Placeholder 2">
            <a:extLst>
              <a:ext uri="{FF2B5EF4-FFF2-40B4-BE49-F238E27FC236}">
                <a16:creationId xmlns:a16="http://schemas.microsoft.com/office/drawing/2014/main" id="{B9F49C01-5E24-4251-ADEB-21CBCDC622CF}"/>
              </a:ext>
            </a:extLst>
          </p:cNvPr>
          <p:cNvSpPr>
            <a:spLocks noGrp="1"/>
          </p:cNvSpPr>
          <p:nvPr>
            <p:ph idx="1"/>
          </p:nvPr>
        </p:nvSpPr>
        <p:spPr/>
        <p:txBody>
          <a:bodyPr>
            <a:normAutofit/>
          </a:bodyPr>
          <a:lstStyle/>
          <a:p>
            <a:r>
              <a:rPr lang="en-US" sz="2400" dirty="0"/>
              <a:t>There are lots of APIs to choose from</a:t>
            </a:r>
          </a:p>
          <a:p>
            <a:pPr lvl="1"/>
            <a:r>
              <a:rPr lang="en-US" sz="2000" dirty="0"/>
              <a:t>Microsoft Graph</a:t>
            </a:r>
          </a:p>
          <a:p>
            <a:pPr lvl="1"/>
            <a:r>
              <a:rPr lang="en-US" sz="2000" dirty="0"/>
              <a:t>Office 365 SharePoint Online</a:t>
            </a:r>
          </a:p>
          <a:p>
            <a:pPr lvl="1"/>
            <a:r>
              <a:rPr lang="en-US" sz="2000" dirty="0"/>
              <a:t>Power BI Service</a:t>
            </a:r>
          </a:p>
        </p:txBody>
      </p:sp>
      <p:pic>
        <p:nvPicPr>
          <p:cNvPr id="4" name="Picture 3">
            <a:extLst>
              <a:ext uri="{FF2B5EF4-FFF2-40B4-BE49-F238E27FC236}">
                <a16:creationId xmlns:a16="http://schemas.microsoft.com/office/drawing/2014/main" id="{C4D00920-FA3D-4755-98DD-B600531326C1}"/>
              </a:ext>
            </a:extLst>
          </p:cNvPr>
          <p:cNvPicPr>
            <a:picLocks noChangeAspect="1"/>
          </p:cNvPicPr>
          <p:nvPr/>
        </p:nvPicPr>
        <p:blipFill>
          <a:blip r:embed="rId2"/>
          <a:stretch>
            <a:fillRect/>
          </a:stretch>
        </p:blipFill>
        <p:spPr>
          <a:xfrm>
            <a:off x="1143000" y="3182009"/>
            <a:ext cx="5193263" cy="3562502"/>
          </a:xfrm>
          <a:prstGeom prst="rect">
            <a:avLst/>
          </a:prstGeom>
          <a:ln>
            <a:solidFill>
              <a:schemeClr val="tx1">
                <a:lumMod val="50000"/>
                <a:lumOff val="50000"/>
              </a:schemeClr>
            </a:solidFill>
          </a:ln>
        </p:spPr>
      </p:pic>
    </p:spTree>
    <p:extLst>
      <p:ext uri="{BB962C8B-B14F-4D97-AF65-F5344CB8AC3E}">
        <p14:creationId xmlns:p14="http://schemas.microsoft.com/office/powerpoint/2010/main" val="1761914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a:t>Access Token Acquisition (Native Client)</a:t>
            </a:r>
            <a:endParaRPr lang="en-US" dirty="0"/>
          </a:p>
        </p:txBody>
      </p:sp>
      <p:sp>
        <p:nvSpPr>
          <p:cNvPr id="9" name="Content Placeholder 8">
            <a:extLst>
              <a:ext uri="{FF2B5EF4-FFF2-40B4-BE49-F238E27FC236}">
                <a16:creationId xmlns:a16="http://schemas.microsoft.com/office/drawing/2014/main" id="{AEA0EFDE-61E1-439B-BCE3-FC06358DF0C3}"/>
              </a:ext>
            </a:extLst>
          </p:cNvPr>
          <p:cNvSpPr>
            <a:spLocks noGrp="1"/>
          </p:cNvSpPr>
          <p:nvPr>
            <p:ph idx="1"/>
          </p:nvPr>
        </p:nvSpPr>
        <p:spPr>
          <a:xfrm>
            <a:off x="346953" y="1219200"/>
            <a:ext cx="8382000" cy="5181600"/>
          </a:xfrm>
        </p:spPr>
        <p:txBody>
          <a:bodyPr>
            <a:noAutofit/>
          </a:bodyPr>
          <a:lstStyle/>
          <a:p>
            <a:r>
              <a:rPr lang="en-US" sz="1800" dirty="0"/>
              <a:t>With interactive login</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With Direct User Credentials (non-interactive)</a:t>
            </a:r>
          </a:p>
        </p:txBody>
      </p:sp>
      <p:pic>
        <p:nvPicPr>
          <p:cNvPr id="4" name="Picture 3">
            <a:extLst>
              <a:ext uri="{FF2B5EF4-FFF2-40B4-BE49-F238E27FC236}">
                <a16:creationId xmlns:a16="http://schemas.microsoft.com/office/drawing/2014/main" id="{535864B0-327C-4A19-9931-6695B38D0DAD}"/>
              </a:ext>
            </a:extLst>
          </p:cNvPr>
          <p:cNvPicPr>
            <a:picLocks noChangeAspect="1"/>
          </p:cNvPicPr>
          <p:nvPr/>
        </p:nvPicPr>
        <p:blipFill>
          <a:blip r:embed="rId2"/>
          <a:stretch>
            <a:fillRect/>
          </a:stretch>
        </p:blipFill>
        <p:spPr>
          <a:xfrm>
            <a:off x="838199" y="1600200"/>
            <a:ext cx="7507005" cy="2514600"/>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4E2AA57D-FD19-4610-934A-6833C9CB9F44}"/>
              </a:ext>
            </a:extLst>
          </p:cNvPr>
          <p:cNvPicPr>
            <a:picLocks noChangeAspect="1"/>
          </p:cNvPicPr>
          <p:nvPr/>
        </p:nvPicPr>
        <p:blipFill>
          <a:blip r:embed="rId3"/>
          <a:stretch>
            <a:fillRect/>
          </a:stretch>
        </p:blipFill>
        <p:spPr>
          <a:xfrm>
            <a:off x="838199" y="4697466"/>
            <a:ext cx="6284358" cy="1322334"/>
          </a:xfrm>
          <a:prstGeom prst="rect">
            <a:avLst/>
          </a:prstGeom>
          <a:ln>
            <a:solidFill>
              <a:schemeClr val="tx1">
                <a:lumMod val="50000"/>
                <a:lumOff val="50000"/>
              </a:schemeClr>
            </a:solidFill>
          </a:ln>
        </p:spPr>
      </p:pic>
    </p:spTree>
    <p:extLst>
      <p:ext uri="{BB962C8B-B14F-4D97-AF65-F5344CB8AC3E}">
        <p14:creationId xmlns:p14="http://schemas.microsoft.com/office/powerpoint/2010/main" val="846049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z="2300" dirty="0"/>
              <a:t>Delegated Permissions vs Application Permissions</a:t>
            </a:r>
          </a:p>
        </p:txBody>
      </p:sp>
      <p:sp>
        <p:nvSpPr>
          <p:cNvPr id="3" name="Content Placeholder 2"/>
          <p:cNvSpPr>
            <a:spLocks noGrp="1"/>
          </p:cNvSpPr>
          <p:nvPr>
            <p:ph idx="1"/>
          </p:nvPr>
        </p:nvSpPr>
        <p:spPr/>
        <p:txBody>
          <a:bodyPr>
            <a:normAutofit/>
          </a:bodyPr>
          <a:lstStyle/>
          <a:p>
            <a:r>
              <a:rPr lang="en-US" sz="2000" dirty="0"/>
              <a:t>Permissions categorized into two basic types</a:t>
            </a:r>
          </a:p>
          <a:p>
            <a:pPr lvl="1"/>
            <a:r>
              <a:rPr lang="en-US" sz="1800" dirty="0"/>
              <a:t>Delegated permissions are (app + user) permissions</a:t>
            </a:r>
          </a:p>
          <a:p>
            <a:pPr lvl="1"/>
            <a:r>
              <a:rPr lang="en-US" sz="1800" dirty="0"/>
              <a:t>Application permissions are app-only permissions (far more powerful)</a:t>
            </a:r>
          </a:p>
          <a:p>
            <a:pPr lvl="1"/>
            <a:r>
              <a:rPr lang="en-US" sz="1800" dirty="0"/>
              <a:t>Not all application types and APIs support application permissions</a:t>
            </a:r>
          </a:p>
          <a:p>
            <a:pPr lvl="1"/>
            <a:r>
              <a:rPr lang="en-US" sz="1800" dirty="0"/>
              <a:t>Power BI Service API does not yet support application permissions</a:t>
            </a:r>
          </a:p>
          <a:p>
            <a:r>
              <a:rPr lang="en-US" sz="2000" dirty="0"/>
              <a:t>Example permissions for Office 365 SharePoint Online</a:t>
            </a:r>
          </a:p>
          <a:p>
            <a:pPr lvl="1"/>
            <a:r>
              <a:rPr lang="en-US" sz="1800" dirty="0"/>
              <a:t>Some delegated permissions requires administrative permissions</a:t>
            </a:r>
          </a:p>
        </p:txBody>
      </p:sp>
      <p:grpSp>
        <p:nvGrpSpPr>
          <p:cNvPr id="8" name="Group 7">
            <a:extLst>
              <a:ext uri="{FF2B5EF4-FFF2-40B4-BE49-F238E27FC236}">
                <a16:creationId xmlns:a16="http://schemas.microsoft.com/office/drawing/2014/main" id="{DFF17439-6CA8-4414-ADD3-247CDD6DF25A}"/>
              </a:ext>
            </a:extLst>
          </p:cNvPr>
          <p:cNvGrpSpPr/>
          <p:nvPr/>
        </p:nvGrpSpPr>
        <p:grpSpPr>
          <a:xfrm>
            <a:off x="1219199" y="4114800"/>
            <a:ext cx="6079493" cy="2514600"/>
            <a:chOff x="152400" y="2872740"/>
            <a:chExt cx="8422958" cy="3680460"/>
          </a:xfrm>
        </p:grpSpPr>
        <p:pic>
          <p:nvPicPr>
            <p:cNvPr id="2" name="Picture 1">
              <a:extLst>
                <a:ext uri="{FF2B5EF4-FFF2-40B4-BE49-F238E27FC236}">
                  <a16:creationId xmlns:a16="http://schemas.microsoft.com/office/drawing/2014/main" id="{545EEA3E-F635-435A-AB35-8D54BC00E48C}"/>
                </a:ext>
              </a:extLst>
            </p:cNvPr>
            <p:cNvPicPr>
              <a:picLocks noChangeAspect="1"/>
            </p:cNvPicPr>
            <p:nvPr/>
          </p:nvPicPr>
          <p:blipFill>
            <a:blip r:embed="rId2"/>
            <a:stretch>
              <a:fillRect/>
            </a:stretch>
          </p:blipFill>
          <p:spPr>
            <a:xfrm>
              <a:off x="4681538" y="2872740"/>
              <a:ext cx="3893820" cy="2653665"/>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0B80E9FE-81FD-4A3F-BFEC-417E6063E6A6}"/>
                </a:ext>
              </a:extLst>
            </p:cNvPr>
            <p:cNvPicPr>
              <a:picLocks noChangeAspect="1"/>
            </p:cNvPicPr>
            <p:nvPr/>
          </p:nvPicPr>
          <p:blipFill>
            <a:blip r:embed="rId3"/>
            <a:stretch>
              <a:fillRect/>
            </a:stretch>
          </p:blipFill>
          <p:spPr>
            <a:xfrm>
              <a:off x="152400" y="2872740"/>
              <a:ext cx="4300538" cy="3680460"/>
            </a:xfrm>
            <a:prstGeom prst="rect">
              <a:avLst/>
            </a:prstGeom>
            <a:ln>
              <a:solidFill>
                <a:schemeClr val="tx1">
                  <a:lumMod val="50000"/>
                  <a:lumOff val="50000"/>
                </a:schemeClr>
              </a:solidFill>
            </a:ln>
          </p:spPr>
        </p:pic>
      </p:grpSp>
    </p:spTree>
    <p:extLst>
      <p:ext uri="{BB962C8B-B14F-4D97-AF65-F5344CB8AC3E}">
        <p14:creationId xmlns:p14="http://schemas.microsoft.com/office/powerpoint/2010/main" val="1285384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A5F8-1895-4CBD-A08A-C27EE704D041}"/>
              </a:ext>
            </a:extLst>
          </p:cNvPr>
          <p:cNvSpPr>
            <a:spLocks noGrp="1"/>
          </p:cNvSpPr>
          <p:nvPr>
            <p:ph type="title"/>
          </p:nvPr>
        </p:nvSpPr>
        <p:spPr/>
        <p:txBody>
          <a:bodyPr/>
          <a:lstStyle/>
          <a:p>
            <a:r>
              <a:rPr lang="en-US" sz="2500" dirty="0"/>
              <a:t>Interactive Consent for Delegated Permissions</a:t>
            </a:r>
          </a:p>
        </p:txBody>
      </p:sp>
      <p:sp>
        <p:nvSpPr>
          <p:cNvPr id="4" name="Content Placeholder 3">
            <a:extLst>
              <a:ext uri="{FF2B5EF4-FFF2-40B4-BE49-F238E27FC236}">
                <a16:creationId xmlns:a16="http://schemas.microsoft.com/office/drawing/2014/main" id="{14298BB9-F0E5-4037-8909-812F33E933AC}"/>
              </a:ext>
            </a:extLst>
          </p:cNvPr>
          <p:cNvSpPr>
            <a:spLocks noGrp="1"/>
          </p:cNvSpPr>
          <p:nvPr>
            <p:ph idx="1"/>
          </p:nvPr>
        </p:nvSpPr>
        <p:spPr/>
        <p:txBody>
          <a:bodyPr>
            <a:normAutofit/>
          </a:bodyPr>
          <a:lstStyle/>
          <a:p>
            <a:r>
              <a:rPr lang="en-US" sz="2400"/>
              <a:t>Users must consent to delegated permissions</a:t>
            </a:r>
          </a:p>
          <a:p>
            <a:pPr lvl="1"/>
            <a:r>
              <a:rPr lang="en-US" sz="2000"/>
              <a:t>User prompted during first log in</a:t>
            </a:r>
          </a:p>
          <a:p>
            <a:pPr lvl="1"/>
            <a:r>
              <a:rPr lang="en-US" sz="2000"/>
              <a:t>User must click Accept</a:t>
            </a:r>
          </a:p>
          <a:p>
            <a:pPr lvl="1"/>
            <a:r>
              <a:rPr lang="en-US" sz="2000"/>
              <a:t>Only occurs once for each user</a:t>
            </a:r>
            <a:endParaRPr lang="en-US" sz="2000" dirty="0"/>
          </a:p>
        </p:txBody>
      </p:sp>
      <p:pic>
        <p:nvPicPr>
          <p:cNvPr id="3" name="Picture 2">
            <a:extLst>
              <a:ext uri="{FF2B5EF4-FFF2-40B4-BE49-F238E27FC236}">
                <a16:creationId xmlns:a16="http://schemas.microsoft.com/office/drawing/2014/main" id="{3DE1BC2E-7AAA-46E1-B9BC-2A8E42563AC5}"/>
              </a:ext>
            </a:extLst>
          </p:cNvPr>
          <p:cNvPicPr>
            <a:picLocks noChangeAspect="1"/>
          </p:cNvPicPr>
          <p:nvPr/>
        </p:nvPicPr>
        <p:blipFill>
          <a:blip r:embed="rId2"/>
          <a:stretch>
            <a:fillRect/>
          </a:stretch>
        </p:blipFill>
        <p:spPr>
          <a:xfrm>
            <a:off x="5638800" y="2133600"/>
            <a:ext cx="2438400" cy="4268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4187301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A5F8-1895-4CBD-A08A-C27EE704D041}"/>
              </a:ext>
            </a:extLst>
          </p:cNvPr>
          <p:cNvSpPr>
            <a:spLocks noGrp="1"/>
          </p:cNvSpPr>
          <p:nvPr>
            <p:ph type="title"/>
          </p:nvPr>
        </p:nvSpPr>
        <p:spPr/>
        <p:txBody>
          <a:bodyPr/>
          <a:lstStyle/>
          <a:p>
            <a:r>
              <a:rPr lang="en-US"/>
              <a:t>Granting Delegated Permissions</a:t>
            </a:r>
            <a:endParaRPr lang="en-US" dirty="0"/>
          </a:p>
        </p:txBody>
      </p:sp>
      <p:sp>
        <p:nvSpPr>
          <p:cNvPr id="6" name="Content Placeholder 5">
            <a:extLst>
              <a:ext uri="{FF2B5EF4-FFF2-40B4-BE49-F238E27FC236}">
                <a16:creationId xmlns:a16="http://schemas.microsoft.com/office/drawing/2014/main" id="{FF6FD60E-BF61-4446-9758-B072DE56BAE2}"/>
              </a:ext>
            </a:extLst>
          </p:cNvPr>
          <p:cNvSpPr>
            <a:spLocks noGrp="1"/>
          </p:cNvSpPr>
          <p:nvPr>
            <p:ph type="body" sz="quarter" idx="10"/>
          </p:nvPr>
        </p:nvSpPr>
        <p:spPr/>
        <p:txBody>
          <a:bodyPr>
            <a:noAutofit/>
          </a:bodyPr>
          <a:lstStyle/>
          <a:p>
            <a:r>
              <a:rPr lang="en-US" sz="2400" dirty="0"/>
              <a:t>It can be helpful to Grant Permissions in Azure portal</a:t>
            </a:r>
          </a:p>
          <a:p>
            <a:pPr lvl="1"/>
            <a:r>
              <a:rPr lang="en-US" sz="2000" dirty="0"/>
              <a:t>Prevents the need for interactive granting of application by user</a:t>
            </a:r>
          </a:p>
          <a:p>
            <a:pPr lvl="1"/>
            <a:r>
              <a:rPr lang="en-US" sz="2000" dirty="0"/>
              <a:t>Might be required when authenticating in non-interactive fashion</a:t>
            </a:r>
          </a:p>
        </p:txBody>
      </p:sp>
      <p:grpSp>
        <p:nvGrpSpPr>
          <p:cNvPr id="5" name="Group 4">
            <a:extLst>
              <a:ext uri="{FF2B5EF4-FFF2-40B4-BE49-F238E27FC236}">
                <a16:creationId xmlns:a16="http://schemas.microsoft.com/office/drawing/2014/main" id="{4376CE3D-C47F-44F4-97AE-5897DC4291AF}"/>
              </a:ext>
            </a:extLst>
          </p:cNvPr>
          <p:cNvGrpSpPr/>
          <p:nvPr/>
        </p:nvGrpSpPr>
        <p:grpSpPr>
          <a:xfrm>
            <a:off x="838200" y="2743200"/>
            <a:ext cx="5078368" cy="1885950"/>
            <a:chOff x="1142999" y="2209800"/>
            <a:chExt cx="6565971" cy="2438400"/>
          </a:xfrm>
        </p:grpSpPr>
        <p:pic>
          <p:nvPicPr>
            <p:cNvPr id="3" name="Picture 2">
              <a:extLst>
                <a:ext uri="{FF2B5EF4-FFF2-40B4-BE49-F238E27FC236}">
                  <a16:creationId xmlns:a16="http://schemas.microsoft.com/office/drawing/2014/main" id="{C6795571-8E3D-477B-875C-8DF6E1464150}"/>
                </a:ext>
              </a:extLst>
            </p:cNvPr>
            <p:cNvPicPr>
              <a:picLocks noChangeAspect="1"/>
            </p:cNvPicPr>
            <p:nvPr/>
          </p:nvPicPr>
          <p:blipFill>
            <a:blip r:embed="rId2"/>
            <a:stretch>
              <a:fillRect/>
            </a:stretch>
          </p:blipFill>
          <p:spPr>
            <a:xfrm>
              <a:off x="1142999" y="2209800"/>
              <a:ext cx="6565971" cy="2438400"/>
            </a:xfrm>
            <a:prstGeom prst="rect">
              <a:avLst/>
            </a:prstGeom>
            <a:ln>
              <a:solidFill>
                <a:schemeClr val="tx1">
                  <a:lumMod val="50000"/>
                  <a:lumOff val="50000"/>
                </a:schemeClr>
              </a:solidFill>
            </a:ln>
          </p:spPr>
        </p:pic>
        <p:sp>
          <p:nvSpPr>
            <p:cNvPr id="4" name="Arrow: Left 3">
              <a:extLst>
                <a:ext uri="{FF2B5EF4-FFF2-40B4-BE49-F238E27FC236}">
                  <a16:creationId xmlns:a16="http://schemas.microsoft.com/office/drawing/2014/main" id="{F933554A-96E9-4733-953C-864204732168}"/>
                </a:ext>
              </a:extLst>
            </p:cNvPr>
            <p:cNvSpPr/>
            <p:nvPr/>
          </p:nvSpPr>
          <p:spPr>
            <a:xfrm>
              <a:off x="3479800" y="2799080"/>
              <a:ext cx="838200" cy="304800"/>
            </a:xfrm>
            <a:prstGeom prst="leftArrow">
              <a:avLst>
                <a:gd name="adj1" fmla="val 50000"/>
                <a:gd name="adj2" fmla="val 7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00458136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t>Single versus Multi-tenant</a:t>
            </a:r>
          </a:p>
        </p:txBody>
      </p:sp>
      <p:sp>
        <p:nvSpPr>
          <p:cNvPr id="3" name="Content Placeholder 2"/>
          <p:cNvSpPr>
            <a:spLocks noGrp="1"/>
          </p:cNvSpPr>
          <p:nvPr>
            <p:ph idx="1"/>
          </p:nvPr>
        </p:nvSpPr>
        <p:spPr/>
        <p:txBody>
          <a:bodyPr>
            <a:normAutofit/>
          </a:bodyPr>
          <a:lstStyle/>
          <a:p>
            <a:r>
              <a:rPr lang="en-US" sz="2400" dirty="0"/>
              <a:t>Single tenant application</a:t>
            </a:r>
          </a:p>
          <a:p>
            <a:pPr lvl="1"/>
            <a:r>
              <a:rPr lang="en-US" sz="2000" dirty="0"/>
              <a:t>intended for use within a single organization </a:t>
            </a:r>
          </a:p>
          <a:p>
            <a:pPr lvl="1"/>
            <a:r>
              <a:rPr lang="en-US" sz="2000" dirty="0"/>
              <a:t>line-of-business applications written by an Office 365 developer</a:t>
            </a:r>
          </a:p>
          <a:p>
            <a:pPr lvl="1"/>
            <a:r>
              <a:rPr lang="en-US" sz="2000" dirty="0"/>
              <a:t>only needs to be accessed by users in one Office 365 tenancy</a:t>
            </a:r>
          </a:p>
          <a:p>
            <a:pPr lvl="1"/>
            <a:r>
              <a:rPr lang="en-US" sz="2000" dirty="0"/>
              <a:t>typically registered by a developer in the organization</a:t>
            </a:r>
          </a:p>
          <a:p>
            <a:pPr lvl="1"/>
            <a:endParaRPr lang="en-US" sz="2000" dirty="0"/>
          </a:p>
          <a:p>
            <a:r>
              <a:rPr lang="en-US" sz="2400" dirty="0"/>
              <a:t>Multi-tenant application</a:t>
            </a:r>
          </a:p>
          <a:p>
            <a:pPr lvl="1"/>
            <a:r>
              <a:rPr lang="en-US" sz="2000" dirty="0"/>
              <a:t>intended for use across many organizations</a:t>
            </a:r>
          </a:p>
          <a:p>
            <a:pPr lvl="1"/>
            <a:r>
              <a:rPr lang="en-US" sz="2000" dirty="0"/>
              <a:t>software-as-a-service (SaaS) applications written by ISVs</a:t>
            </a:r>
          </a:p>
          <a:p>
            <a:pPr lvl="1"/>
            <a:r>
              <a:rPr lang="en-US" sz="2000" dirty="0"/>
              <a:t>need to be provisioned in each directory where they will be used</a:t>
            </a:r>
          </a:p>
          <a:p>
            <a:pPr lvl="1"/>
            <a:r>
              <a:rPr lang="en-US" sz="2000" dirty="0"/>
              <a:t>requires user or administrator consent to register them</a:t>
            </a:r>
          </a:p>
        </p:txBody>
      </p:sp>
    </p:spTree>
    <p:extLst>
      <p:ext uri="{BB962C8B-B14F-4D97-AF65-F5344CB8AC3E}">
        <p14:creationId xmlns:p14="http://schemas.microsoft.com/office/powerpoint/2010/main" val="4126104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Creating an AAD Application</a:t>
            </a:r>
            <a:endParaRPr lang="en-US" altLang="en-US" dirty="0"/>
          </a:p>
        </p:txBody>
      </p:sp>
      <p:sp>
        <p:nvSpPr>
          <p:cNvPr id="3" name="Footer Placeholder 2"/>
          <p:cNvSpPr>
            <a:spLocks noGrp="1"/>
          </p:cNvSpPr>
          <p:nvPr>
            <p:ph type="ftr" sz="quarter" idx="4294967295"/>
          </p:nvPr>
        </p:nvSpPr>
        <p:spPr>
          <a:xfrm>
            <a:off x="0" y="6329363"/>
            <a:ext cx="5811838" cy="363537"/>
          </a:xfrm>
          <a:prstGeom prst="rect">
            <a:avLst/>
          </a:prstGeom>
        </p:spPr>
        <p:txBody>
          <a:bodyPr/>
          <a:lstStyle/>
          <a:p>
            <a:pPr>
              <a:defRPr/>
            </a:pPr>
            <a:r>
              <a:rPr lang="en-US"/>
              <a:t>#ITDEVCON</a:t>
            </a:r>
          </a:p>
        </p:txBody>
      </p:sp>
    </p:spTree>
    <p:extLst>
      <p:ext uri="{BB962C8B-B14F-4D97-AF65-F5344CB8AC3E}">
        <p14:creationId xmlns:p14="http://schemas.microsoft.com/office/powerpoint/2010/main" val="2355783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ü"/>
            </a:pPr>
            <a:r>
              <a:rPr lang="en-US" altLang="en-US" dirty="0"/>
              <a:t>Azure Active Directory</a:t>
            </a:r>
          </a:p>
          <a:p>
            <a:pPr>
              <a:buFont typeface="Wingdings" panose="05000000000000000000" pitchFamily="2" charset="2"/>
              <a:buChar char="ü"/>
            </a:pPr>
            <a:r>
              <a:rPr lang="en-US" altLang="en-US" dirty="0"/>
              <a:t>Creating Azure AD applications</a:t>
            </a:r>
          </a:p>
          <a:p>
            <a:pPr>
              <a:buFont typeface="Wingdings" panose="05000000000000000000" pitchFamily="2" charset="2"/>
              <a:buChar char="Ø"/>
            </a:pPr>
            <a:r>
              <a:rPr lang="en-US" altLang="en-US" dirty="0"/>
              <a:t>Active Directory Authentication Library for .NET</a:t>
            </a:r>
          </a:p>
          <a:p>
            <a:r>
              <a:rPr lang="en-US" altLang="en-US" dirty="0"/>
              <a:t>Programming Web Clients</a:t>
            </a:r>
          </a:p>
        </p:txBody>
      </p:sp>
    </p:spTree>
    <p:extLst>
      <p:ext uri="{BB962C8B-B14F-4D97-AF65-F5344CB8AC3E}">
        <p14:creationId xmlns:p14="http://schemas.microsoft.com/office/powerpoint/2010/main" val="252666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t>ADAL for .NET</a:t>
            </a:r>
          </a:p>
        </p:txBody>
      </p:sp>
      <p:sp>
        <p:nvSpPr>
          <p:cNvPr id="3" name="Content Placeholder 2"/>
          <p:cNvSpPr>
            <a:spLocks noGrp="1"/>
          </p:cNvSpPr>
          <p:nvPr>
            <p:ph type="body" sz="quarter" idx="10"/>
          </p:nvPr>
        </p:nvSpPr>
        <p:spPr/>
        <p:txBody>
          <a:bodyPr>
            <a:noAutofit/>
          </a:bodyPr>
          <a:lstStyle/>
          <a:p>
            <a:r>
              <a:rPr lang="en-US" sz="2400" dirty="0"/>
              <a:t>Active Directory Authentication Library for .NET</a:t>
            </a:r>
          </a:p>
          <a:p>
            <a:pPr lvl="1"/>
            <a:r>
              <a:rPr lang="en-US" sz="2000" dirty="0"/>
              <a:t>Used in Native Clients and in Web Clients</a:t>
            </a:r>
          </a:p>
          <a:p>
            <a:pPr lvl="1"/>
            <a:r>
              <a:rPr lang="en-US" sz="2000" dirty="0"/>
              <a:t>Handles authentication flow behind the scenes</a:t>
            </a:r>
          </a:p>
          <a:p>
            <a:pPr lvl="1"/>
            <a:r>
              <a:rPr lang="en-US" sz="2000" dirty="0"/>
              <a:t>Provides caching for access tokens and refresh tokens</a:t>
            </a:r>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2400" dirty="0"/>
              <a:t>ADAL .NET installs as a NuGet Package</a:t>
            </a:r>
          </a:p>
          <a:p>
            <a:pPr lvl="1"/>
            <a:r>
              <a:rPr lang="en-US" sz="2000" dirty="0"/>
              <a:t>Package name is </a:t>
            </a:r>
            <a:r>
              <a:rPr lang="en-US" sz="1600" b="1" dirty="0" err="1"/>
              <a:t>Microsoft.IdentityModel.Clients.ActiveDirectory</a:t>
            </a:r>
            <a:endParaRPr lang="en-US" sz="2000" b="1" dirty="0"/>
          </a:p>
        </p:txBody>
      </p:sp>
      <p:pic>
        <p:nvPicPr>
          <p:cNvPr id="2" name="Picture 1">
            <a:extLst>
              <a:ext uri="{FF2B5EF4-FFF2-40B4-BE49-F238E27FC236}">
                <a16:creationId xmlns:a16="http://schemas.microsoft.com/office/drawing/2014/main" id="{C986D405-145D-4A3D-A863-5300B1E65F44}"/>
              </a:ext>
            </a:extLst>
          </p:cNvPr>
          <p:cNvPicPr>
            <a:picLocks noChangeAspect="1"/>
          </p:cNvPicPr>
          <p:nvPr/>
        </p:nvPicPr>
        <p:blipFill>
          <a:blip r:embed="rId2"/>
          <a:stretch>
            <a:fillRect/>
          </a:stretch>
        </p:blipFill>
        <p:spPr>
          <a:xfrm>
            <a:off x="1219200" y="2895600"/>
            <a:ext cx="6081709" cy="1448828"/>
          </a:xfrm>
          <a:prstGeom prst="rect">
            <a:avLst/>
          </a:prstGeom>
          <a:ln>
            <a:solidFill>
              <a:schemeClr val="tx1">
                <a:lumMod val="50000"/>
                <a:lumOff val="50000"/>
              </a:schemeClr>
            </a:solidFill>
          </a:ln>
        </p:spPr>
      </p:pic>
    </p:spTree>
    <p:extLst>
      <p:ext uri="{BB962C8B-B14F-4D97-AF65-F5344CB8AC3E}">
        <p14:creationId xmlns:p14="http://schemas.microsoft.com/office/powerpoint/2010/main" val="40999541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1"/>
          <p:cNvSpPr>
            <a:spLocks noGrp="1"/>
          </p:cNvSpPr>
          <p:nvPr>
            <p:ph type="title"/>
          </p:nvPr>
        </p:nvSpPr>
        <p:spPr/>
        <p:txBody>
          <a:bodyPr/>
          <a:lstStyle/>
          <a:p>
            <a:r>
              <a:rPr lang="en-US" altLang="en-US"/>
              <a:t>Old-school Enterprise Security</a:t>
            </a:r>
          </a:p>
        </p:txBody>
      </p:sp>
      <p:grpSp>
        <p:nvGrpSpPr>
          <p:cNvPr id="2" name="Group 1"/>
          <p:cNvGrpSpPr/>
          <p:nvPr/>
        </p:nvGrpSpPr>
        <p:grpSpPr>
          <a:xfrm>
            <a:off x="609600" y="1371600"/>
            <a:ext cx="7086600" cy="5104524"/>
            <a:chOff x="609600" y="1371600"/>
            <a:chExt cx="4972050" cy="3581400"/>
          </a:xfrm>
        </p:grpSpPr>
        <p:sp>
          <p:nvSpPr>
            <p:cNvPr id="15" name="Rounded Rectangle 14"/>
            <p:cNvSpPr/>
            <p:nvPr/>
          </p:nvSpPr>
          <p:spPr>
            <a:xfrm>
              <a:off x="609600" y="1371600"/>
              <a:ext cx="4972050" cy="358140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a:lstStyle/>
            <a:p>
              <a:pPr algn="ctr">
                <a:defRPr/>
              </a:pPr>
              <a:r>
                <a:rPr lang="en-US" sz="2400" dirty="0">
                  <a:solidFill>
                    <a:schemeClr val="tx1"/>
                  </a:solidFill>
                </a:rPr>
                <a:t>Local AD Domain: WINGTIP.COM</a:t>
              </a:r>
            </a:p>
          </p:txBody>
        </p:sp>
        <p:sp>
          <p:nvSpPr>
            <p:cNvPr id="16" name="Oval 15"/>
            <p:cNvSpPr/>
            <p:nvPr/>
          </p:nvSpPr>
          <p:spPr>
            <a:xfrm>
              <a:off x="1941513" y="2816225"/>
              <a:ext cx="2597150" cy="115411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b="1" dirty="0">
                  <a:solidFill>
                    <a:srgbClr val="C00000"/>
                  </a:solidFill>
                </a:rPr>
                <a:t>NTLM/Kerberos</a:t>
              </a:r>
            </a:p>
          </p:txBody>
        </p:sp>
        <p:pic>
          <p:nvPicPr>
            <p:cNvPr id="2458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7451" y="2317750"/>
              <a:ext cx="1116013"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87826" y="2303463"/>
              <a:ext cx="113347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81114" y="3532188"/>
              <a:ext cx="1144587"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13025" y="3695701"/>
              <a:ext cx="11303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1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971926" y="3567113"/>
              <a:ext cx="113982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6" name="Picture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1905000"/>
              <a:ext cx="11557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11012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t>Using ADAL in a Native Client</a:t>
            </a:r>
            <a:endParaRPr lang="en-US" altLang="en-US" dirty="0"/>
          </a:p>
        </p:txBody>
      </p:sp>
      <p:sp>
        <p:nvSpPr>
          <p:cNvPr id="3" name="Footer Placeholder 2"/>
          <p:cNvSpPr>
            <a:spLocks noGrp="1"/>
          </p:cNvSpPr>
          <p:nvPr>
            <p:ph type="ftr" sz="quarter" idx="4294967295"/>
          </p:nvPr>
        </p:nvSpPr>
        <p:spPr>
          <a:xfrm>
            <a:off x="0" y="6329363"/>
            <a:ext cx="5811838" cy="363537"/>
          </a:xfrm>
          <a:prstGeom prst="rect">
            <a:avLst/>
          </a:prstGeom>
        </p:spPr>
        <p:txBody>
          <a:bodyPr/>
          <a:lstStyle/>
          <a:p>
            <a:pPr>
              <a:defRPr/>
            </a:pPr>
            <a:r>
              <a:rPr lang="en-US"/>
              <a:t>#ITDEVCON</a:t>
            </a:r>
          </a:p>
        </p:txBody>
      </p:sp>
    </p:spTree>
    <p:extLst>
      <p:ext uri="{BB962C8B-B14F-4D97-AF65-F5344CB8AC3E}">
        <p14:creationId xmlns:p14="http://schemas.microsoft.com/office/powerpoint/2010/main" val="591805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t>Agenda</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ü"/>
            </a:pPr>
            <a:r>
              <a:rPr lang="en-US" altLang="en-US" dirty="0"/>
              <a:t>Azure Active Directory</a:t>
            </a:r>
          </a:p>
          <a:p>
            <a:pPr>
              <a:buFont typeface="Wingdings" panose="05000000000000000000" pitchFamily="2" charset="2"/>
              <a:buChar char="ü"/>
            </a:pPr>
            <a:r>
              <a:rPr lang="en-US" altLang="en-US" dirty="0"/>
              <a:t>Creating Azure AD applications</a:t>
            </a:r>
          </a:p>
          <a:p>
            <a:pPr>
              <a:buFont typeface="Wingdings" panose="05000000000000000000" pitchFamily="2" charset="2"/>
              <a:buChar char="ü"/>
            </a:pPr>
            <a:r>
              <a:rPr lang="en-US" altLang="en-US" dirty="0"/>
              <a:t>Active Directory Authentication Library for .NET</a:t>
            </a:r>
          </a:p>
          <a:p>
            <a:pPr>
              <a:buFont typeface="Wingdings" panose="05000000000000000000" pitchFamily="2" charset="2"/>
              <a:buChar char="Ø"/>
            </a:pPr>
            <a:r>
              <a:rPr lang="en-US" altLang="en-US" dirty="0"/>
              <a:t>Programming Web Clients</a:t>
            </a:r>
          </a:p>
        </p:txBody>
      </p:sp>
    </p:spTree>
    <p:extLst>
      <p:ext uri="{BB962C8B-B14F-4D97-AF65-F5344CB8AC3E}">
        <p14:creationId xmlns:p14="http://schemas.microsoft.com/office/powerpoint/2010/main" val="2598316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4"/>
          <p:cNvSpPr>
            <a:spLocks noGrp="1"/>
          </p:cNvSpPr>
          <p:nvPr>
            <p:ph type="title"/>
          </p:nvPr>
        </p:nvSpPr>
        <p:spPr/>
        <p:txBody>
          <a:bodyPr/>
          <a:lstStyle/>
          <a:p>
            <a:r>
              <a:rPr lang="en-US" altLang="en-US" dirty="0"/>
              <a:t>Authorization Code Grant Flow</a:t>
            </a:r>
          </a:p>
        </p:txBody>
      </p:sp>
      <p:sp>
        <p:nvSpPr>
          <p:cNvPr id="6" name="Content Placeholder 5"/>
          <p:cNvSpPr>
            <a:spLocks noGrp="1"/>
          </p:cNvSpPr>
          <p:nvPr>
            <p:ph idx="1"/>
          </p:nvPr>
        </p:nvSpPr>
        <p:spPr/>
        <p:txBody>
          <a:bodyPr/>
          <a:lstStyle/>
          <a:p>
            <a:r>
              <a:rPr lang="en-US" dirty="0"/>
              <a:t>Provides Highest Levels of Security</a:t>
            </a:r>
          </a:p>
          <a:p>
            <a:pPr lvl="1"/>
            <a:r>
              <a:rPr lang="en-US" dirty="0"/>
              <a:t>User credentials never seen by client</a:t>
            </a:r>
          </a:p>
          <a:p>
            <a:pPr lvl="1"/>
            <a:r>
              <a:rPr lang="en-US" dirty="0"/>
              <a:t>Access token passed to client with Reply URL</a:t>
            </a:r>
          </a:p>
          <a:p>
            <a:pPr lvl="1"/>
            <a:r>
              <a:rPr lang="en-US" dirty="0"/>
              <a:t>Access token not passed through user agent</a:t>
            </a:r>
          </a:p>
          <a:p>
            <a:pPr lvl="1"/>
            <a:endParaRPr lang="en-US" dirty="0"/>
          </a:p>
          <a:p>
            <a:r>
              <a:rPr lang="en-US" dirty="0"/>
              <a:t>Refresh tokens used to get new access tokens</a:t>
            </a:r>
          </a:p>
          <a:p>
            <a:pPr lvl="1"/>
            <a:r>
              <a:rPr lang="en-US" dirty="0"/>
              <a:t>Access token lifetime is about 1 hour</a:t>
            </a:r>
          </a:p>
          <a:p>
            <a:pPr lvl="1"/>
            <a:r>
              <a:rPr lang="en-US" dirty="0"/>
              <a:t>Refresh token lifetime is 14 days</a:t>
            </a:r>
          </a:p>
          <a:p>
            <a:pPr lvl="1"/>
            <a:r>
              <a:rPr lang="en-US" dirty="0"/>
              <a:t>AAD supports multi-resource refresh tokens (MRRTs)</a:t>
            </a:r>
          </a:p>
        </p:txBody>
      </p:sp>
    </p:spTree>
    <p:extLst>
      <p:ext uri="{BB962C8B-B14F-4D97-AF65-F5344CB8AC3E}">
        <p14:creationId xmlns:p14="http://schemas.microsoft.com/office/powerpoint/2010/main" val="1396025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Code Grant Flow Example</a:t>
            </a:r>
          </a:p>
        </p:txBody>
      </p:sp>
      <p:sp>
        <p:nvSpPr>
          <p:cNvPr id="3" name="Content Placeholder 2"/>
          <p:cNvSpPr>
            <a:spLocks noGrp="1"/>
          </p:cNvSpPr>
          <p:nvPr>
            <p:ph idx="1"/>
          </p:nvPr>
        </p:nvSpPr>
        <p:spPr/>
        <p:txBody>
          <a:bodyPr>
            <a:noAutofit/>
          </a:bodyPr>
          <a:lstStyle/>
          <a:p>
            <a:r>
              <a:rPr lang="en-US" sz="1800" b="1" dirty="0">
                <a:solidFill>
                  <a:schemeClr val="tx2"/>
                </a:solidFill>
              </a:rPr>
              <a:t>Sign-on URL</a:t>
            </a:r>
          </a:p>
          <a:p>
            <a:pPr lvl="1"/>
            <a:r>
              <a:rPr lang="en-US" sz="1600" dirty="0"/>
              <a:t>Development: </a:t>
            </a:r>
            <a:r>
              <a:rPr lang="en-US" sz="1200" b="1" dirty="0">
                <a:solidFill>
                  <a:schemeClr val="accent3">
                    <a:lumMod val="50000"/>
                  </a:schemeClr>
                </a:solidFill>
              </a:rPr>
              <a:t>https://localhost:44300/</a:t>
            </a:r>
            <a:endParaRPr lang="en-US" sz="1600" b="1" dirty="0">
              <a:solidFill>
                <a:schemeClr val="accent3">
                  <a:lumMod val="50000"/>
                </a:schemeClr>
              </a:solidFill>
            </a:endParaRPr>
          </a:p>
          <a:p>
            <a:pPr lvl="1"/>
            <a:r>
              <a:rPr lang="en-US" sz="1600" dirty="0"/>
              <a:t>Production: </a:t>
            </a:r>
            <a:r>
              <a:rPr lang="en-US" sz="1200" b="1" dirty="0">
                <a:solidFill>
                  <a:schemeClr val="accent3">
                    <a:lumMod val="50000"/>
                  </a:schemeClr>
                </a:solidFill>
              </a:rPr>
              <a:t>https://www.MyDomain.com/</a:t>
            </a:r>
            <a:endParaRPr lang="en-US" sz="1600" b="1" dirty="0">
              <a:solidFill>
                <a:schemeClr val="accent3">
                  <a:lumMod val="50000"/>
                </a:schemeClr>
              </a:solidFill>
            </a:endParaRPr>
          </a:p>
          <a:p>
            <a:r>
              <a:rPr lang="en-US" sz="1800" b="1" dirty="0">
                <a:solidFill>
                  <a:schemeClr val="tx2"/>
                </a:solidFill>
              </a:rPr>
              <a:t>Reply URL</a:t>
            </a:r>
          </a:p>
          <a:p>
            <a:pPr lvl="1"/>
            <a:r>
              <a:rPr lang="en-US" sz="1600" dirty="0"/>
              <a:t>Development: </a:t>
            </a:r>
            <a:r>
              <a:rPr lang="en-US" sz="1200" b="1" dirty="0">
                <a:solidFill>
                  <a:schemeClr val="accent3">
                    <a:lumMod val="50000"/>
                  </a:schemeClr>
                </a:solidFill>
              </a:rPr>
              <a:t>https://localhost:44300/AcceptDirect</a:t>
            </a:r>
            <a:endParaRPr lang="en-US" sz="1600" b="1" dirty="0">
              <a:solidFill>
                <a:schemeClr val="accent3">
                  <a:lumMod val="50000"/>
                </a:schemeClr>
              </a:solidFill>
            </a:endParaRPr>
          </a:p>
          <a:p>
            <a:pPr lvl="1"/>
            <a:r>
              <a:rPr lang="en-US" sz="1600" dirty="0"/>
              <a:t>Production: </a:t>
            </a:r>
            <a:r>
              <a:rPr lang="en-US" sz="1200" b="1" dirty="0">
                <a:solidFill>
                  <a:schemeClr val="accent3">
                    <a:lumMod val="50000"/>
                  </a:schemeClr>
                </a:solidFill>
              </a:rPr>
              <a:t>https://www.MyDomain.com/AcceptDirect</a:t>
            </a:r>
            <a:endParaRPr lang="en-US" sz="1600" b="1" dirty="0">
              <a:solidFill>
                <a:schemeClr val="accent3">
                  <a:lumMod val="50000"/>
                </a:schemeClr>
              </a:solidFill>
            </a:endParaRPr>
          </a:p>
          <a:p>
            <a:r>
              <a:rPr lang="en-US" sz="1800" b="1" dirty="0">
                <a:solidFill>
                  <a:schemeClr val="tx2"/>
                </a:solidFill>
              </a:rPr>
              <a:t>Client ID</a:t>
            </a:r>
          </a:p>
          <a:p>
            <a:pPr lvl="1"/>
            <a:r>
              <a:rPr lang="en-US" sz="1600" dirty="0"/>
              <a:t>GUID-based identifier for a specific AAD application</a:t>
            </a:r>
          </a:p>
          <a:p>
            <a:pPr lvl="1"/>
            <a:r>
              <a:rPr lang="en-US" sz="1200" b="1" dirty="0">
                <a:solidFill>
                  <a:schemeClr val="accent3">
                    <a:lumMod val="50000"/>
                  </a:schemeClr>
                </a:solidFill>
              </a:rPr>
              <a:t>33d561fb-59a7-4817-bddf-2117193d62e0</a:t>
            </a:r>
          </a:p>
          <a:p>
            <a:r>
              <a:rPr lang="en-US" sz="1800" b="1" dirty="0">
                <a:solidFill>
                  <a:schemeClr val="tx2"/>
                </a:solidFill>
              </a:rPr>
              <a:t>Key</a:t>
            </a:r>
            <a:r>
              <a:rPr lang="en-US" sz="1800" dirty="0"/>
              <a:t> </a:t>
            </a:r>
            <a:r>
              <a:rPr lang="en-US" sz="1800" dirty="0">
                <a:solidFill>
                  <a:schemeClr val="bg1">
                    <a:lumMod val="50000"/>
                  </a:schemeClr>
                </a:solidFill>
              </a:rPr>
              <a:t>(aka Client Secret)</a:t>
            </a:r>
          </a:p>
          <a:p>
            <a:pPr lvl="1"/>
            <a:r>
              <a:rPr lang="en-US" sz="1600" dirty="0"/>
              <a:t>Key that acts as a secret password between Azure AD and application</a:t>
            </a:r>
          </a:p>
          <a:p>
            <a:pPr lvl="1"/>
            <a:r>
              <a:rPr lang="en-US" sz="1200" b="1" dirty="0">
                <a:solidFill>
                  <a:schemeClr val="accent3">
                    <a:lumMod val="50000"/>
                  </a:schemeClr>
                </a:solidFill>
              </a:rPr>
              <a:t>ouWdhd2LxDl0Pcu2SKlujEiQ5GmSbKRbBM24nETb5dw=</a:t>
            </a:r>
          </a:p>
        </p:txBody>
      </p:sp>
    </p:spTree>
    <p:extLst>
      <p:ext uri="{BB962C8B-B14F-4D97-AF65-F5344CB8AC3E}">
        <p14:creationId xmlns:p14="http://schemas.microsoft.com/office/powerpoint/2010/main" val="2468013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Authorization Code Grant Flow</a:t>
            </a:r>
            <a:endParaRPr lang="en-US" dirty="0"/>
          </a:p>
        </p:txBody>
      </p:sp>
      <p:sp>
        <p:nvSpPr>
          <p:cNvPr id="3" name="Content Placeholder 2"/>
          <p:cNvSpPr>
            <a:spLocks noGrp="1"/>
          </p:cNvSpPr>
          <p:nvPr>
            <p:ph idx="1"/>
          </p:nvPr>
        </p:nvSpPr>
        <p:spPr>
          <a:xfrm>
            <a:off x="381000" y="1219200"/>
            <a:ext cx="8382000" cy="5181600"/>
          </a:xfrm>
        </p:spPr>
        <p:txBody>
          <a:bodyPr>
            <a:normAutofit/>
          </a:bodyPr>
          <a:lstStyle/>
          <a:p>
            <a:r>
              <a:rPr lang="en-US" sz="2000" dirty="0"/>
              <a:t>Sequence of Requests in Authorization Code Grant Flow</a:t>
            </a:r>
          </a:p>
          <a:p>
            <a:pPr lvl="1"/>
            <a:r>
              <a:rPr lang="en-US" sz="1800" dirty="0"/>
              <a:t>Application redirects to AAD authorization endpoint</a:t>
            </a:r>
          </a:p>
          <a:p>
            <a:pPr lvl="1"/>
            <a:r>
              <a:rPr lang="en-US" sz="1800" dirty="0"/>
              <a:t>User prompted to log  on at Windows logon page</a:t>
            </a:r>
          </a:p>
          <a:p>
            <a:pPr lvl="1"/>
            <a:r>
              <a:rPr lang="en-US" sz="1800" dirty="0"/>
              <a:t>User prompted to consent to permissions (first access)</a:t>
            </a:r>
          </a:p>
          <a:p>
            <a:pPr lvl="1"/>
            <a:r>
              <a:rPr lang="en-US" sz="1800" dirty="0"/>
              <a:t>AAD redirects to application with authorization code</a:t>
            </a:r>
          </a:p>
          <a:p>
            <a:pPr lvl="1"/>
            <a:r>
              <a:rPr lang="en-US" sz="1800" dirty="0"/>
              <a:t>Application redirects to AAD access token endpoint</a:t>
            </a:r>
          </a:p>
        </p:txBody>
      </p:sp>
      <p:sp>
        <p:nvSpPr>
          <p:cNvPr id="4" name="Rectangle 3"/>
          <p:cNvSpPr/>
          <p:nvPr/>
        </p:nvSpPr>
        <p:spPr bwMode="auto">
          <a:xfrm>
            <a:off x="782058" y="3626241"/>
            <a:ext cx="360754" cy="2819400"/>
          </a:xfrm>
          <a:prstGeom prst="rect">
            <a:avLst/>
          </a:prstGeom>
          <a:solidFill>
            <a:schemeClr val="tx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5" name="Rectangle 4"/>
          <p:cNvSpPr/>
          <p:nvPr/>
        </p:nvSpPr>
        <p:spPr bwMode="auto">
          <a:xfrm>
            <a:off x="3347416" y="3626241"/>
            <a:ext cx="360754" cy="2819400"/>
          </a:xfrm>
          <a:prstGeom prst="rect">
            <a:avLst/>
          </a:prstGeom>
          <a:solidFill>
            <a:schemeClr val="accent2"/>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6" name="Rectangle 5"/>
          <p:cNvSpPr/>
          <p:nvPr/>
        </p:nvSpPr>
        <p:spPr bwMode="auto">
          <a:xfrm>
            <a:off x="5912773" y="3626241"/>
            <a:ext cx="360754" cy="2819400"/>
          </a:xfrm>
          <a:prstGeom prst="rect">
            <a:avLst/>
          </a:prstGeom>
          <a:solidFill>
            <a:schemeClr val="accent3"/>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7" name="Rectangle 6"/>
          <p:cNvSpPr/>
          <p:nvPr/>
        </p:nvSpPr>
        <p:spPr bwMode="auto">
          <a:xfrm>
            <a:off x="7530103" y="3623030"/>
            <a:ext cx="360754" cy="2816831"/>
          </a:xfrm>
          <a:prstGeom prst="rect">
            <a:avLst/>
          </a:prstGeom>
          <a:solidFill>
            <a:schemeClr val="accent4"/>
          </a:solidFill>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5708" rIns="0" bIns="4570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3916" fontAlgn="base">
              <a:spcBef>
                <a:spcPct val="0"/>
              </a:spcBef>
              <a:spcAft>
                <a:spcPct val="0"/>
              </a:spcAft>
            </a:pPr>
            <a:endParaRPr lang="en-US" sz="1600" dirty="0">
              <a:solidFill>
                <a:schemeClr val="tx1"/>
              </a:solidFill>
            </a:endParaRPr>
          </a:p>
        </p:txBody>
      </p:sp>
      <p:sp>
        <p:nvSpPr>
          <p:cNvPr id="8" name="TextBox 9"/>
          <p:cNvSpPr txBox="1"/>
          <p:nvPr/>
        </p:nvSpPr>
        <p:spPr>
          <a:xfrm>
            <a:off x="273820" y="6426831"/>
            <a:ext cx="1559420" cy="44193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100" b="1" dirty="0"/>
              <a:t>Client Application</a:t>
            </a:r>
          </a:p>
        </p:txBody>
      </p:sp>
      <p:sp>
        <p:nvSpPr>
          <p:cNvPr id="9" name="TextBox 10"/>
          <p:cNvSpPr txBox="1"/>
          <p:nvPr/>
        </p:nvSpPr>
        <p:spPr>
          <a:xfrm>
            <a:off x="2569730" y="6198231"/>
            <a:ext cx="1998758" cy="671226"/>
          </a:xfrm>
          <a:prstGeom prst="rect">
            <a:avLst/>
          </a:prstGeom>
          <a:noFill/>
        </p:spPr>
        <p:txBody>
          <a:bodyPr wrap="squar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endParaRPr lang="en-US" sz="1100" b="1" dirty="0"/>
          </a:p>
          <a:p>
            <a:pPr algn="ctr">
              <a:lnSpc>
                <a:spcPct val="90000"/>
              </a:lnSpc>
              <a:spcAft>
                <a:spcPts val="588"/>
              </a:spcAft>
            </a:pPr>
            <a:r>
              <a:rPr lang="en-US" sz="1100" b="1" dirty="0"/>
              <a:t>Authorization Endpoint</a:t>
            </a:r>
          </a:p>
        </p:txBody>
      </p:sp>
      <p:sp>
        <p:nvSpPr>
          <p:cNvPr id="10" name="TextBox 11"/>
          <p:cNvSpPr txBox="1"/>
          <p:nvPr/>
        </p:nvSpPr>
        <p:spPr>
          <a:xfrm>
            <a:off x="5333350" y="6198231"/>
            <a:ext cx="1455225" cy="671226"/>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endParaRPr lang="en-US" sz="1100" b="1" dirty="0"/>
          </a:p>
          <a:p>
            <a:pPr algn="ctr">
              <a:lnSpc>
                <a:spcPct val="90000"/>
              </a:lnSpc>
              <a:spcAft>
                <a:spcPts val="588"/>
              </a:spcAft>
            </a:pPr>
            <a:r>
              <a:rPr lang="en-US" sz="1100" b="1" dirty="0"/>
              <a:t>Token Endpoint	</a:t>
            </a:r>
          </a:p>
        </p:txBody>
      </p:sp>
      <p:sp>
        <p:nvSpPr>
          <p:cNvPr id="11" name="TextBox 12"/>
          <p:cNvSpPr txBox="1"/>
          <p:nvPr/>
        </p:nvSpPr>
        <p:spPr>
          <a:xfrm>
            <a:off x="6957857" y="6434391"/>
            <a:ext cx="1722927" cy="44193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lnSpc>
                <a:spcPct val="90000"/>
              </a:lnSpc>
              <a:spcAft>
                <a:spcPts val="588"/>
              </a:spcAft>
            </a:pPr>
            <a:r>
              <a:rPr lang="en-US" sz="1100" b="1" dirty="0"/>
              <a:t>Microsoft Graph API</a:t>
            </a:r>
          </a:p>
        </p:txBody>
      </p:sp>
      <p:cxnSp>
        <p:nvCxnSpPr>
          <p:cNvPr id="12" name="Straight Arrow Connector 11"/>
          <p:cNvCxnSpPr/>
          <p:nvPr/>
        </p:nvCxnSpPr>
        <p:spPr>
          <a:xfrm>
            <a:off x="1142812" y="3929750"/>
            <a:ext cx="2204605"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142812" y="4264910"/>
            <a:ext cx="2204605"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42812" y="4647613"/>
            <a:ext cx="1815077"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957889" y="4264911"/>
            <a:ext cx="0" cy="382702"/>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Box 19"/>
          <p:cNvSpPr txBox="1"/>
          <p:nvPr/>
        </p:nvSpPr>
        <p:spPr>
          <a:xfrm>
            <a:off x="1069807" y="3581400"/>
            <a:ext cx="2040321"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Request authorization code</a:t>
            </a:r>
          </a:p>
        </p:txBody>
      </p:sp>
      <p:sp>
        <p:nvSpPr>
          <p:cNvPr id="17" name="TextBox 20"/>
          <p:cNvSpPr txBox="1"/>
          <p:nvPr/>
        </p:nvSpPr>
        <p:spPr>
          <a:xfrm>
            <a:off x="1386410" y="3941750"/>
            <a:ext cx="2011467"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Sign-in via browser pop-up</a:t>
            </a:r>
          </a:p>
        </p:txBody>
      </p:sp>
      <p:sp>
        <p:nvSpPr>
          <p:cNvPr id="18" name="TextBox 21"/>
          <p:cNvSpPr txBox="1"/>
          <p:nvPr/>
        </p:nvSpPr>
        <p:spPr>
          <a:xfrm>
            <a:off x="1142811" y="4341158"/>
            <a:ext cx="1948950"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Return authorization code</a:t>
            </a:r>
          </a:p>
        </p:txBody>
      </p:sp>
      <p:cxnSp>
        <p:nvCxnSpPr>
          <p:cNvPr id="19" name="Straight Arrow Connector 18"/>
          <p:cNvCxnSpPr/>
          <p:nvPr/>
        </p:nvCxnSpPr>
        <p:spPr>
          <a:xfrm>
            <a:off x="1147215" y="5111679"/>
            <a:ext cx="4765558"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32365" y="5455040"/>
            <a:ext cx="4765558"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5"/>
          <p:cNvSpPr txBox="1"/>
          <p:nvPr/>
        </p:nvSpPr>
        <p:spPr>
          <a:xfrm>
            <a:off x="992969" y="4726870"/>
            <a:ext cx="5188619"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Pass authorization </a:t>
            </a:r>
            <a:r>
              <a:rPr lang="en-US" sz="1000" b="1"/>
              <a:t>code to acquire </a:t>
            </a:r>
            <a:r>
              <a:rPr lang="en-US" sz="1000" b="1" dirty="0"/>
              <a:t>access token for Microsoft Graph resource</a:t>
            </a:r>
          </a:p>
        </p:txBody>
      </p:sp>
      <p:sp>
        <p:nvSpPr>
          <p:cNvPr id="22" name="TextBox 26"/>
          <p:cNvSpPr txBox="1"/>
          <p:nvPr/>
        </p:nvSpPr>
        <p:spPr>
          <a:xfrm>
            <a:off x="1219801" y="5093786"/>
            <a:ext cx="3250782" cy="428082"/>
          </a:xfrm>
          <a:prstGeom prst="rect">
            <a:avLst/>
          </a:prstGeom>
          <a:noFill/>
        </p:spPr>
        <p:txBody>
          <a:bodyPr wrap="squar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Return access token and refresh token</a:t>
            </a:r>
          </a:p>
        </p:txBody>
      </p:sp>
      <p:cxnSp>
        <p:nvCxnSpPr>
          <p:cNvPr id="23" name="Straight Arrow Connector 22"/>
          <p:cNvCxnSpPr/>
          <p:nvPr/>
        </p:nvCxnSpPr>
        <p:spPr>
          <a:xfrm>
            <a:off x="1161231" y="5836040"/>
            <a:ext cx="6368872"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32"/>
          <p:cNvSpPr txBox="1"/>
          <p:nvPr/>
        </p:nvSpPr>
        <p:spPr>
          <a:xfrm>
            <a:off x="1165628" y="5836040"/>
            <a:ext cx="1810295" cy="386469"/>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50" b="1" dirty="0"/>
              <a:t>Return Http Response</a:t>
            </a:r>
          </a:p>
        </p:txBody>
      </p:sp>
      <p:sp>
        <p:nvSpPr>
          <p:cNvPr id="25" name="TextBox 33"/>
          <p:cNvSpPr txBox="1"/>
          <p:nvPr/>
        </p:nvSpPr>
        <p:spPr>
          <a:xfrm>
            <a:off x="1006707" y="5488805"/>
            <a:ext cx="3308296" cy="428082"/>
          </a:xfrm>
          <a:prstGeom prst="rect">
            <a:avLst/>
          </a:prstGeom>
          <a:noFill/>
        </p:spPr>
        <p:txBody>
          <a:bodyPr wrap="none" lIns="179238" tIns="143391" rIns="179238" bIns="143391"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nSpc>
                <a:spcPct val="90000"/>
              </a:lnSpc>
              <a:spcAft>
                <a:spcPts val="588"/>
              </a:spcAft>
            </a:pPr>
            <a:r>
              <a:rPr lang="en-US" sz="1000" b="1" dirty="0"/>
              <a:t>Call Microsoft Graph API using the access token</a:t>
            </a:r>
          </a:p>
        </p:txBody>
      </p:sp>
      <p:cxnSp>
        <p:nvCxnSpPr>
          <p:cNvPr id="26" name="Straight Arrow Connector 25"/>
          <p:cNvCxnSpPr/>
          <p:nvPr/>
        </p:nvCxnSpPr>
        <p:spPr>
          <a:xfrm>
            <a:off x="1150604" y="6167320"/>
            <a:ext cx="6286016"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39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2"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par>
                                <p:cTn id="27" presetID="22" presetClass="entr" presetSubtype="2"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righ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right)">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par>
                                <p:cTn id="51" presetID="22" presetClass="entr" presetSubtype="8"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par>
                                <p:cTn id="59" presetID="22" presetClass="entr" presetSubtype="2"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right)">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1" grpId="0"/>
      <p:bldP spid="22" grpId="0"/>
      <p:bldP spid="24" grpId="0"/>
      <p:bldP spid="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t>Using ADAL in a Web Client</a:t>
            </a:r>
            <a:endParaRPr lang="en-US" altLang="en-US" dirty="0"/>
          </a:p>
        </p:txBody>
      </p:sp>
      <p:sp>
        <p:nvSpPr>
          <p:cNvPr id="3" name="Footer Placeholder 2"/>
          <p:cNvSpPr>
            <a:spLocks noGrp="1"/>
          </p:cNvSpPr>
          <p:nvPr>
            <p:ph type="ftr" sz="quarter" idx="4294967295"/>
          </p:nvPr>
        </p:nvSpPr>
        <p:spPr>
          <a:xfrm>
            <a:off x="0" y="6329363"/>
            <a:ext cx="5811838" cy="363537"/>
          </a:xfrm>
          <a:prstGeom prst="rect">
            <a:avLst/>
          </a:prstGeom>
        </p:spPr>
        <p:txBody>
          <a:bodyPr/>
          <a:lstStyle/>
          <a:p>
            <a:pPr>
              <a:defRPr/>
            </a:pPr>
            <a:r>
              <a:rPr lang="en-US"/>
              <a:t>#ITDEVCON</a:t>
            </a:r>
          </a:p>
        </p:txBody>
      </p:sp>
    </p:spTree>
    <p:extLst>
      <p:ext uri="{BB962C8B-B14F-4D97-AF65-F5344CB8AC3E}">
        <p14:creationId xmlns:p14="http://schemas.microsoft.com/office/powerpoint/2010/main" val="1388646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p:txBody>
          <a:bodyPr/>
          <a:lstStyle/>
          <a:p>
            <a:r>
              <a:rPr lang="en-US" altLang="en-US" dirty="0"/>
              <a:t>Summary of OAuth Client Types</a:t>
            </a:r>
          </a:p>
        </p:txBody>
      </p:sp>
      <p:graphicFrame>
        <p:nvGraphicFramePr>
          <p:cNvPr id="3" name="Table 2"/>
          <p:cNvGraphicFramePr>
            <a:graphicFrameLocks noGrp="1"/>
          </p:cNvGraphicFramePr>
          <p:nvPr>
            <p:extLst>
              <p:ext uri="{D42A27DB-BD31-4B8C-83A1-F6EECF244321}">
                <p14:modId xmlns:p14="http://schemas.microsoft.com/office/powerpoint/2010/main" val="1309667708"/>
              </p:ext>
            </p:extLst>
          </p:nvPr>
        </p:nvGraphicFramePr>
        <p:xfrm>
          <a:off x="304800" y="1219200"/>
          <a:ext cx="8632824" cy="3276603"/>
        </p:xfrm>
        <a:graphic>
          <a:graphicData uri="http://schemas.openxmlformats.org/drawingml/2006/table">
            <a:tbl>
              <a:tblPr>
                <a:tableStyleId>{5C22544A-7EE6-4342-B048-85BDC9FD1C3A}</a:tableStyleId>
              </a:tblPr>
              <a:tblGrid>
                <a:gridCol w="2590800">
                  <a:extLst>
                    <a:ext uri="{9D8B030D-6E8A-4147-A177-3AD203B41FA5}">
                      <a16:colId xmlns:a16="http://schemas.microsoft.com/office/drawing/2014/main" val="20000"/>
                    </a:ext>
                  </a:extLst>
                </a:gridCol>
                <a:gridCol w="1334378">
                  <a:extLst>
                    <a:ext uri="{9D8B030D-6E8A-4147-A177-3AD203B41FA5}">
                      <a16:colId xmlns:a16="http://schemas.microsoft.com/office/drawing/2014/main" val="20001"/>
                    </a:ext>
                  </a:extLst>
                </a:gridCol>
                <a:gridCol w="1590594">
                  <a:extLst>
                    <a:ext uri="{9D8B030D-6E8A-4147-A177-3AD203B41FA5}">
                      <a16:colId xmlns:a16="http://schemas.microsoft.com/office/drawing/2014/main" val="20002"/>
                    </a:ext>
                  </a:extLst>
                </a:gridCol>
                <a:gridCol w="1590594">
                  <a:extLst>
                    <a:ext uri="{9D8B030D-6E8A-4147-A177-3AD203B41FA5}">
                      <a16:colId xmlns:a16="http://schemas.microsoft.com/office/drawing/2014/main" val="20003"/>
                    </a:ext>
                  </a:extLst>
                </a:gridCol>
                <a:gridCol w="1526458">
                  <a:extLst>
                    <a:ext uri="{9D8B030D-6E8A-4147-A177-3AD203B41FA5}">
                      <a16:colId xmlns:a16="http://schemas.microsoft.com/office/drawing/2014/main" val="20004"/>
                    </a:ext>
                  </a:extLst>
                </a:gridCol>
              </a:tblGrid>
              <a:tr h="364067">
                <a:tc>
                  <a:txBody>
                    <a:bodyPr/>
                    <a:lstStyle/>
                    <a:p>
                      <a:pPr algn="l" fontAlgn="b"/>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Web Client SPA</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Hybrid Native Client</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Web Application Client</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tc>
                  <a:txBody>
                    <a:bodyPr/>
                    <a:lstStyle/>
                    <a:p>
                      <a:pPr algn="ctr" fontAlgn="b"/>
                      <a:r>
                        <a:rPr lang="en-US" sz="1050" b="1" u="none" strike="noStrike" dirty="0">
                          <a:solidFill>
                            <a:schemeClr val="bg1"/>
                          </a:solidFill>
                          <a:effectLst/>
                        </a:rPr>
                        <a:t>Web Service Client</a:t>
                      </a:r>
                      <a:endParaRPr lang="en-US" sz="1050" b="1" i="0" u="none" strike="noStrike" dirty="0">
                        <a:solidFill>
                          <a:schemeClr val="bg1"/>
                        </a:solidFill>
                        <a:effectLst/>
                        <a:latin typeface="Calibri" panose="020F0502020204030204" pitchFamily="34" charset="0"/>
                      </a:endParaRPr>
                    </a:p>
                  </a:txBody>
                  <a:tcPr marL="7305" marR="7305" marT="7305" marB="0" anchor="ctr">
                    <a:solidFill>
                      <a:schemeClr val="tx1"/>
                    </a:solidFill>
                  </a:tcPr>
                </a:tc>
                <a:extLst>
                  <a:ext uri="{0D108BD9-81ED-4DB2-BD59-A6C34878D82A}">
                    <a16:rowId xmlns:a16="http://schemas.microsoft.com/office/drawing/2014/main" val="10000"/>
                  </a:ext>
                </a:extLst>
              </a:tr>
              <a:tr h="364067">
                <a:tc>
                  <a:txBody>
                    <a:bodyPr/>
                    <a:lstStyle/>
                    <a:p>
                      <a:pPr algn="l" fontAlgn="b"/>
                      <a:r>
                        <a:rPr lang="en-US" sz="1050" b="1" u="none" strike="noStrike" dirty="0">
                          <a:effectLst/>
                        </a:rPr>
                        <a:t>Client Type</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dirty="0">
                          <a:effectLst/>
                        </a:rPr>
                        <a:t>Public</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Public or Confidential</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Confidential</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Confidential</a:t>
                      </a:r>
                      <a:endParaRPr lang="en-US" sz="1050" b="1" i="0" u="none" strike="noStrike" dirty="0">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1"/>
                  </a:ext>
                </a:extLst>
              </a:tr>
              <a:tr h="364067">
                <a:tc>
                  <a:txBody>
                    <a:bodyPr/>
                    <a:lstStyle/>
                    <a:p>
                      <a:pPr algn="l" fontAlgn="b"/>
                      <a:r>
                        <a:rPr lang="en-US" sz="1050" b="1" u="none" strike="noStrike">
                          <a:effectLst/>
                        </a:rPr>
                        <a:t>Verifiable Reply URL</a:t>
                      </a:r>
                      <a:endParaRPr lang="en-US" sz="1050" b="1" i="0" u="none" strike="noStrike">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No</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2"/>
                  </a:ext>
                </a:extLst>
              </a:tr>
              <a:tr h="364067">
                <a:tc>
                  <a:txBody>
                    <a:bodyPr/>
                    <a:lstStyle/>
                    <a:p>
                      <a:pPr algn="l" fontAlgn="b"/>
                      <a:r>
                        <a:rPr lang="en-US" sz="1050" b="1" u="none" strike="noStrike" dirty="0">
                          <a:effectLst/>
                        </a:rPr>
                        <a:t>Authenticates Client</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It Depends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3"/>
                  </a:ext>
                </a:extLst>
              </a:tr>
              <a:tr h="364067">
                <a:tc>
                  <a:txBody>
                    <a:bodyPr/>
                    <a:lstStyle/>
                    <a:p>
                      <a:pPr algn="l" fontAlgn="b"/>
                      <a:r>
                        <a:rPr lang="en-US" sz="1050" b="1" u="none" strike="noStrike">
                          <a:effectLst/>
                        </a:rPr>
                        <a:t>Token from Authorization Endpoint</a:t>
                      </a:r>
                      <a:endParaRPr lang="en-US" sz="1050" b="1" i="0" u="none" strike="noStrike">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4"/>
                  </a:ext>
                </a:extLst>
              </a:tr>
              <a:tr h="364067">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50" b="1" u="none" strike="noStrike" dirty="0">
                          <a:effectLst/>
                        </a:rPr>
                        <a:t>Access Token from URI Fragment</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i="0" u="none" strike="noStrike" dirty="0">
                          <a:solidFill>
                            <a:srgbClr val="000000"/>
                          </a:solidFill>
                          <a:effectLst/>
                          <a:latin typeface="Calibri" panose="020F0502020204030204" pitchFamily="34" charset="0"/>
                        </a:rPr>
                        <a:t>Yes</a:t>
                      </a:r>
                    </a:p>
                  </a:txBody>
                  <a:tcPr marL="7305" marR="7305" marT="7305" marB="0" anchor="ctr"/>
                </a:tc>
                <a:tc>
                  <a:txBody>
                    <a:bodyPr/>
                    <a:lstStyle/>
                    <a:p>
                      <a:pPr algn="ctr" fontAlgn="b"/>
                      <a:r>
                        <a:rPr lang="en-US" sz="1050" b="1" i="0" u="none" strike="noStrike" dirty="0">
                          <a:solidFill>
                            <a:srgbClr val="000000"/>
                          </a:solidFill>
                          <a:effectLst/>
                          <a:latin typeface="Calibri" panose="020F0502020204030204" pitchFamily="34" charset="0"/>
                        </a:rPr>
                        <a:t>No</a:t>
                      </a:r>
                    </a:p>
                  </a:txBody>
                  <a:tcPr marL="7305" marR="7305" marT="7305" marB="0" anchor="ctr"/>
                </a:tc>
                <a:tc>
                  <a:txBody>
                    <a:bodyPr/>
                    <a:lstStyle/>
                    <a:p>
                      <a:pPr algn="ctr" fontAlgn="b"/>
                      <a:r>
                        <a:rPr lang="en-US" sz="1050" b="1" i="0" u="none" strike="noStrike" dirty="0">
                          <a:solidFill>
                            <a:srgbClr val="000000"/>
                          </a:solidFill>
                          <a:effectLst/>
                          <a:latin typeface="Calibri" panose="020F0502020204030204" pitchFamily="34" charset="0"/>
                        </a:rPr>
                        <a:t>No</a:t>
                      </a:r>
                    </a:p>
                  </a:txBody>
                  <a:tcPr marL="7305" marR="7305" marT="7305" marB="0" anchor="ctr"/>
                </a:tc>
                <a:tc>
                  <a:txBody>
                    <a:bodyPr/>
                    <a:lstStyle/>
                    <a:p>
                      <a:pPr algn="ctr" fontAlgn="b"/>
                      <a:r>
                        <a:rPr lang="en-US" sz="1050" b="1" i="0" u="none" strike="noStrike" dirty="0">
                          <a:solidFill>
                            <a:srgbClr val="000000"/>
                          </a:solidFill>
                          <a:effectLst/>
                          <a:latin typeface="Calibri" panose="020F0502020204030204" pitchFamily="34" charset="0"/>
                        </a:rPr>
                        <a:t>No</a:t>
                      </a:r>
                    </a:p>
                  </a:txBody>
                  <a:tcPr marL="7305" marR="7305" marT="7305" marB="0" anchor="ctr"/>
                </a:tc>
                <a:extLst>
                  <a:ext uri="{0D108BD9-81ED-4DB2-BD59-A6C34878D82A}">
                    <a16:rowId xmlns:a16="http://schemas.microsoft.com/office/drawing/2014/main" val="10005"/>
                  </a:ext>
                </a:extLst>
              </a:tr>
              <a:tr h="364067">
                <a:tc>
                  <a:txBody>
                    <a:bodyPr/>
                    <a:lstStyle/>
                    <a:p>
                      <a:pPr algn="l" fontAlgn="b"/>
                      <a:r>
                        <a:rPr lang="en-US" sz="1050" b="1" u="none" strike="noStrike" dirty="0">
                          <a:effectLst/>
                        </a:rPr>
                        <a:t>Token from Token Endpoint</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6"/>
                  </a:ext>
                </a:extLst>
              </a:tr>
              <a:tr h="364067">
                <a:tc>
                  <a:txBody>
                    <a:bodyPr/>
                    <a:lstStyle/>
                    <a:p>
                      <a:pPr algn="l" fontAlgn="b"/>
                      <a:r>
                        <a:rPr lang="en-US" sz="1050" b="1" u="none" strike="noStrike" dirty="0">
                          <a:effectLst/>
                        </a:rPr>
                        <a:t>Can use refresh tokens</a:t>
                      </a:r>
                      <a:endParaRPr lang="en-US" sz="1050" b="1" i="0" u="none" strike="noStrike" dirty="0">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No</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Yes</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Yes</a:t>
                      </a:r>
                      <a:endParaRPr lang="en-US" sz="1050" b="1" i="0" u="none" strike="noStrike">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7"/>
                  </a:ext>
                </a:extLst>
              </a:tr>
              <a:tr h="364067">
                <a:tc>
                  <a:txBody>
                    <a:bodyPr/>
                    <a:lstStyle/>
                    <a:p>
                      <a:pPr algn="l" fontAlgn="b"/>
                      <a:r>
                        <a:rPr lang="en-US" sz="1050" b="1" u="none" strike="noStrike">
                          <a:effectLst/>
                        </a:rPr>
                        <a:t>Permissions</a:t>
                      </a:r>
                      <a:endParaRPr lang="en-US" sz="1050" b="1" i="0" u="none" strike="noStrike">
                        <a:solidFill>
                          <a:srgbClr val="000000"/>
                        </a:solidFill>
                        <a:effectLst/>
                        <a:latin typeface="Calibri" panose="020F0502020204030204" pitchFamily="34" charset="0"/>
                      </a:endParaRPr>
                    </a:p>
                  </a:txBody>
                  <a:tcPr marL="91445" marR="91445" anchor="ctr"/>
                </a:tc>
                <a:tc>
                  <a:txBody>
                    <a:bodyPr/>
                    <a:lstStyle/>
                    <a:p>
                      <a:pPr algn="ctr" fontAlgn="b"/>
                      <a:r>
                        <a:rPr lang="en-US" sz="1050" b="1" u="none" strike="noStrike">
                          <a:effectLst/>
                        </a:rPr>
                        <a:t>Delegated</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Delegated + App</a:t>
                      </a:r>
                      <a:endParaRPr lang="en-US" sz="1050" b="1" i="0" u="none" strike="noStrike" dirty="0">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a:effectLst/>
                        </a:rPr>
                        <a:t>Delegated + App</a:t>
                      </a:r>
                      <a:endParaRPr lang="en-US" sz="1050" b="1" i="0" u="none" strike="noStrike">
                        <a:solidFill>
                          <a:srgbClr val="000000"/>
                        </a:solidFill>
                        <a:effectLst/>
                        <a:latin typeface="Calibri" panose="020F0502020204030204" pitchFamily="34" charset="0"/>
                      </a:endParaRPr>
                    </a:p>
                  </a:txBody>
                  <a:tcPr marL="7305" marR="7305" marT="7305" marB="0" anchor="ctr"/>
                </a:tc>
                <a:tc>
                  <a:txBody>
                    <a:bodyPr/>
                    <a:lstStyle/>
                    <a:p>
                      <a:pPr algn="ctr" fontAlgn="b"/>
                      <a:r>
                        <a:rPr lang="en-US" sz="1050" b="1" u="none" strike="noStrike" dirty="0">
                          <a:effectLst/>
                        </a:rPr>
                        <a:t>Delegated + App</a:t>
                      </a:r>
                      <a:endParaRPr lang="en-US" sz="1050" b="1" i="0" u="none" strike="noStrike" dirty="0">
                        <a:solidFill>
                          <a:srgbClr val="000000"/>
                        </a:solidFill>
                        <a:effectLst/>
                        <a:latin typeface="Calibri" panose="020F0502020204030204" pitchFamily="34" charset="0"/>
                      </a:endParaRPr>
                    </a:p>
                  </a:txBody>
                  <a:tcPr marL="7305" marR="7305" marT="7305"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85170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Summary</a:t>
            </a:r>
          </a:p>
        </p:txBody>
      </p:sp>
      <p:sp>
        <p:nvSpPr>
          <p:cNvPr id="22531" name="Content Placeholder 2"/>
          <p:cNvSpPr>
            <a:spLocks noGrp="1"/>
          </p:cNvSpPr>
          <p:nvPr>
            <p:ph idx="1"/>
          </p:nvPr>
        </p:nvSpPr>
        <p:spPr/>
        <p:txBody>
          <a:bodyPr/>
          <a:lstStyle/>
          <a:p>
            <a:pPr>
              <a:buFont typeface="Wingdings" panose="05000000000000000000" pitchFamily="2" charset="2"/>
              <a:buChar char="ü"/>
            </a:pPr>
            <a:r>
              <a:rPr lang="en-US" altLang="en-US" dirty="0"/>
              <a:t>OAuth 2.0 and OpenID Connect</a:t>
            </a:r>
          </a:p>
          <a:p>
            <a:pPr>
              <a:buFont typeface="Wingdings" panose="05000000000000000000" pitchFamily="2" charset="2"/>
              <a:buChar char="ü"/>
            </a:pPr>
            <a:r>
              <a:rPr lang="en-US" altLang="en-US" dirty="0"/>
              <a:t>Azure Active Directory</a:t>
            </a:r>
          </a:p>
          <a:p>
            <a:pPr>
              <a:buFont typeface="Wingdings" panose="05000000000000000000" pitchFamily="2" charset="2"/>
              <a:buChar char="ü"/>
            </a:pPr>
            <a:r>
              <a:rPr lang="en-US" altLang="en-US" dirty="0"/>
              <a:t>Creating Azure AD applications</a:t>
            </a:r>
          </a:p>
          <a:p>
            <a:pPr>
              <a:buFont typeface="Wingdings" panose="05000000000000000000" pitchFamily="2" charset="2"/>
              <a:buChar char="ü"/>
            </a:pPr>
            <a:r>
              <a:rPr lang="en-US" altLang="en-US" dirty="0"/>
              <a:t>Active Directory Authentication Library for .NET</a:t>
            </a:r>
          </a:p>
          <a:p>
            <a:pPr>
              <a:buFont typeface="Wingdings" panose="05000000000000000000" pitchFamily="2" charset="2"/>
              <a:buChar char="ü"/>
            </a:pPr>
            <a:r>
              <a:rPr lang="en-US" altLang="en-US" dirty="0"/>
              <a:t>Programming Web Clients</a:t>
            </a:r>
          </a:p>
        </p:txBody>
      </p:sp>
    </p:spTree>
    <p:extLst>
      <p:ext uri="{BB962C8B-B14F-4D97-AF65-F5344CB8AC3E}">
        <p14:creationId xmlns:p14="http://schemas.microsoft.com/office/powerpoint/2010/main" val="28734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p:cNvSpPr>
          <p:nvPr>
            <p:ph type="title"/>
          </p:nvPr>
        </p:nvSpPr>
        <p:spPr/>
        <p:txBody>
          <a:bodyPr/>
          <a:lstStyle/>
          <a:p>
            <a:r>
              <a:rPr lang="en-US" altLang="en-US"/>
              <a:t>Internet Security</a:t>
            </a:r>
          </a:p>
        </p:txBody>
      </p:sp>
      <p:sp>
        <p:nvSpPr>
          <p:cNvPr id="13" name="Rounded Rectangle 12"/>
          <p:cNvSpPr/>
          <p:nvPr/>
        </p:nvSpPr>
        <p:spPr>
          <a:xfrm>
            <a:off x="117475" y="1414462"/>
            <a:ext cx="8923338" cy="3919538"/>
          </a:xfrm>
          <a:prstGeom prst="roundRect">
            <a:avLst>
              <a:gd name="adj" fmla="val 10027"/>
            </a:avLst>
          </a:prstGeom>
          <a:solidFill>
            <a:schemeClr val="bg1"/>
          </a:solidFill>
        </p:spPr>
        <p:style>
          <a:lnRef idx="1">
            <a:schemeClr val="accent1"/>
          </a:lnRef>
          <a:fillRef idx="3">
            <a:schemeClr val="accent1"/>
          </a:fillRef>
          <a:effectRef idx="2">
            <a:schemeClr val="accent1"/>
          </a:effectRef>
          <a:fontRef idx="minor">
            <a:schemeClr val="lt1"/>
          </a:fontRef>
        </p:style>
        <p:txBody>
          <a:bodyPr/>
          <a:lstStyle/>
          <a:p>
            <a:pPr algn="ctr">
              <a:defRPr/>
            </a:pPr>
            <a:endParaRPr lang="en-US" sz="1600" dirty="0">
              <a:solidFill>
                <a:schemeClr val="tx1"/>
              </a:solidFill>
            </a:endParaRPr>
          </a:p>
        </p:txBody>
      </p:sp>
      <p:pic>
        <p:nvPicPr>
          <p:cNvPr id="26628" name="Picture 2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0325" y="1611312"/>
            <a:ext cx="106680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32626" y="2293937"/>
            <a:ext cx="1065213"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2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77076" y="3911601"/>
            <a:ext cx="1065213"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31" name="Group 31"/>
          <p:cNvGrpSpPr>
            <a:grpSpLocks/>
          </p:cNvGrpSpPr>
          <p:nvPr/>
        </p:nvGrpSpPr>
        <p:grpSpPr bwMode="auto">
          <a:xfrm>
            <a:off x="361950" y="1646237"/>
            <a:ext cx="952500" cy="3416300"/>
            <a:chOff x="873281" y="1488740"/>
            <a:chExt cx="1125278" cy="3770345"/>
          </a:xfrm>
        </p:grpSpPr>
        <p:pic>
          <p:nvPicPr>
            <p:cNvPr id="26646" name="Picture 2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281" y="1488740"/>
              <a:ext cx="1115945" cy="94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7" name="Picture 2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8234" y="2429270"/>
              <a:ext cx="11203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8" name="Picture 2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281" y="3383357"/>
              <a:ext cx="1115945" cy="92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9" name="Picture 30"/>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8234" y="4304998"/>
              <a:ext cx="1095681"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 name="Straight Arrow Connector 2"/>
          <p:cNvCxnSpPr>
            <a:stCxn id="26646" idx="3"/>
          </p:cNvCxnSpPr>
          <p:nvPr/>
        </p:nvCxnSpPr>
        <p:spPr>
          <a:xfrm>
            <a:off x="1306513" y="2073275"/>
            <a:ext cx="874712" cy="633412"/>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1338263" y="3565526"/>
            <a:ext cx="868362" cy="217487"/>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6647" idx="3"/>
          </p:cNvCxnSpPr>
          <p:nvPr/>
        </p:nvCxnSpPr>
        <p:spPr>
          <a:xfrm>
            <a:off x="1314451" y="2930525"/>
            <a:ext cx="885825" cy="246062"/>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1338263" y="3886200"/>
            <a:ext cx="893762" cy="723900"/>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3905251" y="2198688"/>
            <a:ext cx="1139825" cy="1065213"/>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3905251" y="3263901"/>
            <a:ext cx="3027363" cy="820737"/>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905251" y="3292476"/>
            <a:ext cx="1235075" cy="1038225"/>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6639" name="TextBox 32"/>
          <p:cNvSpPr txBox="1">
            <a:spLocks noChangeArrowheads="1"/>
          </p:cNvSpPr>
          <p:nvPr/>
        </p:nvSpPr>
        <p:spPr bwMode="auto">
          <a:xfrm>
            <a:off x="6207125" y="1968501"/>
            <a:ext cx="1316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9pPr>
          </a:lstStyle>
          <a:p>
            <a:pPr>
              <a:spcBef>
                <a:spcPct val="0"/>
              </a:spcBef>
              <a:buFontTx/>
              <a:buNone/>
            </a:pPr>
            <a:r>
              <a:rPr lang="en-US" altLang="en-US" sz="1200">
                <a:solidFill>
                  <a:schemeClr val="tx1"/>
                </a:solidFill>
              </a:rPr>
              <a:t>FaceBook</a:t>
            </a:r>
          </a:p>
        </p:txBody>
      </p:sp>
      <p:sp>
        <p:nvSpPr>
          <p:cNvPr id="26640" name="TextBox 45"/>
          <p:cNvSpPr txBox="1">
            <a:spLocks noChangeArrowheads="1"/>
          </p:cNvSpPr>
          <p:nvPr/>
        </p:nvSpPr>
        <p:spPr bwMode="auto">
          <a:xfrm>
            <a:off x="8077201" y="2643188"/>
            <a:ext cx="9128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9pPr>
          </a:lstStyle>
          <a:p>
            <a:pPr>
              <a:spcBef>
                <a:spcPct val="0"/>
              </a:spcBef>
              <a:buFontTx/>
              <a:buNone/>
            </a:pPr>
            <a:r>
              <a:rPr lang="en-US" altLang="en-US" sz="1200">
                <a:solidFill>
                  <a:schemeClr val="tx1"/>
                </a:solidFill>
              </a:rPr>
              <a:t>Google</a:t>
            </a:r>
          </a:p>
        </p:txBody>
      </p:sp>
      <p:sp>
        <p:nvSpPr>
          <p:cNvPr id="26641" name="TextBox 46"/>
          <p:cNvSpPr txBox="1">
            <a:spLocks noChangeArrowheads="1"/>
          </p:cNvSpPr>
          <p:nvPr/>
        </p:nvSpPr>
        <p:spPr bwMode="auto">
          <a:xfrm>
            <a:off x="8075614" y="3998913"/>
            <a:ext cx="10683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9pPr>
          </a:lstStyle>
          <a:p>
            <a:pPr>
              <a:spcBef>
                <a:spcPct val="0"/>
              </a:spcBef>
              <a:buFontTx/>
              <a:buNone/>
            </a:pPr>
            <a:r>
              <a:rPr lang="en-US" altLang="en-US" sz="1200">
                <a:solidFill>
                  <a:schemeClr val="tx1"/>
                </a:solidFill>
              </a:rPr>
              <a:t>Office 365</a:t>
            </a:r>
          </a:p>
        </p:txBody>
      </p:sp>
      <p:pic>
        <p:nvPicPr>
          <p:cNvPr id="26642" name="Picture 2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56188" y="4084637"/>
            <a:ext cx="1065212"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3" name="TextBox 46"/>
          <p:cNvSpPr txBox="1">
            <a:spLocks noChangeArrowheads="1"/>
          </p:cNvSpPr>
          <p:nvPr/>
        </p:nvSpPr>
        <p:spPr bwMode="auto">
          <a:xfrm>
            <a:off x="6054725" y="4173538"/>
            <a:ext cx="10683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rgbClr val="2D7CBB"/>
                </a:solidFill>
                <a:latin typeface="Century Gothic" panose="020B0502020202020204" pitchFamily="34" charset="0"/>
                <a:ea typeface="MS PGothic" pitchFamily="34" charset="-128"/>
              </a:defRPr>
            </a:lvl1pPr>
            <a:lvl2pPr marL="742950" indent="-285750">
              <a:spcBef>
                <a:spcPct val="20000"/>
              </a:spcBef>
              <a:buFont typeface="Arial" panose="020B0604020202020204" pitchFamily="34" charset="0"/>
              <a:buChar char="–"/>
              <a:defRPr sz="2800">
                <a:solidFill>
                  <a:srgbClr val="7F7F7F"/>
                </a:solidFill>
                <a:latin typeface="Century Gothic" panose="020B0502020202020204" pitchFamily="34" charset="0"/>
                <a:ea typeface="MS PGothic" pitchFamily="34" charset="-128"/>
              </a:defRPr>
            </a:lvl2pPr>
            <a:lvl3pPr marL="1143000" indent="-228600">
              <a:spcBef>
                <a:spcPct val="20000"/>
              </a:spcBef>
              <a:buFont typeface="Arial" panose="020B0604020202020204" pitchFamily="34" charset="0"/>
              <a:buChar char="•"/>
              <a:defRPr sz="2400">
                <a:solidFill>
                  <a:srgbClr val="7F7F7F"/>
                </a:solidFill>
                <a:latin typeface="Century Gothic" panose="020B0502020202020204" pitchFamily="34" charset="0"/>
                <a:ea typeface="MS PGothic" pitchFamily="34" charset="-128"/>
              </a:defRPr>
            </a:lvl3pPr>
            <a:lvl4pPr marL="16002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4pPr>
            <a:lvl5pPr marL="2057400" indent="-228600">
              <a:spcBef>
                <a:spcPct val="20000"/>
              </a:spcBef>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7F7F7F"/>
                </a:solidFill>
                <a:latin typeface="Century Gothic" panose="020B0502020202020204" pitchFamily="34" charset="0"/>
                <a:ea typeface="MS PGothic" pitchFamily="34" charset="-128"/>
              </a:defRPr>
            </a:lvl9pPr>
          </a:lstStyle>
          <a:p>
            <a:pPr>
              <a:spcBef>
                <a:spcPct val="0"/>
              </a:spcBef>
              <a:buFontTx/>
              <a:buNone/>
            </a:pPr>
            <a:r>
              <a:rPr lang="en-US" altLang="en-US" sz="1200">
                <a:solidFill>
                  <a:schemeClr val="tx1"/>
                </a:solidFill>
              </a:rPr>
              <a:t>Power BI</a:t>
            </a:r>
          </a:p>
        </p:txBody>
      </p:sp>
      <p:cxnSp>
        <p:nvCxnSpPr>
          <p:cNvPr id="27" name="Straight Arrow Connector 26"/>
          <p:cNvCxnSpPr/>
          <p:nvPr/>
        </p:nvCxnSpPr>
        <p:spPr>
          <a:xfrm flipV="1">
            <a:off x="4010026" y="3059112"/>
            <a:ext cx="2868613" cy="147638"/>
          </a:xfrm>
          <a:prstGeom prst="straightConnector1">
            <a:avLst/>
          </a:prstGeom>
          <a:ln w="1905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6645" name="Picture 2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319339" y="2371725"/>
            <a:ext cx="17113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996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58750" y="2085976"/>
            <a:ext cx="8826500" cy="354012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Oval 21"/>
          <p:cNvSpPr/>
          <p:nvPr/>
        </p:nvSpPr>
        <p:spPr>
          <a:xfrm>
            <a:off x="1881189" y="3351214"/>
            <a:ext cx="2365375" cy="1152525"/>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b="1" dirty="0">
                <a:solidFill>
                  <a:srgbClr val="C00000"/>
                </a:solidFill>
              </a:rPr>
              <a:t>Authentication Flow</a:t>
            </a:r>
          </a:p>
        </p:txBody>
      </p:sp>
      <p:sp>
        <p:nvSpPr>
          <p:cNvPr id="27652" name="Title 4"/>
          <p:cNvSpPr>
            <a:spLocks noGrp="1"/>
          </p:cNvSpPr>
          <p:nvPr>
            <p:ph type="title"/>
          </p:nvPr>
        </p:nvSpPr>
        <p:spPr/>
        <p:txBody>
          <a:bodyPr/>
          <a:lstStyle/>
          <a:p>
            <a:r>
              <a:rPr lang="en-US" altLang="en-US"/>
              <a:t>OAuth 2.0</a:t>
            </a:r>
          </a:p>
        </p:txBody>
      </p:sp>
      <p:sp>
        <p:nvSpPr>
          <p:cNvPr id="7" name="Rectangle 6"/>
          <p:cNvSpPr/>
          <p:nvPr/>
        </p:nvSpPr>
        <p:spPr>
          <a:xfrm>
            <a:off x="344489" y="2814639"/>
            <a:ext cx="2014537" cy="79692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User agent</a:t>
            </a:r>
          </a:p>
          <a:p>
            <a:pPr algn="ctr">
              <a:defRPr/>
            </a:pPr>
            <a:r>
              <a:rPr lang="en-US" sz="900" b="1" dirty="0">
                <a:solidFill>
                  <a:srgbClr val="CCECFF"/>
                </a:solidFill>
              </a:rPr>
              <a:t>End user working in browser</a:t>
            </a:r>
          </a:p>
        </p:txBody>
      </p:sp>
      <p:sp>
        <p:nvSpPr>
          <p:cNvPr id="8" name="Rectangle 7"/>
          <p:cNvSpPr/>
          <p:nvPr/>
        </p:nvSpPr>
        <p:spPr>
          <a:xfrm>
            <a:off x="3790950" y="2814639"/>
            <a:ext cx="2014538" cy="79692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Client</a:t>
            </a:r>
          </a:p>
          <a:p>
            <a:pPr algn="ctr">
              <a:defRPr/>
            </a:pPr>
            <a:r>
              <a:rPr lang="en-US" sz="900" b="1" dirty="0">
                <a:solidFill>
                  <a:srgbClr val="FFCC99"/>
                </a:solidFill>
              </a:rPr>
              <a:t>Your Custom Application</a:t>
            </a:r>
          </a:p>
        </p:txBody>
      </p:sp>
      <p:sp>
        <p:nvSpPr>
          <p:cNvPr id="10" name="Rectangle 9"/>
          <p:cNvSpPr/>
          <p:nvPr/>
        </p:nvSpPr>
        <p:spPr>
          <a:xfrm>
            <a:off x="6769100" y="2301876"/>
            <a:ext cx="2014538"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1</a:t>
            </a:r>
          </a:p>
        </p:txBody>
      </p:sp>
      <p:sp>
        <p:nvSpPr>
          <p:cNvPr id="11" name="Rectangle 10"/>
          <p:cNvSpPr/>
          <p:nvPr/>
        </p:nvSpPr>
        <p:spPr>
          <a:xfrm>
            <a:off x="6784975" y="2938464"/>
            <a:ext cx="2014538"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2</a:t>
            </a:r>
          </a:p>
        </p:txBody>
      </p:sp>
      <p:sp>
        <p:nvSpPr>
          <p:cNvPr id="12" name="Rectangle 11"/>
          <p:cNvSpPr/>
          <p:nvPr/>
        </p:nvSpPr>
        <p:spPr>
          <a:xfrm>
            <a:off x="6807201" y="3557589"/>
            <a:ext cx="2016125" cy="549275"/>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Resource service 3</a:t>
            </a:r>
          </a:p>
        </p:txBody>
      </p:sp>
      <p:cxnSp>
        <p:nvCxnSpPr>
          <p:cNvPr id="14" name="Straight Arrow Connector 13"/>
          <p:cNvCxnSpPr>
            <a:stCxn id="8" idx="3"/>
            <a:endCxn id="10" idx="1"/>
          </p:cNvCxnSpPr>
          <p:nvPr/>
        </p:nvCxnSpPr>
        <p:spPr>
          <a:xfrm flipV="1">
            <a:off x="5805488" y="2576514"/>
            <a:ext cx="963612" cy="636587"/>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3"/>
            <a:endCxn id="11" idx="1"/>
          </p:cNvCxnSpPr>
          <p:nvPr/>
        </p:nvCxnSpPr>
        <p:spPr>
          <a:xfrm>
            <a:off x="5805489" y="3213100"/>
            <a:ext cx="979487" cy="0"/>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3"/>
            <a:endCxn id="12" idx="1"/>
          </p:cNvCxnSpPr>
          <p:nvPr/>
        </p:nvCxnSpPr>
        <p:spPr>
          <a:xfrm>
            <a:off x="5805488" y="3213101"/>
            <a:ext cx="1001712" cy="619125"/>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3"/>
            <a:endCxn id="8" idx="1"/>
          </p:cNvCxnSpPr>
          <p:nvPr/>
        </p:nvCxnSpPr>
        <p:spPr>
          <a:xfrm>
            <a:off x="2359026" y="3213100"/>
            <a:ext cx="1431925" cy="0"/>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4" name="Freeform 43"/>
          <p:cNvSpPr/>
          <p:nvPr/>
        </p:nvSpPr>
        <p:spPr>
          <a:xfrm>
            <a:off x="4246564" y="3611564"/>
            <a:ext cx="604837" cy="1360487"/>
          </a:xfrm>
          <a:custGeom>
            <a:avLst/>
            <a:gdLst>
              <a:gd name="connsiteX0" fmla="*/ 0 w 680132"/>
              <a:gd name="connsiteY0" fmla="*/ 1186453 h 1289099"/>
              <a:gd name="connsiteX1" fmla="*/ 483650 w 680132"/>
              <a:gd name="connsiteY1" fmla="*/ 1171339 h 1289099"/>
              <a:gd name="connsiteX2" fmla="*/ 680132 w 680132"/>
              <a:gd name="connsiteY2" fmla="*/ 0 h 1289099"/>
            </a:gdLst>
            <a:ahLst/>
            <a:cxnLst>
              <a:cxn ang="0">
                <a:pos x="connsiteX0" y="connsiteY0"/>
              </a:cxn>
              <a:cxn ang="0">
                <a:pos x="connsiteX1" y="connsiteY1"/>
              </a:cxn>
              <a:cxn ang="0">
                <a:pos x="connsiteX2" y="connsiteY2"/>
              </a:cxn>
            </a:cxnLst>
            <a:rect l="l" t="t" r="r" b="b"/>
            <a:pathLst>
              <a:path w="680132" h="1289099">
                <a:moveTo>
                  <a:pt x="0" y="1186453"/>
                </a:moveTo>
                <a:cubicBezTo>
                  <a:pt x="185147" y="1277767"/>
                  <a:pt x="370295" y="1369081"/>
                  <a:pt x="483650" y="1171339"/>
                </a:cubicBezTo>
                <a:cubicBezTo>
                  <a:pt x="597005" y="973597"/>
                  <a:pt x="638568" y="486798"/>
                  <a:pt x="680132" y="0"/>
                </a:cubicBezTo>
              </a:path>
            </a:pathLst>
          </a:custGeom>
          <a:noFill/>
          <a:ln w="28575">
            <a:solidFill>
              <a:srgbClr val="C00000"/>
            </a:solidFill>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 name="Rounded Rectangle 42"/>
          <p:cNvSpPr/>
          <p:nvPr/>
        </p:nvSpPr>
        <p:spPr>
          <a:xfrm>
            <a:off x="4459288" y="3870325"/>
            <a:ext cx="785812" cy="361950"/>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srgbClr val="FF0000"/>
                </a:solidFill>
                <a:latin typeface="Lucida Console" panose="020B0609040504020204" pitchFamily="49" charset="0"/>
              </a:rPr>
              <a:t>access token</a:t>
            </a:r>
          </a:p>
        </p:txBody>
      </p:sp>
      <p:sp>
        <p:nvSpPr>
          <p:cNvPr id="9" name="Rectangle 8"/>
          <p:cNvSpPr/>
          <p:nvPr/>
        </p:nvSpPr>
        <p:spPr>
          <a:xfrm>
            <a:off x="1908176" y="4292600"/>
            <a:ext cx="2354263" cy="113188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Authorization server</a:t>
            </a:r>
          </a:p>
          <a:p>
            <a:pPr algn="ctr">
              <a:defRPr/>
            </a:pPr>
            <a:r>
              <a:rPr lang="en-US" sz="900" b="1" dirty="0" err="1">
                <a:solidFill>
                  <a:srgbClr val="FF99CC"/>
                </a:solidFill>
              </a:rPr>
              <a:t>FaceBook</a:t>
            </a:r>
            <a:r>
              <a:rPr lang="en-US" sz="900" b="1" dirty="0">
                <a:solidFill>
                  <a:srgbClr val="FF99CC"/>
                </a:solidFill>
              </a:rPr>
              <a:t>, Google,</a:t>
            </a:r>
          </a:p>
          <a:p>
            <a:pPr algn="ctr">
              <a:defRPr/>
            </a:pPr>
            <a:r>
              <a:rPr lang="en-US" sz="900" b="1" dirty="0">
                <a:solidFill>
                  <a:srgbClr val="FF99CC"/>
                </a:solidFill>
              </a:rPr>
              <a:t>Twitter, GitHub</a:t>
            </a:r>
          </a:p>
          <a:p>
            <a:pPr algn="ctr">
              <a:defRPr/>
            </a:pPr>
            <a:r>
              <a:rPr lang="en-US" sz="900" b="1" dirty="0">
                <a:solidFill>
                  <a:srgbClr val="FF99CC"/>
                </a:solidFill>
              </a:rPr>
              <a:t>Azure Active Directory</a:t>
            </a:r>
          </a:p>
        </p:txBody>
      </p:sp>
    </p:spTree>
    <p:extLst>
      <p:ext uri="{BB962C8B-B14F-4D97-AF65-F5344CB8AC3E}">
        <p14:creationId xmlns:p14="http://schemas.microsoft.com/office/powerpoint/2010/main" val="91529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into an Access Token</a:t>
            </a:r>
          </a:p>
        </p:txBody>
      </p:sp>
      <p:pic>
        <p:nvPicPr>
          <p:cNvPr id="3" name="Picture 2"/>
          <p:cNvPicPr>
            <a:picLocks noChangeAspect="1"/>
          </p:cNvPicPr>
          <p:nvPr/>
        </p:nvPicPr>
        <p:blipFill>
          <a:blip r:embed="rId2"/>
          <a:stretch>
            <a:fillRect/>
          </a:stretch>
        </p:blipFill>
        <p:spPr>
          <a:xfrm>
            <a:off x="371475" y="1371600"/>
            <a:ext cx="8172450" cy="4619625"/>
          </a:xfrm>
          <a:prstGeom prst="rect">
            <a:avLst/>
          </a:prstGeom>
          <a:ln>
            <a:solidFill>
              <a:schemeClr val="bg1">
                <a:lumMod val="65000"/>
              </a:schemeClr>
            </a:solidFill>
          </a:ln>
        </p:spPr>
      </p:pic>
    </p:spTree>
    <p:extLst>
      <p:ext uri="{BB962C8B-B14F-4D97-AF65-F5344CB8AC3E}">
        <p14:creationId xmlns:p14="http://schemas.microsoft.com/office/powerpoint/2010/main" val="40952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t>OAuth Client Registration</a:t>
            </a:r>
          </a:p>
        </p:txBody>
      </p:sp>
      <p:sp>
        <p:nvSpPr>
          <p:cNvPr id="3" name="Content Placeholder 2"/>
          <p:cNvSpPr>
            <a:spLocks noGrp="1"/>
          </p:cNvSpPr>
          <p:nvPr>
            <p:ph idx="1"/>
          </p:nvPr>
        </p:nvSpPr>
        <p:spPr/>
        <p:txBody>
          <a:bodyPr/>
          <a:lstStyle/>
          <a:p>
            <a:pPr>
              <a:defRPr/>
            </a:pPr>
            <a:r>
              <a:rPr lang="en-US" sz="2400" dirty="0"/>
              <a:t>Client must be registered with authorization server</a:t>
            </a:r>
          </a:p>
          <a:p>
            <a:pPr lvl="1">
              <a:defRPr/>
            </a:pPr>
            <a:r>
              <a:rPr lang="en-US" sz="2000" dirty="0"/>
              <a:t>Authorization server tracks each client with unique Client ID</a:t>
            </a:r>
          </a:p>
          <a:p>
            <a:pPr lvl="1">
              <a:defRPr/>
            </a:pPr>
            <a:r>
              <a:rPr lang="en-US" sz="2000" dirty="0"/>
              <a:t>Client should be registered with one or more Reply URLs</a:t>
            </a:r>
          </a:p>
          <a:p>
            <a:pPr lvl="1">
              <a:defRPr/>
            </a:pPr>
            <a:r>
              <a:rPr lang="en-US" sz="2000" dirty="0"/>
              <a:t>Reply URL should be fixed endpoint on Internet</a:t>
            </a:r>
          </a:p>
          <a:p>
            <a:pPr lvl="1">
              <a:defRPr/>
            </a:pPr>
            <a:r>
              <a:rPr lang="en-US" sz="2000" dirty="0"/>
              <a:t>Reply URL used to transmit security tokens to clients</a:t>
            </a:r>
          </a:p>
          <a:p>
            <a:pPr lvl="1">
              <a:defRPr/>
            </a:pPr>
            <a:r>
              <a:rPr lang="en-US" sz="2000" dirty="0"/>
              <a:t>Client registration tracks permissions and other attributes</a:t>
            </a:r>
          </a:p>
        </p:txBody>
      </p:sp>
    </p:spTree>
    <p:extLst>
      <p:ext uri="{BB962C8B-B14F-4D97-AF65-F5344CB8AC3E}">
        <p14:creationId xmlns:p14="http://schemas.microsoft.com/office/powerpoint/2010/main" val="223952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Authentication Flows</a:t>
            </a:r>
          </a:p>
        </p:txBody>
      </p:sp>
      <p:sp>
        <p:nvSpPr>
          <p:cNvPr id="3" name="Content Placeholder 2"/>
          <p:cNvSpPr>
            <a:spLocks noGrp="1"/>
          </p:cNvSpPr>
          <p:nvPr>
            <p:ph idx="1"/>
          </p:nvPr>
        </p:nvSpPr>
        <p:spPr/>
        <p:txBody>
          <a:bodyPr>
            <a:noAutofit/>
          </a:bodyPr>
          <a:lstStyle/>
          <a:p>
            <a:pPr>
              <a:defRPr/>
            </a:pPr>
            <a:r>
              <a:rPr lang="en-US" sz="2400" dirty="0"/>
              <a:t>User Credentials Flow</a:t>
            </a:r>
            <a:r>
              <a:rPr lang="en-US" sz="1600" dirty="0"/>
              <a:t> </a:t>
            </a:r>
            <a:r>
              <a:rPr lang="en-US" sz="1600" i="1" dirty="0">
                <a:solidFill>
                  <a:srgbClr val="C00000"/>
                </a:solidFill>
              </a:rPr>
              <a:t>(public client)</a:t>
            </a:r>
          </a:p>
          <a:p>
            <a:pPr lvl="1">
              <a:defRPr/>
            </a:pPr>
            <a:r>
              <a:rPr lang="en-US" sz="2000" dirty="0"/>
              <a:t>Used in Native clients to obtain access code </a:t>
            </a:r>
          </a:p>
          <a:p>
            <a:pPr lvl="1">
              <a:defRPr/>
            </a:pPr>
            <a:r>
              <a:rPr lang="en-US" sz="2000" dirty="0"/>
              <a:t>Requires passing user name and password </a:t>
            </a:r>
            <a:endParaRPr lang="en-US" dirty="0"/>
          </a:p>
          <a:p>
            <a:pPr>
              <a:defRPr/>
            </a:pPr>
            <a:r>
              <a:rPr lang="en-US" sz="2400" dirty="0"/>
              <a:t>Authorization Code Grant Flow</a:t>
            </a:r>
            <a:r>
              <a:rPr lang="en-US" sz="1800" dirty="0"/>
              <a:t> </a:t>
            </a:r>
            <a:r>
              <a:rPr lang="en-US" sz="1800" i="1" dirty="0">
                <a:solidFill>
                  <a:srgbClr val="C00000"/>
                </a:solidFill>
              </a:rPr>
              <a:t>(confidential client)</a:t>
            </a:r>
            <a:endParaRPr lang="en-US" sz="1800" dirty="0"/>
          </a:p>
          <a:p>
            <a:pPr lvl="1">
              <a:defRPr/>
            </a:pPr>
            <a:r>
              <a:rPr lang="en-US" sz="2000" dirty="0"/>
              <a:t>Client first obtains authorization code then access token</a:t>
            </a:r>
          </a:p>
          <a:p>
            <a:pPr lvl="1">
              <a:defRPr/>
            </a:pPr>
            <a:r>
              <a:rPr lang="en-US" sz="2000" dirty="0"/>
              <a:t>Server-side application code never sees user’s password</a:t>
            </a:r>
          </a:p>
          <a:p>
            <a:pPr>
              <a:defRPr/>
            </a:pPr>
            <a:r>
              <a:rPr lang="en-US" sz="2400" dirty="0"/>
              <a:t>Client Credentials Grant Flow</a:t>
            </a:r>
            <a:r>
              <a:rPr lang="en-US" sz="1800" dirty="0"/>
              <a:t> </a:t>
            </a:r>
            <a:r>
              <a:rPr lang="en-US" sz="1800" i="1" dirty="0">
                <a:solidFill>
                  <a:srgbClr val="C00000"/>
                </a:solidFill>
              </a:rPr>
              <a:t>(confidential client)</a:t>
            </a:r>
            <a:endParaRPr lang="en-US" sz="2400" dirty="0"/>
          </a:p>
          <a:p>
            <a:pPr lvl="1">
              <a:defRPr/>
            </a:pPr>
            <a:r>
              <a:rPr lang="en-US" sz="2000" dirty="0"/>
              <a:t>Authentication based on SSL certificate with public-private key pair</a:t>
            </a:r>
          </a:p>
          <a:p>
            <a:pPr lvl="1">
              <a:defRPr/>
            </a:pPr>
            <a:r>
              <a:rPr lang="en-US" sz="2000" dirty="0"/>
              <a:t>Used to obtain access token when using app-only permissions</a:t>
            </a:r>
          </a:p>
          <a:p>
            <a:pPr>
              <a:defRPr/>
            </a:pPr>
            <a:r>
              <a:rPr lang="en-US" sz="2400" dirty="0"/>
              <a:t>Implicit Grant Flow</a:t>
            </a:r>
            <a:r>
              <a:rPr lang="en-US" sz="1800" dirty="0"/>
              <a:t> </a:t>
            </a:r>
            <a:r>
              <a:rPr lang="en-US" sz="1800" i="1" dirty="0">
                <a:solidFill>
                  <a:srgbClr val="C00000"/>
                </a:solidFill>
              </a:rPr>
              <a:t>(public client)</a:t>
            </a:r>
            <a:endParaRPr lang="en-US" sz="1800" dirty="0"/>
          </a:p>
          <a:p>
            <a:pPr lvl="1">
              <a:defRPr/>
            </a:pPr>
            <a:r>
              <a:rPr lang="en-US" sz="2000" dirty="0"/>
              <a:t>Used in SPAs built with JavaScript and AngularJS</a:t>
            </a:r>
          </a:p>
          <a:p>
            <a:pPr lvl="1">
              <a:defRPr/>
            </a:pPr>
            <a:r>
              <a:rPr lang="en-US" sz="2000" dirty="0"/>
              <a:t>Application obtains access token w/o acquiring authorization code</a:t>
            </a:r>
          </a:p>
        </p:txBody>
      </p:sp>
    </p:spTree>
    <p:extLst>
      <p:ext uri="{BB962C8B-B14F-4D97-AF65-F5344CB8AC3E}">
        <p14:creationId xmlns:p14="http://schemas.microsoft.com/office/powerpoint/2010/main" val="179655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t>OAuth 2.0 and Authentication</a:t>
            </a:r>
          </a:p>
        </p:txBody>
      </p:sp>
      <p:sp>
        <p:nvSpPr>
          <p:cNvPr id="3" name="Content Placeholder 2"/>
          <p:cNvSpPr>
            <a:spLocks noGrp="1"/>
          </p:cNvSpPr>
          <p:nvPr>
            <p:ph idx="1"/>
          </p:nvPr>
        </p:nvSpPr>
        <p:spPr/>
        <p:txBody>
          <a:bodyPr>
            <a:normAutofit/>
          </a:bodyPr>
          <a:lstStyle/>
          <a:p>
            <a:pPr>
              <a:lnSpc>
                <a:spcPct val="150000"/>
              </a:lnSpc>
            </a:pPr>
            <a:r>
              <a:rPr lang="en-US" sz="2400" dirty="0"/>
              <a:t>OAuth 2.0 was designed for authorization</a:t>
            </a:r>
          </a:p>
          <a:p>
            <a:pPr lvl="1"/>
            <a:r>
              <a:rPr lang="en-US" sz="2000" dirty="0"/>
              <a:t>Creation of access token requires authentication</a:t>
            </a:r>
          </a:p>
          <a:p>
            <a:pPr lvl="1"/>
            <a:r>
              <a:rPr lang="en-US" sz="2000" dirty="0"/>
              <a:t>Authorization server passes access token to client</a:t>
            </a:r>
          </a:p>
          <a:p>
            <a:pPr lvl="1"/>
            <a:r>
              <a:rPr lang="en-US" sz="2000" dirty="0"/>
              <a:t>Client passes access token when calling resource services</a:t>
            </a:r>
          </a:p>
          <a:p>
            <a:pPr lvl="1"/>
            <a:r>
              <a:rPr lang="en-US" sz="2000" dirty="0"/>
              <a:t>Access token serves as app credentials for authorization</a:t>
            </a:r>
          </a:p>
          <a:p>
            <a:pPr>
              <a:lnSpc>
                <a:spcPct val="150000"/>
              </a:lnSpc>
            </a:pPr>
            <a:r>
              <a:rPr lang="en-US" sz="2400" dirty="0"/>
              <a:t>Access token not intended for user authentication</a:t>
            </a:r>
          </a:p>
          <a:p>
            <a:pPr lvl="1"/>
            <a:r>
              <a:rPr lang="en-US" sz="2000" dirty="0"/>
              <a:t>Access token not designed to carry user identity data</a:t>
            </a:r>
          </a:p>
          <a:p>
            <a:pPr lvl="1"/>
            <a:r>
              <a:rPr lang="en-US" sz="2000" dirty="0"/>
              <a:t>OAuth 2.0 doesn't require validation of access token</a:t>
            </a:r>
          </a:p>
          <a:p>
            <a:pPr lvl="1"/>
            <a:r>
              <a:rPr lang="en-US" sz="2000" dirty="0"/>
              <a:t>Naïve OAuth 2.0 implementations subject to attack</a:t>
            </a:r>
          </a:p>
          <a:p>
            <a:pPr lvl="1"/>
            <a:endParaRPr lang="en-US" sz="2000" dirty="0"/>
          </a:p>
        </p:txBody>
      </p:sp>
    </p:spTree>
    <p:extLst>
      <p:ext uri="{BB962C8B-B14F-4D97-AF65-F5344CB8AC3E}">
        <p14:creationId xmlns:p14="http://schemas.microsoft.com/office/powerpoint/2010/main" val="1518280522"/>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SharedWithUsers xmlns="7c797a3d-03eb-4d3c-be85-16d2b083e41f">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BAF5C66E64744B4EBDF83E18D5BE3570" ma:contentTypeVersion="2" ma:contentTypeDescription="Create a new document." ma:contentTypeScope="" ma:versionID="8194b865fee850dbf0034213c33a0c27">
  <xsd:schema xmlns:xsd="http://www.w3.org/2001/XMLSchema" xmlns:xs="http://www.w3.org/2001/XMLSchema" xmlns:p="http://schemas.microsoft.com/office/2006/metadata/properties" xmlns:ns2="7c797a3d-03eb-4d3c-be85-16d2b083e41f" targetNamespace="http://schemas.microsoft.com/office/2006/metadata/properties" ma:root="true" ma:fieldsID="fc29e25cffe643e46e3e73e307edf536" ns2:_="">
    <xsd:import namespace="7c797a3d-03eb-4d3c-be85-16d2b083e41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797a3d-03eb-4d3c-be85-16d2b083e41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7c797a3d-03eb-4d3c-be85-16d2b083e41f"/>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F9BF3018-CB75-4188-9EA6-EC92BDAE1F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797a3d-03eb-4d3c-be85-16d2b083e4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CPT_Wave15</Template>
  <TotalTime>21116</TotalTime>
  <Words>1570</Words>
  <Application>Microsoft Office PowerPoint</Application>
  <PresentationFormat>On-screen Show (4:3)</PresentationFormat>
  <Paragraphs>301</Paragraphs>
  <Slides>37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MS PGothic</vt:lpstr>
      <vt:lpstr>Arial</vt:lpstr>
      <vt:lpstr>Arial Black</vt:lpstr>
      <vt:lpstr>Calibri</vt:lpstr>
      <vt:lpstr>Century Gothic</vt:lpstr>
      <vt:lpstr>Lucida Console</vt:lpstr>
      <vt:lpstr>Wingdings</vt:lpstr>
      <vt:lpstr>CPT_Wave15</vt:lpstr>
      <vt:lpstr>Developing Secure Applications using Azure AD</vt:lpstr>
      <vt:lpstr>Agenda</vt:lpstr>
      <vt:lpstr>Old-school Enterprise Security</vt:lpstr>
      <vt:lpstr>Internet Security</vt:lpstr>
      <vt:lpstr>OAuth 2.0</vt:lpstr>
      <vt:lpstr>View into an Access Token</vt:lpstr>
      <vt:lpstr>OAuth Client Registration</vt:lpstr>
      <vt:lpstr>Authentication Flows</vt:lpstr>
      <vt:lpstr>OAuth 2.0 and Authentication</vt:lpstr>
      <vt:lpstr>Open ID Connect</vt:lpstr>
      <vt:lpstr>Agenda</vt:lpstr>
      <vt:lpstr>Tenants and Organizational Accounts</vt:lpstr>
      <vt:lpstr>Agenda</vt:lpstr>
      <vt:lpstr>The Azure Portal</vt:lpstr>
      <vt:lpstr>Azure Active Directory</vt:lpstr>
      <vt:lpstr>Azure AD Applications</vt:lpstr>
      <vt:lpstr>Creating a Native Application</vt:lpstr>
      <vt:lpstr>Copying the Application ID</vt:lpstr>
      <vt:lpstr>Native Application Settings</vt:lpstr>
      <vt:lpstr>Configuring Required Permissions</vt:lpstr>
      <vt:lpstr>Choosing APIs</vt:lpstr>
      <vt:lpstr>Access Token Acquisition (Native Client)</vt:lpstr>
      <vt:lpstr>Delegated Permissions vs Application Permissions</vt:lpstr>
      <vt:lpstr>Interactive Consent for Delegated Permissions</vt:lpstr>
      <vt:lpstr>Granting Delegated Permissions</vt:lpstr>
      <vt:lpstr>Single versus Multi-tenant</vt:lpstr>
      <vt:lpstr>Creating an AAD Application</vt:lpstr>
      <vt:lpstr>Agenda</vt:lpstr>
      <vt:lpstr>ADAL for .NET</vt:lpstr>
      <vt:lpstr>Using ADAL in a Native Client</vt:lpstr>
      <vt:lpstr>Agenda</vt:lpstr>
      <vt:lpstr>Authorization Code Grant Flow</vt:lpstr>
      <vt:lpstr>Authorization Code Grant Flow Example</vt:lpstr>
      <vt:lpstr>Authorization Code Grant Flow</vt:lpstr>
      <vt:lpstr>Using ADAL in a Web Client</vt:lpstr>
      <vt:lpstr>Summary of OAuth Client Types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Secure Applications using Azure AD</dc:title>
  <dc:creator>Ted Pattison</dc:creator>
  <cp:lastModifiedBy>Ted Pattison</cp:lastModifiedBy>
  <cp:revision>350</cp:revision>
  <dcterms:created xsi:type="dcterms:W3CDTF">2012-04-13T19:17:02Z</dcterms:created>
  <dcterms:modified xsi:type="dcterms:W3CDTF">2018-09-12T18:19:55Z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0x010100BAF5C66E64744B4EBDF83E18D5BE3570</vt:lpwstr>
  </property>
</Properties>
</file>