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21"/>
  </p:notesMasterIdLst>
  <p:handoutMasterIdLst>
    <p:handoutMasterId r:id="rId22"/>
  </p:handoutMasterIdLst>
  <p:sldIdLst>
    <p:sldId id="279" r:id="rId6"/>
    <p:sldId id="354" r:id="rId7"/>
    <p:sldId id="301" r:id="rId8"/>
    <p:sldId id="300" r:id="rId9"/>
    <p:sldId id="302" r:id="rId10"/>
    <p:sldId id="303" r:id="rId11"/>
    <p:sldId id="304" r:id="rId12"/>
    <p:sldId id="318" r:id="rId13"/>
    <p:sldId id="319" r:id="rId14"/>
    <p:sldId id="320" r:id="rId15"/>
    <p:sldId id="322" r:id="rId16"/>
    <p:sldId id="323" r:id="rId17"/>
    <p:sldId id="321" r:id="rId18"/>
    <p:sldId id="355" r:id="rId19"/>
    <p:sldId id="29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5143" autoAdjust="0"/>
  </p:normalViewPr>
  <p:slideViewPr>
    <p:cSldViewPr>
      <p:cViewPr varScale="1">
        <p:scale>
          <a:sx n="79" d="100"/>
          <a:sy n="79" d="100"/>
        </p:scale>
        <p:origin x="667"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413"/>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developing with Azure Functions to execute asynchronous server-side processing jobs and to provide a quick and efficient way to create a custom Web API accessible to Single Page Applications (SPAs) and SharePoint Framework Web Parts. Students will learn the fundamentals of creating, testing and debugging Azure Functions in the Azure Portal. The module also explains the options for configuring security for an Azure Function App and for supporting Cross-Origin Resource Sharing (CORS) to ensure your Azure Functions can be called from your client-side application code. The module teaches students how to create and publish Azure Function Apps using Visual Studio 2017 and C# as well as how to call Azure Functions from the client-side TypeScript code written in a SPA or a SharePoint Framework Web Part.</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04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599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165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whole (top level) Dev Ops story where Dev build </a:t>
            </a:r>
            <a:r>
              <a:rPr lang="en-US" baseline="0" dirty="0" err="1"/>
              <a:t>wounderful</a:t>
            </a:r>
            <a:r>
              <a:rPr lang="en-US" baseline="0" dirty="0"/>
              <a:t> apps, using CI they mange their code, builds, and releases. Connecting to a repository, they can deploy to Azure Websites, build in the cloud, deploy to a slot to test and validate, swap into production, deployed across the globe as needed, monitor and get feedback, on which </a:t>
            </a:r>
            <a:r>
              <a:rPr lang="en-US" baseline="0" dirty="0" err="1"/>
              <a:t>devs</a:t>
            </a:r>
            <a:r>
              <a:rPr lang="en-US" baseline="0" dirty="0"/>
              <a:t> can make updates.  Rinse and repeat </a:t>
            </a:r>
            <a:endParaRPr lang="en-US" dirty="0"/>
          </a:p>
        </p:txBody>
      </p:sp>
      <p:sp>
        <p:nvSpPr>
          <p:cNvPr id="4" name="Slide Number Placeholder 3"/>
          <p:cNvSpPr>
            <a:spLocks noGrp="1"/>
          </p:cNvSpPr>
          <p:nvPr>
            <p:ph type="sldNum" sz="quarter" idx="10"/>
          </p:nvPr>
        </p:nvSpPr>
        <p:spPr/>
        <p:txBody>
          <a:bodyPr/>
          <a:lstStyle/>
          <a:p>
            <a:pPr>
              <a:defRPr/>
            </a:pPr>
            <a:fld id="{6D581EC0-6C77-47EF-A5F1-48F7DF3073C0}" type="slidenum">
              <a:rPr lang="en-US">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20210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67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91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29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724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271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94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3241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189178"/>
            <a:ext cx="8740142"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5822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4481292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emf"/><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13.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17.emf"/><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emf"/><Relationship Id="rId9" Type="http://schemas.openxmlformats.org/officeDocument/2006/relationships/image" Target="../media/image20.pn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Developing with Azure Functions</a:t>
            </a:r>
            <a:endParaRPr lang="en-US" dirty="0"/>
          </a:p>
        </p:txBody>
      </p:sp>
      <p:sp>
        <p:nvSpPr>
          <p:cNvPr id="4" name="Text Placeholder 3">
            <a:extLst>
              <a:ext uri="{FF2B5EF4-FFF2-40B4-BE49-F238E27FC236}">
                <a16:creationId xmlns:a16="http://schemas.microsoft.com/office/drawing/2014/main" id="{1F15050D-0313-4AA0-9EEE-6AF3BA0211B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p:txBody>
          <a:bodyPr>
            <a:normAutofit/>
          </a:bodyPr>
          <a:lstStyle/>
          <a:p>
            <a:pPr marL="515541" indent="-257175"/>
            <a:r>
              <a:rPr lang="en-US" sz="2400" dirty="0"/>
              <a:t>Triggered by events in other services</a:t>
            </a:r>
          </a:p>
          <a:p>
            <a:pPr marL="850503" lvl="1" indent="-257175"/>
            <a:r>
              <a:rPr lang="en-US" sz="2000" dirty="0"/>
              <a:t>GitHub</a:t>
            </a:r>
          </a:p>
          <a:p>
            <a:pPr marL="850503" lvl="1" indent="-257175"/>
            <a:r>
              <a:rPr lang="en-US" sz="2000" dirty="0"/>
              <a:t>Team Foundation Services</a:t>
            </a:r>
          </a:p>
          <a:p>
            <a:pPr marL="850503" lvl="1" indent="-257175"/>
            <a:r>
              <a:rPr lang="en-US" sz="2000" dirty="0"/>
              <a:t>Office 365</a:t>
            </a:r>
          </a:p>
          <a:p>
            <a:pPr marL="850503" lvl="1" indent="-257175"/>
            <a:r>
              <a:rPr lang="en-US" sz="2000" dirty="0"/>
              <a:t>OneDrive</a:t>
            </a:r>
          </a:p>
          <a:p>
            <a:pPr marL="850503" lvl="1" indent="-257175"/>
            <a:r>
              <a:rPr lang="en-US" sz="2000" dirty="0"/>
              <a:t>Microsoft PowerApps</a:t>
            </a:r>
          </a:p>
          <a:p>
            <a:pPr marL="850503" lvl="1" indent="-257175"/>
            <a:endParaRPr lang="en-US" sz="2000" dirty="0"/>
          </a:p>
          <a:p>
            <a:pPr marL="515541" indent="-257175"/>
            <a:r>
              <a:rPr lang="en-US" sz="2400" dirty="0"/>
              <a:t>Takes in a request and sends back a response</a:t>
            </a:r>
          </a:p>
          <a:p>
            <a:pPr marL="850503" lvl="1" indent="-257175"/>
            <a:r>
              <a:rPr lang="en-US" sz="2000" dirty="0"/>
              <a:t>Often mimic Web API and legacy web services flows</a:t>
            </a:r>
          </a:p>
          <a:p>
            <a:pPr marL="850503" lvl="1" indent="-257175"/>
            <a:r>
              <a:rPr lang="en-US" sz="2000" dirty="0"/>
              <a:t>Typically need CORS settings managed</a:t>
            </a:r>
          </a:p>
          <a:p>
            <a:pPr marL="850503" lvl="1" indent="-257175"/>
            <a:r>
              <a:rPr lang="en-US" sz="2000" dirty="0"/>
              <a:t>Best for exposing functionality to other apps and services</a:t>
            </a:r>
          </a:p>
          <a:p>
            <a:pPr marL="850503" lvl="1" indent="-257175"/>
            <a:r>
              <a:rPr lang="en-US" sz="2000" dirty="0"/>
              <a:t>Great for building Logic Apps</a:t>
            </a:r>
          </a:p>
          <a:p>
            <a:pPr marL="0" indent="0">
              <a:buNone/>
            </a:pPr>
            <a:endParaRPr lang="en-US" sz="2400" dirty="0"/>
          </a:p>
        </p:txBody>
      </p:sp>
    </p:spTree>
    <p:extLst>
      <p:ext uri="{BB962C8B-B14F-4D97-AF65-F5344CB8AC3E}">
        <p14:creationId xmlns:p14="http://schemas.microsoft.com/office/powerpoint/2010/main" val="375412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p:txBody>
          <a:bodyPr>
            <a:normAutofit/>
          </a:bodyPr>
          <a:lstStyle/>
          <a:p>
            <a:pPr marL="515541" indent="-257175"/>
            <a:r>
              <a:rPr lang="en-US" sz="2000" dirty="0"/>
              <a:t>“Run” file that containing the function code</a:t>
            </a:r>
          </a:p>
          <a:p>
            <a:pPr marL="515541" indent="-257175"/>
            <a:r>
              <a:rPr lang="en-US" sz="2000" dirty="0"/>
              <a:t>“Function” file containing service &amp; trigger bindings &amp; parameters</a:t>
            </a:r>
          </a:p>
          <a:p>
            <a:pPr marL="515541" indent="-257175"/>
            <a:r>
              <a:rPr lang="en-US" sz="2000" dirty="0"/>
              <a:t>“Project” file containing project assembly and NuGet packages</a:t>
            </a:r>
          </a:p>
          <a:p>
            <a:pPr marL="515541" indent="-257175"/>
            <a:r>
              <a:rPr lang="en-US" sz="2000" dirty="0"/>
              <a:t>App Service settings, such as connection strings and API keys</a:t>
            </a:r>
          </a:p>
          <a:p>
            <a:pPr marL="0" indent="0">
              <a:buNone/>
            </a:pPr>
            <a:endParaRPr lang="en-US" sz="2000" dirty="0"/>
          </a:p>
        </p:txBody>
      </p:sp>
      <p:grpSp>
        <p:nvGrpSpPr>
          <p:cNvPr id="7" name="Group 6">
            <a:extLst>
              <a:ext uri="{FF2B5EF4-FFF2-40B4-BE49-F238E27FC236}">
                <a16:creationId xmlns:a16="http://schemas.microsoft.com/office/drawing/2014/main" id="{8530C126-7F28-4C14-AE30-0DE746348AD6}"/>
              </a:ext>
            </a:extLst>
          </p:cNvPr>
          <p:cNvGrpSpPr/>
          <p:nvPr/>
        </p:nvGrpSpPr>
        <p:grpSpPr>
          <a:xfrm>
            <a:off x="1066800" y="3276600"/>
            <a:ext cx="2971799" cy="3047999"/>
            <a:chOff x="1219201" y="3581401"/>
            <a:chExt cx="2133600" cy="2438400"/>
          </a:xfrm>
        </p:grpSpPr>
        <p:sp>
          <p:nvSpPr>
            <p:cNvPr id="8" name="Rectangle 7"/>
            <p:cNvSpPr/>
            <p:nvPr/>
          </p:nvSpPr>
          <p:spPr>
            <a:xfrm>
              <a:off x="1219201" y="3581401"/>
              <a:ext cx="2133600" cy="24384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600" dirty="0">
                  <a:solidFill>
                    <a:schemeClr val="tx1"/>
                  </a:solidFill>
                  <a:latin typeface="Segoe UI"/>
                </a:rPr>
                <a:t>code</a:t>
              </a:r>
            </a:p>
          </p:txBody>
        </p:sp>
        <p:sp>
          <p:nvSpPr>
            <p:cNvPr id="4" name="Rectangle 3"/>
            <p:cNvSpPr/>
            <p:nvPr/>
          </p:nvSpPr>
          <p:spPr>
            <a:xfrm>
              <a:off x="1421525" y="5177988"/>
              <a:ext cx="1769042" cy="638126"/>
            </a:xfrm>
            <a:prstGeom prst="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600" dirty="0">
                  <a:solidFill>
                    <a:schemeClr val="tx1"/>
                  </a:solidFill>
                  <a:latin typeface="Segoe UI"/>
                </a:rPr>
                <a:t>.NET Core and Project references</a:t>
              </a:r>
            </a:p>
          </p:txBody>
        </p:sp>
        <p:sp>
          <p:nvSpPr>
            <p:cNvPr id="5" name="Rectangle 4"/>
            <p:cNvSpPr/>
            <p:nvPr/>
          </p:nvSpPr>
          <p:spPr>
            <a:xfrm>
              <a:off x="1421525" y="4319891"/>
              <a:ext cx="1769042" cy="638127"/>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600" dirty="0">
                  <a:solidFill>
                    <a:schemeClr val="tx1"/>
                  </a:solidFill>
                  <a:latin typeface="Segoe UI"/>
                </a:rPr>
                <a:t>Function configuration</a:t>
              </a:r>
            </a:p>
          </p:txBody>
        </p:sp>
        <p:sp>
          <p:nvSpPr>
            <p:cNvPr id="6" name="Rectangle 5"/>
            <p:cNvSpPr/>
            <p:nvPr/>
          </p:nvSpPr>
          <p:spPr>
            <a:xfrm>
              <a:off x="1421525" y="3764195"/>
              <a:ext cx="1769042" cy="316859"/>
            </a:xfrm>
            <a:prstGeom prst="rect">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600" dirty="0">
                  <a:solidFill>
                    <a:schemeClr val="tx1"/>
                  </a:solidFill>
                  <a:latin typeface="Segoe UI"/>
                </a:rPr>
                <a:t>Executable code</a:t>
              </a:r>
            </a:p>
          </p:txBody>
        </p:sp>
      </p:grpSp>
    </p:spTree>
    <p:extLst>
      <p:ext uri="{BB962C8B-B14F-4D97-AF65-F5344CB8AC3E}">
        <p14:creationId xmlns:p14="http://schemas.microsoft.com/office/powerpoint/2010/main" val="170176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Bindings</a:t>
            </a:r>
            <a:endParaRPr lang="en-US" dirty="0"/>
          </a:p>
        </p:txBody>
      </p:sp>
      <p:sp>
        <p:nvSpPr>
          <p:cNvPr id="8" name="Content Placeholder 2"/>
          <p:cNvSpPr>
            <a:spLocks noGrp="1"/>
          </p:cNvSpPr>
          <p:nvPr>
            <p:ph idx="1"/>
          </p:nvPr>
        </p:nvSpPr>
        <p:spPr/>
        <p:txBody>
          <a:bodyPr>
            <a:normAutofit/>
          </a:bodyPr>
          <a:lstStyle/>
          <a:p>
            <a:r>
              <a:rPr lang="en-US" sz="2400"/>
              <a:t>Bindings used to create connections to and from function</a:t>
            </a:r>
          </a:p>
          <a:p>
            <a:pPr lvl="1"/>
            <a:r>
              <a:rPr lang="en-US" sz="2000"/>
              <a:t>Many bindings can be “bi-directional” as well.</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1052653236"/>
              </p:ext>
            </p:extLst>
          </p:nvPr>
        </p:nvGraphicFramePr>
        <p:xfrm>
          <a:off x="838200" y="2545435"/>
          <a:ext cx="7620001" cy="2853416"/>
        </p:xfrm>
        <a:graphic>
          <a:graphicData uri="http://schemas.openxmlformats.org/drawingml/2006/table">
            <a:tbl>
              <a:tblPr firstRow="1" bandRow="1">
                <a:tableStyleId>{5C22544A-7EE6-4342-B048-85BDC9FD1C3A}</a:tableStyleId>
              </a:tblPr>
              <a:tblGrid>
                <a:gridCol w="2289249">
                  <a:extLst>
                    <a:ext uri="{9D8B030D-6E8A-4147-A177-3AD203B41FA5}">
                      <a16:colId xmlns:a16="http://schemas.microsoft.com/office/drawing/2014/main" val="1381631012"/>
                    </a:ext>
                  </a:extLst>
                </a:gridCol>
                <a:gridCol w="2564159">
                  <a:extLst>
                    <a:ext uri="{9D8B030D-6E8A-4147-A177-3AD203B41FA5}">
                      <a16:colId xmlns:a16="http://schemas.microsoft.com/office/drawing/2014/main" val="268957825"/>
                    </a:ext>
                  </a:extLst>
                </a:gridCol>
                <a:gridCol w="854720">
                  <a:extLst>
                    <a:ext uri="{9D8B030D-6E8A-4147-A177-3AD203B41FA5}">
                      <a16:colId xmlns:a16="http://schemas.microsoft.com/office/drawing/2014/main" val="3697201972"/>
                    </a:ext>
                  </a:extLst>
                </a:gridCol>
                <a:gridCol w="1012168">
                  <a:extLst>
                    <a:ext uri="{9D8B030D-6E8A-4147-A177-3AD203B41FA5}">
                      <a16:colId xmlns:a16="http://schemas.microsoft.com/office/drawing/2014/main" val="1062125523"/>
                    </a:ext>
                  </a:extLst>
                </a:gridCol>
                <a:gridCol w="899705">
                  <a:extLst>
                    <a:ext uri="{9D8B030D-6E8A-4147-A177-3AD203B41FA5}">
                      <a16:colId xmlns:a16="http://schemas.microsoft.com/office/drawing/2014/main" val="1149894302"/>
                    </a:ext>
                  </a:extLst>
                </a:gridCol>
              </a:tblGrid>
              <a:tr h="251460">
                <a:tc>
                  <a:txBody>
                    <a:bodyPr/>
                    <a:lstStyle/>
                    <a:p>
                      <a:r>
                        <a:rPr lang="en-US" sz="1200" dirty="0"/>
                        <a:t>Type</a:t>
                      </a:r>
                    </a:p>
                  </a:txBody>
                  <a:tcPr marL="68580" marR="68580" marT="34290" marB="34290" anchor="ctr"/>
                </a:tc>
                <a:tc>
                  <a:txBody>
                    <a:bodyPr/>
                    <a:lstStyle/>
                    <a:p>
                      <a:r>
                        <a:rPr lang="en-US" sz="1200"/>
                        <a:t>Service</a:t>
                      </a:r>
                    </a:p>
                  </a:txBody>
                  <a:tcPr marL="68580" marR="68580" marT="34290" marB="34290" anchor="ctr"/>
                </a:tc>
                <a:tc>
                  <a:txBody>
                    <a:bodyPr/>
                    <a:lstStyle/>
                    <a:p>
                      <a:pPr algn="ctr"/>
                      <a:r>
                        <a:rPr lang="en-US" sz="1200" dirty="0"/>
                        <a:t>Trigger</a:t>
                      </a:r>
                    </a:p>
                  </a:txBody>
                  <a:tcPr marL="68580" marR="68580" marT="34290" marB="34290" anchor="ctr"/>
                </a:tc>
                <a:tc>
                  <a:txBody>
                    <a:bodyPr/>
                    <a:lstStyle/>
                    <a:p>
                      <a:pPr algn="ctr"/>
                      <a:r>
                        <a:rPr lang="en-US" sz="1200"/>
                        <a:t>Input</a:t>
                      </a:r>
                    </a:p>
                  </a:txBody>
                  <a:tcPr marL="68580" marR="68580" marT="34290" marB="34290" anchor="ctr"/>
                </a:tc>
                <a:tc>
                  <a:txBody>
                    <a:bodyPr/>
                    <a:lstStyle/>
                    <a:p>
                      <a:pPr algn="ctr"/>
                      <a:r>
                        <a:rPr lang="en-US" sz="1200"/>
                        <a:t>Output</a:t>
                      </a:r>
                    </a:p>
                  </a:txBody>
                  <a:tcPr marL="68580" marR="68580" marT="34290" marB="34290" anchor="ctr"/>
                </a:tc>
                <a:extLst>
                  <a:ext uri="{0D108BD9-81ED-4DB2-BD59-A6C34878D82A}">
                    <a16:rowId xmlns:a16="http://schemas.microsoft.com/office/drawing/2014/main" val="2204649050"/>
                  </a:ext>
                </a:extLst>
              </a:tr>
              <a:tr h="251460">
                <a:tc>
                  <a:txBody>
                    <a:bodyPr/>
                    <a:lstStyle/>
                    <a:p>
                      <a:r>
                        <a:rPr lang="en-US" sz="1200" dirty="0"/>
                        <a:t>Schedule</a:t>
                      </a:r>
                    </a:p>
                  </a:txBody>
                  <a:tcPr marL="68580" marR="68580" marT="34290" marB="34290" anchor="ctr"/>
                </a:tc>
                <a:tc>
                  <a:txBody>
                    <a:bodyPr/>
                    <a:lstStyle/>
                    <a:p>
                      <a:r>
                        <a:rPr lang="en-US" sz="1200"/>
                        <a:t>Azure Functions</a:t>
                      </a:r>
                    </a:p>
                  </a:txBody>
                  <a:tcPr marL="68580" marR="68580" marT="34290" marB="34290" anchor="ctr"/>
                </a:tc>
                <a:tc>
                  <a:txBody>
                    <a:bodyPr/>
                    <a:lstStyle/>
                    <a:p>
                      <a:pPr algn="ctr"/>
                      <a:r>
                        <a:rPr lang="en-US" sz="1200" dirty="0"/>
                        <a:t>✔</a:t>
                      </a:r>
                    </a:p>
                  </a:txBody>
                  <a:tcPr marL="68580" marR="68580" marT="34290" marB="34290" anchor="ctr"/>
                </a:tc>
                <a:tc>
                  <a:txBody>
                    <a:bodyPr/>
                    <a:lstStyle/>
                    <a:p>
                      <a:pPr algn="ctr"/>
                      <a:endParaRPr lang="en-US" sz="1200" dirty="0"/>
                    </a:p>
                  </a:txBody>
                  <a:tcPr marL="68580" marR="68580" marT="34290" marB="34290" anchor="ctr"/>
                </a:tc>
                <a:tc>
                  <a:txBody>
                    <a:bodyPr/>
                    <a:lstStyle/>
                    <a:p>
                      <a:pPr algn="ctr"/>
                      <a:endParaRPr lang="en-US" sz="1200"/>
                    </a:p>
                  </a:txBody>
                  <a:tcPr marL="68580" marR="68580" marT="34290" marB="34290" anchor="ctr"/>
                </a:tc>
                <a:extLst>
                  <a:ext uri="{0D108BD9-81ED-4DB2-BD59-A6C34878D82A}">
                    <a16:rowId xmlns:a16="http://schemas.microsoft.com/office/drawing/2014/main" val="4239000174"/>
                  </a:ext>
                </a:extLst>
              </a:tr>
              <a:tr h="336164">
                <a:tc>
                  <a:txBody>
                    <a:bodyPr/>
                    <a:lstStyle/>
                    <a:p>
                      <a:r>
                        <a:rPr lang="en-US" sz="1200" dirty="0"/>
                        <a:t>HTTP (REST or </a:t>
                      </a:r>
                      <a:r>
                        <a:rPr lang="en-US" sz="1200" dirty="0" err="1"/>
                        <a:t>webhook</a:t>
                      </a:r>
                      <a:r>
                        <a:rPr lang="en-US" sz="1200" dirty="0"/>
                        <a:t>)</a:t>
                      </a:r>
                    </a:p>
                  </a:txBody>
                  <a:tcPr marL="68580" marR="68580" marT="34290" marB="34290" anchor="ctr"/>
                </a:tc>
                <a:tc>
                  <a:txBody>
                    <a:bodyPr/>
                    <a:lstStyle/>
                    <a:p>
                      <a:r>
                        <a:rPr lang="en-US" sz="1200"/>
                        <a:t>Azure Functions</a:t>
                      </a:r>
                    </a:p>
                  </a:txBody>
                  <a:tcPr marL="68580" marR="68580" marT="34290" marB="34290" anchor="ctr"/>
                </a:tc>
                <a:tc>
                  <a:txBody>
                    <a:bodyPr/>
                    <a:lstStyle/>
                    <a:p>
                      <a:pPr algn="ctr"/>
                      <a:r>
                        <a:rPr lang="en-US" sz="1200" dirty="0"/>
                        <a:t>✔</a:t>
                      </a:r>
                    </a:p>
                  </a:txBody>
                  <a:tcPr marL="68580" marR="68580" marT="34290" marB="34290" anchor="ctr"/>
                </a:tc>
                <a:tc>
                  <a:txBody>
                    <a:bodyPr/>
                    <a:lstStyle/>
                    <a:p>
                      <a:pPr algn="ctr"/>
                      <a:endParaRPr lang="en-US" sz="1200" dirty="0"/>
                    </a:p>
                  </a:txBody>
                  <a:tcPr marL="68580" marR="68580" marT="34290" marB="34290" anchor="ctr"/>
                </a:tc>
                <a:tc>
                  <a:txBody>
                    <a:bodyPr/>
                    <a:lstStyle/>
                    <a:p>
                      <a:pPr algn="ctr"/>
                      <a:r>
                        <a:rPr lang="en-US" sz="1200"/>
                        <a:t>✔*</a:t>
                      </a:r>
                    </a:p>
                  </a:txBody>
                  <a:tcPr marL="68580" marR="68580" marT="34290" marB="34290" anchor="ctr"/>
                </a:tc>
                <a:extLst>
                  <a:ext uri="{0D108BD9-81ED-4DB2-BD59-A6C34878D82A}">
                    <a16:rowId xmlns:a16="http://schemas.microsoft.com/office/drawing/2014/main" val="900705094"/>
                  </a:ext>
                </a:extLst>
              </a:tr>
              <a:tr h="251460">
                <a:tc>
                  <a:txBody>
                    <a:bodyPr/>
                    <a:lstStyle/>
                    <a:p>
                      <a:r>
                        <a:rPr lang="en-US" sz="1200"/>
                        <a:t>Blob Storage</a:t>
                      </a:r>
                    </a:p>
                  </a:txBody>
                  <a:tcPr marL="68580" marR="68580" marT="34290" marB="34290" anchor="ctr"/>
                </a:tc>
                <a:tc>
                  <a:txBody>
                    <a:bodyPr/>
                    <a:lstStyle/>
                    <a:p>
                      <a:r>
                        <a:rPr lang="en-US" sz="1200" dirty="0"/>
                        <a:t>Azure Storage</a:t>
                      </a:r>
                    </a:p>
                  </a:txBody>
                  <a:tcPr marL="68580" marR="68580" marT="34290" marB="34290" anchor="ctr"/>
                </a:tc>
                <a:tc>
                  <a:txBody>
                    <a:bodyPr/>
                    <a:lstStyle/>
                    <a:p>
                      <a:pPr algn="ctr"/>
                      <a:r>
                        <a:rPr lang="en-US" sz="1200" dirty="0"/>
                        <a:t>✔</a:t>
                      </a:r>
                    </a:p>
                  </a:txBody>
                  <a:tcPr marL="68580" marR="68580" marT="34290" marB="34290" anchor="ctr"/>
                </a:tc>
                <a:tc>
                  <a:txBody>
                    <a:bodyPr/>
                    <a:lstStyle/>
                    <a:p>
                      <a:pPr algn="ctr"/>
                      <a:r>
                        <a:rPr lang="en-US" sz="1200" dirty="0"/>
                        <a:t>✔</a:t>
                      </a:r>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671749842"/>
                  </a:ext>
                </a:extLst>
              </a:tr>
              <a:tr h="251460">
                <a:tc>
                  <a:txBody>
                    <a:bodyPr/>
                    <a:lstStyle/>
                    <a:p>
                      <a:r>
                        <a:rPr lang="en-US" sz="1200"/>
                        <a:t>Events</a:t>
                      </a:r>
                    </a:p>
                  </a:txBody>
                  <a:tcPr marL="68580" marR="68580" marT="34290" marB="34290" anchor="ctr"/>
                </a:tc>
                <a:tc>
                  <a:txBody>
                    <a:bodyPr/>
                    <a:lstStyle/>
                    <a:p>
                      <a:r>
                        <a:rPr lang="en-US" sz="1200" dirty="0"/>
                        <a:t>Azure Event Hubs</a:t>
                      </a:r>
                    </a:p>
                  </a:txBody>
                  <a:tcPr marL="68580" marR="68580" marT="34290" marB="34290" anchor="ctr"/>
                </a:tc>
                <a:tc>
                  <a:txBody>
                    <a:bodyPr/>
                    <a:lstStyle/>
                    <a:p>
                      <a:pPr algn="ctr"/>
                      <a:r>
                        <a:rPr lang="en-US" sz="1200" dirty="0"/>
                        <a:t>✔</a:t>
                      </a:r>
                    </a:p>
                  </a:txBody>
                  <a:tcPr marL="68580" marR="68580" marT="34290" marB="34290" anchor="ctr"/>
                </a:tc>
                <a:tc>
                  <a:txBody>
                    <a:bodyPr/>
                    <a:lstStyle/>
                    <a:p>
                      <a:pPr algn="ctr"/>
                      <a:endParaRPr lang="en-US" sz="1200" dirty="0"/>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1468464882"/>
                  </a:ext>
                </a:extLst>
              </a:tr>
              <a:tr h="251460">
                <a:tc>
                  <a:txBody>
                    <a:bodyPr/>
                    <a:lstStyle/>
                    <a:p>
                      <a:r>
                        <a:rPr lang="en-US" sz="1200"/>
                        <a:t>Queues</a:t>
                      </a:r>
                    </a:p>
                  </a:txBody>
                  <a:tcPr marL="68580" marR="68580" marT="34290" marB="34290" anchor="ctr"/>
                </a:tc>
                <a:tc>
                  <a:txBody>
                    <a:bodyPr/>
                    <a:lstStyle/>
                    <a:p>
                      <a:r>
                        <a:rPr lang="en-US" sz="1200" dirty="0"/>
                        <a:t>Azure Storage</a:t>
                      </a:r>
                    </a:p>
                  </a:txBody>
                  <a:tcPr marL="68580" marR="68580" marT="34290" marB="34290" anchor="ctr"/>
                </a:tc>
                <a:tc>
                  <a:txBody>
                    <a:bodyPr/>
                    <a:lstStyle/>
                    <a:p>
                      <a:pPr algn="ctr"/>
                      <a:r>
                        <a:rPr lang="en-US" sz="1200"/>
                        <a:t>✔</a:t>
                      </a:r>
                    </a:p>
                  </a:txBody>
                  <a:tcPr marL="68580" marR="68580" marT="34290" marB="34290" anchor="ctr"/>
                </a:tc>
                <a:tc>
                  <a:txBody>
                    <a:bodyPr/>
                    <a:lstStyle/>
                    <a:p>
                      <a:pPr algn="ctr"/>
                      <a:endParaRPr lang="en-US" sz="1200" dirty="0"/>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3075698797"/>
                  </a:ext>
                </a:extLst>
              </a:tr>
              <a:tr h="251460">
                <a:tc>
                  <a:txBody>
                    <a:bodyPr/>
                    <a:lstStyle/>
                    <a:p>
                      <a:r>
                        <a:rPr lang="en-US" sz="1200"/>
                        <a:t>Tables</a:t>
                      </a:r>
                    </a:p>
                  </a:txBody>
                  <a:tcPr marL="68580" marR="68580" marT="34290" marB="34290" anchor="ctr"/>
                </a:tc>
                <a:tc>
                  <a:txBody>
                    <a:bodyPr/>
                    <a:lstStyle/>
                    <a:p>
                      <a:r>
                        <a:rPr lang="en-US" sz="1200" dirty="0"/>
                        <a:t>Azure Storage</a:t>
                      </a:r>
                    </a:p>
                  </a:txBody>
                  <a:tcPr marL="68580" marR="68580" marT="34290" marB="34290" anchor="ctr"/>
                </a:tc>
                <a:tc>
                  <a:txBody>
                    <a:bodyPr/>
                    <a:lstStyle/>
                    <a:p>
                      <a:pPr algn="ctr"/>
                      <a:endParaRPr lang="en-US" sz="1200" dirty="0"/>
                    </a:p>
                  </a:txBody>
                  <a:tcPr marL="68580" marR="68580" marT="34290" marB="34290" anchor="ctr"/>
                </a:tc>
                <a:tc>
                  <a:txBody>
                    <a:bodyPr/>
                    <a:lstStyle/>
                    <a:p>
                      <a:pPr algn="ctr"/>
                      <a:r>
                        <a:rPr lang="en-US" sz="1200" dirty="0"/>
                        <a:t>✔</a:t>
                      </a:r>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1916531532"/>
                  </a:ext>
                </a:extLst>
              </a:tr>
              <a:tr h="336164">
                <a:tc>
                  <a:txBody>
                    <a:bodyPr/>
                    <a:lstStyle/>
                    <a:p>
                      <a:r>
                        <a:rPr lang="en-US" sz="1200"/>
                        <a:t>Tables</a:t>
                      </a:r>
                    </a:p>
                  </a:txBody>
                  <a:tcPr marL="68580" marR="68580" marT="34290" marB="34290" anchor="ctr"/>
                </a:tc>
                <a:tc>
                  <a:txBody>
                    <a:bodyPr/>
                    <a:lstStyle/>
                    <a:p>
                      <a:r>
                        <a:rPr lang="en-US" sz="1200"/>
                        <a:t>Azure Mobile Apps</a:t>
                      </a:r>
                    </a:p>
                  </a:txBody>
                  <a:tcPr marL="68580" marR="68580" marT="34290" marB="34290" anchor="ctr"/>
                </a:tc>
                <a:tc>
                  <a:txBody>
                    <a:bodyPr/>
                    <a:lstStyle/>
                    <a:p>
                      <a:pPr algn="ctr"/>
                      <a:endParaRPr lang="en-US" sz="1200" dirty="0"/>
                    </a:p>
                  </a:txBody>
                  <a:tcPr marL="68580" marR="68580" marT="34290" marB="34290" anchor="ctr"/>
                </a:tc>
                <a:tc>
                  <a:txBody>
                    <a:bodyPr/>
                    <a:lstStyle/>
                    <a:p>
                      <a:pPr algn="ctr"/>
                      <a:r>
                        <a:rPr lang="en-US" sz="1200" dirty="0"/>
                        <a:t>✔</a:t>
                      </a:r>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2601799188"/>
                  </a:ext>
                </a:extLst>
              </a:tr>
              <a:tr h="336164">
                <a:tc>
                  <a:txBody>
                    <a:bodyPr/>
                    <a:lstStyle/>
                    <a:p>
                      <a:r>
                        <a:rPr lang="en-US" sz="1200"/>
                        <a:t>No-SQL DB</a:t>
                      </a:r>
                    </a:p>
                  </a:txBody>
                  <a:tcPr marL="68580" marR="68580" marT="34290" marB="34290" anchor="ctr"/>
                </a:tc>
                <a:tc>
                  <a:txBody>
                    <a:bodyPr/>
                    <a:lstStyle/>
                    <a:p>
                      <a:r>
                        <a:rPr lang="en-US" sz="1200"/>
                        <a:t>Azure DocumentDB</a:t>
                      </a:r>
                    </a:p>
                  </a:txBody>
                  <a:tcPr marL="68580" marR="68580" marT="34290" marB="34290" anchor="ctr"/>
                </a:tc>
                <a:tc>
                  <a:txBody>
                    <a:bodyPr/>
                    <a:lstStyle/>
                    <a:p>
                      <a:pPr algn="ctr"/>
                      <a:endParaRPr lang="en-US" sz="1200"/>
                    </a:p>
                  </a:txBody>
                  <a:tcPr marL="68580" marR="68580" marT="34290" marB="34290" anchor="ctr"/>
                </a:tc>
                <a:tc>
                  <a:txBody>
                    <a:bodyPr/>
                    <a:lstStyle/>
                    <a:p>
                      <a:pPr algn="ctr"/>
                      <a:r>
                        <a:rPr lang="en-US" sz="1200" dirty="0"/>
                        <a:t>✔</a:t>
                      </a:r>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1761236402"/>
                  </a:ext>
                </a:extLst>
              </a:tr>
              <a:tr h="336164">
                <a:tc>
                  <a:txBody>
                    <a:bodyPr/>
                    <a:lstStyle/>
                    <a:p>
                      <a:r>
                        <a:rPr lang="en-US" sz="1200"/>
                        <a:t>Push Notifications</a:t>
                      </a:r>
                    </a:p>
                  </a:txBody>
                  <a:tcPr marL="68580" marR="68580" marT="34290" marB="34290" anchor="ctr"/>
                </a:tc>
                <a:tc>
                  <a:txBody>
                    <a:bodyPr/>
                    <a:lstStyle/>
                    <a:p>
                      <a:r>
                        <a:rPr lang="en-US" sz="1200"/>
                        <a:t>Azure Notification Hubs</a:t>
                      </a:r>
                    </a:p>
                  </a:txBody>
                  <a:tcPr marL="68580" marR="68580" marT="34290" marB="34290" anchor="ctr"/>
                </a:tc>
                <a:tc>
                  <a:txBody>
                    <a:bodyPr/>
                    <a:lstStyle/>
                    <a:p>
                      <a:pPr algn="ctr"/>
                      <a:endParaRPr lang="en-US" sz="1200"/>
                    </a:p>
                  </a:txBody>
                  <a:tcPr marL="68580" marR="68580" marT="34290" marB="34290" anchor="ctr"/>
                </a:tc>
                <a:tc>
                  <a:txBody>
                    <a:bodyPr/>
                    <a:lstStyle/>
                    <a:p>
                      <a:pPr algn="ctr"/>
                      <a:endParaRPr lang="en-US" sz="1200" dirty="0"/>
                    </a:p>
                  </a:txBody>
                  <a:tcPr marL="68580" marR="68580" marT="34290" marB="34290" anchor="ctr"/>
                </a:tc>
                <a:tc>
                  <a:txBody>
                    <a:bodyPr/>
                    <a:lstStyle/>
                    <a:p>
                      <a:pPr algn="ctr"/>
                      <a:r>
                        <a:rPr lang="en-US" sz="1200" dirty="0"/>
                        <a:t>✔</a:t>
                      </a:r>
                    </a:p>
                  </a:txBody>
                  <a:tcPr marL="68580" marR="68580" marT="34290" marB="34290" anchor="ctr"/>
                </a:tc>
                <a:extLst>
                  <a:ext uri="{0D108BD9-81ED-4DB2-BD59-A6C34878D82A}">
                    <a16:rowId xmlns:a16="http://schemas.microsoft.com/office/drawing/2014/main" val="1542988016"/>
                  </a:ext>
                </a:extLst>
              </a:tr>
            </a:tbl>
          </a:graphicData>
        </a:graphic>
      </p:graphicFrame>
    </p:spTree>
    <p:extLst>
      <p:ext uri="{BB962C8B-B14F-4D97-AF65-F5344CB8AC3E}">
        <p14:creationId xmlns:p14="http://schemas.microsoft.com/office/powerpoint/2010/main" val="84895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p:txBody>
          <a:bodyPr>
            <a:normAutofit fontScale="92500"/>
          </a:bodyPr>
          <a:lstStyle/>
          <a:p>
            <a:pPr marL="515541" indent="-257175"/>
            <a:r>
              <a:rPr lang="en-US" sz="2000" dirty="0"/>
              <a:t>Command-line tools</a:t>
            </a:r>
          </a:p>
          <a:p>
            <a:pPr marL="515541" indent="-257175"/>
            <a:r>
              <a:rPr lang="en-US" sz="2000" dirty="0"/>
              <a:t>3</a:t>
            </a:r>
            <a:r>
              <a:rPr lang="en-US" sz="2000" baseline="30000" dirty="0"/>
              <a:t>rd</a:t>
            </a:r>
            <a:r>
              <a:rPr lang="en-US" sz="2000" dirty="0"/>
              <a:t> party products such as Postman and Swagger</a:t>
            </a:r>
          </a:p>
          <a:p>
            <a:pPr marL="515541" indent="-257175"/>
            <a:r>
              <a:rPr lang="en-US" sz="2000" dirty="0"/>
              <a:t>Direct web calls via </a:t>
            </a:r>
            <a:r>
              <a:rPr lang="en-US" sz="2000" dirty="0" err="1"/>
              <a:t>cURL</a:t>
            </a:r>
            <a:endParaRPr lang="en-US" sz="2000" dirty="0"/>
          </a:p>
          <a:p>
            <a:pPr marL="515541" indent="-257175"/>
            <a:r>
              <a:rPr lang="en-US" sz="2000" dirty="0"/>
              <a:t>Nested functions</a:t>
            </a:r>
          </a:p>
          <a:p>
            <a:pPr marL="515541" indent="-257175"/>
            <a:r>
              <a:rPr lang="en-US" sz="2000" dirty="0"/>
              <a:t>Microsoft Azure Storage Explorer</a:t>
            </a:r>
          </a:p>
          <a:p>
            <a:pPr marL="515541" indent="-257175"/>
            <a:r>
              <a:rPr lang="en-US" sz="2000" dirty="0"/>
              <a:t>Visual Studio Cloud Explorer</a:t>
            </a:r>
          </a:p>
          <a:p>
            <a:pPr marL="515541" indent="-257175"/>
            <a:endParaRPr lang="en-US" sz="2000" dirty="0"/>
          </a:p>
          <a:p>
            <a:pPr marL="0" indent="0">
              <a:buNone/>
            </a:pPr>
            <a:endParaRPr lang="en-US" sz="2000" dirty="0"/>
          </a:p>
        </p:txBody>
      </p:sp>
      <p:pic>
        <p:nvPicPr>
          <p:cNvPr id="6" name="Picture 5"/>
          <p:cNvPicPr>
            <a:picLocks noChangeAspect="1"/>
          </p:cNvPicPr>
          <p:nvPr/>
        </p:nvPicPr>
        <p:blipFill>
          <a:blip r:embed="rId3"/>
          <a:stretch>
            <a:fillRect/>
          </a:stretch>
        </p:blipFill>
        <p:spPr>
          <a:xfrm>
            <a:off x="4501284" y="3657600"/>
            <a:ext cx="4520386" cy="3124200"/>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75198" y="1749133"/>
            <a:ext cx="5993606" cy="3823334"/>
            <a:chOff x="1773004" y="1189176"/>
            <a:chExt cx="7991475" cy="5097779"/>
          </a:xfrm>
        </p:grpSpPr>
        <p:grpSp>
          <p:nvGrpSpPr>
            <p:cNvPr id="9" name="Group 8"/>
            <p:cNvGrpSpPr/>
            <p:nvPr/>
          </p:nvGrpSpPr>
          <p:grpSpPr>
            <a:xfrm>
              <a:off x="1773004" y="1189176"/>
              <a:ext cx="7991475" cy="5097779"/>
              <a:chOff x="2100262" y="880110"/>
              <a:chExt cx="7991475" cy="5097779"/>
            </a:xfrm>
          </p:grpSpPr>
          <p:pic>
            <p:nvPicPr>
              <p:cNvPr id="5" name="Picture 4"/>
              <p:cNvPicPr>
                <a:picLocks noChangeAspect="1"/>
              </p:cNvPicPr>
              <p:nvPr/>
            </p:nvPicPr>
            <p:blipFill>
              <a:blip r:embed="rId2"/>
              <a:stretch>
                <a:fillRect/>
              </a:stretch>
            </p:blipFill>
            <p:spPr>
              <a:xfrm>
                <a:off x="2100262" y="2767012"/>
                <a:ext cx="7991475" cy="1323975"/>
              </a:xfrm>
              <a:prstGeom prst="rect">
                <a:avLst/>
              </a:prstGeom>
              <a:ln>
                <a:solidFill>
                  <a:schemeClr val="tx1">
                    <a:lumMod val="50000"/>
                    <a:lumOff val="50000"/>
                  </a:schemeClr>
                </a:solidFill>
              </a:ln>
            </p:spPr>
          </p:pic>
          <p:sp>
            <p:nvSpPr>
              <p:cNvPr id="3" name="Line Callout 1 2"/>
              <p:cNvSpPr/>
              <p:nvPr/>
            </p:nvSpPr>
            <p:spPr bwMode="auto">
              <a:xfrm>
                <a:off x="3440802" y="880110"/>
                <a:ext cx="2251710" cy="1211580"/>
              </a:xfrm>
              <a:prstGeom prst="borderCallout1">
                <a:avLst>
                  <a:gd name="adj1" fmla="val 97995"/>
                  <a:gd name="adj2" fmla="val 52073"/>
                  <a:gd name="adj3" fmla="val 156840"/>
                  <a:gd name="adj4" fmla="val 18552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Trigger</a:t>
                </a:r>
              </a:p>
            </p:txBody>
          </p:sp>
          <p:sp>
            <p:nvSpPr>
              <p:cNvPr id="6" name="Line Callout 1 5"/>
              <p:cNvSpPr/>
              <p:nvPr/>
            </p:nvSpPr>
            <p:spPr bwMode="auto">
              <a:xfrm>
                <a:off x="7215558" y="880110"/>
                <a:ext cx="2251710" cy="1211580"/>
              </a:xfrm>
              <a:prstGeom prst="borderCallout1">
                <a:avLst>
                  <a:gd name="adj1" fmla="val 97995"/>
                  <a:gd name="adj2" fmla="val 52073"/>
                  <a:gd name="adj3" fmla="val 163513"/>
                  <a:gd name="adj4" fmla="val 5878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Input</a:t>
                </a:r>
              </a:p>
            </p:txBody>
          </p:sp>
          <p:sp>
            <p:nvSpPr>
              <p:cNvPr id="7" name="Line Callout 1 6"/>
              <p:cNvSpPr/>
              <p:nvPr/>
            </p:nvSpPr>
            <p:spPr bwMode="auto">
              <a:xfrm>
                <a:off x="7215558" y="4766309"/>
                <a:ext cx="2251710" cy="1211580"/>
              </a:xfrm>
              <a:prstGeom prst="borderCallout1">
                <a:avLst>
                  <a:gd name="adj1" fmla="val -90684"/>
                  <a:gd name="adj2" fmla="val -20515"/>
                  <a:gd name="adj3" fmla="val -2594"/>
                  <a:gd name="adj4" fmla="val 4440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Output</a:t>
                </a:r>
              </a:p>
            </p:txBody>
          </p:sp>
          <p:sp>
            <p:nvSpPr>
              <p:cNvPr id="8" name="Line Callout 1 7"/>
              <p:cNvSpPr/>
              <p:nvPr/>
            </p:nvSpPr>
            <p:spPr bwMode="auto">
              <a:xfrm>
                <a:off x="3440802" y="4766309"/>
                <a:ext cx="2251710" cy="1211580"/>
              </a:xfrm>
              <a:prstGeom prst="borderCallout1">
                <a:avLst>
                  <a:gd name="adj1" fmla="val 1769"/>
                  <a:gd name="adj2" fmla="val 40398"/>
                  <a:gd name="adj3" fmla="val -109198"/>
                  <a:gd name="adj4" fmla="val 418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Code</a:t>
                </a:r>
              </a:p>
            </p:txBody>
          </p:sp>
        </p:grpSp>
        <p:cxnSp>
          <p:nvCxnSpPr>
            <p:cNvPr id="4" name="Straight Arrow Connector 3"/>
            <p:cNvCxnSpPr>
              <a:stCxn id="3" idx="1"/>
            </p:cNvCxnSpPr>
            <p:nvPr/>
          </p:nvCxnSpPr>
          <p:spPr>
            <a:xfrm>
              <a:off x="4239399" y="2400756"/>
              <a:ext cx="3095051" cy="7477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p:cNvCxnSpPr>
            <p:nvPr/>
          </p:nvCxnSpPr>
          <p:spPr>
            <a:xfrm>
              <a:off x="8014155" y="2400756"/>
              <a:ext cx="427201" cy="6753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H="1" flipV="1">
              <a:off x="3830855" y="3706784"/>
              <a:ext cx="408544" cy="13685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flipH="1" flipV="1">
              <a:off x="6169794" y="3928165"/>
              <a:ext cx="1844361" cy="11472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6" name="Title 15"/>
          <p:cNvSpPr>
            <a:spLocks noGrp="1"/>
          </p:cNvSpPr>
          <p:nvPr>
            <p:ph type="title"/>
          </p:nvPr>
        </p:nvSpPr>
        <p:spPr/>
        <p:txBody>
          <a:bodyPr/>
          <a:lstStyle/>
          <a:p>
            <a:r>
              <a:rPr lang="en-US" dirty="0"/>
              <a:t>Functions programming concepts</a:t>
            </a:r>
          </a:p>
        </p:txBody>
      </p:sp>
    </p:spTree>
    <p:extLst>
      <p:ext uri="{BB962C8B-B14F-4D97-AF65-F5344CB8AC3E}">
        <p14:creationId xmlns:p14="http://schemas.microsoft.com/office/powerpoint/2010/main" val="208971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6490" y="1761238"/>
            <a:ext cx="8371020" cy="3861407"/>
            <a:chOff x="518698" y="1205317"/>
            <a:chExt cx="11161360" cy="5148542"/>
          </a:xfrm>
        </p:grpSpPr>
        <p:sp>
          <p:nvSpPr>
            <p:cNvPr id="75" name="Right Arrow 74"/>
            <p:cNvSpPr/>
            <p:nvPr/>
          </p:nvSpPr>
          <p:spPr>
            <a:xfrm rot="10800000">
              <a:off x="6946561" y="4812901"/>
              <a:ext cx="546608" cy="372615"/>
            </a:xfrm>
            <a:prstGeom prst="rightArrow">
              <a:avLst>
                <a:gd name="adj1" fmla="val 50000"/>
                <a:gd name="adj2" fmla="val 73537"/>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a:solidFill>
                  <a:srgbClr val="505050"/>
                </a:solidFill>
              </a:endParaRPr>
            </a:p>
          </p:txBody>
        </p:sp>
        <p:sp>
          <p:nvSpPr>
            <p:cNvPr id="71" name="Right Arrow 70"/>
            <p:cNvSpPr/>
            <p:nvPr/>
          </p:nvSpPr>
          <p:spPr>
            <a:xfrm rot="13394679">
              <a:off x="6035743" y="3703114"/>
              <a:ext cx="1721472" cy="372615"/>
            </a:xfrm>
            <a:prstGeom prst="rightArrow">
              <a:avLst>
                <a:gd name="adj1" fmla="val 50000"/>
                <a:gd name="adj2" fmla="val 73537"/>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a:solidFill>
                  <a:srgbClr val="505050"/>
                </a:solidFill>
              </a:endParaRPr>
            </a:p>
          </p:txBody>
        </p:sp>
        <p:sp>
          <p:nvSpPr>
            <p:cNvPr id="74" name="Right Arrow 73"/>
            <p:cNvSpPr/>
            <p:nvPr/>
          </p:nvSpPr>
          <p:spPr>
            <a:xfrm rot="5400000">
              <a:off x="7707860" y="3318438"/>
              <a:ext cx="1090106" cy="1021594"/>
            </a:xfrm>
            <a:prstGeom prst="rightArrow">
              <a:avLst>
                <a:gd name="adj1" fmla="val 50000"/>
                <a:gd name="adj2" fmla="val 73537"/>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a:solidFill>
                  <a:srgbClr val="505050"/>
                </a:solidFill>
              </a:endParaRPr>
            </a:p>
          </p:txBody>
        </p:sp>
        <p:sp>
          <p:nvSpPr>
            <p:cNvPr id="68" name="Right Arrow 67"/>
            <p:cNvSpPr/>
            <p:nvPr/>
          </p:nvSpPr>
          <p:spPr>
            <a:xfrm>
              <a:off x="2103736" y="2000307"/>
              <a:ext cx="8631024" cy="1021594"/>
            </a:xfrm>
            <a:prstGeom prst="rightArrow">
              <a:avLst>
                <a:gd name="adj1" fmla="val 50000"/>
                <a:gd name="adj2" fmla="val 73537"/>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a:solidFill>
                  <a:srgbClr val="505050"/>
                </a:solidFill>
              </a:endParaRPr>
            </a:p>
          </p:txBody>
        </p:sp>
        <p:sp>
          <p:nvSpPr>
            <p:cNvPr id="66" name="Rounded Rectangle 65"/>
            <p:cNvSpPr/>
            <p:nvPr/>
          </p:nvSpPr>
          <p:spPr>
            <a:xfrm>
              <a:off x="534104" y="1711117"/>
              <a:ext cx="1599973" cy="1599973"/>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4" name="TextBox 12"/>
            <p:cNvSpPr txBox="1"/>
            <p:nvPr/>
          </p:nvSpPr>
          <p:spPr>
            <a:xfrm>
              <a:off x="518698" y="1240673"/>
              <a:ext cx="1203421" cy="380946"/>
            </a:xfrm>
            <a:prstGeom prst="rect">
              <a:avLst/>
            </a:prstGeom>
          </p:spPr>
          <p:txBody>
            <a:bodyPr vert="horz" wrap="square" lIns="68570" tIns="68570" rIns="68570" bIns="68570" rtlCol="0" anchor="t">
              <a:noAutofit/>
            </a:bodyPr>
            <a:lstStyle/>
            <a:p>
              <a:pPr marL="174989" indent="-174989" defTabSz="685775">
                <a:defRPr/>
              </a:pPr>
              <a:r>
                <a:rPr lang="en-US" sz="1200" dirty="0">
                  <a:solidFill>
                    <a:srgbClr val="505050"/>
                  </a:solidFill>
                  <a:ea typeface="Segoe UI" pitchFamily="34" charset="0"/>
                  <a:cs typeface="Segoe UI" pitchFamily="34" charset="0"/>
                </a:rPr>
                <a:t>1) Trigger</a:t>
              </a:r>
            </a:p>
          </p:txBody>
        </p:sp>
        <p:sp>
          <p:nvSpPr>
            <p:cNvPr id="5" name="TextBox 24"/>
            <p:cNvSpPr txBox="1"/>
            <p:nvPr/>
          </p:nvSpPr>
          <p:spPr>
            <a:xfrm>
              <a:off x="4577221" y="5616780"/>
              <a:ext cx="1855096" cy="380947"/>
            </a:xfrm>
            <a:prstGeom prst="rect">
              <a:avLst/>
            </a:prstGeom>
          </p:spPr>
          <p:txBody>
            <a:bodyPr vert="horz" wrap="square" lIns="68570" tIns="68570" rIns="68570" bIns="68570" rtlCol="0" anchor="t">
              <a:noAutofit/>
            </a:bodyPr>
            <a:lstStyle/>
            <a:p>
              <a:pPr defTabSz="685775">
                <a:defRPr/>
              </a:pPr>
              <a:r>
                <a:rPr lang="en-US" sz="1200" dirty="0">
                  <a:solidFill>
                    <a:srgbClr val="505050"/>
                  </a:solidFill>
                  <a:ea typeface="Segoe UI" pitchFamily="34" charset="0"/>
                  <a:cs typeface="Segoe UI" pitchFamily="34" charset="0"/>
                </a:rPr>
                <a:t>7) Develop Locally</a:t>
              </a:r>
            </a:p>
          </p:txBody>
        </p:sp>
        <p:sp>
          <p:nvSpPr>
            <p:cNvPr id="6" name="TextBox 25"/>
            <p:cNvSpPr txBox="1"/>
            <p:nvPr/>
          </p:nvSpPr>
          <p:spPr>
            <a:xfrm>
              <a:off x="4583706" y="1240673"/>
              <a:ext cx="1980919" cy="380946"/>
            </a:xfrm>
            <a:prstGeom prst="rect">
              <a:avLst/>
            </a:prstGeom>
          </p:spPr>
          <p:txBody>
            <a:bodyPr vert="horz" wrap="square" lIns="68570" tIns="68570" rIns="68570" bIns="68570" rtlCol="0" anchor="t">
              <a:noAutofit/>
            </a:bodyPr>
            <a:lstStyle/>
            <a:p>
              <a:pPr marL="174989" indent="-174989" defTabSz="685775">
                <a:defRPr/>
              </a:pPr>
              <a:r>
                <a:rPr lang="en-US" sz="1200" dirty="0">
                  <a:solidFill>
                    <a:srgbClr val="505050"/>
                  </a:solidFill>
                  <a:ea typeface="Segoe UI" pitchFamily="34" charset="0"/>
                  <a:cs typeface="Segoe UI" pitchFamily="34" charset="0"/>
                </a:rPr>
                <a:t>3) Develop</a:t>
              </a:r>
            </a:p>
          </p:txBody>
        </p:sp>
        <p:sp>
          <p:nvSpPr>
            <p:cNvPr id="7" name="TextBox 30"/>
            <p:cNvSpPr txBox="1"/>
            <p:nvPr/>
          </p:nvSpPr>
          <p:spPr>
            <a:xfrm>
              <a:off x="7452926" y="1205317"/>
              <a:ext cx="1607606" cy="380946"/>
            </a:xfrm>
            <a:prstGeom prst="rect">
              <a:avLst/>
            </a:prstGeom>
          </p:spPr>
          <p:txBody>
            <a:bodyPr vert="horz" wrap="square" lIns="68570" tIns="68570" rIns="68570" bIns="68570" rtlCol="0" anchor="t">
              <a:noAutofit/>
            </a:bodyPr>
            <a:lstStyle/>
            <a:p>
              <a:pPr marL="174989" indent="-174989" defTabSz="685775">
                <a:defRPr/>
              </a:pPr>
              <a:r>
                <a:rPr lang="en-US" sz="1200" dirty="0">
                  <a:solidFill>
                    <a:srgbClr val="505050"/>
                  </a:solidFill>
                  <a:ea typeface="Segoe UI" pitchFamily="34" charset="0"/>
                  <a:cs typeface="Segoe UI" pitchFamily="34" charset="0"/>
                </a:rPr>
                <a:t>4) Execute</a:t>
              </a:r>
            </a:p>
          </p:txBody>
        </p:sp>
        <p:sp>
          <p:nvSpPr>
            <p:cNvPr id="11" name="TextBox 10"/>
            <p:cNvSpPr txBox="1"/>
            <p:nvPr/>
          </p:nvSpPr>
          <p:spPr>
            <a:xfrm>
              <a:off x="7180370" y="5972913"/>
              <a:ext cx="2447018" cy="380946"/>
            </a:xfrm>
            <a:prstGeom prst="rect">
              <a:avLst/>
            </a:prstGeom>
          </p:spPr>
          <p:txBody>
            <a:bodyPr vert="horz" wrap="square" lIns="68570" tIns="68570" rIns="68570" bIns="68570" rtlCol="0" anchor="t">
              <a:noAutofit/>
            </a:bodyPr>
            <a:lstStyle/>
            <a:p>
              <a:pPr defTabSz="685775">
                <a:defRPr/>
              </a:pPr>
              <a:r>
                <a:rPr lang="en-US" sz="1200" dirty="0">
                  <a:solidFill>
                    <a:srgbClr val="505050"/>
                  </a:solidFill>
                  <a:ea typeface="Segoe UI" pitchFamily="34" charset="0"/>
                  <a:cs typeface="Segoe UI" pitchFamily="34" charset="0"/>
                </a:rPr>
                <a:t>6) Monitor and Improve</a:t>
              </a:r>
            </a:p>
          </p:txBody>
        </p:sp>
        <p:sp>
          <p:nvSpPr>
            <p:cNvPr id="12" name="Rounded Rectangle 11"/>
            <p:cNvSpPr/>
            <p:nvPr/>
          </p:nvSpPr>
          <p:spPr>
            <a:xfrm>
              <a:off x="7493169" y="4385531"/>
              <a:ext cx="1635977" cy="1599973"/>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40" name="Rounded Rectangle 39"/>
            <p:cNvSpPr/>
            <p:nvPr/>
          </p:nvSpPr>
          <p:spPr>
            <a:xfrm>
              <a:off x="4685456" y="1698389"/>
              <a:ext cx="1599973" cy="1599973"/>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41" name="Rounded Rectangle 40"/>
            <p:cNvSpPr/>
            <p:nvPr/>
          </p:nvSpPr>
          <p:spPr>
            <a:xfrm>
              <a:off x="7452926" y="1672251"/>
              <a:ext cx="1599973" cy="1599973"/>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45" name="Rounded Rectangle 44"/>
            <p:cNvSpPr/>
            <p:nvPr/>
          </p:nvSpPr>
          <p:spPr>
            <a:xfrm>
              <a:off x="2536286" y="1695454"/>
              <a:ext cx="1599973" cy="1599973"/>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56" name="TextBox 55"/>
            <p:cNvSpPr txBox="1"/>
            <p:nvPr/>
          </p:nvSpPr>
          <p:spPr>
            <a:xfrm>
              <a:off x="2492408" y="1231455"/>
              <a:ext cx="1678801" cy="380946"/>
            </a:xfrm>
            <a:prstGeom prst="rect">
              <a:avLst/>
            </a:prstGeom>
          </p:spPr>
          <p:txBody>
            <a:bodyPr vert="horz" wrap="square" lIns="68570" tIns="68570" rIns="68570" bIns="68570" rtlCol="0" anchor="t">
              <a:noAutofit/>
            </a:bodyPr>
            <a:lstStyle/>
            <a:p>
              <a:pPr marL="174989" indent="-174989" defTabSz="685775">
                <a:defRPr/>
              </a:pPr>
              <a:r>
                <a:rPr lang="en-US" sz="1200" dirty="0">
                  <a:solidFill>
                    <a:srgbClr val="505050"/>
                  </a:solidFill>
                  <a:ea typeface="Segoe UI" pitchFamily="34" charset="0"/>
                  <a:cs typeface="Segoe UI" pitchFamily="34" charset="0"/>
                </a:rPr>
                <a:t>2) Input Binding</a:t>
              </a:r>
            </a:p>
          </p:txBody>
        </p:sp>
        <p:pic>
          <p:nvPicPr>
            <p:cNvPr id="39" name="Picture 38"/>
            <p:cNvPicPr>
              <a:picLocks noChangeAspect="1"/>
            </p:cNvPicPr>
            <p:nvPr/>
          </p:nvPicPr>
          <p:blipFill>
            <a:blip r:embed="rId3"/>
            <a:stretch>
              <a:fillRect/>
            </a:stretch>
          </p:blipFill>
          <p:spPr>
            <a:xfrm>
              <a:off x="5595336" y="3369788"/>
              <a:ext cx="9525" cy="9525"/>
            </a:xfrm>
            <a:prstGeom prst="rect">
              <a:avLst/>
            </a:prstGeom>
          </p:spPr>
        </p:pic>
        <p:grpSp>
          <p:nvGrpSpPr>
            <p:cNvPr id="15" name="Group 14"/>
            <p:cNvGrpSpPr/>
            <p:nvPr/>
          </p:nvGrpSpPr>
          <p:grpSpPr>
            <a:xfrm>
              <a:off x="4750345" y="1800062"/>
              <a:ext cx="1507362" cy="1328386"/>
              <a:chOff x="5361799" y="1370854"/>
              <a:chExt cx="1507362" cy="1328386"/>
            </a:xfrm>
          </p:grpSpPr>
          <p:grpSp>
            <p:nvGrpSpPr>
              <p:cNvPr id="14" name="Group 13"/>
              <p:cNvGrpSpPr/>
              <p:nvPr/>
            </p:nvGrpSpPr>
            <p:grpSpPr>
              <a:xfrm>
                <a:off x="5361799" y="1559283"/>
                <a:ext cx="1423049" cy="1139957"/>
                <a:chOff x="8055949" y="4551928"/>
                <a:chExt cx="1938825" cy="1416061"/>
              </a:xfrm>
            </p:grpSpPr>
            <p:pic>
              <p:nvPicPr>
                <p:cNvPr id="28" name="Picture 27"/>
                <p:cNvPicPr>
                  <a:picLocks noChangeAspect="1"/>
                </p:cNvPicPr>
                <p:nvPr/>
              </p:nvPicPr>
              <p:blipFill>
                <a:blip r:embed="rId4"/>
                <a:stretch>
                  <a:fillRect/>
                </a:stretch>
              </p:blipFill>
              <p:spPr>
                <a:xfrm>
                  <a:off x="8055949" y="4551928"/>
                  <a:ext cx="1938825" cy="1416061"/>
                </a:xfrm>
                <a:prstGeom prst="rect">
                  <a:avLst/>
                </a:prstGeom>
                <a:ln>
                  <a:solidFill>
                    <a:schemeClr val="tx2">
                      <a:lumMod val="50000"/>
                    </a:schemeClr>
                  </a:solidFill>
                </a:ln>
              </p:spPr>
            </p:pic>
            <p:pic>
              <p:nvPicPr>
                <p:cNvPr id="2050" name="Picture 2" descr="Azure Functions screensho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981" t="20881" r="52709" b="41924"/>
                <a:stretch/>
              </p:blipFill>
              <p:spPr bwMode="auto">
                <a:xfrm>
                  <a:off x="8121790" y="4838850"/>
                  <a:ext cx="1809940" cy="1048398"/>
                </a:xfrm>
                <a:prstGeom prst="rect">
                  <a:avLst/>
                </a:prstGeom>
                <a:noFill/>
                <a:extLst>
                  <a:ext uri="{909E8E84-426E-40DD-AFC4-6F175D3DCCD1}">
                    <a14:hiddenFill xmlns:a14="http://schemas.microsoft.com/office/drawing/2010/main">
                      <a:solidFill>
                        <a:srgbClr val="FFFFFF"/>
                      </a:solidFill>
                    </a14:hiddenFill>
                  </a:ext>
                </a:extLst>
              </p:spPr>
            </p:pic>
          </p:grpSp>
          <p:pic>
            <p:nvPicPr>
              <p:cNvPr id="62" name="Picture 61"/>
              <p:cNvPicPr>
                <a:picLocks noChangeAspect="1"/>
              </p:cNvPicPr>
              <p:nvPr/>
            </p:nvPicPr>
            <p:blipFill>
              <a:blip r:embed="rId6"/>
              <a:stretch>
                <a:fillRect/>
              </a:stretch>
            </p:blipFill>
            <p:spPr>
              <a:xfrm>
                <a:off x="6259051" y="1370854"/>
                <a:ext cx="610110" cy="610109"/>
              </a:xfrm>
              <a:prstGeom prst="rect">
                <a:avLst/>
              </a:prstGeom>
            </p:spPr>
          </p:pic>
        </p:grpSp>
        <p:sp>
          <p:nvSpPr>
            <p:cNvPr id="72" name="TextBox 71"/>
            <p:cNvSpPr txBox="1"/>
            <p:nvPr/>
          </p:nvSpPr>
          <p:spPr>
            <a:xfrm>
              <a:off x="9866743" y="1215730"/>
              <a:ext cx="1813315" cy="380946"/>
            </a:xfrm>
            <a:prstGeom prst="rect">
              <a:avLst/>
            </a:prstGeom>
          </p:spPr>
          <p:txBody>
            <a:bodyPr vert="horz" wrap="square" lIns="68570" tIns="68570" rIns="68570" bIns="68570" rtlCol="0" anchor="t">
              <a:noAutofit/>
            </a:bodyPr>
            <a:lstStyle/>
            <a:p>
              <a:pPr defTabSz="685775">
                <a:defRPr/>
              </a:pPr>
              <a:r>
                <a:rPr lang="en-US" sz="1200" dirty="0">
                  <a:solidFill>
                    <a:srgbClr val="505050"/>
                  </a:solidFill>
                  <a:ea typeface="Segoe UI" pitchFamily="34" charset="0"/>
                  <a:cs typeface="Segoe UI" pitchFamily="34" charset="0"/>
                </a:rPr>
                <a:t>5) Output Binding</a:t>
              </a:r>
            </a:p>
          </p:txBody>
        </p:sp>
        <p:sp>
          <p:nvSpPr>
            <p:cNvPr id="73" name="Rounded Rectangle 72"/>
            <p:cNvSpPr/>
            <p:nvPr/>
          </p:nvSpPr>
          <p:spPr>
            <a:xfrm>
              <a:off x="9965905" y="1683240"/>
              <a:ext cx="1635977" cy="1599973"/>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grpSp>
          <p:nvGrpSpPr>
            <p:cNvPr id="47" name="Group 46"/>
            <p:cNvGrpSpPr/>
            <p:nvPr/>
          </p:nvGrpSpPr>
          <p:grpSpPr>
            <a:xfrm>
              <a:off x="3992036" y="3374550"/>
              <a:ext cx="2939666" cy="2169945"/>
              <a:chOff x="4161075" y="3745154"/>
              <a:chExt cx="2939666" cy="2169945"/>
            </a:xfrm>
          </p:grpSpPr>
          <p:grpSp>
            <p:nvGrpSpPr>
              <p:cNvPr id="44" name="Group 43"/>
              <p:cNvGrpSpPr/>
              <p:nvPr/>
            </p:nvGrpSpPr>
            <p:grpSpPr>
              <a:xfrm>
                <a:off x="4161075" y="3745154"/>
                <a:ext cx="2939666" cy="2169945"/>
                <a:chOff x="4577261" y="2941066"/>
                <a:chExt cx="2939666" cy="2169945"/>
              </a:xfrm>
            </p:grpSpPr>
            <p:grpSp>
              <p:nvGrpSpPr>
                <p:cNvPr id="43" name="Group 42"/>
                <p:cNvGrpSpPr/>
                <p:nvPr/>
              </p:nvGrpSpPr>
              <p:grpSpPr>
                <a:xfrm>
                  <a:off x="4577261" y="2941066"/>
                  <a:ext cx="2939666" cy="2169945"/>
                  <a:chOff x="4577261" y="2941066"/>
                  <a:chExt cx="2939666" cy="2169945"/>
                </a:xfrm>
              </p:grpSpPr>
              <p:grpSp>
                <p:nvGrpSpPr>
                  <p:cNvPr id="33" name="Group 32"/>
                  <p:cNvGrpSpPr/>
                  <p:nvPr/>
                </p:nvGrpSpPr>
                <p:grpSpPr>
                  <a:xfrm>
                    <a:off x="4577261" y="2941066"/>
                    <a:ext cx="2939666" cy="2169945"/>
                    <a:chOff x="4577261" y="2941066"/>
                    <a:chExt cx="2939666" cy="2169945"/>
                  </a:xfrm>
                </p:grpSpPr>
                <p:sp>
                  <p:nvSpPr>
                    <p:cNvPr id="65" name="Rounded Rectangle 64"/>
                    <p:cNvSpPr/>
                    <p:nvPr/>
                  </p:nvSpPr>
                  <p:spPr>
                    <a:xfrm>
                      <a:off x="4577261" y="3952047"/>
                      <a:ext cx="2939666" cy="1158964"/>
                    </a:xfrm>
                    <a:prstGeom prst="roundRect">
                      <a:avLst>
                        <a:gd name="adj" fmla="val 5783"/>
                      </a:avLst>
                    </a:prstGeom>
                    <a:solidFill>
                      <a:schemeClr val="tx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19" name="Right Arrow 18"/>
                    <p:cNvSpPr/>
                    <p:nvPr/>
                  </p:nvSpPr>
                  <p:spPr>
                    <a:xfrm rot="16200000">
                      <a:off x="5343692" y="3765936"/>
                      <a:ext cx="2044456" cy="394715"/>
                    </a:xfrm>
                    <a:prstGeom prst="rightArrow">
                      <a:avLst>
                        <a:gd name="adj1" fmla="val 50000"/>
                        <a:gd name="adj2" fmla="val 73537"/>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sp>
                  <p:nvSpPr>
                    <p:cNvPr id="20" name="Right Arrow 19"/>
                    <p:cNvSpPr/>
                    <p:nvPr/>
                  </p:nvSpPr>
                  <p:spPr>
                    <a:xfrm rot="16200000">
                      <a:off x="4724612" y="3719195"/>
                      <a:ext cx="1950974" cy="394715"/>
                    </a:xfrm>
                    <a:prstGeom prst="rightArrow">
                      <a:avLst>
                        <a:gd name="adj1" fmla="val 50000"/>
                        <a:gd name="adj2" fmla="val 73537"/>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85775">
                        <a:defRPr/>
                      </a:pPr>
                      <a:endParaRPr lang="en-US" sz="900" dirty="0" err="1">
                        <a:solidFill>
                          <a:srgbClr val="505050"/>
                        </a:solidFill>
                      </a:endParaRPr>
                    </a:p>
                  </p:txBody>
                </p:sp>
              </p:grpSp>
              <p:pic>
                <p:nvPicPr>
                  <p:cNvPr id="22" name="Picture 21"/>
                  <p:cNvPicPr>
                    <a:picLocks noChangeAspect="1"/>
                  </p:cNvPicPr>
                  <p:nvPr/>
                </p:nvPicPr>
                <p:blipFill>
                  <a:blip r:embed="rId7"/>
                  <a:stretch>
                    <a:fillRect/>
                  </a:stretch>
                </p:blipFill>
                <p:spPr>
                  <a:xfrm>
                    <a:off x="4647332" y="4039954"/>
                    <a:ext cx="2784565" cy="945568"/>
                  </a:xfrm>
                  <a:prstGeom prst="rect">
                    <a:avLst/>
                  </a:prstGeom>
                  <a:solidFill>
                    <a:schemeClr val="accent1">
                      <a:lumMod val="60000"/>
                      <a:lumOff val="40000"/>
                    </a:schemeClr>
                  </a:solidFill>
                </p:spPr>
              </p:pic>
            </p:grpSp>
            <p:pic>
              <p:nvPicPr>
                <p:cNvPr id="42" name="Picture 41"/>
                <p:cNvPicPr>
                  <a:picLocks noChangeAspect="1"/>
                </p:cNvPicPr>
                <p:nvPr/>
              </p:nvPicPr>
              <p:blipFill>
                <a:blip r:embed="rId8"/>
                <a:stretch>
                  <a:fillRect/>
                </a:stretch>
              </p:blipFill>
              <p:spPr>
                <a:xfrm>
                  <a:off x="6136751" y="3671631"/>
                  <a:ext cx="492565" cy="515475"/>
                </a:xfrm>
                <a:prstGeom prst="rect">
                  <a:avLst/>
                </a:prstGeom>
                <a:ln>
                  <a:solidFill>
                    <a:schemeClr val="tx1">
                      <a:lumMod val="50000"/>
                    </a:schemeClr>
                  </a:solidFill>
                </a:ln>
              </p:spPr>
            </p:pic>
            <p:pic>
              <p:nvPicPr>
                <p:cNvPr id="21" name="Picture 20"/>
                <p:cNvPicPr>
                  <a:picLocks noChangeAspect="1"/>
                </p:cNvPicPr>
                <p:nvPr/>
              </p:nvPicPr>
              <p:blipFill>
                <a:blip r:embed="rId8"/>
                <a:stretch>
                  <a:fillRect/>
                </a:stretch>
              </p:blipFill>
              <p:spPr>
                <a:xfrm>
                  <a:off x="5465621" y="3671631"/>
                  <a:ext cx="492565" cy="515475"/>
                </a:xfrm>
                <a:prstGeom prst="rect">
                  <a:avLst/>
                </a:prstGeom>
                <a:ln>
                  <a:solidFill>
                    <a:schemeClr val="tx1">
                      <a:lumMod val="50000"/>
                    </a:schemeClr>
                  </a:solidFill>
                </a:ln>
              </p:spPr>
            </p:pic>
          </p:grpSp>
          <p:pic>
            <p:nvPicPr>
              <p:cNvPr id="13" name="Picture 12"/>
              <p:cNvPicPr>
                <a:picLocks noChangeAspect="1"/>
              </p:cNvPicPr>
              <p:nvPr/>
            </p:nvPicPr>
            <p:blipFill>
              <a:blip r:embed="rId9"/>
              <a:stretch>
                <a:fillRect/>
              </a:stretch>
            </p:blipFill>
            <p:spPr>
              <a:xfrm>
                <a:off x="6221343" y="5183217"/>
                <a:ext cx="419100" cy="304800"/>
              </a:xfrm>
              <a:prstGeom prst="rect">
                <a:avLst/>
              </a:prstGeom>
            </p:spPr>
          </p:pic>
          <p:pic>
            <p:nvPicPr>
              <p:cNvPr id="25" name="Picture 24"/>
              <p:cNvPicPr>
                <a:picLocks noChangeAspect="1"/>
              </p:cNvPicPr>
              <p:nvPr/>
            </p:nvPicPr>
            <p:blipFill>
              <a:blip r:embed="rId10"/>
              <a:stretch>
                <a:fillRect/>
              </a:stretch>
            </p:blipFill>
            <p:spPr>
              <a:xfrm>
                <a:off x="5107700" y="5176973"/>
                <a:ext cx="352425" cy="333375"/>
              </a:xfrm>
              <a:prstGeom prst="rect">
                <a:avLst/>
              </a:prstGeom>
            </p:spPr>
          </p:pic>
        </p:grpSp>
        <p:grpSp>
          <p:nvGrpSpPr>
            <p:cNvPr id="84" name="Group 83"/>
            <p:cNvGrpSpPr/>
            <p:nvPr/>
          </p:nvGrpSpPr>
          <p:grpSpPr>
            <a:xfrm>
              <a:off x="1349356" y="1798133"/>
              <a:ext cx="929095" cy="562678"/>
              <a:chOff x="1542307" y="1978562"/>
              <a:chExt cx="929095" cy="562678"/>
            </a:xfrm>
          </p:grpSpPr>
          <p:pic>
            <p:nvPicPr>
              <p:cNvPr id="50" name="Picture 49"/>
              <p:cNvPicPr>
                <a:picLocks noChangeAspect="1"/>
              </p:cNvPicPr>
              <p:nvPr/>
            </p:nvPicPr>
            <p:blipFill rotWithShape="1">
              <a:blip r:embed="rId11"/>
              <a:srcRect t="9057"/>
              <a:stretch/>
            </p:blipFill>
            <p:spPr>
              <a:xfrm>
                <a:off x="1804190" y="1978562"/>
                <a:ext cx="447675" cy="407130"/>
              </a:xfrm>
              <a:prstGeom prst="rect">
                <a:avLst/>
              </a:prstGeom>
            </p:spPr>
          </p:pic>
          <p:sp>
            <p:nvSpPr>
              <p:cNvPr id="86" name="TextBox 85"/>
              <p:cNvSpPr txBox="1"/>
              <p:nvPr/>
            </p:nvSpPr>
            <p:spPr>
              <a:xfrm>
                <a:off x="1542307" y="2253776"/>
                <a:ext cx="929095" cy="287464"/>
              </a:xfrm>
              <a:prstGeom prst="rect">
                <a:avLst/>
              </a:prstGeom>
            </p:spPr>
            <p:txBody>
              <a:bodyPr vert="horz" wrap="square" lIns="68570" tIns="68570" rIns="68570" bIns="68570" rtlCol="0" anchor="t">
                <a:noAutofit/>
              </a:bodyPr>
              <a:lstStyle/>
              <a:p>
                <a:pPr marL="174989" indent="-174989" algn="ctr" defTabSz="685775">
                  <a:defRPr/>
                </a:pPr>
                <a:r>
                  <a:rPr lang="en-US" sz="825" dirty="0">
                    <a:solidFill>
                      <a:srgbClr val="505050"/>
                    </a:solidFill>
                    <a:ea typeface="Segoe UI" pitchFamily="34" charset="0"/>
                    <a:cs typeface="Segoe UI" pitchFamily="34" charset="0"/>
                  </a:rPr>
                  <a:t>Web </a:t>
                </a:r>
              </a:p>
              <a:p>
                <a:pPr marL="174989" indent="-174989" algn="ctr" defTabSz="685775">
                  <a:defRPr/>
                </a:pPr>
                <a:r>
                  <a:rPr lang="en-US" sz="825" dirty="0">
                    <a:solidFill>
                      <a:srgbClr val="505050"/>
                    </a:solidFill>
                    <a:ea typeface="Segoe UI" pitchFamily="34" charset="0"/>
                    <a:cs typeface="Segoe UI" pitchFamily="34" charset="0"/>
                  </a:rPr>
                  <a:t>Hooks</a:t>
                </a:r>
              </a:p>
            </p:txBody>
          </p:sp>
        </p:grpSp>
        <p:grpSp>
          <p:nvGrpSpPr>
            <p:cNvPr id="88" name="Group 87"/>
            <p:cNvGrpSpPr/>
            <p:nvPr/>
          </p:nvGrpSpPr>
          <p:grpSpPr>
            <a:xfrm>
              <a:off x="543700" y="1819576"/>
              <a:ext cx="1085684" cy="1422476"/>
              <a:chOff x="790884" y="1495706"/>
              <a:chExt cx="1085684" cy="1422476"/>
            </a:xfrm>
          </p:grpSpPr>
          <p:grpSp>
            <p:nvGrpSpPr>
              <p:cNvPr id="87" name="Group 86"/>
              <p:cNvGrpSpPr/>
              <p:nvPr/>
            </p:nvGrpSpPr>
            <p:grpSpPr>
              <a:xfrm>
                <a:off x="790884" y="1912252"/>
                <a:ext cx="1085684" cy="1005930"/>
                <a:chOff x="746014" y="1462061"/>
                <a:chExt cx="1085684" cy="1005930"/>
              </a:xfrm>
            </p:grpSpPr>
            <p:grpSp>
              <p:nvGrpSpPr>
                <p:cNvPr id="51" name="Group 50"/>
                <p:cNvGrpSpPr/>
                <p:nvPr/>
              </p:nvGrpSpPr>
              <p:grpSpPr>
                <a:xfrm>
                  <a:off x="861774" y="1462061"/>
                  <a:ext cx="801016" cy="793924"/>
                  <a:chOff x="955490" y="1460989"/>
                  <a:chExt cx="801016" cy="793924"/>
                </a:xfrm>
              </p:grpSpPr>
              <p:pic>
                <p:nvPicPr>
                  <p:cNvPr id="78" name="Picture 77" descr="Storage queue.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955490" y="1476192"/>
                    <a:ext cx="361147" cy="361148"/>
                  </a:xfrm>
                  <a:prstGeom prst="rect">
                    <a:avLst/>
                  </a:prstGeom>
                  <a:solidFill>
                    <a:schemeClr val="bg2">
                      <a:lumMod val="75000"/>
                    </a:schemeClr>
                  </a:solidFill>
                </p:spPr>
              </p:pic>
              <p:pic>
                <p:nvPicPr>
                  <p:cNvPr id="79" name="Picture 78" descr="Storage blob.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955490" y="1887456"/>
                    <a:ext cx="367455" cy="367457"/>
                  </a:xfrm>
                  <a:prstGeom prst="rect">
                    <a:avLst/>
                  </a:prstGeom>
                  <a:solidFill>
                    <a:srgbClr val="005AA1"/>
                  </a:solidFill>
                </p:spPr>
              </p:pic>
              <p:pic>
                <p:nvPicPr>
                  <p:cNvPr id="80" name="Picture 79"/>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1382572" y="1872954"/>
                    <a:ext cx="373934" cy="373934"/>
                  </a:xfrm>
                  <a:prstGeom prst="rect">
                    <a:avLst/>
                  </a:prstGeom>
                  <a:solidFill>
                    <a:srgbClr val="005AA1"/>
                  </a:solidFill>
                </p:spPr>
              </p:pic>
              <p:pic>
                <p:nvPicPr>
                  <p:cNvPr id="81" name="Picture 80"/>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1398871" y="1460989"/>
                    <a:ext cx="357634" cy="362902"/>
                  </a:xfrm>
                  <a:prstGeom prst="rect">
                    <a:avLst/>
                  </a:prstGeom>
                  <a:solidFill>
                    <a:srgbClr val="005AA1"/>
                  </a:solidFill>
                </p:spPr>
              </p:pic>
            </p:grpSp>
            <p:sp>
              <p:nvSpPr>
                <p:cNvPr id="85" name="TextBox 84"/>
                <p:cNvSpPr txBox="1"/>
                <p:nvPr/>
              </p:nvSpPr>
              <p:spPr>
                <a:xfrm>
                  <a:off x="746014" y="2180527"/>
                  <a:ext cx="1085684" cy="287464"/>
                </a:xfrm>
                <a:prstGeom prst="rect">
                  <a:avLst/>
                </a:prstGeom>
              </p:spPr>
              <p:txBody>
                <a:bodyPr vert="horz" wrap="square" lIns="68570" tIns="68570" rIns="68570" bIns="68570" rtlCol="0" anchor="t">
                  <a:noAutofit/>
                </a:bodyPr>
                <a:lstStyle/>
                <a:p>
                  <a:pPr marL="174989" indent="-174989" defTabSz="685775">
                    <a:defRPr/>
                  </a:pPr>
                  <a:r>
                    <a:rPr lang="en-US" sz="825" dirty="0">
                      <a:solidFill>
                        <a:srgbClr val="505050"/>
                      </a:solidFill>
                      <a:ea typeface="Segoe UI" pitchFamily="34" charset="0"/>
                      <a:cs typeface="Segoe UI" pitchFamily="34" charset="0"/>
                    </a:rPr>
                    <a:t>Azure Services</a:t>
                  </a:r>
                </a:p>
              </p:txBody>
            </p:sp>
          </p:grpSp>
          <p:pic>
            <p:nvPicPr>
              <p:cNvPr id="98" name="Picture 97"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3367" y="1495706"/>
                <a:ext cx="370431" cy="370431"/>
              </a:xfrm>
              <a:prstGeom prst="rect">
                <a:avLst/>
              </a:prstGeom>
              <a:solidFill>
                <a:srgbClr val="005AA1"/>
              </a:solidFill>
            </p:spPr>
          </p:pic>
        </p:grpSp>
        <p:grpSp>
          <p:nvGrpSpPr>
            <p:cNvPr id="114" name="Group 113"/>
            <p:cNvGrpSpPr/>
            <p:nvPr/>
          </p:nvGrpSpPr>
          <p:grpSpPr>
            <a:xfrm>
              <a:off x="2785607" y="1798133"/>
              <a:ext cx="1085684" cy="1440947"/>
              <a:chOff x="2950495" y="1474263"/>
              <a:chExt cx="1085684" cy="1440947"/>
            </a:xfrm>
          </p:grpSpPr>
          <p:sp>
            <p:nvSpPr>
              <p:cNvPr id="91" name="TextBox 90"/>
              <p:cNvSpPr txBox="1"/>
              <p:nvPr/>
            </p:nvSpPr>
            <p:spPr>
              <a:xfrm>
                <a:off x="2950495" y="2627746"/>
                <a:ext cx="1085684" cy="287464"/>
              </a:xfrm>
              <a:prstGeom prst="rect">
                <a:avLst/>
              </a:prstGeom>
            </p:spPr>
            <p:txBody>
              <a:bodyPr vert="horz" wrap="square" lIns="68570" tIns="68570" rIns="68570" bIns="68570" rtlCol="0" anchor="t">
                <a:noAutofit/>
              </a:bodyPr>
              <a:lstStyle/>
              <a:p>
                <a:pPr marL="174989" indent="-174989" defTabSz="685775">
                  <a:defRPr/>
                </a:pPr>
                <a:r>
                  <a:rPr lang="en-US" sz="825" dirty="0">
                    <a:solidFill>
                      <a:srgbClr val="505050"/>
                    </a:solidFill>
                    <a:ea typeface="Segoe UI" pitchFamily="34" charset="0"/>
                    <a:cs typeface="Segoe UI" pitchFamily="34" charset="0"/>
                  </a:rPr>
                  <a:t>Azure Services</a:t>
                </a:r>
              </a:p>
            </p:txBody>
          </p:sp>
          <p:grpSp>
            <p:nvGrpSpPr>
              <p:cNvPr id="99" name="Group 98"/>
              <p:cNvGrpSpPr/>
              <p:nvPr/>
            </p:nvGrpSpPr>
            <p:grpSpPr>
              <a:xfrm>
                <a:off x="3121300" y="1474263"/>
                <a:ext cx="802784" cy="1208251"/>
                <a:chOff x="2969480" y="1482016"/>
                <a:chExt cx="802784" cy="1208251"/>
              </a:xfrm>
            </p:grpSpPr>
            <p:pic>
              <p:nvPicPr>
                <p:cNvPr id="92" name="Picture 91" descr="Storage queue.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2971248" y="1484743"/>
                  <a:ext cx="361147" cy="361148"/>
                </a:xfrm>
                <a:prstGeom prst="rect">
                  <a:avLst/>
                </a:prstGeom>
                <a:solidFill>
                  <a:schemeClr val="bg2">
                    <a:lumMod val="75000"/>
                  </a:schemeClr>
                </a:solidFill>
              </p:spPr>
            </p:pic>
            <p:pic>
              <p:nvPicPr>
                <p:cNvPr id="93" name="Picture 92" descr="Storage blob.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2971248" y="1896007"/>
                  <a:ext cx="367455" cy="367457"/>
                </a:xfrm>
                <a:prstGeom prst="rect">
                  <a:avLst/>
                </a:prstGeom>
                <a:solidFill>
                  <a:srgbClr val="005AA1"/>
                </a:solidFill>
              </p:spPr>
            </p:pic>
            <p:pic>
              <p:nvPicPr>
                <p:cNvPr id="94" name="Picture 93"/>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3398330" y="1881505"/>
                  <a:ext cx="373934" cy="373934"/>
                </a:xfrm>
                <a:prstGeom prst="rect">
                  <a:avLst/>
                </a:prstGeom>
                <a:solidFill>
                  <a:srgbClr val="005AA1"/>
                </a:solidFill>
              </p:spPr>
            </p:pic>
            <p:pic>
              <p:nvPicPr>
                <p:cNvPr id="96" name="Picture 95"/>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372122" y="1482016"/>
                  <a:ext cx="393021" cy="358628"/>
                </a:xfrm>
                <a:prstGeom prst="rect">
                  <a:avLst/>
                </a:prstGeom>
                <a:solidFill>
                  <a:srgbClr val="005AA1"/>
                </a:solidFill>
              </p:spPr>
            </p:pic>
            <p:pic>
              <p:nvPicPr>
                <p:cNvPr id="97" name="Picture 96"/>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2969480" y="2318229"/>
                  <a:ext cx="372037" cy="372038"/>
                </a:xfrm>
                <a:prstGeom prst="rect">
                  <a:avLst/>
                </a:prstGeom>
                <a:solidFill>
                  <a:srgbClr val="005AA1"/>
                </a:solidFill>
              </p:spPr>
            </p:pic>
            <p:pic>
              <p:nvPicPr>
                <p:cNvPr id="100" name="Picture 99" descr="Storage tab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3406406" y="2311700"/>
                  <a:ext cx="331908" cy="378567"/>
                </a:xfrm>
                <a:prstGeom prst="rect">
                  <a:avLst/>
                </a:prstGeom>
                <a:solidFill>
                  <a:srgbClr val="005AA1"/>
                </a:solidFill>
              </p:spPr>
            </p:pic>
          </p:grpSp>
        </p:grpSp>
        <p:grpSp>
          <p:nvGrpSpPr>
            <p:cNvPr id="101" name="Group 100"/>
            <p:cNvGrpSpPr/>
            <p:nvPr/>
          </p:nvGrpSpPr>
          <p:grpSpPr>
            <a:xfrm>
              <a:off x="7651112" y="1902222"/>
              <a:ext cx="1085684" cy="1040130"/>
              <a:chOff x="9695591" y="3636098"/>
              <a:chExt cx="1085684" cy="1040130"/>
            </a:xfrm>
          </p:grpSpPr>
          <p:grpSp>
            <p:nvGrpSpPr>
              <p:cNvPr id="103" name="Group 102"/>
              <p:cNvGrpSpPr/>
              <p:nvPr/>
            </p:nvGrpSpPr>
            <p:grpSpPr>
              <a:xfrm>
                <a:off x="9807936" y="3636098"/>
                <a:ext cx="918421" cy="846402"/>
                <a:chOff x="827088" y="-3463925"/>
                <a:chExt cx="3833812" cy="3816350"/>
              </a:xfrm>
            </p:grpSpPr>
            <p:sp>
              <p:nvSpPr>
                <p:cNvPr id="10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0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0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0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0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0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sp>
              <p:nvSpPr>
                <p:cNvPr id="1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defRPr/>
                  </a:pPr>
                  <a:endParaRPr lang="en-US" sz="1324" dirty="0">
                    <a:solidFill>
                      <a:srgbClr val="505050"/>
                    </a:solidFill>
                  </a:endParaRPr>
                </a:p>
              </p:txBody>
            </p:sp>
          </p:grpSp>
          <p:sp>
            <p:nvSpPr>
              <p:cNvPr id="113" name="TextBox 112"/>
              <p:cNvSpPr txBox="1"/>
              <p:nvPr/>
            </p:nvSpPr>
            <p:spPr>
              <a:xfrm>
                <a:off x="9695591" y="4388764"/>
                <a:ext cx="1085684" cy="287464"/>
              </a:xfrm>
              <a:prstGeom prst="rect">
                <a:avLst/>
              </a:prstGeom>
            </p:spPr>
            <p:txBody>
              <a:bodyPr vert="horz" wrap="square" lIns="68570" tIns="68570" rIns="68570" bIns="68570" rtlCol="0" anchor="t">
                <a:noAutofit/>
              </a:bodyPr>
              <a:lstStyle/>
              <a:p>
                <a:pPr marL="174989" indent="-174989" algn="ctr" defTabSz="685775">
                  <a:defRPr/>
                </a:pPr>
                <a:r>
                  <a:rPr lang="en-US" sz="825" dirty="0">
                    <a:solidFill>
                      <a:srgbClr val="505050"/>
                    </a:solidFill>
                    <a:ea typeface="Segoe UI" pitchFamily="34" charset="0"/>
                    <a:cs typeface="Segoe UI" pitchFamily="34" charset="0"/>
                  </a:rPr>
                  <a:t>App Services</a:t>
                </a:r>
              </a:p>
              <a:p>
                <a:pPr marL="174989" indent="-174989" algn="ctr" defTabSz="685775">
                  <a:defRPr/>
                </a:pPr>
                <a:r>
                  <a:rPr lang="en-US" sz="825" dirty="0">
                    <a:solidFill>
                      <a:srgbClr val="505050"/>
                    </a:solidFill>
                    <a:ea typeface="Segoe UI" pitchFamily="34" charset="0"/>
                    <a:cs typeface="Segoe UI" pitchFamily="34" charset="0"/>
                  </a:rPr>
                  <a:t>Hosting Plans</a:t>
                </a:r>
              </a:p>
            </p:txBody>
          </p:sp>
        </p:grpSp>
        <p:grpSp>
          <p:nvGrpSpPr>
            <p:cNvPr id="116" name="Group 115"/>
            <p:cNvGrpSpPr/>
            <p:nvPr/>
          </p:nvGrpSpPr>
          <p:grpSpPr>
            <a:xfrm>
              <a:off x="9986779" y="1790629"/>
              <a:ext cx="1085684" cy="1440947"/>
              <a:chOff x="2950495" y="1474263"/>
              <a:chExt cx="1085684" cy="1440947"/>
            </a:xfrm>
          </p:grpSpPr>
          <p:sp>
            <p:nvSpPr>
              <p:cNvPr id="117" name="TextBox 116"/>
              <p:cNvSpPr txBox="1"/>
              <p:nvPr/>
            </p:nvSpPr>
            <p:spPr>
              <a:xfrm>
                <a:off x="2950495" y="2627746"/>
                <a:ext cx="1085684" cy="287464"/>
              </a:xfrm>
              <a:prstGeom prst="rect">
                <a:avLst/>
              </a:prstGeom>
            </p:spPr>
            <p:txBody>
              <a:bodyPr vert="horz" wrap="square" lIns="68570" tIns="68570" rIns="68570" bIns="68570" rtlCol="0" anchor="t">
                <a:noAutofit/>
              </a:bodyPr>
              <a:lstStyle/>
              <a:p>
                <a:pPr marL="174989" indent="-174989" defTabSz="685775">
                  <a:defRPr/>
                </a:pPr>
                <a:r>
                  <a:rPr lang="en-US" sz="825" dirty="0">
                    <a:solidFill>
                      <a:srgbClr val="505050"/>
                    </a:solidFill>
                    <a:ea typeface="Segoe UI" pitchFamily="34" charset="0"/>
                    <a:cs typeface="Segoe UI" pitchFamily="34" charset="0"/>
                  </a:rPr>
                  <a:t>Azure Services</a:t>
                </a:r>
              </a:p>
            </p:txBody>
          </p:sp>
          <p:grpSp>
            <p:nvGrpSpPr>
              <p:cNvPr id="118" name="Group 117"/>
              <p:cNvGrpSpPr/>
              <p:nvPr/>
            </p:nvGrpSpPr>
            <p:grpSpPr>
              <a:xfrm>
                <a:off x="3121300" y="1474263"/>
                <a:ext cx="802784" cy="1208251"/>
                <a:chOff x="2969480" y="1482016"/>
                <a:chExt cx="802784" cy="1208251"/>
              </a:xfrm>
            </p:grpSpPr>
            <p:pic>
              <p:nvPicPr>
                <p:cNvPr id="119" name="Picture 118" descr="Storage queue.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2971248" y="1484743"/>
                  <a:ext cx="361147" cy="361148"/>
                </a:xfrm>
                <a:prstGeom prst="rect">
                  <a:avLst/>
                </a:prstGeom>
                <a:solidFill>
                  <a:schemeClr val="bg2">
                    <a:lumMod val="75000"/>
                  </a:schemeClr>
                </a:solidFill>
              </p:spPr>
            </p:pic>
            <p:pic>
              <p:nvPicPr>
                <p:cNvPr id="120" name="Picture 119" descr="Storage blob.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2971248" y="1896007"/>
                  <a:ext cx="367455" cy="367457"/>
                </a:xfrm>
                <a:prstGeom prst="rect">
                  <a:avLst/>
                </a:prstGeom>
                <a:solidFill>
                  <a:srgbClr val="005AA1"/>
                </a:solidFill>
              </p:spPr>
            </p:pic>
            <p:pic>
              <p:nvPicPr>
                <p:cNvPr id="121" name="Picture 120"/>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3398330" y="1881505"/>
                  <a:ext cx="373934" cy="373934"/>
                </a:xfrm>
                <a:prstGeom prst="rect">
                  <a:avLst/>
                </a:prstGeom>
                <a:solidFill>
                  <a:srgbClr val="005AA1"/>
                </a:solidFill>
              </p:spPr>
            </p:pic>
            <p:pic>
              <p:nvPicPr>
                <p:cNvPr id="122" name="Picture 12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372122" y="1482016"/>
                  <a:ext cx="393021" cy="358628"/>
                </a:xfrm>
                <a:prstGeom prst="rect">
                  <a:avLst/>
                </a:prstGeom>
                <a:solidFill>
                  <a:srgbClr val="005AA1"/>
                </a:solidFill>
              </p:spPr>
            </p:pic>
            <p:pic>
              <p:nvPicPr>
                <p:cNvPr id="123" name="Picture 122"/>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2969480" y="2318229"/>
                  <a:ext cx="372037" cy="372038"/>
                </a:xfrm>
                <a:prstGeom prst="rect">
                  <a:avLst/>
                </a:prstGeom>
                <a:solidFill>
                  <a:srgbClr val="005AA1"/>
                </a:solidFill>
              </p:spPr>
            </p:pic>
            <p:pic>
              <p:nvPicPr>
                <p:cNvPr id="124" name="Picture 123" descr="Storage tab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3406406" y="2311700"/>
                  <a:ext cx="331908" cy="378567"/>
                </a:xfrm>
                <a:prstGeom prst="rect">
                  <a:avLst/>
                </a:prstGeom>
                <a:solidFill>
                  <a:srgbClr val="005AA1"/>
                </a:solidFill>
              </p:spPr>
            </p:pic>
          </p:grpSp>
        </p:grpSp>
        <p:pic>
          <p:nvPicPr>
            <p:cNvPr id="125" name="Picture 124"/>
            <p:cNvPicPr>
              <a:picLocks noChangeAspect="1"/>
            </p:cNvPicPr>
            <p:nvPr/>
          </p:nvPicPr>
          <p:blipFill>
            <a:blip r:embed="rId20"/>
            <a:stretch>
              <a:fillRect/>
            </a:stretch>
          </p:blipFill>
          <p:spPr>
            <a:xfrm rot="19807083">
              <a:off x="10978974" y="2243927"/>
              <a:ext cx="610838" cy="305419"/>
            </a:xfrm>
            <a:prstGeom prst="rect">
              <a:avLst/>
            </a:prstGeom>
          </p:spPr>
        </p:pic>
        <p:pic>
          <p:nvPicPr>
            <p:cNvPr id="127" name="Picture 126"/>
            <p:cNvPicPr>
              <a:picLocks noChangeAspect="1"/>
            </p:cNvPicPr>
            <p:nvPr/>
          </p:nvPicPr>
          <p:blipFill>
            <a:blip r:embed="rId20"/>
            <a:stretch>
              <a:fillRect/>
            </a:stretch>
          </p:blipFill>
          <p:spPr>
            <a:xfrm rot="20391909">
              <a:off x="1471452" y="2645211"/>
              <a:ext cx="610838" cy="305419"/>
            </a:xfrm>
            <a:prstGeom prst="rect">
              <a:avLst/>
            </a:prstGeom>
          </p:spPr>
        </p:pic>
        <p:pic>
          <p:nvPicPr>
            <p:cNvPr id="130" name="Picture 129"/>
            <p:cNvPicPr>
              <a:picLocks noChangeAspect="1"/>
            </p:cNvPicPr>
            <p:nvPr/>
          </p:nvPicPr>
          <p:blipFill>
            <a:blip r:embed="rId4"/>
            <a:stretch>
              <a:fillRect/>
            </a:stretch>
          </p:blipFill>
          <p:spPr>
            <a:xfrm>
              <a:off x="7523944" y="4455150"/>
              <a:ext cx="1586914" cy="1523310"/>
            </a:xfrm>
            <a:prstGeom prst="rect">
              <a:avLst/>
            </a:prstGeom>
            <a:ln>
              <a:noFill/>
            </a:ln>
          </p:spPr>
        </p:pic>
      </p:grpSp>
      <p:sp>
        <p:nvSpPr>
          <p:cNvPr id="3" name="Title 2">
            <a:extLst>
              <a:ext uri="{FF2B5EF4-FFF2-40B4-BE49-F238E27FC236}">
                <a16:creationId xmlns:a16="http://schemas.microsoft.com/office/drawing/2014/main" id="{56303ACE-CE4D-472F-AD68-9861DC5E92B5}"/>
              </a:ext>
            </a:extLst>
          </p:cNvPr>
          <p:cNvSpPr>
            <a:spLocks noGrp="1"/>
          </p:cNvSpPr>
          <p:nvPr>
            <p:ph type="title"/>
          </p:nvPr>
        </p:nvSpPr>
        <p:spPr/>
        <p:txBody>
          <a:bodyPr/>
          <a:lstStyle/>
          <a:p>
            <a:r>
              <a:rPr lang="en-US" dirty="0"/>
              <a:t>Azure Function Development Process</a:t>
            </a:r>
          </a:p>
        </p:txBody>
      </p:sp>
    </p:spTree>
    <p:extLst>
      <p:ext uri="{BB962C8B-B14F-4D97-AF65-F5344CB8AC3E}">
        <p14:creationId xmlns:p14="http://schemas.microsoft.com/office/powerpoint/2010/main" val="268774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Introduction to Developing with Azure Functions</a:t>
            </a:r>
          </a:p>
          <a:p>
            <a:pPr lvl="0"/>
            <a:r>
              <a:rPr lang="en-US" sz="2400" dirty="0"/>
              <a:t>Creating and Testing Azure Functions in the Azure Portal</a:t>
            </a:r>
          </a:p>
          <a:p>
            <a:pPr lvl="0"/>
            <a:r>
              <a:rPr lang="en-US" sz="2400" dirty="0"/>
              <a:t>Using Azure Functions to Create a Custom Web API</a:t>
            </a:r>
          </a:p>
          <a:p>
            <a:pPr lvl="0"/>
            <a:r>
              <a:rPr lang="en-US" sz="2400" dirty="0"/>
              <a:t>Configuring Security and Cross-Origin Resource Sharing</a:t>
            </a:r>
          </a:p>
          <a:p>
            <a:pPr lvl="0"/>
            <a:r>
              <a:rPr lang="en-US" sz="2400" dirty="0"/>
              <a:t>Calling Azure Functions from SPFX Web Parts</a:t>
            </a:r>
          </a:p>
          <a:p>
            <a:r>
              <a:rPr lang="en-US" sz="2400" dirty="0"/>
              <a:t>Developing Azure Function in Visual Studio using C#</a:t>
            </a:r>
          </a:p>
        </p:txBody>
      </p:sp>
    </p:spTree>
    <p:extLst>
      <p:ext uri="{BB962C8B-B14F-4D97-AF65-F5344CB8AC3E}">
        <p14:creationId xmlns:p14="http://schemas.microsoft.com/office/powerpoint/2010/main" val="181412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2667000" y="3276600"/>
            <a:ext cx="4655858" cy="2862669"/>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abstraction</a:t>
            </a:r>
          </a:p>
        </p:txBody>
      </p:sp>
      <p:sp>
        <p:nvSpPr>
          <p:cNvPr id="3" name="Text Placeholder 2"/>
          <p:cNvSpPr>
            <a:spLocks noGrp="1"/>
          </p:cNvSpPr>
          <p:nvPr>
            <p:ph idx="1"/>
          </p:nvPr>
        </p:nvSpPr>
        <p:spPr/>
        <p:txBody>
          <a:bodyPr>
            <a:normAutofit/>
          </a:bodyPr>
          <a:lstStyle/>
          <a:p>
            <a:pPr marL="428625" indent="-428625">
              <a:buFont typeface="Arial" panose="020B0604020202020204" pitchFamily="34" charset="0"/>
              <a:buChar char="•"/>
            </a:pPr>
            <a:r>
              <a:rPr lang="en-US" sz="2400" dirty="0" err="1"/>
              <a:t>Serverless</a:t>
            </a:r>
            <a:r>
              <a:rPr lang="en-US" sz="2400" dirty="0"/>
              <a:t> compute abstracts away the compute</a:t>
            </a:r>
          </a:p>
          <a:p>
            <a:pPr marL="428625" indent="-428625">
              <a:buFont typeface="Arial" panose="020B0604020202020204" pitchFamily="34" charset="0"/>
              <a:buChar char="•"/>
            </a:pPr>
            <a:r>
              <a:rPr lang="en-US" sz="2400" dirty="0"/>
              <a:t>Bindings abstract away services you interact with</a:t>
            </a:r>
          </a:p>
        </p:txBody>
      </p:sp>
      <p:grpSp>
        <p:nvGrpSpPr>
          <p:cNvPr id="8" name="Group 7">
            <a:extLst>
              <a:ext uri="{FF2B5EF4-FFF2-40B4-BE49-F238E27FC236}">
                <a16:creationId xmlns:a16="http://schemas.microsoft.com/office/drawing/2014/main" id="{9817D983-EA40-446B-87C8-FA9C2BFA8C31}"/>
              </a:ext>
            </a:extLst>
          </p:cNvPr>
          <p:cNvGrpSpPr/>
          <p:nvPr/>
        </p:nvGrpSpPr>
        <p:grpSpPr>
          <a:xfrm>
            <a:off x="838200" y="2743200"/>
            <a:ext cx="3548107" cy="3246972"/>
            <a:chOff x="2362198" y="2772828"/>
            <a:chExt cx="2563281" cy="2345730"/>
          </a:xfrm>
        </p:grpSpPr>
        <p:sp>
          <p:nvSpPr>
            <p:cNvPr id="4" name="Rectangle 3"/>
            <p:cNvSpPr/>
            <p:nvPr/>
          </p:nvSpPr>
          <p:spPr bwMode="auto">
            <a:xfrm>
              <a:off x="2362199" y="3559103"/>
              <a:ext cx="2563279" cy="7146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Business Logic</a:t>
              </a:r>
            </a:p>
          </p:txBody>
        </p:sp>
        <p:sp>
          <p:nvSpPr>
            <p:cNvPr id="5" name="Rectangle 4"/>
            <p:cNvSpPr/>
            <p:nvPr/>
          </p:nvSpPr>
          <p:spPr bwMode="auto">
            <a:xfrm>
              <a:off x="2362198" y="4403881"/>
              <a:ext cx="2563279" cy="7146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Serverless</a:t>
              </a:r>
              <a:r>
                <a:rPr lang="en-US" sz="2400" dirty="0">
                  <a:gradFill>
                    <a:gsLst>
                      <a:gs pos="0">
                        <a:srgbClr val="FFFFFF"/>
                      </a:gs>
                      <a:gs pos="100000">
                        <a:srgbClr val="FFFFFF"/>
                      </a:gs>
                    </a:gsLst>
                    <a:lin ang="5400000" scaled="0"/>
                  </a:gradFill>
                  <a:ea typeface="Segoe UI" pitchFamily="34" charset="0"/>
                  <a:cs typeface="Segoe UI" pitchFamily="34" charset="0"/>
                </a:rPr>
                <a:t> PaaS</a:t>
              </a:r>
            </a:p>
          </p:txBody>
        </p:sp>
        <p:sp>
          <p:nvSpPr>
            <p:cNvPr id="6" name="Rectangle 5"/>
            <p:cNvSpPr/>
            <p:nvPr/>
          </p:nvSpPr>
          <p:spPr bwMode="auto">
            <a:xfrm>
              <a:off x="2362200" y="2772828"/>
              <a:ext cx="2563279" cy="65617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Other Services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0377" y="3719539"/>
              <a:ext cx="457911" cy="393803"/>
            </a:xfrm>
            <a:prstGeom prst="rect">
              <a:avLst/>
            </a:prstGeom>
          </p:spPr>
        </p:pic>
      </p:grpSp>
    </p:spTree>
    <p:extLst>
      <p:ext uri="{BB962C8B-B14F-4D97-AF65-F5344CB8AC3E}">
        <p14:creationId xmlns:p14="http://schemas.microsoft.com/office/powerpoint/2010/main" val="14241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sp>
        <p:nvSpPr>
          <p:cNvPr id="40" name="Content Placeholder 2"/>
          <p:cNvSpPr>
            <a:spLocks noGrp="1"/>
          </p:cNvSpPr>
          <p:nvPr>
            <p:ph idx="1"/>
          </p:nvPr>
        </p:nvSpPr>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grpSp>
        <p:nvGrpSpPr>
          <p:cNvPr id="3" name="Group 2"/>
          <p:cNvGrpSpPr/>
          <p:nvPr/>
        </p:nvGrpSpPr>
        <p:grpSpPr>
          <a:xfrm>
            <a:off x="692868" y="3733800"/>
            <a:ext cx="3879132" cy="2716139"/>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Tree>
    <p:extLst>
      <p:ext uri="{BB962C8B-B14F-4D97-AF65-F5344CB8AC3E}">
        <p14:creationId xmlns:p14="http://schemas.microsoft.com/office/powerpoint/2010/main" val="307039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40" name="Content Placeholder 2"/>
          <p:cNvSpPr>
            <a:spLocks noGrp="1"/>
          </p:cNvSpPr>
          <p:nvPr>
            <p:ph idx="1"/>
          </p:nvPr>
        </p:nvSpPr>
        <p:spPr/>
        <p:txBody>
          <a:bodyPr>
            <a:normAutofit/>
          </a:bodyPr>
          <a:lstStyle/>
          <a:p>
            <a:pPr marL="514350" indent="-259556"/>
            <a:r>
              <a:rPr lang="en-US" sz="2400" dirty="0"/>
              <a:t>Timer-based processing</a:t>
            </a:r>
          </a:p>
          <a:p>
            <a:pPr marL="514350" indent="-259556"/>
            <a:r>
              <a:rPr lang="en-US" sz="2400" dirty="0"/>
              <a:t>Azure service event processing</a:t>
            </a:r>
          </a:p>
          <a:p>
            <a:pPr marL="514350" indent="-259556"/>
            <a:r>
              <a:rPr lang="en-US" sz="2400" dirty="0"/>
              <a:t>SaaS event processing </a:t>
            </a:r>
          </a:p>
          <a:p>
            <a:pPr marL="514350" indent="-259556"/>
            <a:r>
              <a:rPr lang="en-US" sz="2400" dirty="0"/>
              <a:t>Serverless web application architectures</a:t>
            </a:r>
          </a:p>
          <a:p>
            <a:pPr marL="514350" indent="-259556"/>
            <a:r>
              <a:rPr lang="en-US" sz="2400" dirty="0"/>
              <a:t>Serverless mobile </a:t>
            </a:r>
            <a:r>
              <a:rPr lang="en-US" sz="2400" dirty="0" err="1"/>
              <a:t>backends</a:t>
            </a:r>
            <a:endParaRPr lang="en-US" sz="2400" dirty="0"/>
          </a:p>
          <a:p>
            <a:pPr marL="514350" indent="-259556"/>
            <a:r>
              <a:rPr lang="en-US" sz="2400" dirty="0"/>
              <a:t>Real-time stream processing</a:t>
            </a:r>
          </a:p>
          <a:p>
            <a:pPr marL="514350" indent="-259556"/>
            <a:r>
              <a:rPr lang="en-US" sz="2400" dirty="0"/>
              <a:t>Real-time bot messaging</a:t>
            </a:r>
          </a:p>
        </p:txBody>
      </p:sp>
      <p:grpSp>
        <p:nvGrpSpPr>
          <p:cNvPr id="28" name="Group 27"/>
          <p:cNvGrpSpPr/>
          <p:nvPr/>
        </p:nvGrpSpPr>
        <p:grpSpPr>
          <a:xfrm>
            <a:off x="6781800" y="3561847"/>
            <a:ext cx="2190059" cy="3075659"/>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200" dirty="0">
                  <a:solidFill>
                    <a:prstClr val="white"/>
                  </a:solidFill>
                  <a:latin typeface="Segoe UI"/>
                </a:rPr>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050" dirty="0">
                    <a:solidFill>
                      <a:prstClr val="white"/>
                    </a:solidFill>
                    <a:latin typeface="Segoe UI"/>
                  </a:rPr>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050" dirty="0">
                    <a:solidFill>
                      <a:prstClr val="white"/>
                    </a:solidFill>
                    <a:latin typeface="Segoe UI"/>
                  </a:rPr>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050" dirty="0">
                    <a:solidFill>
                      <a:prstClr val="white"/>
                    </a:solidFill>
                    <a:latin typeface="Segoe UI"/>
                  </a:rPr>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050" dirty="0">
                    <a:solidFill>
                      <a:prstClr val="white"/>
                    </a:solidFill>
                    <a:latin typeface="Segoe UI"/>
                  </a:rPr>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050" dirty="0">
                    <a:solidFill>
                      <a:prstClr val="white"/>
                    </a:solidFill>
                    <a:latin typeface="Segoe UI"/>
                  </a:rPr>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685800"/>
                <a:r>
                  <a:rPr lang="en-US" sz="1050" dirty="0">
                    <a:solidFill>
                      <a:prstClr val="white"/>
                    </a:solidFill>
                    <a:latin typeface="Segoe UI"/>
                  </a:rPr>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520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App Templates</a:t>
            </a:r>
            <a:endParaRPr lang="en-US" dirty="0"/>
          </a:p>
        </p:txBody>
      </p:sp>
      <p:sp>
        <p:nvSpPr>
          <p:cNvPr id="3" name="Content Placeholder 2"/>
          <p:cNvSpPr>
            <a:spLocks noGrp="1"/>
          </p:cNvSpPr>
          <p:nvPr>
            <p:ph idx="1"/>
          </p:nvPr>
        </p:nvSpPr>
        <p:spPr/>
        <p:txBody>
          <a:bodyPr>
            <a:noAutofit/>
          </a:bodyPr>
          <a:lstStyle/>
          <a:p>
            <a:r>
              <a:rPr lang="en-US" sz="2400" dirty="0"/>
              <a:t>Function App templates</a:t>
            </a:r>
          </a:p>
          <a:p>
            <a:pPr lvl="1"/>
            <a:r>
              <a:rPr lang="en-US" sz="2000" dirty="0" err="1"/>
              <a:t>BlobTrigger</a:t>
            </a:r>
            <a:endParaRPr lang="en-US" sz="2000" dirty="0"/>
          </a:p>
          <a:p>
            <a:pPr lvl="1"/>
            <a:r>
              <a:rPr lang="en-US" sz="2000" dirty="0" err="1"/>
              <a:t>EventHubTrigger</a:t>
            </a:r>
            <a:endParaRPr lang="en-US" sz="2000" dirty="0"/>
          </a:p>
          <a:p>
            <a:pPr lvl="1"/>
            <a:r>
              <a:rPr lang="en-US" sz="2000" dirty="0"/>
              <a:t>Generic webhook</a:t>
            </a:r>
          </a:p>
          <a:p>
            <a:pPr lvl="1"/>
            <a:r>
              <a:rPr lang="en-US" sz="2000" dirty="0"/>
              <a:t>GitHub webhook</a:t>
            </a:r>
          </a:p>
          <a:p>
            <a:pPr lvl="1"/>
            <a:r>
              <a:rPr lang="en-US" sz="2000" dirty="0" err="1"/>
              <a:t>HTTPTrigger</a:t>
            </a:r>
            <a:endParaRPr lang="en-US" sz="2000" dirty="0"/>
          </a:p>
          <a:p>
            <a:pPr lvl="1"/>
            <a:r>
              <a:rPr lang="en-US" sz="2000" dirty="0" err="1"/>
              <a:t>QueueTrigger</a:t>
            </a:r>
            <a:endParaRPr lang="en-US" sz="2000" dirty="0"/>
          </a:p>
          <a:p>
            <a:pPr lvl="1"/>
            <a:r>
              <a:rPr lang="en-US" sz="2000" dirty="0" err="1"/>
              <a:t>ServiceBusQueueTrigger</a:t>
            </a:r>
            <a:endParaRPr lang="en-US" sz="2000" dirty="0"/>
          </a:p>
          <a:p>
            <a:pPr lvl="1"/>
            <a:r>
              <a:rPr lang="en-US" sz="2000" dirty="0" err="1"/>
              <a:t>ServiceBusTopicTrigger</a:t>
            </a:r>
            <a:endParaRPr lang="en-US" sz="2000" dirty="0"/>
          </a:p>
          <a:p>
            <a:pPr lvl="1"/>
            <a:r>
              <a:rPr lang="en-US" sz="2000" dirty="0" err="1"/>
              <a:t>TimerTrigger</a:t>
            </a:r>
            <a:endParaRPr lang="en-US" sz="2000" dirty="0"/>
          </a:p>
          <a:p>
            <a:pPr lvl="1"/>
            <a:r>
              <a:rPr lang="en-US" sz="2000" dirty="0"/>
              <a:t>Blank &amp; Experimental</a:t>
            </a:r>
          </a:p>
        </p:txBody>
      </p:sp>
      <p:pic>
        <p:nvPicPr>
          <p:cNvPr id="4" name="Picture 3"/>
          <p:cNvPicPr>
            <a:picLocks noChangeAspect="1"/>
          </p:cNvPicPr>
          <p:nvPr/>
        </p:nvPicPr>
        <p:blipFill>
          <a:blip r:embed="rId3"/>
          <a:stretch>
            <a:fillRect/>
          </a:stretch>
        </p:blipFill>
        <p:spPr>
          <a:xfrm>
            <a:off x="4435002" y="1465634"/>
            <a:ext cx="4409129" cy="2713763"/>
          </a:xfrm>
          <a:prstGeom prst="rect">
            <a:avLst/>
          </a:prstGeom>
          <a:ln>
            <a:solidFill>
              <a:schemeClr val="tx1">
                <a:lumMod val="50000"/>
                <a:lumOff val="50000"/>
              </a:schemeClr>
            </a:solidFill>
          </a:ln>
        </p:spPr>
      </p:pic>
      <p:sp>
        <p:nvSpPr>
          <p:cNvPr id="5" name="Content Placeholder 2"/>
          <p:cNvSpPr txBox="1">
            <a:spLocks/>
          </p:cNvSpPr>
          <p:nvPr/>
        </p:nvSpPr>
        <p:spPr>
          <a:xfrm>
            <a:off x="5244895" y="2125266"/>
            <a:ext cx="3430844" cy="351046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541" indent="-257175" defTabSz="685800">
              <a:spcBef>
                <a:spcPts val="750"/>
              </a:spcBef>
            </a:pPr>
            <a:endParaRPr lang="en-US" sz="2100" dirty="0">
              <a:solidFill>
                <a:prstClr val="black"/>
              </a:solidFill>
              <a:latin typeface="Segoe UI"/>
            </a:endParaRPr>
          </a:p>
        </p:txBody>
      </p:sp>
    </p:spTree>
    <p:extLst>
      <p:ext uri="{BB962C8B-B14F-4D97-AF65-F5344CB8AC3E}">
        <p14:creationId xmlns:p14="http://schemas.microsoft.com/office/powerpoint/2010/main" val="252188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p:txBody>
          <a:bodyPr>
            <a:normAutofit/>
          </a:bodyPr>
          <a:lstStyle/>
          <a:p>
            <a:pPr marL="515541" indent="-257175"/>
            <a:r>
              <a:rPr lang="en-US" sz="2400" dirty="0"/>
              <a:t>Run at explicitly specified intervals</a:t>
            </a:r>
          </a:p>
          <a:p>
            <a:pPr marL="850503" lvl="1" indent="-257175"/>
            <a:r>
              <a:rPr lang="en-US" sz="2000" dirty="0"/>
              <a:t>e.g. executes once every 5 minutes</a:t>
            </a:r>
          </a:p>
          <a:p>
            <a:pPr marL="850503" lvl="1" indent="-257175"/>
            <a:r>
              <a:rPr lang="en-US" sz="2000" dirty="0"/>
              <a:t>Configured using CRON expressions ( "0 */5 * * * *" )</a:t>
            </a:r>
          </a:p>
          <a:p>
            <a:pPr marL="850503" lvl="1" indent="-257175"/>
            <a:r>
              <a:rPr lang="en-US" sz="2000" dirty="0"/>
              <a:t>Can send information to other systems, but typically don’t “return” information, only write to logs</a:t>
            </a:r>
          </a:p>
          <a:p>
            <a:pPr marL="850503" lvl="1" indent="-257175"/>
            <a:r>
              <a:rPr lang="en-US" sz="2000" dirty="0"/>
              <a:t>Great for redundant cleanup and data management</a:t>
            </a:r>
          </a:p>
          <a:p>
            <a:pPr marL="850503" lvl="1" indent="-257175"/>
            <a:r>
              <a:rPr lang="en-US" sz="2000" dirty="0"/>
              <a:t>Great for checking state of services</a:t>
            </a:r>
          </a:p>
          <a:p>
            <a:pPr marL="850503" lvl="1" indent="-257175"/>
            <a:r>
              <a:rPr lang="en-US" sz="2000" dirty="0"/>
              <a:t>Can be combined with other functions</a:t>
            </a:r>
          </a:p>
          <a:p>
            <a:pPr marL="0" indent="0">
              <a:buNone/>
            </a:pPr>
            <a:endParaRPr lang="en-US" sz="2400" dirty="0"/>
          </a:p>
        </p:txBody>
      </p:sp>
    </p:spTree>
    <p:extLst>
      <p:ext uri="{BB962C8B-B14F-4D97-AF65-F5344CB8AC3E}">
        <p14:creationId xmlns:p14="http://schemas.microsoft.com/office/powerpoint/2010/main" val="87239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381000" y="1447800"/>
            <a:ext cx="8382000" cy="5181600"/>
          </a:xfrm>
        </p:spPr>
        <p:txBody>
          <a:bodyPr>
            <a:normAutofit/>
          </a:bodyPr>
          <a:lstStyle/>
          <a:p>
            <a:pPr marL="515541" indent="-257175"/>
            <a:r>
              <a:rPr lang="en-US" sz="2400" dirty="0"/>
              <a:t>Run when triggered by a data event, such as an item being added to a queue or container</a:t>
            </a:r>
          </a:p>
          <a:p>
            <a:pPr marL="850503" lvl="1" indent="-257175"/>
            <a:r>
              <a:rPr lang="en-US" sz="2000" dirty="0"/>
              <a:t>Typically have in and out parameters</a:t>
            </a:r>
          </a:p>
          <a:p>
            <a:pPr marL="850503" lvl="1" indent="-257175"/>
            <a:r>
              <a:rPr lang="en-US" sz="2000" dirty="0"/>
              <a:t>Great for responding to CRUD events</a:t>
            </a:r>
          </a:p>
          <a:p>
            <a:pPr marL="850503" lvl="1" indent="-257175"/>
            <a:r>
              <a:rPr lang="en-US" sz="2000" dirty="0"/>
              <a:t>Great for performing CRUD events</a:t>
            </a:r>
          </a:p>
          <a:p>
            <a:pPr marL="850503" lvl="1" indent="-257175"/>
            <a:r>
              <a:rPr lang="en-US" sz="2000" dirty="0"/>
              <a:t>Great for moving content</a:t>
            </a:r>
          </a:p>
          <a:p>
            <a:pPr marL="850503" lvl="1" indent="-257175"/>
            <a:r>
              <a:rPr lang="en-US" sz="2000" dirty="0"/>
              <a:t>Access data across services</a:t>
            </a:r>
          </a:p>
          <a:p>
            <a:pPr marL="0" indent="0">
              <a:buNone/>
            </a:pPr>
            <a:endParaRPr lang="en-US" sz="2400" dirty="0"/>
          </a:p>
        </p:txBody>
      </p:sp>
    </p:spTree>
    <p:extLst>
      <p:ext uri="{BB962C8B-B14F-4D97-AF65-F5344CB8AC3E}">
        <p14:creationId xmlns:p14="http://schemas.microsoft.com/office/powerpoint/2010/main" val="2442233582"/>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1683</Words>
  <Application>Microsoft Office PowerPoint</Application>
  <PresentationFormat>On-screen Show (4:3)</PresentationFormat>
  <Paragraphs>175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Lucida Console</vt:lpstr>
      <vt:lpstr>Segoe UI</vt:lpstr>
      <vt:lpstr>Wingdings</vt:lpstr>
      <vt:lpstr>CPT Course Module</vt:lpstr>
      <vt:lpstr>Developing with Azure Functions</vt:lpstr>
      <vt:lpstr>Agenda</vt:lpstr>
      <vt:lpstr>Azure Functions</vt:lpstr>
      <vt:lpstr>Dual abstraction</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Functions programming concepts</vt:lpstr>
      <vt:lpstr>Azure Function Development Process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Azure Functions</dc:title>
  <dc:creator/>
  <cp:lastModifiedBy/>
  <cp:revision>1</cp:revision>
  <dcterms:created xsi:type="dcterms:W3CDTF">2013-11-26T18:13:22Z</dcterms:created>
  <dcterms:modified xsi:type="dcterms:W3CDTF">2018-09-13T02:23:59Z</dcterms:modified>
</cp:coreProperties>
</file>