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37"/>
  </p:notesMasterIdLst>
  <p:handoutMasterIdLst>
    <p:handoutMasterId r:id="rId38"/>
  </p:handoutMasterIdLst>
  <p:sldIdLst>
    <p:sldId id="279" r:id="rId6"/>
    <p:sldId id="310" r:id="rId7"/>
    <p:sldId id="317" r:id="rId8"/>
    <p:sldId id="318" r:id="rId9"/>
    <p:sldId id="319" r:id="rId10"/>
    <p:sldId id="320" r:id="rId11"/>
    <p:sldId id="322" r:id="rId12"/>
    <p:sldId id="323" r:id="rId13"/>
    <p:sldId id="329" r:id="rId14"/>
    <p:sldId id="330" r:id="rId15"/>
    <p:sldId id="333" r:id="rId16"/>
    <p:sldId id="331" r:id="rId17"/>
    <p:sldId id="324" r:id="rId18"/>
    <p:sldId id="325" r:id="rId19"/>
    <p:sldId id="326" r:id="rId20"/>
    <p:sldId id="327" r:id="rId21"/>
    <p:sldId id="339" r:id="rId22"/>
    <p:sldId id="340" r:id="rId23"/>
    <p:sldId id="341" r:id="rId24"/>
    <p:sldId id="342" r:id="rId25"/>
    <p:sldId id="334" r:id="rId26"/>
    <p:sldId id="343" r:id="rId27"/>
    <p:sldId id="335" r:id="rId28"/>
    <p:sldId id="344" r:id="rId29"/>
    <p:sldId id="345" r:id="rId30"/>
    <p:sldId id="346" r:id="rId31"/>
    <p:sldId id="336" r:id="rId32"/>
    <p:sldId id="332" r:id="rId33"/>
    <p:sldId id="337" r:id="rId34"/>
    <p:sldId id="347" r:id="rId35"/>
    <p:sldId id="338" r:id="rId3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002D"/>
    <a:srgbClr val="FFFFCC"/>
    <a:srgbClr val="800000"/>
    <a:srgbClr val="74001E"/>
    <a:srgbClr val="4C2710"/>
    <a:srgbClr val="87451D"/>
    <a:srgbClr val="1F100B"/>
    <a:srgbClr val="002100"/>
    <a:srgbClr val="2E3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5370" autoAdjust="0"/>
    <p:restoredTop sz="82814" autoAdjust="0"/>
  </p:normalViewPr>
  <p:slideViewPr>
    <p:cSldViewPr>
      <p:cViewPr varScale="1">
        <p:scale>
          <a:sx n="68" d="100"/>
          <a:sy n="68" d="100"/>
        </p:scale>
        <p:origin x="2270" y="67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3062" y="67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presProps" Target="presProp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0x - Lecture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/>
              <a:t>v1.0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/>
              <a:t>© 2010 Critical Path Training, LLC -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/>
              <a:t>0x-</a:t>
            </a:r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2914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45164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module introduces students to React.js and examines how React.js uses a component-based architecture and a virtual DOM to optimize performance. Students will learn to create and configure new Node.js projects as a Single Page Application (SPA) using React.js together with TypeScript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module walks through how to design an SPA by creating a hierarchy of React components which define properties, state and event handlers. The module introduces JSX and teaches students the essential concepts and syntax for writing TypeScript code in a TSX file to generate the HTML for a React component. Along the way, students will learn how to integrate the React Router into an SPA project to provide navigation across multiple views.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341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239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6F59A-19AF-4ED3-8DA1-0C43B56A35E5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0696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714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63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301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696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695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119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7296"/>
            <a:ext cx="9144000" cy="471830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28600" y="685800"/>
            <a:ext cx="8763000" cy="838200"/>
          </a:xfrm>
        </p:spPr>
        <p:txBody>
          <a:bodyPr anchor="ctr" anchorCtr="0"/>
          <a:lstStyle>
            <a:lvl1pPr algn="l">
              <a:defRPr sz="2800" baseline="0">
                <a:solidFill>
                  <a:srgbClr val="1F100B"/>
                </a:solidFill>
              </a:defRPr>
            </a:lvl1pPr>
          </a:lstStyle>
          <a:p>
            <a:r>
              <a:rPr lang="en-US" dirty="0"/>
              <a:t>Module 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19050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223484"/>
            <a:ext cx="1752600" cy="125351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4008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524000"/>
            <a:ext cx="8763000" cy="3048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None/>
              <a:defRPr lang="en-US" sz="1800" b="0" i="1" kern="1200" baseline="0" dirty="0" smtClean="0">
                <a:solidFill>
                  <a:srgbClr val="4C271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Module Subtitle (optional)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76200"/>
            <a:ext cx="8610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 marL="347663" indent="-347663">
              <a:spcBef>
                <a:spcPts val="600"/>
              </a:spcBef>
              <a:spcAft>
                <a:spcPts val="200"/>
              </a:spcAft>
              <a:buFont typeface="Arial" pitchFamily="34" charset="0"/>
              <a:buChar char="•"/>
              <a:defRPr>
                <a:latin typeface="+mn-lt"/>
              </a:defRPr>
            </a:lvl1pPr>
            <a:lvl2pPr>
              <a:spcBef>
                <a:spcPts val="300"/>
              </a:spcBef>
              <a:spcAft>
                <a:spcPts val="300"/>
              </a:spcAft>
              <a:defRPr>
                <a:latin typeface="+mn-lt"/>
              </a:defRPr>
            </a:lvl2pPr>
            <a:lvl3pPr marL="679450" indent="0">
              <a:buFont typeface="Arial" pitchFamily="34" charset="0"/>
              <a:buNone/>
              <a:defRPr b="0">
                <a:latin typeface="Lucida Console" panose="020B0609040504020204" pitchFamily="49" charset="0"/>
              </a:defRPr>
            </a:lvl3pPr>
            <a:lvl4pPr marL="968375" indent="-285750">
              <a:buFont typeface="Arial" pitchFamily="34" charset="0"/>
              <a:buChar char="•"/>
              <a:defRPr/>
            </a:lvl4pPr>
            <a:lvl5pPr marL="965200" indent="-28575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Layout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80"/>
          <a:stretch/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 bwMode="invGray">
          <a:xfrm>
            <a:off x="7162800" y="457200"/>
            <a:ext cx="2133600" cy="685800"/>
            <a:chOff x="7162800" y="1600200"/>
            <a:chExt cx="2133600" cy="685800"/>
          </a:xfrm>
        </p:grpSpPr>
        <p:sp>
          <p:nvSpPr>
            <p:cNvPr id="8" name="Rounded Rectangle 7"/>
            <p:cNvSpPr/>
            <p:nvPr userDrawn="1"/>
          </p:nvSpPr>
          <p:spPr bwMode="invGray">
            <a:xfrm>
              <a:off x="7162800" y="1600200"/>
              <a:ext cx="21336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 userDrawn="1"/>
          </p:nvSpPr>
          <p:spPr bwMode="invGray">
            <a:xfrm>
              <a:off x="7467600" y="1676400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en-US" sz="32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DEMO</a:t>
              </a:r>
            </a:p>
          </p:txBody>
        </p:sp>
      </p:grpSp>
      <p:sp>
        <p:nvSpPr>
          <p:cNvPr id="10" name="Rounded Rectangle 9"/>
          <p:cNvSpPr/>
          <p:nvPr userDrawn="1"/>
        </p:nvSpPr>
        <p:spPr bwMode="invGray">
          <a:xfrm>
            <a:off x="-152400" y="4495800"/>
            <a:ext cx="6781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invGray">
          <a:xfrm>
            <a:off x="152400" y="4572000"/>
            <a:ext cx="6324600" cy="9906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238988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4" t="2554" b="36337"/>
          <a:stretch/>
        </p:blipFill>
        <p:spPr bwMode="auto">
          <a:xfrm>
            <a:off x="-1191" y="-2"/>
            <a:ext cx="5659324" cy="6858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458" y="562457"/>
            <a:ext cx="8060249" cy="609398"/>
          </a:xfrm>
        </p:spPr>
        <p:txBody>
          <a:bodyPr anchor="b" anchorCtr="0">
            <a:noAutofit/>
          </a:bodyPr>
          <a:lstStyle>
            <a:lvl1pPr>
              <a:defRPr sz="3001">
                <a:solidFill>
                  <a:srgbClr val="0072C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 flipV="1">
            <a:off x="456129" y="6476999"/>
            <a:ext cx="8231743" cy="45719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/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0" y="1217029"/>
            <a:ext cx="8687871" cy="45719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644451261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7" name="Picture 16" descr="CPT_Arrows_Trans.gif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9" name="Rectangle 18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8" r:id="rId4"/>
    <p:sldLayoutId id="2147483659" r:id="rId5"/>
    <p:sldLayoutId id="2147483660" r:id="rId6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2235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Developing SPAs with React and JSX/TSX</a:t>
            </a:r>
            <a:endParaRPr lang="en-US" sz="2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27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JSX (and TSX)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dirty="0"/>
              <a:t>JSX provides better syntax for HTML composition</a:t>
            </a:r>
          </a:p>
          <a:p>
            <a:pPr marL="620712" lvl="1" indent="-285750"/>
            <a:r>
              <a:rPr lang="en-US" dirty="0"/>
              <a:t>JSX allows extends JavaScript with XML-like syntax</a:t>
            </a:r>
          </a:p>
          <a:p>
            <a:pPr marL="620712" lvl="1" indent="-285750"/>
            <a:r>
              <a:rPr lang="en-US" dirty="0"/>
              <a:t>JSX syntax must be </a:t>
            </a:r>
            <a:r>
              <a:rPr lang="en-US" dirty="0" err="1"/>
              <a:t>transpiled</a:t>
            </a:r>
            <a:r>
              <a:rPr lang="en-US" dirty="0"/>
              <a:t> into JavaScript code</a:t>
            </a:r>
          </a:p>
          <a:p>
            <a:pPr marL="620712" lvl="1" indent="-285750"/>
            <a:endParaRPr lang="en-US" dirty="0"/>
          </a:p>
          <a:p>
            <a:pPr marL="620712" lvl="1" indent="-285750"/>
            <a:endParaRPr lang="en-US" dirty="0"/>
          </a:p>
          <a:p>
            <a:pPr marL="620712" lvl="1" indent="-285750"/>
            <a:endParaRPr lang="en-US" dirty="0"/>
          </a:p>
          <a:p>
            <a:pPr marL="620712" lvl="1" indent="-285750"/>
            <a:endParaRPr lang="en-US" dirty="0"/>
          </a:p>
          <a:p>
            <a:pPr marL="285750" indent="-285750"/>
            <a:r>
              <a:rPr lang="en-US" dirty="0"/>
              <a:t>JSX/TSX is separate from React library</a:t>
            </a:r>
          </a:p>
          <a:p>
            <a:pPr marL="620712" lvl="1" indent="-285750"/>
            <a:r>
              <a:rPr lang="en-US" dirty="0"/>
              <a:t>JSX/TSX commonly used in React development</a:t>
            </a:r>
          </a:p>
          <a:p>
            <a:pPr marL="620712" lvl="1" indent="-285750"/>
            <a:r>
              <a:rPr lang="en-US" dirty="0"/>
              <a:t>Babel compiler used to </a:t>
            </a:r>
            <a:r>
              <a:rPr lang="en-US" dirty="0" err="1"/>
              <a:t>transpile</a:t>
            </a:r>
            <a:r>
              <a:rPr lang="en-US" dirty="0"/>
              <a:t> JSX to JavaScript</a:t>
            </a:r>
          </a:p>
          <a:p>
            <a:pPr marL="620712" lvl="1" indent="-285750"/>
            <a:r>
              <a:rPr lang="en-US" dirty="0"/>
              <a:t>TypeScript compiler used to </a:t>
            </a:r>
            <a:r>
              <a:rPr lang="en-US" dirty="0" err="1"/>
              <a:t>transpile</a:t>
            </a:r>
            <a:r>
              <a:rPr lang="en-US" dirty="0"/>
              <a:t> TSX to JavaScript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895600"/>
            <a:ext cx="7502843" cy="154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21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Font typeface="Wingdings" panose="05000000000000000000" pitchFamily="2" charset="2"/>
              <a:buChar char="ü"/>
            </a:pPr>
            <a:r>
              <a:rPr lang="en-US" sz="2400" dirty="0"/>
              <a:t>Getting Started with React.js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/>
              <a:t>Creating SPAs using React.js, TypeScript and Webpack</a:t>
            </a:r>
          </a:p>
          <a:p>
            <a:pPr lvl="0"/>
            <a:r>
              <a:rPr lang="en-US" sz="2400" dirty="0"/>
              <a:t>Designing a React Component Hierarchy</a:t>
            </a:r>
          </a:p>
          <a:p>
            <a:r>
              <a:rPr lang="en-US" sz="2400" dirty="0"/>
              <a:t>Extending a React Project with the React Router</a:t>
            </a:r>
          </a:p>
          <a:p>
            <a:pPr lvl="0"/>
            <a:r>
              <a:rPr lang="en-US" sz="2400" dirty="0"/>
              <a:t>Understanding the React Component Lifecycle Methods</a:t>
            </a:r>
          </a:p>
          <a:p>
            <a:pPr lvl="0"/>
            <a:r>
              <a:rPr lang="en-US" sz="2400" dirty="0"/>
              <a:t>Calling Across the Network using the Fetch API</a:t>
            </a:r>
          </a:p>
        </p:txBody>
      </p:sp>
    </p:spTree>
    <p:extLst>
      <p:ext uri="{BB962C8B-B14F-4D97-AF65-F5344CB8AC3E}">
        <p14:creationId xmlns:p14="http://schemas.microsoft.com/office/powerpoint/2010/main" val="1194756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Defining React Components using 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Component is class extending </a:t>
            </a:r>
            <a:r>
              <a:rPr lang="en-US" sz="1800" b="1" dirty="0" err="1">
                <a:latin typeface="Lucida Console" panose="020B0609040504020204" pitchFamily="49" charset="0"/>
              </a:rPr>
              <a:t>React.Component</a:t>
            </a:r>
            <a:endParaRPr lang="en-US" sz="2400" b="1" dirty="0">
              <a:latin typeface="Lucida Console" panose="020B0609040504020204" pitchFamily="49" charset="0"/>
            </a:endParaRPr>
          </a:p>
          <a:p>
            <a:pPr lvl="1"/>
            <a:r>
              <a:rPr lang="en-US" sz="2000" dirty="0"/>
              <a:t>Component usually defined in its own </a:t>
            </a:r>
            <a:r>
              <a:rPr lang="en-US" sz="2000" b="1" dirty="0" err="1"/>
              <a:t>tsx</a:t>
            </a:r>
            <a:r>
              <a:rPr lang="en-US" sz="2000" dirty="0"/>
              <a:t> file</a:t>
            </a:r>
          </a:p>
          <a:p>
            <a:pPr lvl="1"/>
            <a:r>
              <a:rPr lang="en-US" sz="2000" dirty="0"/>
              <a:t>Component class must define </a:t>
            </a:r>
            <a:r>
              <a:rPr lang="en-US" sz="2000" b="1" dirty="0"/>
              <a:t>render</a:t>
            </a:r>
            <a:r>
              <a:rPr lang="en-US" sz="2000" dirty="0"/>
              <a:t> method</a:t>
            </a:r>
          </a:p>
          <a:p>
            <a:pPr lvl="1"/>
            <a:endParaRPr lang="en-US" sz="2000" dirty="0"/>
          </a:p>
          <a:p>
            <a:pPr marL="1270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r>
              <a:rPr lang="en-US" sz="2000" dirty="0"/>
              <a:t>Component can be instantiated with JSX/TSX syntax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638" y="4853940"/>
            <a:ext cx="5311140" cy="17754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958" y="2712720"/>
            <a:ext cx="4808220" cy="162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879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Properties and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 can contain properties and state</a:t>
            </a:r>
          </a:p>
          <a:p>
            <a:pPr lvl="1"/>
            <a:r>
              <a:rPr lang="en-US" dirty="0"/>
              <a:t>Properties are initialized by external components</a:t>
            </a:r>
          </a:p>
          <a:p>
            <a:pPr lvl="1"/>
            <a:r>
              <a:rPr lang="en-US" dirty="0"/>
              <a:t>Properties are read-only to hosting component</a:t>
            </a:r>
          </a:p>
          <a:p>
            <a:pPr lvl="1"/>
            <a:r>
              <a:rPr lang="en-US" dirty="0"/>
              <a:t>State is set internally by hosting component</a:t>
            </a:r>
          </a:p>
          <a:p>
            <a:pPr lvl="1"/>
            <a:r>
              <a:rPr lang="en-US" dirty="0"/>
              <a:t>Changing state triggers UI refresh by calling render</a:t>
            </a:r>
          </a:p>
          <a:p>
            <a:pPr lvl="1"/>
            <a:r>
              <a:rPr lang="en-US" dirty="0"/>
              <a:t>UI experience created by </a:t>
            </a:r>
            <a:r>
              <a:rPr lang="en-US" b="1" i="1" dirty="0"/>
              <a:t>reacting</a:t>
            </a:r>
            <a:r>
              <a:rPr lang="en-US" dirty="0"/>
              <a:t> to changes in state</a:t>
            </a:r>
          </a:p>
        </p:txBody>
      </p:sp>
    </p:spTree>
    <p:extLst>
      <p:ext uri="{BB962C8B-B14F-4D97-AF65-F5344CB8AC3E}">
        <p14:creationId xmlns:p14="http://schemas.microsoft.com/office/powerpoint/2010/main" val="2114226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Component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Defining component with a property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Instantiating component with a property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5001"/>
            <a:ext cx="5867400" cy="27375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09536" y="2618363"/>
            <a:ext cx="2924783" cy="78469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10048" y="3488664"/>
            <a:ext cx="1140190" cy="27107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67284" y="3906520"/>
            <a:ext cx="1598796" cy="32620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755" y="5257800"/>
            <a:ext cx="3286125" cy="9906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229360" y="5463591"/>
            <a:ext cx="2514600" cy="32620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04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Stateful</a:t>
            </a:r>
            <a:r>
              <a:rPr lang="en-US" dirty="0"/>
              <a:t> Component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7812"/>
          <a:stretch/>
        </p:blipFill>
        <p:spPr>
          <a:xfrm>
            <a:off x="304800" y="1219200"/>
            <a:ext cx="3203812" cy="9198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1219200"/>
            <a:ext cx="3024523" cy="9198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479389"/>
            <a:ext cx="7483355" cy="329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936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Stateful</a:t>
            </a:r>
            <a:r>
              <a:rPr lang="en-US" dirty="0"/>
              <a:t> Component Rendering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143000"/>
            <a:ext cx="6980344" cy="554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696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0E905-9DC9-4F0C-8D9F-45B80F15B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Starter Project - </a:t>
            </a:r>
            <a:r>
              <a:rPr lang="en-US" dirty="0" err="1"/>
              <a:t>package.json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AA1462-03EA-4430-9748-3E1153472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30631"/>
            <a:ext cx="3012099" cy="281276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C807C5B-2126-4907-839C-4BFE45F1D179}"/>
              </a:ext>
            </a:extLst>
          </p:cNvPr>
          <p:cNvCxnSpPr>
            <a:cxnSpLocks/>
          </p:cNvCxnSpPr>
          <p:nvPr/>
        </p:nvCxnSpPr>
        <p:spPr>
          <a:xfrm>
            <a:off x="2144775" y="3455387"/>
            <a:ext cx="1875875" cy="36124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8CDF841F-1539-421B-B398-A5D688834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1184845"/>
            <a:ext cx="4893733" cy="553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452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220B1-D38E-4C30-AB77-8C0B9B458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Starter Project - webpack.config.js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5B2F3F-C475-40A0-A635-03CF47F1C8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918"/>
          <a:stretch/>
        </p:blipFill>
        <p:spPr>
          <a:xfrm>
            <a:off x="152400" y="1257300"/>
            <a:ext cx="1631101" cy="1905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8970A7-A846-48A4-89FD-AA42209AF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257300"/>
            <a:ext cx="6781800" cy="4839739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F0427D-3D17-4BF4-A3B6-FF32D6F5B7FD}"/>
              </a:ext>
            </a:extLst>
          </p:cNvPr>
          <p:cNvCxnSpPr>
            <a:cxnSpLocks/>
          </p:cNvCxnSpPr>
          <p:nvPr/>
        </p:nvCxnSpPr>
        <p:spPr>
          <a:xfrm>
            <a:off x="1421704" y="2855934"/>
            <a:ext cx="788096" cy="11586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960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F3F2D-3102-4DD0-9174-2B03C93ED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Top-level App Component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A758C7-C6BD-445B-883A-A4693616E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39" y="1371600"/>
            <a:ext cx="8468561" cy="41148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65722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2400" dirty="0"/>
              <a:t>Getting Started with React.js</a:t>
            </a:r>
          </a:p>
          <a:p>
            <a:pPr lvl="0"/>
            <a:r>
              <a:rPr lang="en-US" sz="2400" dirty="0"/>
              <a:t>Creating SPAs using React.js, TypeScript and Webpack</a:t>
            </a:r>
          </a:p>
          <a:p>
            <a:pPr lvl="0"/>
            <a:r>
              <a:rPr lang="en-US" sz="2400" dirty="0"/>
              <a:t>Designing a React Component Hierarchy</a:t>
            </a:r>
          </a:p>
          <a:p>
            <a:r>
              <a:rPr lang="en-US" sz="2400" dirty="0"/>
              <a:t>Extending a React Project with the React Router</a:t>
            </a:r>
          </a:p>
          <a:p>
            <a:pPr lvl="0"/>
            <a:r>
              <a:rPr lang="en-US" sz="2400" dirty="0"/>
              <a:t>Understanding the React Component Lifecycle Methods</a:t>
            </a:r>
          </a:p>
          <a:p>
            <a:pPr lvl="0"/>
            <a:r>
              <a:rPr lang="en-US" sz="2400" dirty="0"/>
              <a:t>Calling Across the Network using the Fetch API</a:t>
            </a:r>
          </a:p>
        </p:txBody>
      </p:sp>
    </p:spTree>
    <p:extLst>
      <p:ext uri="{BB962C8B-B14F-4D97-AF65-F5344CB8AC3E}">
        <p14:creationId xmlns:p14="http://schemas.microsoft.com/office/powerpoint/2010/main" val="1600781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636D4-D2CF-43B5-B824-0241E85EF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the App Component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89571B-0BB3-4607-819A-50EADA449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81" y="1447800"/>
            <a:ext cx="7801437" cy="41490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00606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Font typeface="Wingdings" panose="05000000000000000000" pitchFamily="2" charset="2"/>
              <a:buChar char="ü"/>
            </a:pPr>
            <a:r>
              <a:rPr lang="en-US" sz="2400" dirty="0"/>
              <a:t>Getting Started with React.js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400" dirty="0"/>
              <a:t>Creating SPAs using React.js, TypeScript and Webpack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/>
              <a:t>Designing a React Component Hierarchy</a:t>
            </a:r>
          </a:p>
          <a:p>
            <a:r>
              <a:rPr lang="en-US" sz="2400" dirty="0"/>
              <a:t>Extending a React Project with the React Router</a:t>
            </a:r>
          </a:p>
          <a:p>
            <a:pPr lvl="0"/>
            <a:r>
              <a:rPr lang="en-US" sz="2400" dirty="0"/>
              <a:t>Understanding the React Component Lifecycle Methods</a:t>
            </a:r>
          </a:p>
          <a:p>
            <a:pPr lvl="0"/>
            <a:r>
              <a:rPr lang="en-US" sz="2400" dirty="0"/>
              <a:t>Calling Across the Network using the Fetch API</a:t>
            </a:r>
          </a:p>
        </p:txBody>
      </p:sp>
    </p:spTree>
    <p:extLst>
      <p:ext uri="{BB962C8B-B14F-4D97-AF65-F5344CB8AC3E}">
        <p14:creationId xmlns:p14="http://schemas.microsoft.com/office/powerpoint/2010/main" val="1809069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E6438-B581-4EFA-8399-FE8B230F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Component Hierarchies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3A7C2D-7E07-4E01-A905-90FED20A8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73084"/>
            <a:ext cx="7474610" cy="408471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7A88F4F-A313-4559-9871-08C28C8D9288}"/>
              </a:ext>
            </a:extLst>
          </p:cNvPr>
          <p:cNvSpPr/>
          <p:nvPr/>
        </p:nvSpPr>
        <p:spPr>
          <a:xfrm>
            <a:off x="4876800" y="4267200"/>
            <a:ext cx="4114800" cy="2438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/>
              <a:t>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714D18-AE93-47E0-9393-F5206FAF5C58}"/>
              </a:ext>
            </a:extLst>
          </p:cNvPr>
          <p:cNvSpPr/>
          <p:nvPr/>
        </p:nvSpPr>
        <p:spPr>
          <a:xfrm>
            <a:off x="5042244" y="4687766"/>
            <a:ext cx="3772446" cy="72243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Banner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CB6002-C761-496E-B8D3-54A387DDEB3B}"/>
              </a:ext>
            </a:extLst>
          </p:cNvPr>
          <p:cNvSpPr/>
          <p:nvPr/>
        </p:nvSpPr>
        <p:spPr>
          <a:xfrm>
            <a:off x="6249492" y="4801201"/>
            <a:ext cx="2388288" cy="52619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Topnav</a:t>
            </a: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D771E2-E398-4327-8DC9-486C22F3F981}"/>
              </a:ext>
            </a:extLst>
          </p:cNvPr>
          <p:cNvSpPr/>
          <p:nvPr/>
        </p:nvSpPr>
        <p:spPr>
          <a:xfrm>
            <a:off x="5070466" y="5479795"/>
            <a:ext cx="3772446" cy="113347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/>
              <a:t>MainView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540563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Font typeface="Wingdings" panose="05000000000000000000" pitchFamily="2" charset="2"/>
              <a:buChar char="ü"/>
            </a:pPr>
            <a:r>
              <a:rPr lang="en-US" sz="2400" dirty="0"/>
              <a:t>Getting Started with React.js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400" dirty="0"/>
              <a:t>Creating SPAs using React.js, TypeScript and Webpack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400" dirty="0"/>
              <a:t>Designing a React Component 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Extending a React Project with the React Router</a:t>
            </a:r>
          </a:p>
          <a:p>
            <a:pPr lvl="0"/>
            <a:r>
              <a:rPr lang="en-US" sz="2400" dirty="0"/>
              <a:t>Understanding the React Component Lifecycle Methods</a:t>
            </a:r>
          </a:p>
          <a:p>
            <a:pPr lvl="0"/>
            <a:r>
              <a:rPr lang="en-US" sz="2400" dirty="0"/>
              <a:t>Calling Across the Network using the Fetch API</a:t>
            </a:r>
          </a:p>
        </p:txBody>
      </p:sp>
    </p:spTree>
    <p:extLst>
      <p:ext uri="{BB962C8B-B14F-4D97-AF65-F5344CB8AC3E}">
        <p14:creationId xmlns:p14="http://schemas.microsoft.com/office/powerpoint/2010/main" val="2680903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4C97C-570E-41E5-A008-5E76C9C35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6D33A-691F-4760-BF4D-24BD78D17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Used to create route map in single page application (SPA)</a:t>
            </a:r>
          </a:p>
          <a:p>
            <a:pPr lvl="1"/>
            <a:r>
              <a:rPr lang="en-US" sz="2000" dirty="0"/>
              <a:t>Installed as a pair of npm packages</a:t>
            </a:r>
          </a:p>
          <a:p>
            <a:pPr lvl="2"/>
            <a:r>
              <a:rPr lang="en-US" sz="1400" b="1" dirty="0"/>
              <a:t>npm install react-router @types/react-router --save-dev</a:t>
            </a:r>
          </a:p>
          <a:p>
            <a:pPr lvl="2"/>
            <a:r>
              <a:rPr lang="en-US" sz="1400" b="1" dirty="0"/>
              <a:t>npm install react-router-</a:t>
            </a:r>
            <a:r>
              <a:rPr lang="en-US" sz="1400" b="1" dirty="0" err="1"/>
              <a:t>dom</a:t>
            </a:r>
            <a:r>
              <a:rPr lang="en-US" sz="1400" b="1" dirty="0"/>
              <a:t> @types/react-router-</a:t>
            </a:r>
            <a:r>
              <a:rPr lang="en-US" sz="1400" b="1" dirty="0" err="1"/>
              <a:t>dom</a:t>
            </a:r>
            <a:r>
              <a:rPr lang="en-US" sz="1400" b="1" dirty="0"/>
              <a:t> --save-dev</a:t>
            </a:r>
          </a:p>
          <a:p>
            <a:pPr lvl="1"/>
            <a:endParaRPr lang="en-US" sz="1800" dirty="0"/>
          </a:p>
          <a:p>
            <a:r>
              <a:rPr lang="en-US" sz="2200" dirty="0"/>
              <a:t>Router must be added in as top-level component above App</a:t>
            </a:r>
          </a:p>
          <a:p>
            <a:pPr lvl="1"/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66712-F883-4BE9-BEAA-2C8A46FBB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89088"/>
            <a:ext cx="4572000" cy="286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127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4C97C-570E-41E5-A008-5E76C9C35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React Router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6D33A-691F-4760-BF4D-24BD78D17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Import Route and Switch components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Create route map in HTML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352616-BC0D-439F-BA18-85B937E9E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81200"/>
            <a:ext cx="5200650" cy="571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4989E0-E1CB-4A96-B022-424D23466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3200401"/>
            <a:ext cx="6324600" cy="348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7234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E386F3-9491-41C5-972D-C247DC45AEE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67" y="1130074"/>
            <a:ext cx="3903134" cy="228587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0B0384-8E80-4308-8689-C5CAC5E24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Route Links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92503C-E948-45FD-9199-9DAAA7A2B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935" y="3046638"/>
            <a:ext cx="7010400" cy="35885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D7BCCE2-35F8-4277-BE5C-325BCCB49B3D}"/>
              </a:ext>
            </a:extLst>
          </p:cNvPr>
          <p:cNvSpPr/>
          <p:nvPr/>
        </p:nvSpPr>
        <p:spPr>
          <a:xfrm>
            <a:off x="2074335" y="3351438"/>
            <a:ext cx="3581400" cy="3048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848E98-5AD6-4C5F-8170-98E22BFF1708}"/>
              </a:ext>
            </a:extLst>
          </p:cNvPr>
          <p:cNvSpPr/>
          <p:nvPr/>
        </p:nvSpPr>
        <p:spPr>
          <a:xfrm>
            <a:off x="3064935" y="5246913"/>
            <a:ext cx="5562600" cy="48577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3FC7EF-A1F1-4D75-BC94-873015680B30}"/>
              </a:ext>
            </a:extLst>
          </p:cNvPr>
          <p:cNvSpPr/>
          <p:nvPr/>
        </p:nvSpPr>
        <p:spPr>
          <a:xfrm>
            <a:off x="3036360" y="6004150"/>
            <a:ext cx="5805488" cy="48577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896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Font typeface="Wingdings" panose="05000000000000000000" pitchFamily="2" charset="2"/>
              <a:buChar char="ü"/>
            </a:pPr>
            <a:r>
              <a:rPr lang="en-US" sz="2400" dirty="0"/>
              <a:t>Getting Started with React.js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400" dirty="0"/>
              <a:t>Creating SPAs using React.js, TypeScript and Webpack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400" dirty="0"/>
              <a:t>Designing a React Component Hierarchy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Extending a React Project with the React Router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/>
              <a:t>Understanding the React Component Lifecycle Methods</a:t>
            </a:r>
          </a:p>
          <a:p>
            <a:pPr lvl="0"/>
            <a:r>
              <a:rPr lang="en-US" sz="2400" dirty="0"/>
              <a:t>Calling Across the Network using the Fetch API</a:t>
            </a:r>
          </a:p>
        </p:txBody>
      </p:sp>
    </p:spTree>
    <p:extLst>
      <p:ext uri="{BB962C8B-B14F-4D97-AF65-F5344CB8AC3E}">
        <p14:creationId xmlns:p14="http://schemas.microsoft.com/office/powerpoint/2010/main" val="2095326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componentWillUpdate</a:t>
            </a:r>
          </a:p>
          <a:p>
            <a:pPr lvl="1"/>
            <a:r>
              <a:rPr lang="en-US" sz="2000"/>
              <a:t>executed before component is rendered</a:t>
            </a:r>
          </a:p>
          <a:p>
            <a:r>
              <a:rPr lang="en-US" sz="2400"/>
              <a:t>componentDidUpdate</a:t>
            </a:r>
          </a:p>
          <a:p>
            <a:pPr lvl="1"/>
            <a:r>
              <a:rPr lang="en-US" sz="2000"/>
              <a:t>executed after component is rendered</a:t>
            </a:r>
          </a:p>
          <a:p>
            <a:r>
              <a:rPr lang="en-US" sz="2400"/>
              <a:t>componentWillMount</a:t>
            </a:r>
          </a:p>
          <a:p>
            <a:pPr lvl="1"/>
            <a:r>
              <a:rPr lang="en-US" sz="2000"/>
              <a:t>executed before node is added to the DOM</a:t>
            </a:r>
          </a:p>
          <a:p>
            <a:r>
              <a:rPr lang="en-US" sz="2400"/>
              <a:t>componentDidMount</a:t>
            </a:r>
          </a:p>
          <a:p>
            <a:pPr lvl="1"/>
            <a:r>
              <a:rPr lang="en-US" sz="2000"/>
              <a:t>executed after node is added to the DOM</a:t>
            </a:r>
          </a:p>
          <a:p>
            <a:r>
              <a:rPr lang="en-US" sz="2400"/>
              <a:t>componentWillUnmount</a:t>
            </a:r>
          </a:p>
          <a:p>
            <a:pPr lvl="1"/>
            <a:r>
              <a:rPr lang="en-US" sz="2000"/>
              <a:t>executed before node is removed from the DOM</a:t>
            </a:r>
          </a:p>
          <a:p>
            <a:r>
              <a:rPr lang="en-US" sz="2400"/>
              <a:t>shouldComponentUpdate(newProps, newState)</a:t>
            </a:r>
          </a:p>
          <a:p>
            <a:pPr lvl="1"/>
            <a:r>
              <a:rPr lang="en-US" sz="2000"/>
              <a:t>executed before component is updated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316384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Font typeface="Wingdings" panose="05000000000000000000" pitchFamily="2" charset="2"/>
              <a:buChar char="ü"/>
            </a:pPr>
            <a:r>
              <a:rPr lang="en-US" sz="2400" dirty="0"/>
              <a:t>Getting Started with React.js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400" dirty="0"/>
              <a:t>Creating SPAs using React.js, TypeScript and Webpack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400" dirty="0"/>
              <a:t>Designing a React Component Hierarchy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Extending a React Project with the React Router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400" dirty="0"/>
              <a:t>Understanding the React Component Lifecycle Methods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/>
              <a:t>Calling Across the Network using the Fetch API</a:t>
            </a:r>
          </a:p>
        </p:txBody>
      </p:sp>
    </p:spTree>
    <p:extLst>
      <p:ext uri="{BB962C8B-B14F-4D97-AF65-F5344CB8AC3E}">
        <p14:creationId xmlns:p14="http://schemas.microsoft.com/office/powerpoint/2010/main" val="3789889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Introducing React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is a library for building user interfaces</a:t>
            </a:r>
          </a:p>
          <a:p>
            <a:pPr lvl="1"/>
            <a:r>
              <a:rPr lang="en-US" dirty="0"/>
              <a:t>Not as all-encompassing as a framework like Angular</a:t>
            </a:r>
          </a:p>
          <a:p>
            <a:pPr lvl="1"/>
            <a:r>
              <a:rPr lang="en-US" dirty="0"/>
              <a:t>Focused on building HTML-based user experiences</a:t>
            </a:r>
          </a:p>
          <a:p>
            <a:pPr lvl="1"/>
            <a:r>
              <a:rPr lang="en-US" dirty="0"/>
              <a:t>Based on reusable component-based architecture</a:t>
            </a:r>
          </a:p>
          <a:p>
            <a:pPr lvl="1"/>
            <a:r>
              <a:rPr lang="en-US" dirty="0"/>
              <a:t>Components </a:t>
            </a:r>
            <a:r>
              <a:rPr lang="en-US" i="1" dirty="0"/>
              <a:t>react</a:t>
            </a:r>
            <a:r>
              <a:rPr lang="en-US" dirty="0"/>
              <a:t> to state changes by updating UI</a:t>
            </a:r>
          </a:p>
          <a:p>
            <a:pPr lvl="1"/>
            <a:r>
              <a:rPr lang="en-US" dirty="0"/>
              <a:t>React uses shadow DOM for efficient event handling</a:t>
            </a:r>
          </a:p>
          <a:p>
            <a:endParaRPr lang="en-US" dirty="0"/>
          </a:p>
          <a:p>
            <a:r>
              <a:rPr lang="en-US" dirty="0"/>
              <a:t>React was originally designed for Facebook</a:t>
            </a:r>
          </a:p>
          <a:p>
            <a:pPr lvl="1"/>
            <a:r>
              <a:rPr lang="en-US" dirty="0"/>
              <a:t>Also a good fit for building SPFx web parts</a:t>
            </a:r>
          </a:p>
        </p:txBody>
      </p:sp>
    </p:spTree>
    <p:extLst>
      <p:ext uri="{BB962C8B-B14F-4D97-AF65-F5344CB8AC3E}">
        <p14:creationId xmlns:p14="http://schemas.microsoft.com/office/powerpoint/2010/main" val="12617640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5D460-23C5-4479-800C-6A7AC0149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Web Service using the Fetch API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E09573-E2CB-485F-AD8E-EC398BE55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70660"/>
            <a:ext cx="8153400" cy="26600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3E71C8-0976-4751-8C6F-D46A7A827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246892"/>
            <a:ext cx="8153400" cy="195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0935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Font typeface="Wingdings" panose="05000000000000000000" pitchFamily="2" charset="2"/>
              <a:buChar char="ü"/>
            </a:pPr>
            <a:r>
              <a:rPr lang="en-US" sz="2400" dirty="0"/>
              <a:t>Getting Started with React.js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400" dirty="0"/>
              <a:t>Creating SPAs using React.js, TypeScript and Webpack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400" dirty="0"/>
              <a:t>Designing a React Component Hierarchy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Extending a React Project with the React Router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400" dirty="0"/>
              <a:t>Understanding the React Component Lifecycle Methods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400" dirty="0"/>
              <a:t>Calling Across the Network using the Fetch API</a:t>
            </a:r>
          </a:p>
        </p:txBody>
      </p:sp>
    </p:spTree>
    <p:extLst>
      <p:ext uri="{BB962C8B-B14F-4D97-AF65-F5344CB8AC3E}">
        <p14:creationId xmlns:p14="http://schemas.microsoft.com/office/powerpoint/2010/main" val="635454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with React.js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Obtain the React library with npm or from a CDN</a:t>
            </a:r>
          </a:p>
          <a:p>
            <a:pPr lvl="1"/>
            <a:r>
              <a:rPr lang="en-US" sz="1600" b="1" dirty="0"/>
              <a:t>npm install react --save </a:t>
            </a:r>
          </a:p>
          <a:p>
            <a:pPr lvl="1"/>
            <a:r>
              <a:rPr lang="en-US" sz="1600" b="1" dirty="0"/>
              <a:t>npm install react-</a:t>
            </a:r>
            <a:r>
              <a:rPr lang="en-US" sz="1600" b="1" dirty="0" err="1"/>
              <a:t>dom</a:t>
            </a:r>
            <a:r>
              <a:rPr lang="en-US" sz="1600" b="1" dirty="0"/>
              <a:t> --save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923" y="2590800"/>
            <a:ext cx="6220477" cy="3807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360" y="5715000"/>
            <a:ext cx="3124200" cy="97554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00377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versus </a:t>
            </a:r>
            <a:r>
              <a:rPr lang="en-US" dirty="0" err="1"/>
              <a:t>ReactDOM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5181600"/>
          </a:xfrm>
        </p:spPr>
        <p:txBody>
          <a:bodyPr>
            <a:normAutofit/>
          </a:bodyPr>
          <a:lstStyle/>
          <a:p>
            <a:r>
              <a:rPr lang="en-US" sz="2000" b="1" dirty="0"/>
              <a:t>React</a:t>
            </a:r>
            <a:r>
              <a:rPr lang="en-US" sz="2000" dirty="0"/>
              <a:t> and </a:t>
            </a:r>
            <a:r>
              <a:rPr lang="en-US" sz="2000" b="1" dirty="0" err="1"/>
              <a:t>ReactDOM</a:t>
            </a:r>
            <a:r>
              <a:rPr lang="en-US" sz="2000" dirty="0"/>
              <a:t> are separate libraries</a:t>
            </a:r>
          </a:p>
          <a:p>
            <a:pPr lvl="1"/>
            <a:r>
              <a:rPr lang="en-US" sz="1600" b="1" dirty="0"/>
              <a:t>React (react.js) </a:t>
            </a:r>
            <a:r>
              <a:rPr lang="en-US" sz="1600" dirty="0"/>
              <a:t>is the primary library used to build out user experiences</a:t>
            </a:r>
          </a:p>
          <a:p>
            <a:pPr lvl="1"/>
            <a:r>
              <a:rPr lang="en-US" sz="1600" b="1" dirty="0" err="1"/>
              <a:t>ReactDOM</a:t>
            </a:r>
            <a:r>
              <a:rPr lang="en-US" sz="1600" dirty="0"/>
              <a:t> (</a:t>
            </a:r>
            <a:r>
              <a:rPr lang="en-US" sz="1600" b="1" dirty="0"/>
              <a:t>react-dom.js</a:t>
            </a:r>
            <a:r>
              <a:rPr lang="en-US" sz="1600" dirty="0"/>
              <a:t>) is used to render </a:t>
            </a:r>
            <a:r>
              <a:rPr lang="en-US" sz="1600" b="1" dirty="0"/>
              <a:t>React</a:t>
            </a:r>
            <a:r>
              <a:rPr lang="en-US" sz="1600" dirty="0"/>
              <a:t> user experience in the browser</a:t>
            </a:r>
          </a:p>
          <a:p>
            <a:r>
              <a:rPr lang="en-US" sz="2000" b="1" dirty="0"/>
              <a:t>React</a:t>
            </a:r>
            <a:r>
              <a:rPr lang="en-US" sz="2000" dirty="0"/>
              <a:t> library exposes global </a:t>
            </a:r>
            <a:r>
              <a:rPr lang="en-US" sz="2000" b="1" dirty="0"/>
              <a:t>React</a:t>
            </a:r>
            <a:r>
              <a:rPr lang="en-US" sz="2000" dirty="0"/>
              <a:t> object</a:t>
            </a:r>
            <a:endParaRPr lang="en-US" sz="2000" b="1" dirty="0"/>
          </a:p>
          <a:p>
            <a:pPr lvl="1"/>
            <a:r>
              <a:rPr lang="en-US" sz="1800" b="1" dirty="0"/>
              <a:t>React</a:t>
            </a:r>
            <a:r>
              <a:rPr lang="en-US" sz="1800" dirty="0"/>
              <a:t> object is the main entry point into React API</a:t>
            </a:r>
          </a:p>
          <a:p>
            <a:pPr lvl="1"/>
            <a:r>
              <a:rPr lang="en-US" sz="1800" b="1" dirty="0" err="1"/>
              <a:t>React.DOM</a:t>
            </a:r>
            <a:r>
              <a:rPr lang="en-US" sz="1800" dirty="0"/>
              <a:t> wraps standard HTML elements</a:t>
            </a:r>
          </a:p>
          <a:p>
            <a:r>
              <a:rPr lang="en-US" sz="2000" b="1" dirty="0" err="1"/>
              <a:t>ReactDOM</a:t>
            </a:r>
            <a:r>
              <a:rPr lang="en-US" sz="2000" b="1" dirty="0"/>
              <a:t> </a:t>
            </a:r>
            <a:r>
              <a:rPr lang="en-US" sz="2000" dirty="0"/>
              <a:t>library exposes global </a:t>
            </a:r>
            <a:r>
              <a:rPr lang="en-US" sz="2000" b="1" dirty="0" err="1"/>
              <a:t>ReactDOM</a:t>
            </a:r>
            <a:r>
              <a:rPr lang="en-US" sz="2000" dirty="0"/>
              <a:t> object</a:t>
            </a:r>
          </a:p>
          <a:p>
            <a:pPr lvl="1"/>
            <a:r>
              <a:rPr lang="en-US" sz="1800" b="1" dirty="0" err="1"/>
              <a:t>ReactDOM</a:t>
            </a:r>
            <a:r>
              <a:rPr lang="en-US" sz="1800" dirty="0"/>
              <a:t> object used to render React components on web page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95800"/>
            <a:ext cx="7391400" cy="1971867"/>
          </a:xfrm>
          <a:prstGeom prst="rect">
            <a:avLst/>
          </a:prstGeom>
        </p:spPr>
      </p:pic>
      <p:sp>
        <p:nvSpPr>
          <p:cNvPr id="5" name="Rectangle: Rounded Corners 4"/>
          <p:cNvSpPr/>
          <p:nvPr/>
        </p:nvSpPr>
        <p:spPr>
          <a:xfrm>
            <a:off x="3626012" y="4767782"/>
            <a:ext cx="1631890" cy="271982"/>
          </a:xfrm>
          <a:prstGeom prst="roundRect">
            <a:avLst>
              <a:gd name="adj" fmla="val 42849"/>
            </a:avLst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/>
          <p:cNvSpPr/>
          <p:nvPr/>
        </p:nvSpPr>
        <p:spPr>
          <a:xfrm>
            <a:off x="906195" y="5923704"/>
            <a:ext cx="1155922" cy="339977"/>
          </a:xfrm>
          <a:prstGeom prst="roundRect">
            <a:avLst>
              <a:gd name="adj" fmla="val 42849"/>
            </a:avLst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66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 Component Created Using ES5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React component can be created using </a:t>
            </a:r>
            <a:r>
              <a:rPr lang="en-US" sz="2400" dirty="0" err="1"/>
              <a:t>EcmaScript</a:t>
            </a:r>
            <a:r>
              <a:rPr lang="en-US" sz="2400" dirty="0"/>
              <a:t> 5</a:t>
            </a:r>
          </a:p>
          <a:p>
            <a:pPr lvl="1"/>
            <a:r>
              <a:rPr lang="en-US" sz="2000" dirty="0"/>
              <a:t>React component definition created using </a:t>
            </a:r>
            <a:r>
              <a:rPr lang="en-US" sz="2000" b="1" dirty="0" err="1"/>
              <a:t>React.createClass</a:t>
            </a:r>
            <a:endParaRPr lang="en-US" sz="2000" b="1" dirty="0"/>
          </a:p>
          <a:p>
            <a:pPr lvl="1"/>
            <a:r>
              <a:rPr lang="en-US" sz="2000" dirty="0"/>
              <a:t>React component must be defined with </a:t>
            </a:r>
            <a:r>
              <a:rPr lang="en-US" sz="2000" b="1" dirty="0"/>
              <a:t>render</a:t>
            </a:r>
            <a:r>
              <a:rPr lang="en-US" sz="2000" dirty="0"/>
              <a:t> method</a:t>
            </a:r>
          </a:p>
          <a:p>
            <a:pPr lvl="1"/>
            <a:r>
              <a:rPr lang="en-US" sz="2000" dirty="0"/>
              <a:t>React component can be instantiated with </a:t>
            </a:r>
            <a:r>
              <a:rPr lang="en-US" sz="2000" b="1" dirty="0" err="1"/>
              <a:t>React.createElement</a:t>
            </a:r>
            <a:endParaRPr lang="en-US" sz="2000" b="1" dirty="0"/>
          </a:p>
          <a:p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276600"/>
            <a:ext cx="561022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59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Element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Elements created using properties object</a:t>
            </a:r>
          </a:p>
          <a:p>
            <a:pPr lvl="1"/>
            <a:r>
              <a:rPr lang="en-US" dirty="0"/>
              <a:t>Object properties used to initialize element properties</a:t>
            </a:r>
          </a:p>
          <a:p>
            <a:pPr lvl="1"/>
            <a:r>
              <a:rPr lang="en-US" dirty="0"/>
              <a:t>Use </a:t>
            </a:r>
            <a:r>
              <a:rPr lang="en-US" b="1" dirty="0" err="1"/>
              <a:t>className</a:t>
            </a:r>
            <a:r>
              <a:rPr lang="en-US" dirty="0"/>
              <a:t> instead of </a:t>
            </a:r>
            <a:r>
              <a:rPr lang="en-US" b="1" dirty="0"/>
              <a:t>class</a:t>
            </a:r>
            <a:r>
              <a:rPr lang="en-US" dirty="0"/>
              <a:t> to assign CSS class</a:t>
            </a:r>
          </a:p>
          <a:p>
            <a:pPr lvl="1"/>
            <a:r>
              <a:rPr lang="en-US" dirty="0"/>
              <a:t>Use </a:t>
            </a:r>
            <a:r>
              <a:rPr lang="en-US" b="1" dirty="0" err="1"/>
              <a:t>htmlFor</a:t>
            </a:r>
            <a:r>
              <a:rPr lang="en-US" dirty="0"/>
              <a:t> instead of </a:t>
            </a:r>
            <a:r>
              <a:rPr lang="en-US" b="1" dirty="0"/>
              <a:t>for</a:t>
            </a:r>
            <a:r>
              <a:rPr lang="en-US" dirty="0"/>
              <a:t> to define HTML label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581400"/>
            <a:ext cx="640080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999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Element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Elements styles initialized using style object</a:t>
            </a:r>
          </a:p>
          <a:p>
            <a:pPr lvl="1"/>
            <a:r>
              <a:rPr lang="en-US" dirty="0"/>
              <a:t>style must be defined using an object not a string</a:t>
            </a:r>
          </a:p>
          <a:p>
            <a:pPr lvl="1"/>
            <a:r>
              <a:rPr lang="en-US" dirty="0"/>
              <a:t>CSS properties referenced using camel casing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971800"/>
            <a:ext cx="6248400" cy="360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660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Provides Synthetic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Replaces standard DOM-based event handling</a:t>
            </a:r>
          </a:p>
          <a:p>
            <a:pPr lvl="1"/>
            <a:r>
              <a:rPr lang="en-US" dirty="0"/>
              <a:t>React creates virtual DOM for elements in component</a:t>
            </a:r>
          </a:p>
          <a:p>
            <a:pPr lvl="1"/>
            <a:r>
              <a:rPr lang="en-US" dirty="0"/>
              <a:t>React interacts with real DOM when required</a:t>
            </a:r>
          </a:p>
          <a:p>
            <a:pPr lvl="1"/>
            <a:r>
              <a:rPr lang="en-US" dirty="0"/>
              <a:t>Provides faster event registration and processing</a:t>
            </a:r>
          </a:p>
          <a:p>
            <a:pPr lvl="1"/>
            <a:r>
              <a:rPr lang="en-US" dirty="0"/>
              <a:t>No need to write browser-specific code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367" t="39823" b="3877"/>
          <a:stretch/>
        </p:blipFill>
        <p:spPr>
          <a:xfrm>
            <a:off x="1371600" y="3810000"/>
            <a:ext cx="6024271" cy="2819400"/>
          </a:xfrm>
          <a:prstGeom prst="rect">
            <a:avLst/>
          </a:prstGeom>
        </p:spPr>
      </p:pic>
      <p:sp>
        <p:nvSpPr>
          <p:cNvPr id="5" name="Arrow: Right 4"/>
          <p:cNvSpPr/>
          <p:nvPr/>
        </p:nvSpPr>
        <p:spPr>
          <a:xfrm>
            <a:off x="1452880" y="5349240"/>
            <a:ext cx="457200" cy="2286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057501"/>
      </p:ext>
    </p:extLst>
  </p:cSld>
  <p:clrMapOvr>
    <a:masterClrMapping/>
  </p:clrMapOvr>
</p:sld>
</file>

<file path=ppt/theme/theme1.xml><?xml version="1.0" encoding="utf-8"?>
<a:theme xmlns:a="http://schemas.openxmlformats.org/drawingml/2006/main" name="CPT Course Module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2009-06-02T14:56:26Z</outs:dateTime>
      <outs:isPinned>true</outs:isPinned>
    </outs:relatedDate>
    <outs:relatedDate>
      <outs:type>2</outs:type>
      <outs:displayName>Created</outs:displayName>
      <outs:dateTime>2009-09-04T10:04:24Z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/>
  <outs:relatedPeople>
    <outs:relatedPeopleItem>
      <outs:category>Author</outs:category>
      <outs:people>
        <outs:relatedPerson>
          <outs:displayName>Andrew Connell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/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F7775CCE86F349BB7C51FB3CE6B150" ma:contentTypeVersion="0" ma:contentTypeDescription="Create a new document." ma:contentTypeScope="" ma:versionID="bb563817a2861b6b5994bd26a2ba9e4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65FC99-B6BD-4E98-8312-F4F432C217EA}">
  <ds:schemaRefs>
    <ds:schemaRef ds:uri="http://schemas.microsoft.com/office/2009/outspace/metadata"/>
  </ds:schemaRefs>
</ds:datastoreItem>
</file>

<file path=customXml/itemProps2.xml><?xml version="1.0" encoding="utf-8"?>
<ds:datastoreItem xmlns:ds="http://schemas.openxmlformats.org/officeDocument/2006/customXml" ds:itemID="{A5547237-B119-45CA-BEFC-A2DA2BDB03E7}">
  <ds:schemaRefs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purl.org/dc/terms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31B5E98-6A59-4EC7-A18B-B162600408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6034B84F-8F8E-48B7-9EFF-C7DE1A66BD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CPT Course Module</Template>
  <TotalTime>7050</TotalTime>
  <Words>1063</Words>
  <Application>Microsoft Office PowerPoint</Application>
  <PresentationFormat>On-screen Show (4:3)</PresentationFormat>
  <Paragraphs>170</Paragraphs>
  <Slides>31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Arial Black</vt:lpstr>
      <vt:lpstr>Calibri</vt:lpstr>
      <vt:lpstr>Lucida Console</vt:lpstr>
      <vt:lpstr>Wingdings</vt:lpstr>
      <vt:lpstr>CPT Course Module</vt:lpstr>
      <vt:lpstr>Developing SPAs with React and JSX/TSX</vt:lpstr>
      <vt:lpstr>Agenda</vt:lpstr>
      <vt:lpstr>Introducing React</vt:lpstr>
      <vt:lpstr>Hello World with React.js</vt:lpstr>
      <vt:lpstr>React versus ReactDOM</vt:lpstr>
      <vt:lpstr>React Component Created Using ES5</vt:lpstr>
      <vt:lpstr>Initializing Element Properties</vt:lpstr>
      <vt:lpstr>Initializing Element Styles</vt:lpstr>
      <vt:lpstr>React Provides Synthetic Events</vt:lpstr>
      <vt:lpstr>Understanding JSX (and TSX)</vt:lpstr>
      <vt:lpstr>Agenda</vt:lpstr>
      <vt:lpstr>Defining React Components using TypeScript</vt:lpstr>
      <vt:lpstr>Component Properties and State</vt:lpstr>
      <vt:lpstr>React Component Properties</vt:lpstr>
      <vt:lpstr>Stateful Component</vt:lpstr>
      <vt:lpstr>Stateful Component Rendering</vt:lpstr>
      <vt:lpstr>Starter Project - package.json</vt:lpstr>
      <vt:lpstr>Starter Project - webpack.config.js</vt:lpstr>
      <vt:lpstr>The Top-level App Component</vt:lpstr>
      <vt:lpstr>Bootstrapping the App Component</vt:lpstr>
      <vt:lpstr>Agenda</vt:lpstr>
      <vt:lpstr>React Component Hierarchies</vt:lpstr>
      <vt:lpstr>Agenda</vt:lpstr>
      <vt:lpstr>React Router</vt:lpstr>
      <vt:lpstr>Using React Router</vt:lpstr>
      <vt:lpstr>Creating Route Links</vt:lpstr>
      <vt:lpstr>Agenda</vt:lpstr>
      <vt:lpstr>Component Lifecycle</vt:lpstr>
      <vt:lpstr>Agenda</vt:lpstr>
      <vt:lpstr>Calling a Web Service using the Fetch API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SPAs with React and JSX/TSX</dc:title>
  <dc:creator>Windows User</dc:creator>
  <cp:lastModifiedBy>Ted Pattison</cp:lastModifiedBy>
  <cp:revision>236</cp:revision>
  <dcterms:created xsi:type="dcterms:W3CDTF">2012-07-07T16:17:22Z</dcterms:created>
  <dcterms:modified xsi:type="dcterms:W3CDTF">2018-09-04T19:27:08Z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0x01010043F7775CCE86F349BB7C51FB3CE6B150</vt:lpwstr>
  </property>
</Properties>
</file>