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2"/>
  </p:notesMasterIdLst>
  <p:handoutMasterIdLst>
    <p:handoutMasterId r:id="rId23"/>
  </p:handoutMasterIdLst>
  <p:sldIdLst>
    <p:sldId id="279" r:id="rId6"/>
    <p:sldId id="281" r:id="rId7"/>
    <p:sldId id="1553" r:id="rId8"/>
    <p:sldId id="1551" r:id="rId9"/>
    <p:sldId id="1558" r:id="rId10"/>
    <p:sldId id="1559" r:id="rId11"/>
    <p:sldId id="1560" r:id="rId12"/>
    <p:sldId id="1561" r:id="rId13"/>
    <p:sldId id="1565" r:id="rId14"/>
    <p:sldId id="1566" r:id="rId15"/>
    <p:sldId id="1569" r:id="rId16"/>
    <p:sldId id="1570" r:id="rId17"/>
    <p:sldId id="1573" r:id="rId18"/>
    <p:sldId id="1579" r:id="rId19"/>
    <p:sldId id="1580" r:id="rId20"/>
    <p:sldId id="1581"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0" autoAdjust="0"/>
    <p:restoredTop sz="67621" autoAdjust="0"/>
  </p:normalViewPr>
  <p:slideViewPr>
    <p:cSldViewPr>
      <p:cViewPr varScale="1">
        <p:scale>
          <a:sx n="55" d="100"/>
          <a:sy n="55" d="100"/>
        </p:scale>
        <p:origin x="2640" y="4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moves beyond SPFX fundamentals to examine the process of developing SPFX Web Parts for real-world scenarios. The module explains how to develop React Web Parts with a design that coordinates the movement of data between the Web Part class which defines persistent properties and the React component class which defines state. The module also teaches students how to leverage the Office UI Fabric React library to create a user interface using standard React components such as </a:t>
            </a:r>
            <a:r>
              <a:rPr lang="en-US" sz="1200" kern="1200" dirty="0" err="1">
                <a:solidFill>
                  <a:schemeClr val="tx1"/>
                </a:solidFill>
                <a:effectLst/>
                <a:latin typeface="+mn-lt"/>
                <a:ea typeface="+mn-ea"/>
                <a:cs typeface="+mn-cs"/>
              </a:rPr>
              <a:t>PrimaryButton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TextField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DetailsList</a:t>
            </a:r>
            <a:r>
              <a:rPr lang="en-US" sz="1200" kern="1200" dirty="0">
                <a:solidFill>
                  <a:schemeClr val="tx1"/>
                </a:solidFill>
                <a:effectLst/>
                <a:latin typeface="+mn-lt"/>
                <a:ea typeface="+mn-ea"/>
                <a:cs typeface="+mn-cs"/>
              </a:rPr>
              <a:t>. The module demonstrates how to develop Web Parts which use the SharePoint REST API to create new SharePoint lists and to update and query SharePoint list items. Along the way, students will learn essential SPFX programming techniques for executing calls asynchronously and for updating the user interface with a loading indicator whenever the user is waiting for a call to return from across the network.</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9/4/2018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0266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85286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sz="1471" kern="1200" spc="0" baseline="0" dirty="0" smtClean="0">
                <a:gradFill>
                  <a:gsLst>
                    <a:gs pos="1250">
                      <a:schemeClr val="tx1"/>
                    </a:gs>
                    <a:gs pos="100000">
                      <a:schemeClr val="tx1"/>
                    </a:gs>
                  </a:gsLst>
                  <a:lin ang="5400000" scaled="0"/>
                </a:gradFill>
                <a:latin typeface="+mn-lt"/>
                <a:ea typeface="+mn-ea"/>
                <a:cs typeface="+mn-cs"/>
              </a:defRPr>
            </a:lvl2pPr>
            <a:lvl3pPr marL="168090" indent="0">
              <a:buNone/>
              <a:defRPr sz="1324"/>
            </a:lvl3pPr>
            <a:lvl4pPr marL="336179" indent="0">
              <a:buNone/>
              <a:defRPr sz="1176"/>
            </a:lvl4pPr>
            <a:lvl5pPr marL="504269" indent="0">
              <a:buNone/>
              <a:defRPr sz="102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bwMode="auto">
          <a:xfrm>
            <a:off x="649" y="6401975"/>
            <a:ext cx="9142703" cy="470380"/>
          </a:xfrm>
          <a:prstGeom prst="rect">
            <a:avLst/>
          </a:prstGeom>
          <a:solidFill>
            <a:schemeClr val="tx2"/>
          </a:solidFill>
          <a:ln w="10795" cap="flat" cmpd="sng" algn="ctr">
            <a:noFill/>
            <a:prstDash val="solid"/>
            <a:headEnd type="none" w="med" len="med"/>
            <a:tailEnd type="none" w="med" len="med"/>
          </a:ln>
          <a:effectLst/>
        </p:spPr>
        <p:txBody>
          <a:bodyPr vert="horz" wrap="square" lIns="0" tIns="33611" rIns="0" bIns="33611" numCol="1" rtlCol="0" anchor="ctr" anchorCtr="0" compatLnSpc="1">
            <a:prstTxWarp prst="textNoShape">
              <a:avLst/>
            </a:prstTxWarp>
          </a:bodyPr>
          <a:lstStyle/>
          <a:p>
            <a:pPr algn="ctr" defTabSz="672010" fontAlgn="base">
              <a:spcBef>
                <a:spcPct val="0"/>
              </a:spcBef>
              <a:spcAft>
                <a:spcPct val="0"/>
              </a:spcAft>
              <a:defRPr/>
            </a:pPr>
            <a:endParaRPr lang="en-US" sz="1297" kern="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9030" y="6405942"/>
            <a:ext cx="1104322" cy="467981"/>
          </a:xfrm>
          <a:prstGeom prst="rect">
            <a:avLst/>
          </a:prstGeom>
        </p:spPr>
      </p:pic>
    </p:spTree>
    <p:extLst>
      <p:ext uri="{BB962C8B-B14F-4D97-AF65-F5344CB8AC3E}">
        <p14:creationId xmlns:p14="http://schemas.microsoft.com/office/powerpoint/2010/main" val="20907786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3"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React Web Parts</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Icons</a:t>
            </a:r>
          </a:p>
        </p:txBody>
      </p:sp>
      <p:sp>
        <p:nvSpPr>
          <p:cNvPr id="3" name="Text Placeholder 2"/>
          <p:cNvSpPr>
            <a:spLocks noGrp="1"/>
          </p:cNvSpPr>
          <p:nvPr>
            <p:ph idx="1"/>
          </p:nvPr>
        </p:nvSpPr>
        <p:spPr/>
        <p:txBody>
          <a:bodyPr/>
          <a:lstStyle/>
          <a:p>
            <a:pPr marL="342869" indent="-342869">
              <a:buFont typeface="Arial" panose="020B0604020202020204" pitchFamily="34" charset="0"/>
              <a:buChar char="•"/>
            </a:pPr>
            <a:r>
              <a:rPr lang="en-US" sz="2400" dirty="0"/>
              <a:t>To use the icons, combine the base </a:t>
            </a:r>
            <a:r>
              <a:rPr lang="en-US" sz="2400" b="1" dirty="0" err="1"/>
              <a:t>ms</a:t>
            </a:r>
            <a:r>
              <a:rPr lang="en-US" sz="2400" b="1" dirty="0"/>
              <a:t>-Icon</a:t>
            </a:r>
            <a:r>
              <a:rPr lang="en-US" sz="2400" dirty="0"/>
              <a:t> class with a modifier class for the specific icon.</a:t>
            </a:r>
          </a:p>
        </p:txBody>
      </p:sp>
      <p:sp>
        <p:nvSpPr>
          <p:cNvPr id="6" name="Rectangle 5"/>
          <p:cNvSpPr/>
          <p:nvPr/>
        </p:nvSpPr>
        <p:spPr>
          <a:xfrm>
            <a:off x="838200" y="2398528"/>
            <a:ext cx="5867400" cy="307777"/>
          </a:xfrm>
          <a:prstGeom prst="rect">
            <a:avLst/>
          </a:prstGeom>
          <a:ln>
            <a:solidFill>
              <a:schemeClr val="tx1">
                <a:lumMod val="50000"/>
                <a:lumOff val="50000"/>
              </a:schemeClr>
            </a:solidFill>
          </a:ln>
        </p:spPr>
        <p:txBody>
          <a:bodyPr wrap="square">
            <a:spAutoFit/>
          </a:bodyPr>
          <a:lstStyle/>
          <a:p>
            <a:pPr algn="ctr"/>
            <a:r>
              <a:rPr lang="en-US" sz="1400"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class=</a:t>
            </a:r>
            <a:r>
              <a:rPr lang="en-US" sz="1400" dirty="0">
                <a:solidFill>
                  <a:srgbClr val="880000"/>
                </a:solidFill>
                <a:latin typeface="Consolas" panose="020B0609020204030204" pitchFamily="49" charset="0"/>
              </a:rPr>
              <a:t>"</a:t>
            </a:r>
            <a:r>
              <a:rPr lang="en-US" sz="1400" dirty="0" err="1">
                <a:solidFill>
                  <a:srgbClr val="880000"/>
                </a:solidFill>
                <a:latin typeface="Consolas" panose="020B0609020204030204" pitchFamily="49" charset="0"/>
              </a:rPr>
              <a:t>ms</a:t>
            </a:r>
            <a:r>
              <a:rPr lang="en-US" sz="1400" dirty="0">
                <a:solidFill>
                  <a:srgbClr val="880000"/>
                </a:solidFill>
                <a:latin typeface="Consolas" panose="020B0609020204030204" pitchFamily="49" charset="0"/>
              </a:rPr>
              <a:t>-Icon </a:t>
            </a:r>
            <a:r>
              <a:rPr lang="en-US" sz="1400" dirty="0" err="1">
                <a:solidFill>
                  <a:srgbClr val="880000"/>
                </a:solidFill>
                <a:latin typeface="Consolas" panose="020B0609020204030204" pitchFamily="49" charset="0"/>
              </a:rPr>
              <a:t>ms</a:t>
            </a:r>
            <a:r>
              <a:rPr lang="en-US" sz="1400" dirty="0">
                <a:solidFill>
                  <a:srgbClr val="880000"/>
                </a:solidFill>
                <a:latin typeface="Consolas" panose="020B0609020204030204" pitchFamily="49" charset="0"/>
              </a:rPr>
              <a:t>-Icon--mail"</a:t>
            </a:r>
            <a:r>
              <a:rPr lang="en-US" sz="1400" dirty="0">
                <a:solidFill>
                  <a:srgbClr val="000000"/>
                </a:solidFill>
                <a:latin typeface="Consolas" panose="020B0609020204030204" pitchFamily="49" charset="0"/>
              </a:rPr>
              <a:t> aria-hidden=</a:t>
            </a:r>
            <a:r>
              <a:rPr lang="en-US" sz="1400" dirty="0">
                <a:solidFill>
                  <a:srgbClr val="880000"/>
                </a:solidFill>
                <a:latin typeface="Consolas" panose="020B0609020204030204" pitchFamily="49" charset="0"/>
              </a:rPr>
              <a:t>"true"</a:t>
            </a:r>
            <a:r>
              <a:rPr lang="en-US" sz="1400" dirty="0">
                <a:solidFill>
                  <a:srgbClr val="000000"/>
                </a:solidFill>
                <a:latin typeface="Consolas" panose="020B0609020204030204" pitchFamily="49" charset="0"/>
              </a:rPr>
              <a:t>&gt;&lt;/</a:t>
            </a:r>
            <a:r>
              <a:rPr lang="en-US" sz="1400" b="1"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&gt;</a:t>
            </a:r>
            <a:endParaRPr lang="en-US" sz="1400" dirty="0"/>
          </a:p>
        </p:txBody>
      </p:sp>
      <p:pic>
        <p:nvPicPr>
          <p:cNvPr id="5" name="Picture 4"/>
          <p:cNvPicPr>
            <a:picLocks noChangeAspect="1"/>
          </p:cNvPicPr>
          <p:nvPr/>
        </p:nvPicPr>
        <p:blipFill>
          <a:blip r:embed="rId2"/>
          <a:stretch>
            <a:fillRect/>
          </a:stretch>
        </p:blipFill>
        <p:spPr>
          <a:xfrm>
            <a:off x="1060281" y="3267117"/>
            <a:ext cx="6729053" cy="1914483"/>
          </a:xfrm>
          <a:prstGeom prst="rect">
            <a:avLst/>
          </a:prstGeom>
        </p:spPr>
      </p:pic>
    </p:spTree>
    <p:extLst>
      <p:ext uri="{BB962C8B-B14F-4D97-AF65-F5344CB8AC3E}">
        <p14:creationId xmlns:p14="http://schemas.microsoft.com/office/powerpoint/2010/main" val="19595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animations</a:t>
            </a:r>
          </a:p>
        </p:txBody>
      </p:sp>
      <p:sp>
        <p:nvSpPr>
          <p:cNvPr id="3" name="Text Placeholder 2"/>
          <p:cNvSpPr>
            <a:spLocks noGrp="1"/>
          </p:cNvSpPr>
          <p:nvPr>
            <p:ph type="body" sz="quarter" idx="10"/>
          </p:nvPr>
        </p:nvSpPr>
        <p:spPr/>
        <p:txBody>
          <a:bodyPr/>
          <a:lstStyle/>
          <a:p>
            <a:pPr marL="342869" indent="-342869">
              <a:buFont typeface="Arial" panose="020B0604020202020204" pitchFamily="34" charset="0"/>
              <a:buChar char="•"/>
            </a:pPr>
            <a:r>
              <a:rPr lang="en-US" sz="2400" dirty="0"/>
              <a:t>When choosing a motion for dialogs, consider the origin and tone of the content. </a:t>
            </a:r>
          </a:p>
          <a:p>
            <a:pPr marL="342869" indent="-342869">
              <a:buFont typeface="Arial" panose="020B0604020202020204" pitchFamily="34" charset="0"/>
              <a:buChar char="•"/>
            </a:pPr>
            <a:r>
              <a:rPr lang="en-US" sz="2400" dirty="0"/>
              <a:t>For a warning or error dialog, a quick fade in might be appropriate. </a:t>
            </a:r>
          </a:p>
          <a:p>
            <a:pPr marL="342869" indent="-342869">
              <a:buFont typeface="Arial" panose="020B0604020202020204" pitchFamily="34" charset="0"/>
              <a:buChar char="•"/>
            </a:pPr>
            <a:r>
              <a:rPr lang="en-US" sz="2400" dirty="0"/>
              <a:t>If the dialog appears when a user chooses an item to get more information, a scale-up might be appropriate.</a:t>
            </a:r>
          </a:p>
        </p:txBody>
      </p:sp>
      <p:pic>
        <p:nvPicPr>
          <p:cNvPr id="2050" name="Picture 2" descr="C:\Users\topsh\AppData\Local\Temp\SNAGHTML5625f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 y="4575399"/>
            <a:ext cx="4571352" cy="6357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4994850" y="4380391"/>
            <a:ext cx="3782794" cy="102571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34972" rIns="0" bIns="34972" numCol="1" rtlCol="0" anchor="ctr" anchorCtr="0" compatLnSpc="1">
            <a:prstTxWarp prst="textNoShape">
              <a:avLst/>
            </a:prstTxWarp>
          </a:bodyPr>
          <a:lstStyle/>
          <a:p>
            <a:pPr algn="ctr" defTabSz="699291" fontAlgn="base">
              <a:spcBef>
                <a:spcPct val="0"/>
              </a:spcBef>
              <a:spcAft>
                <a:spcPct val="0"/>
              </a:spcAft>
            </a:pPr>
            <a:endParaRPr lang="en-US" sz="15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3301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chemeClr val="accent2"/>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Responsive Grid</a:t>
            </a:r>
            <a:endParaRPr lang="en-US" dirty="0"/>
          </a:p>
        </p:txBody>
      </p:sp>
      <p:sp>
        <p:nvSpPr>
          <p:cNvPr id="3" name="Text Placeholder 2"/>
          <p:cNvSpPr>
            <a:spLocks noGrp="1"/>
          </p:cNvSpPr>
          <p:nvPr>
            <p:ph idx="1"/>
          </p:nvPr>
        </p:nvSpPr>
        <p:spPr/>
        <p:txBody>
          <a:bodyPr/>
          <a:lstStyle/>
          <a:p>
            <a:r>
              <a:rPr lang="en-US"/>
              <a:t>Fabric comes with a mobile-first, responsive grid </a:t>
            </a:r>
          </a:p>
          <a:p>
            <a:pPr lvl="1"/>
            <a:r>
              <a:rPr lang="en-US"/>
              <a:t>Based on 12 column grid</a:t>
            </a:r>
          </a:p>
          <a:p>
            <a:pPr lvl="1"/>
            <a:r>
              <a:rPr lang="en-US"/>
              <a:t>Used to create flexible layouts</a:t>
            </a:r>
            <a:endParaRPr lang="en-US" dirty="0"/>
          </a:p>
        </p:txBody>
      </p:sp>
      <p:pic>
        <p:nvPicPr>
          <p:cNvPr id="5" name="Picture 4"/>
          <p:cNvPicPr>
            <a:picLocks noChangeAspect="1"/>
          </p:cNvPicPr>
          <p:nvPr/>
        </p:nvPicPr>
        <p:blipFill>
          <a:blip r:embed="rId2"/>
          <a:stretch>
            <a:fillRect/>
          </a:stretch>
        </p:blipFill>
        <p:spPr>
          <a:xfrm>
            <a:off x="1066800" y="4482917"/>
            <a:ext cx="5029200" cy="2146483"/>
          </a:xfrm>
          <a:prstGeom prst="rect">
            <a:avLst/>
          </a:prstGeom>
        </p:spPr>
      </p:pic>
      <p:sp>
        <p:nvSpPr>
          <p:cNvPr id="7" name="Rectangle 6">
            <a:extLst>
              <a:ext uri="{FF2B5EF4-FFF2-40B4-BE49-F238E27FC236}">
                <a16:creationId xmlns:a16="http://schemas.microsoft.com/office/drawing/2014/main" id="{43350E68-F5AA-465F-A56E-372672ED3C7B}"/>
              </a:ext>
            </a:extLst>
          </p:cNvPr>
          <p:cNvSpPr/>
          <p:nvPr/>
        </p:nvSpPr>
        <p:spPr>
          <a:xfrm>
            <a:off x="895523" y="2895600"/>
            <a:ext cx="7810154" cy="1338828"/>
          </a:xfrm>
          <a:prstGeom prst="rect">
            <a:avLst/>
          </a:prstGeom>
        </p:spPr>
        <p:txBody>
          <a:bodyPr wrap="square">
            <a:spAutoFit/>
          </a:bodyPr>
          <a:lstStyle/>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-Grid-row"&gt;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-Grid-col ms-u-sm6 ms-u-md4 ms-u-lg2"&gt;</a:t>
            </a:r>
            <a:r>
              <a:rPr lang="en-US" sz="1350" dirty="0">
                <a:solidFill>
                  <a:srgbClr val="000000"/>
                </a:solidFill>
                <a:highlight>
                  <a:srgbClr val="FFFFFF"/>
                </a:highlight>
                <a:latin typeface="Consolas" panose="020B0609020204030204" pitchFamily="49" charset="0"/>
              </a:rPr>
              <a:t>First</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 </a:t>
            </a: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-Grid-col ms-u-sm6 ms-u-md8 ms-u-lg10"&gt;</a:t>
            </a:r>
            <a:r>
              <a:rPr lang="en-US" sz="1350" dirty="0">
                <a:solidFill>
                  <a:srgbClr val="000000"/>
                </a:solidFill>
                <a:highlight>
                  <a:srgbClr val="FFFFFF"/>
                </a:highlight>
                <a:latin typeface="Consolas" panose="020B0609020204030204" pitchFamily="49" charset="0"/>
              </a:rPr>
              <a:t>Second</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23588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Office UI Fabric Components</a:t>
            </a:r>
            <a:endParaRPr lang="en-US" dirty="0"/>
          </a:p>
        </p:txBody>
      </p:sp>
      <p:sp>
        <p:nvSpPr>
          <p:cNvPr id="2" name="Text Placeholder 1"/>
          <p:cNvSpPr>
            <a:spLocks noGrp="1"/>
          </p:cNvSpPr>
          <p:nvPr>
            <p:ph idx="1"/>
          </p:nvPr>
        </p:nvSpPr>
        <p:spPr/>
        <p:txBody>
          <a:bodyPr/>
          <a:lstStyle/>
          <a:p>
            <a:r>
              <a:rPr lang="en-US" dirty="0"/>
              <a:t>Fabric's components are building blocks for UI</a:t>
            </a:r>
          </a:p>
          <a:p>
            <a:pPr lvl="1"/>
            <a:r>
              <a:rPr lang="en-US" dirty="0"/>
              <a:t>All JavaScript is presentational to explain behavior.</a:t>
            </a:r>
          </a:p>
        </p:txBody>
      </p:sp>
      <p:sp>
        <p:nvSpPr>
          <p:cNvPr id="4" name="AutoShape 2" descr="Illustrated representation of a DatePicker and Persona list control."/>
          <p:cNvSpPr>
            <a:spLocks noChangeAspect="1" noChangeArrowheads="1"/>
          </p:cNvSpPr>
          <p:nvPr/>
        </p:nvSpPr>
        <p:spPr bwMode="auto">
          <a:xfrm>
            <a:off x="4459948" y="3316948"/>
            <a:ext cx="224106" cy="224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endParaRPr lang="en-US" sz="1324"/>
          </a:p>
        </p:txBody>
      </p:sp>
      <p:pic>
        <p:nvPicPr>
          <p:cNvPr id="5" name="Picture 4"/>
          <p:cNvPicPr>
            <a:picLocks noChangeAspect="1"/>
          </p:cNvPicPr>
          <p:nvPr/>
        </p:nvPicPr>
        <p:blipFill rotWithShape="1">
          <a:blip r:embed="rId2"/>
          <a:srcRect t="1164" b="-1164"/>
          <a:stretch/>
        </p:blipFill>
        <p:spPr>
          <a:xfrm>
            <a:off x="6858000" y="4073236"/>
            <a:ext cx="1667562" cy="2273948"/>
          </a:xfrm>
          <a:prstGeom prst="rect">
            <a:avLst/>
          </a:prstGeom>
        </p:spPr>
      </p:pic>
    </p:spTree>
    <p:extLst>
      <p:ext uri="{BB962C8B-B14F-4D97-AF65-F5344CB8AC3E}">
        <p14:creationId xmlns:p14="http://schemas.microsoft.com/office/powerpoint/2010/main" val="38285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SearchBox</a:t>
            </a:r>
            <a:endParaRPr lang="en-US" dirty="0"/>
          </a:p>
        </p:txBody>
      </p:sp>
      <p:pic>
        <p:nvPicPr>
          <p:cNvPr id="4" name="Picture 3"/>
          <p:cNvPicPr>
            <a:picLocks noChangeAspect="1"/>
          </p:cNvPicPr>
          <p:nvPr/>
        </p:nvPicPr>
        <p:blipFill>
          <a:blip r:embed="rId2"/>
          <a:stretch>
            <a:fillRect/>
          </a:stretch>
        </p:blipFill>
        <p:spPr>
          <a:xfrm>
            <a:off x="446199" y="1510153"/>
            <a:ext cx="2749954" cy="1242837"/>
          </a:xfrm>
          <a:prstGeom prst="rect">
            <a:avLst/>
          </a:prstGeom>
        </p:spPr>
      </p:pic>
      <p:pic>
        <p:nvPicPr>
          <p:cNvPr id="6" name="Picture 5"/>
          <p:cNvPicPr>
            <a:picLocks noChangeAspect="1"/>
          </p:cNvPicPr>
          <p:nvPr/>
        </p:nvPicPr>
        <p:blipFill>
          <a:blip r:embed="rId3"/>
          <a:stretch>
            <a:fillRect/>
          </a:stretch>
        </p:blipFill>
        <p:spPr>
          <a:xfrm>
            <a:off x="3810000" y="1532228"/>
            <a:ext cx="2749954" cy="1157123"/>
          </a:xfrm>
          <a:prstGeom prst="rect">
            <a:avLst/>
          </a:prstGeom>
        </p:spPr>
      </p:pic>
      <p:sp>
        <p:nvSpPr>
          <p:cNvPr id="5" name="Rectangle 4"/>
          <p:cNvSpPr/>
          <p:nvPr/>
        </p:nvSpPr>
        <p:spPr>
          <a:xfrm>
            <a:off x="330989" y="3307179"/>
            <a:ext cx="8483762" cy="1754326"/>
          </a:xfrm>
          <a:prstGeom prst="rect">
            <a:avLst/>
          </a:prstGeom>
        </p:spPr>
        <p:txBody>
          <a:bodyPr wrap="square">
            <a:spAutoFit/>
          </a:bodyPr>
          <a:lstStyle/>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ms-SearchBox</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label</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SearchBox</a:t>
            </a:r>
            <a:r>
              <a:rPr lang="en-US" sz="1350" dirty="0">
                <a:solidFill>
                  <a:srgbClr val="0000FF"/>
                </a:solidFill>
                <a:highlight>
                  <a:srgbClr val="FFFFFF"/>
                </a:highlight>
                <a:latin typeface="Consolas" panose="020B0609020204030204" pitchFamily="49" charset="0"/>
              </a:rPr>
              <a:t>-label"&gt;</a:t>
            </a:r>
          </a:p>
          <a:p>
            <a:r>
              <a:rPr lang="en-US" sz="1350" dirty="0">
                <a:solidFill>
                  <a:srgbClr val="0000FF"/>
                </a:solidFill>
                <a:highlight>
                  <a:srgbClr val="FFFFFF"/>
                </a:highlight>
                <a:latin typeface="Consolas" panose="020B0609020204030204" pitchFamily="49" charset="0"/>
              </a:rPr>
              <a:t>	&lt;</a:t>
            </a:r>
            <a:r>
              <a:rPr lang="en-US" sz="1350" dirty="0" err="1">
                <a:solidFill>
                  <a:srgbClr val="800000"/>
                </a:solidFill>
                <a:highlight>
                  <a:srgbClr val="FFFFFF"/>
                </a:highlight>
                <a:latin typeface="Consolas" panose="020B0609020204030204" pitchFamily="49" charset="0"/>
              </a:rPr>
              <a:t>i</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SearchBox</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-Icon--search"&gt;&lt;/</a:t>
            </a:r>
            <a:r>
              <a:rPr lang="en-US" sz="1350" dirty="0" err="1">
                <a:solidFill>
                  <a:srgbClr val="800000"/>
                </a:solidFill>
                <a:highlight>
                  <a:srgbClr val="FFFFFF"/>
                </a:highlight>
                <a:latin typeface="Consolas" panose="020B0609020204030204" pitchFamily="49" charset="0"/>
              </a:rPr>
              <a:t>i</a:t>
            </a:r>
            <a:r>
              <a:rPr lang="en-US" sz="1350" dirty="0">
                <a:solidFill>
                  <a:srgbClr val="0000FF"/>
                </a:solidFill>
                <a:highlight>
                  <a:srgbClr val="FFFFFF"/>
                </a:highlight>
                <a:latin typeface="Consolas" panose="020B0609020204030204" pitchFamily="49" charset="0"/>
              </a:rPr>
              <a:t>&gt;</a:t>
            </a:r>
          </a:p>
          <a:p>
            <a:r>
              <a:rPr lang="en-US" sz="1350" dirty="0">
                <a:solidFill>
                  <a:srgbClr val="0000FF"/>
                </a:solidFill>
                <a:highlight>
                  <a:srgbClr val="FFFFFF"/>
                </a:highlight>
                <a:latin typeface="Consolas" panose="020B0609020204030204" pitchFamily="49" charset="0"/>
              </a:rPr>
              <a:t>	</a:t>
            </a:r>
            <a:r>
              <a:rPr lang="en-US" sz="1350" dirty="0">
                <a:solidFill>
                  <a:srgbClr val="000000"/>
                </a:solidFill>
                <a:highlight>
                  <a:srgbClr val="FFFFFF"/>
                </a:highlight>
                <a:latin typeface="Consolas" panose="020B0609020204030204" pitchFamily="49" charset="0"/>
              </a:rPr>
              <a:t>Search publications</a:t>
            </a: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label</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input</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SearchBox</a:t>
            </a:r>
            <a:r>
              <a:rPr lang="en-US" sz="1350" dirty="0">
                <a:solidFill>
                  <a:srgbClr val="0000FF"/>
                </a:solidFill>
                <a:highlight>
                  <a:srgbClr val="FFFFFF"/>
                </a:highlight>
                <a:latin typeface="Consolas" panose="020B0609020204030204" pitchFamily="49" charset="0"/>
              </a:rPr>
              <a:t>-field"&gt;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button</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ms-SearchBox-closeButton</a:t>
            </a:r>
            <a:r>
              <a:rPr lang="en-US" sz="1350" dirty="0">
                <a:solidFill>
                  <a:srgbClr val="0000FF"/>
                </a:solidFill>
                <a:highlight>
                  <a:srgbClr val="FFFFFF"/>
                </a:highlight>
                <a:latin typeface="Consolas" panose="020B0609020204030204" pitchFamily="49" charset="0"/>
              </a:rPr>
              <a:t>"&gt;&lt;</a:t>
            </a:r>
            <a:r>
              <a:rPr lang="en-US" sz="1350" dirty="0" err="1">
                <a:solidFill>
                  <a:srgbClr val="800000"/>
                </a:solidFill>
                <a:highlight>
                  <a:srgbClr val="FFFFFF"/>
                </a:highlight>
                <a:latin typeface="Consolas" panose="020B0609020204030204" pitchFamily="49" charset="0"/>
              </a:rPr>
              <a:t>i</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-Icon--x"&gt;&lt;/</a:t>
            </a:r>
            <a:r>
              <a:rPr lang="en-US" sz="1350" dirty="0" err="1">
                <a:solidFill>
                  <a:srgbClr val="800000"/>
                </a:solidFill>
                <a:highlight>
                  <a:srgbClr val="FFFFFF"/>
                </a:highlight>
                <a:latin typeface="Consolas" panose="020B0609020204030204" pitchFamily="49" charset="0"/>
              </a:rPr>
              <a:t>i</a:t>
            </a:r>
            <a:r>
              <a:rPr lang="en-US" sz="1350" dirty="0">
                <a:solidFill>
                  <a:srgbClr val="0000FF"/>
                </a:solidFill>
                <a:highlight>
                  <a:srgbClr val="FFFFFF"/>
                </a:highlight>
                <a:latin typeface="Consolas" panose="020B0609020204030204" pitchFamily="49" charset="0"/>
              </a:rPr>
              <a:t>&gt;&lt;/</a:t>
            </a:r>
            <a:r>
              <a:rPr lang="en-US" sz="1350" dirty="0">
                <a:solidFill>
                  <a:srgbClr val="800000"/>
                </a:solidFill>
                <a:highlight>
                  <a:srgbClr val="FFFFFF"/>
                </a:highlight>
                <a:latin typeface="Consolas" panose="020B0609020204030204" pitchFamily="49" charset="0"/>
              </a:rPr>
              <a:t>button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p>
        </p:txBody>
      </p:sp>
    </p:spTree>
    <p:extLst>
      <p:ext uri="{BB962C8B-B14F-4D97-AF65-F5344CB8AC3E}">
        <p14:creationId xmlns:p14="http://schemas.microsoft.com/office/powerpoint/2010/main" val="177540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a:t>
            </a:r>
          </a:p>
        </p:txBody>
      </p:sp>
      <p:pic>
        <p:nvPicPr>
          <p:cNvPr id="4" name="Picture 3"/>
          <p:cNvPicPr>
            <a:picLocks noChangeAspect="1"/>
          </p:cNvPicPr>
          <p:nvPr/>
        </p:nvPicPr>
        <p:blipFill>
          <a:blip r:embed="rId2"/>
          <a:stretch>
            <a:fillRect/>
          </a:stretch>
        </p:blipFill>
        <p:spPr>
          <a:xfrm>
            <a:off x="457200" y="1393935"/>
            <a:ext cx="2674558" cy="1990723"/>
          </a:xfrm>
          <a:prstGeom prst="rect">
            <a:avLst/>
          </a:prstGeom>
        </p:spPr>
      </p:pic>
      <p:sp>
        <p:nvSpPr>
          <p:cNvPr id="6" name="Rectangle 5"/>
          <p:cNvSpPr/>
          <p:nvPr/>
        </p:nvSpPr>
        <p:spPr>
          <a:xfrm>
            <a:off x="367483" y="3946095"/>
            <a:ext cx="8180434" cy="1754326"/>
          </a:xfrm>
          <a:prstGeom prst="rect">
            <a:avLst/>
          </a:prstGeom>
        </p:spPr>
        <p:txBody>
          <a:bodyPr wrap="square">
            <a:spAutoFit/>
          </a:bodyPr>
          <a:lstStyle/>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-Dropdown"</a:t>
            </a:r>
            <a:r>
              <a:rPr lang="en-US" sz="1350" dirty="0">
                <a:solidFill>
                  <a:srgbClr val="000000"/>
                </a:solidFill>
                <a:highlight>
                  <a:srgbClr val="FFFFFF"/>
                </a:highlight>
                <a:latin typeface="Consolas" panose="020B0609020204030204" pitchFamily="49" charset="0"/>
              </a:rPr>
              <a:t> </a:t>
            </a:r>
            <a:r>
              <a:rPr lang="en-US" sz="1350" dirty="0" err="1">
                <a:solidFill>
                  <a:srgbClr val="FF0000"/>
                </a:solidFill>
                <a:highlight>
                  <a:srgbClr val="FFFFFF"/>
                </a:highlight>
                <a:latin typeface="Consolas" panose="020B0609020204030204" pitchFamily="49" charset="0"/>
              </a:rPr>
              <a:t>tabindex</a:t>
            </a:r>
            <a:r>
              <a:rPr lang="en-US" sz="1350" dirty="0">
                <a:solidFill>
                  <a:srgbClr val="0000FF"/>
                </a:solidFill>
                <a:highlight>
                  <a:srgbClr val="FFFFFF"/>
                </a:highlight>
                <a:latin typeface="Consolas" panose="020B0609020204030204" pitchFamily="49" charset="0"/>
              </a:rPr>
              <a:t>="0"</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style</a:t>
            </a:r>
            <a:r>
              <a:rPr lang="en-US" sz="1350" dirty="0">
                <a:solidFill>
                  <a:srgbClr val="0000FF"/>
                </a:solidFill>
                <a:highlight>
                  <a:srgbClr val="FFFFFF"/>
                </a:highlight>
                <a:latin typeface="Consolas" panose="020B0609020204030204" pitchFamily="49" charset="0"/>
              </a:rPr>
              <a:t>="</a:t>
            </a:r>
            <a:r>
              <a:rPr lang="en-US" sz="1350" dirty="0">
                <a:solidFill>
                  <a:srgbClr val="FF0000"/>
                </a:solidFill>
                <a:highlight>
                  <a:srgbClr val="FFFFFF"/>
                </a:highlight>
                <a:latin typeface="Consolas" panose="020B0609020204030204" pitchFamily="49" charset="0"/>
              </a:rPr>
              <a:t>width</a:t>
            </a:r>
            <a:r>
              <a:rPr lang="en-US" sz="1350" dirty="0">
                <a:solidFill>
                  <a:srgbClr val="000000"/>
                </a:solidFill>
                <a:highlight>
                  <a:srgbClr val="FFFFFF"/>
                </a:highlight>
                <a:latin typeface="Consolas" panose="020B0609020204030204" pitchFamily="49" charset="0"/>
              </a:rPr>
              <a:t>:</a:t>
            </a:r>
            <a:r>
              <a:rPr lang="en-US" sz="1350" dirty="0">
                <a:solidFill>
                  <a:srgbClr val="0000FF"/>
                </a:solidFill>
                <a:highlight>
                  <a:srgbClr val="FFFFFF"/>
                </a:highlight>
                <a:latin typeface="Consolas" panose="020B0609020204030204" pitchFamily="49" charset="0"/>
              </a:rPr>
              <a:t>80%"&gt;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err="1">
                <a:solidFill>
                  <a:srgbClr val="800000"/>
                </a:solidFill>
                <a:highlight>
                  <a:srgbClr val="FFFFFF"/>
                </a:highlight>
                <a:latin typeface="Consolas" panose="020B0609020204030204" pitchFamily="49" charset="0"/>
              </a:rPr>
              <a:t>i</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-Dropdown-</a:t>
            </a:r>
            <a:r>
              <a:rPr lang="en-US" sz="1350" dirty="0" err="1">
                <a:solidFill>
                  <a:srgbClr val="0000FF"/>
                </a:solidFill>
                <a:highlight>
                  <a:srgbClr val="FFFFFF"/>
                </a:highlight>
                <a:latin typeface="Consolas" panose="020B0609020204030204" pitchFamily="49" charset="0"/>
              </a:rPr>
              <a:t>caretDown</a:t>
            </a:r>
            <a:r>
              <a:rPr lang="en-US" sz="1350" dirty="0">
                <a:solidFill>
                  <a:srgbClr val="0000FF"/>
                </a:solidFill>
                <a:highlight>
                  <a:srgbClr val="FFFFFF"/>
                </a:highlight>
                <a:latin typeface="Consolas" panose="020B0609020204030204" pitchFamily="49" charset="0"/>
              </a:rPr>
              <a:t>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 </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-Icon--</a:t>
            </a:r>
            <a:r>
              <a:rPr lang="en-US" sz="1350" dirty="0" err="1">
                <a:solidFill>
                  <a:srgbClr val="0000FF"/>
                </a:solidFill>
                <a:highlight>
                  <a:srgbClr val="FFFFFF"/>
                </a:highlight>
                <a:latin typeface="Consolas" panose="020B0609020204030204" pitchFamily="49" charset="0"/>
              </a:rPr>
              <a:t>caretDown</a:t>
            </a:r>
            <a:r>
              <a:rPr lang="en-US" sz="1350" dirty="0">
                <a:solidFill>
                  <a:srgbClr val="0000FF"/>
                </a:solidFill>
                <a:highlight>
                  <a:srgbClr val="FFFFFF"/>
                </a:highlight>
                <a:latin typeface="Consolas" panose="020B0609020204030204" pitchFamily="49" charset="0"/>
              </a:rPr>
              <a:t>"&gt;&lt;/</a:t>
            </a:r>
            <a:r>
              <a:rPr lang="en-US" sz="1350" dirty="0" err="1">
                <a:solidFill>
                  <a:srgbClr val="800000"/>
                </a:solidFill>
                <a:highlight>
                  <a:srgbClr val="FFFFFF"/>
                </a:highlight>
                <a:latin typeface="Consolas" panose="020B0609020204030204" pitchFamily="49" charset="0"/>
              </a:rPr>
              <a:t>i</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select</a:t>
            </a:r>
            <a:r>
              <a:rPr lang="en-US" sz="1350" dirty="0">
                <a:solidFill>
                  <a:srgbClr val="000000"/>
                </a:solidFill>
                <a:highlight>
                  <a:srgbClr val="FFFFFF"/>
                </a:highlight>
                <a:latin typeface="Consolas" panose="020B0609020204030204" pitchFamily="49" charset="0"/>
              </a:rPr>
              <a:t> </a:t>
            </a:r>
            <a:r>
              <a:rPr lang="en-US" sz="1350" dirty="0">
                <a:solidFill>
                  <a:srgbClr val="FF0000"/>
                </a:solidFill>
                <a:highlight>
                  <a:srgbClr val="FFFFFF"/>
                </a:highlight>
                <a:latin typeface="Consolas" panose="020B0609020204030204" pitchFamily="49" charset="0"/>
              </a:rPr>
              <a:t>class</a:t>
            </a:r>
            <a:r>
              <a:rPr lang="en-US" sz="1350" dirty="0">
                <a:solidFill>
                  <a:srgbClr val="0000FF"/>
                </a:solidFill>
                <a:highlight>
                  <a:srgbClr val="FFFFFF"/>
                </a:highlight>
                <a:latin typeface="Consolas" panose="020B0609020204030204" pitchFamily="49" charset="0"/>
              </a:rPr>
              <a:t>="</a:t>
            </a:r>
            <a:r>
              <a:rPr lang="en-US" sz="1350" dirty="0" err="1">
                <a:solidFill>
                  <a:srgbClr val="0000FF"/>
                </a:solidFill>
                <a:highlight>
                  <a:srgbClr val="FFFFFF"/>
                </a:highlight>
                <a:latin typeface="Consolas" panose="020B0609020204030204" pitchFamily="49" charset="0"/>
              </a:rPr>
              <a:t>ms</a:t>
            </a:r>
            <a:r>
              <a:rPr lang="en-US" sz="1350" dirty="0">
                <a:solidFill>
                  <a:srgbClr val="0000FF"/>
                </a:solidFill>
                <a:highlight>
                  <a:srgbClr val="FFFFFF"/>
                </a:highlight>
                <a:latin typeface="Consolas" panose="020B0609020204030204" pitchFamily="49" charset="0"/>
              </a:rPr>
              <a:t>-Dropdown-select"&gt;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Year</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Publisher</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r>
              <a:rPr lang="en-US" sz="1350" dirty="0">
                <a:solidFill>
                  <a:srgbClr val="000000"/>
                </a:solidFill>
                <a:highlight>
                  <a:srgbClr val="FFFFFF"/>
                </a:highlight>
                <a:latin typeface="Consolas" panose="020B0609020204030204" pitchFamily="49" charset="0"/>
              </a:rPr>
              <a:t>Author</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option</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00"/>
                </a:solidFill>
                <a:highlight>
                  <a:srgbClr val="FFFFFF"/>
                </a:highlight>
                <a:latin typeface="Consolas" panose="020B0609020204030204" pitchFamily="49" charset="0"/>
              </a:rPr>
              <a:t>    </a:t>
            </a:r>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select</a:t>
            </a:r>
            <a:r>
              <a:rPr lang="en-US" sz="1350" dirty="0">
                <a:solidFill>
                  <a:srgbClr val="0000FF"/>
                </a:solidFill>
                <a:highlight>
                  <a:srgbClr val="FFFFFF"/>
                </a:highlight>
                <a:latin typeface="Consolas" panose="020B0609020204030204" pitchFamily="49" charset="0"/>
              </a:rPr>
              <a:t>&gt;</a:t>
            </a:r>
            <a:endParaRPr lang="en-US" sz="1350" dirty="0">
              <a:solidFill>
                <a:srgbClr val="000000"/>
              </a:solidFill>
              <a:highlight>
                <a:srgbClr val="FFFFFF"/>
              </a:highlight>
              <a:latin typeface="Consolas" panose="020B0609020204030204" pitchFamily="49" charset="0"/>
            </a:endParaRPr>
          </a:p>
          <a:p>
            <a:r>
              <a:rPr lang="en-US" sz="1350" dirty="0">
                <a:solidFill>
                  <a:srgbClr val="0000FF"/>
                </a:solidFill>
                <a:highlight>
                  <a:srgbClr val="FFFFFF"/>
                </a:highlight>
                <a:latin typeface="Consolas" panose="020B0609020204030204" pitchFamily="49" charset="0"/>
              </a:rPr>
              <a:t>&lt;/</a:t>
            </a:r>
            <a:r>
              <a:rPr lang="en-US" sz="1350" dirty="0">
                <a:solidFill>
                  <a:srgbClr val="800000"/>
                </a:solidFill>
                <a:highlight>
                  <a:srgbClr val="FFFFFF"/>
                </a:highlight>
                <a:latin typeface="Consolas" panose="020B0609020204030204" pitchFamily="49" charset="0"/>
              </a:rPr>
              <a:t>div</a:t>
            </a:r>
            <a:r>
              <a:rPr lang="en-US" sz="1350" dirty="0">
                <a:solidFill>
                  <a:srgbClr val="0000FF"/>
                </a:solidFill>
                <a:highlight>
                  <a:srgbClr val="FFFFFF"/>
                </a:highlight>
                <a:latin typeface="Consolas" panose="020B0609020204030204" pitchFamily="49" charset="0"/>
              </a:rPr>
              <a:t>&gt;</a:t>
            </a:r>
            <a:endParaRPr lang="en-US" sz="1350" dirty="0"/>
          </a:p>
        </p:txBody>
      </p:sp>
    </p:spTree>
    <p:extLst>
      <p:ext uri="{BB962C8B-B14F-4D97-AF65-F5344CB8AC3E}">
        <p14:creationId xmlns:p14="http://schemas.microsoft.com/office/powerpoint/2010/main" val="10702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 Card</a:t>
            </a:r>
          </a:p>
        </p:txBody>
      </p:sp>
      <p:grpSp>
        <p:nvGrpSpPr>
          <p:cNvPr id="8" name="Group 7"/>
          <p:cNvGrpSpPr/>
          <p:nvPr/>
        </p:nvGrpSpPr>
        <p:grpSpPr>
          <a:xfrm>
            <a:off x="294051" y="1628892"/>
            <a:ext cx="8557639" cy="1318467"/>
            <a:chOff x="459186" y="4566479"/>
            <a:chExt cx="11411804" cy="1758206"/>
          </a:xfrm>
        </p:grpSpPr>
        <p:pic>
          <p:nvPicPr>
            <p:cNvPr id="4" name="Picture 3"/>
            <p:cNvPicPr>
              <a:picLocks noChangeAspect="1"/>
            </p:cNvPicPr>
            <p:nvPr/>
          </p:nvPicPr>
          <p:blipFill>
            <a:blip r:embed="rId2"/>
            <a:stretch>
              <a:fillRect/>
            </a:stretch>
          </p:blipFill>
          <p:spPr>
            <a:xfrm>
              <a:off x="459186" y="4579554"/>
              <a:ext cx="2758679" cy="1508891"/>
            </a:xfrm>
            <a:prstGeom prst="rect">
              <a:avLst/>
            </a:prstGeom>
          </p:spPr>
        </p:pic>
        <p:pic>
          <p:nvPicPr>
            <p:cNvPr id="5" name="Picture 4"/>
            <p:cNvPicPr>
              <a:picLocks noChangeAspect="1"/>
            </p:cNvPicPr>
            <p:nvPr/>
          </p:nvPicPr>
          <p:blipFill>
            <a:blip r:embed="rId3"/>
            <a:stretch>
              <a:fillRect/>
            </a:stretch>
          </p:blipFill>
          <p:spPr>
            <a:xfrm>
              <a:off x="3330860" y="4579554"/>
              <a:ext cx="2766300" cy="1745131"/>
            </a:xfrm>
            <a:prstGeom prst="rect">
              <a:avLst/>
            </a:prstGeom>
          </p:spPr>
        </p:pic>
        <p:pic>
          <p:nvPicPr>
            <p:cNvPr id="6" name="Picture 5"/>
            <p:cNvPicPr>
              <a:picLocks noChangeAspect="1"/>
            </p:cNvPicPr>
            <p:nvPr/>
          </p:nvPicPr>
          <p:blipFill>
            <a:blip r:embed="rId4"/>
            <a:stretch>
              <a:fillRect/>
            </a:stretch>
          </p:blipFill>
          <p:spPr>
            <a:xfrm>
              <a:off x="6210155" y="4566479"/>
              <a:ext cx="2773920" cy="1508891"/>
            </a:xfrm>
            <a:prstGeom prst="rect">
              <a:avLst/>
            </a:prstGeom>
          </p:spPr>
        </p:pic>
        <p:pic>
          <p:nvPicPr>
            <p:cNvPr id="7" name="Picture 6"/>
            <p:cNvPicPr>
              <a:picLocks noChangeAspect="1"/>
            </p:cNvPicPr>
            <p:nvPr/>
          </p:nvPicPr>
          <p:blipFill>
            <a:blip r:embed="rId5"/>
            <a:stretch>
              <a:fillRect/>
            </a:stretch>
          </p:blipFill>
          <p:spPr>
            <a:xfrm>
              <a:off x="9097070" y="4566479"/>
              <a:ext cx="2773920" cy="1516511"/>
            </a:xfrm>
            <a:prstGeom prst="rect">
              <a:avLst/>
            </a:prstGeom>
          </p:spPr>
        </p:pic>
      </p:grpSp>
      <p:sp>
        <p:nvSpPr>
          <p:cNvPr id="11" name="Rectangle 10"/>
          <p:cNvSpPr/>
          <p:nvPr/>
        </p:nvSpPr>
        <p:spPr>
          <a:xfrm>
            <a:off x="202550" y="3005445"/>
            <a:ext cx="8649139" cy="729430"/>
          </a:xfrm>
          <a:prstGeom prst="rect">
            <a:avLst/>
          </a:prstGeom>
        </p:spPr>
        <p:txBody>
          <a:bodyPr wrap="square">
            <a:spAutoFit/>
          </a:bodyPr>
          <a:lstStyle/>
          <a:p>
            <a:pPr lvl="0" eaLnBrk="0" fontAlgn="base" hangingPunct="0">
              <a:spcBef>
                <a:spcPct val="0"/>
              </a:spcBef>
              <a:spcAft>
                <a:spcPct val="0"/>
              </a:spcAft>
            </a:pPr>
            <a:r>
              <a:rPr lang="en-US" altLang="en-US" sz="2940" dirty="0">
                <a:gradFill>
                  <a:gsLst>
                    <a:gs pos="1250">
                      <a:srgbClr val="D83B01"/>
                    </a:gs>
                    <a:gs pos="99000">
                      <a:srgbClr val="D83B01"/>
                    </a:gs>
                  </a:gsLst>
                  <a:lin ang="5400000" scaled="0"/>
                </a:gradFill>
                <a:latin typeface="Segoe UI Light"/>
              </a:rPr>
              <a:t>Bind Data With Server Side or Client Side Code</a:t>
            </a:r>
          </a:p>
          <a:p>
            <a:pPr lvl="0"/>
            <a:r>
              <a:rPr lang="en-US" sz="1200" b="1" dirty="0">
                <a:solidFill>
                  <a:srgbClr val="000000"/>
                </a:solidFill>
                <a:latin typeface="Segoe UI Light"/>
              </a:rPr>
              <a:t>Property Management Server Side example - https://github.com/OfficeDev/Property-Inspection-Code-Sample </a:t>
            </a:r>
          </a:p>
        </p:txBody>
      </p:sp>
      <p:sp>
        <p:nvSpPr>
          <p:cNvPr id="12" name="Rectangle 11"/>
          <p:cNvSpPr/>
          <p:nvPr/>
        </p:nvSpPr>
        <p:spPr>
          <a:xfrm>
            <a:off x="236345" y="3693722"/>
            <a:ext cx="8740640" cy="2031325"/>
          </a:xfrm>
          <a:prstGeom prst="rect">
            <a:avLst/>
          </a:prstGeom>
        </p:spPr>
        <p:txBody>
          <a:bodyPr wrap="square">
            <a:spAutoFit/>
          </a:bodyPr>
          <a:lstStyle/>
          <a:p>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div</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class</a:t>
            </a:r>
            <a:r>
              <a:rPr lang="en-US" sz="1050" dirty="0">
                <a:solidFill>
                  <a:srgbClr val="0000FF"/>
                </a:solidFill>
                <a:highlight>
                  <a:srgbClr val="FFFFFF"/>
                </a:highlight>
                <a:latin typeface="Consolas" panose="020B0609020204030204" pitchFamily="49" charset="0"/>
              </a:rPr>
              <a:t>="details-block"&gt;</a:t>
            </a:r>
          </a:p>
          <a:p>
            <a:r>
              <a:rPr lang="en-US" sz="1050" dirty="0">
                <a:solidFill>
                  <a:srgbClr val="0000FF"/>
                </a:solidFill>
                <a:highlight>
                  <a:srgbClr val="FFFFFF"/>
                </a:highlight>
                <a:latin typeface="Consolas" panose="020B0609020204030204" pitchFamily="49" charset="0"/>
              </a:rPr>
              <a:t>   </a:t>
            </a:r>
            <a:r>
              <a:rPr lang="en-US" sz="1050" dirty="0">
                <a:solidFill>
                  <a:srgbClr val="000000"/>
                </a:solidFill>
                <a:highlight>
                  <a:srgbClr val="FFFF00"/>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item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Model.members</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r>
              <a:rPr lang="en-US" sz="1050" dirty="0">
                <a:solidFill>
                  <a:srgbClr val="0000FF"/>
                </a:solidFill>
                <a:highlight>
                  <a:srgbClr val="FFFFFF"/>
                </a:highlight>
                <a:latin typeface="Consolas" panose="020B0609020204030204" pitchFamily="49" charset="0"/>
              </a:rPr>
              <a:t>      &lt;</a:t>
            </a:r>
            <a:r>
              <a:rPr lang="en-US" sz="1050" dirty="0">
                <a:solidFill>
                  <a:srgbClr val="800000"/>
                </a:solidFill>
                <a:highlight>
                  <a:srgbClr val="FFFFFF"/>
                </a:highlight>
                <a:latin typeface="Consolas" panose="020B0609020204030204" pitchFamily="49" charset="0"/>
              </a:rPr>
              <a:t>div</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class</a:t>
            </a:r>
            <a:r>
              <a:rPr lang="en-US" sz="1050" dirty="0">
                <a:solidFill>
                  <a:srgbClr val="0000FF"/>
                </a:solidFill>
                <a:highlight>
                  <a:srgbClr val="FFFFFF"/>
                </a:highlight>
                <a:latin typeface="Consolas" panose="020B0609020204030204" pitchFamily="49" charset="0"/>
              </a:rPr>
              <a:t>="content-row"&gt;</a:t>
            </a:r>
            <a:endParaRPr lang="en-US" sz="1050" dirty="0">
              <a:solidFill>
                <a:srgbClr val="000000"/>
              </a:solidFill>
              <a:highlight>
                <a:srgbClr val="FFFFFF"/>
              </a:highlight>
              <a:latin typeface="Consolas" panose="020B0609020204030204" pitchFamily="49" charset="0"/>
            </a:endParaRPr>
          </a:p>
          <a:p>
            <a:r>
              <a:rPr lang="it-IT" sz="1050" dirty="0">
                <a:solidFill>
                  <a:srgbClr val="0000FF"/>
                </a:solidFill>
                <a:highlight>
                  <a:srgbClr val="FFFFFF"/>
                </a:highlight>
                <a:latin typeface="Consolas" panose="020B0609020204030204" pitchFamily="49" charset="0"/>
              </a:rPr>
              <a:t>         &lt;</a:t>
            </a:r>
            <a:r>
              <a:rPr lang="it-IT" sz="1050" dirty="0">
                <a:solidFill>
                  <a:srgbClr val="800000"/>
                </a:solidFill>
                <a:highlight>
                  <a:srgbClr val="FFFFFF"/>
                </a:highlight>
                <a:latin typeface="Consolas" panose="020B0609020204030204" pitchFamily="49" charset="0"/>
              </a:rPr>
              <a:t>div</a:t>
            </a:r>
            <a:r>
              <a:rPr lang="it-IT" sz="1050" dirty="0">
                <a:solidFill>
                  <a:srgbClr val="000000"/>
                </a:solidFill>
                <a:highlight>
                  <a:srgbClr val="FFFFFF"/>
                </a:highlight>
                <a:latin typeface="Consolas" panose="020B0609020204030204" pitchFamily="49" charset="0"/>
              </a:rPr>
              <a:t> </a:t>
            </a:r>
            <a:r>
              <a:rPr lang="it-IT" sz="1050" dirty="0">
                <a:solidFill>
                  <a:srgbClr val="FF0000"/>
                </a:solidFill>
                <a:highlight>
                  <a:srgbClr val="FFFFFF"/>
                </a:highlight>
                <a:latin typeface="Consolas" panose="020B0609020204030204" pitchFamily="49" charset="0"/>
              </a:rPr>
              <a:t>class</a:t>
            </a:r>
            <a:r>
              <a:rPr lang="it-IT" sz="1050" dirty="0">
                <a:solidFill>
                  <a:srgbClr val="0000FF"/>
                </a:solidFill>
                <a:highlight>
                  <a:srgbClr val="FFFFFF"/>
                </a:highlight>
                <a:latin typeface="Consolas" panose="020B0609020204030204" pitchFamily="49" charset="0"/>
              </a:rPr>
              <a:t>="ms-Persona ms-Persona ms-Persona--square ms-Persona--xs"&gt;</a:t>
            </a:r>
            <a:endParaRPr lang="it-IT" sz="1050" dirty="0">
              <a:solidFill>
                <a:srgbClr val="000000"/>
              </a:solidFill>
              <a:highlight>
                <a:srgbClr val="FFFFFF"/>
              </a:highlight>
              <a:latin typeface="Consolas" panose="020B0609020204030204" pitchFamily="49" charset="0"/>
            </a:endParaRPr>
          </a:p>
          <a:p>
            <a:r>
              <a:rPr lang="en-US" sz="1050" dirty="0">
                <a:solidFill>
                  <a:srgbClr val="0000FF"/>
                </a:solidFill>
                <a:highlight>
                  <a:srgbClr val="FFFFFF"/>
                </a:highlight>
                <a:latin typeface="Consolas" panose="020B0609020204030204" pitchFamily="49" charset="0"/>
              </a:rPr>
              <a:t>            &lt;</a:t>
            </a:r>
            <a:r>
              <a:rPr lang="en-US" sz="1050" dirty="0">
                <a:solidFill>
                  <a:srgbClr val="800000"/>
                </a:solidFill>
                <a:highlight>
                  <a:srgbClr val="FFFFFF"/>
                </a:highlight>
                <a:latin typeface="Consolas" panose="020B0609020204030204" pitchFamily="49" charset="0"/>
              </a:rPr>
              <a:t>div</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class</a:t>
            </a:r>
            <a:r>
              <a:rPr lang="en-US" sz="1050" dirty="0">
                <a:solidFill>
                  <a:srgbClr val="0000FF"/>
                </a:solidFill>
                <a:highlight>
                  <a:srgbClr val="FFFFFF"/>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ms</a:t>
            </a:r>
            <a:r>
              <a:rPr lang="en-US" sz="1050" dirty="0">
                <a:solidFill>
                  <a:srgbClr val="0000FF"/>
                </a:solidFill>
                <a:highlight>
                  <a:srgbClr val="FFFFFF"/>
                </a:highlight>
                <a:latin typeface="Consolas" panose="020B0609020204030204" pitchFamily="49" charset="0"/>
              </a:rPr>
              <a:t>-Persona-</a:t>
            </a:r>
            <a:r>
              <a:rPr lang="en-US" sz="1050" dirty="0" err="1">
                <a:solidFill>
                  <a:srgbClr val="0000FF"/>
                </a:solidFill>
                <a:highlight>
                  <a:srgbClr val="FFFFFF"/>
                </a:highlight>
                <a:latin typeface="Consolas" panose="020B0609020204030204" pitchFamily="49" charset="0"/>
              </a:rPr>
              <a:t>imageArea</a:t>
            </a:r>
            <a:r>
              <a:rPr lang="en-US" sz="1050" dirty="0">
                <a:solidFill>
                  <a:srgbClr val="0000FF"/>
                </a:solidFill>
                <a:highlight>
                  <a:srgbClr val="FFFFFF"/>
                </a:highlight>
                <a:latin typeface="Consolas" panose="020B0609020204030204" pitchFamily="49" charset="0"/>
              </a:rPr>
              <a:t>"&gt;</a:t>
            </a:r>
          </a:p>
          <a:p>
            <a:r>
              <a:rPr lang="en-US" sz="1050" dirty="0">
                <a:solidFill>
                  <a:srgbClr val="0000FF"/>
                </a:solidFill>
                <a:highlight>
                  <a:srgbClr val="FFFFFF"/>
                </a:highlight>
                <a:latin typeface="Consolas" panose="020B0609020204030204" pitchFamily="49" charset="0"/>
              </a:rPr>
              <a:t>               &lt;</a:t>
            </a:r>
            <a:r>
              <a:rPr lang="en-US" sz="1050" dirty="0" err="1">
                <a:solidFill>
                  <a:srgbClr val="800000"/>
                </a:solidFill>
                <a:highlight>
                  <a:srgbClr val="FFFFFF"/>
                </a:highlight>
                <a:latin typeface="Consolas" panose="020B0609020204030204" pitchFamily="49" charset="0"/>
              </a:rPr>
              <a:t>img</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class</a:t>
            </a:r>
            <a:r>
              <a:rPr lang="en-US" sz="1050" dirty="0">
                <a:solidFill>
                  <a:srgbClr val="0000FF"/>
                </a:solidFill>
                <a:highlight>
                  <a:srgbClr val="FFFFFF"/>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ms</a:t>
            </a:r>
            <a:r>
              <a:rPr lang="en-US" sz="1050" dirty="0">
                <a:solidFill>
                  <a:srgbClr val="0000FF"/>
                </a:solidFill>
                <a:highlight>
                  <a:srgbClr val="FFFFFF"/>
                </a:highlight>
                <a:latin typeface="Consolas" panose="020B0609020204030204" pitchFamily="49" charset="0"/>
              </a:rPr>
              <a:t>-Persona-image"</a:t>
            </a:r>
            <a:r>
              <a:rPr lang="en-US" sz="1050" dirty="0">
                <a:solidFill>
                  <a:srgbClr val="000000"/>
                </a:solidFill>
                <a:highlight>
                  <a:srgbClr val="FFFFFF"/>
                </a:highlight>
                <a:latin typeface="Consolas" panose="020B0609020204030204" pitchFamily="49" charset="0"/>
              </a:rPr>
              <a:t> </a:t>
            </a:r>
            <a:r>
              <a:rPr lang="en-US" sz="1050" dirty="0" err="1">
                <a:solidFill>
                  <a:srgbClr val="FF0000"/>
                </a:solidFill>
                <a:highlight>
                  <a:srgbClr val="FFFFFF"/>
                </a:highlight>
                <a:latin typeface="Consolas" panose="020B0609020204030204" pitchFamily="49" charset="0"/>
              </a:rPr>
              <a:t>src</a:t>
            </a:r>
            <a:r>
              <a:rPr lang="en-US" sz="1050" dirty="0">
                <a:solidFill>
                  <a:srgbClr val="0000FF"/>
                </a:solidFill>
                <a:highlight>
                  <a:srgbClr val="FFFFFF"/>
                </a:highlight>
                <a:latin typeface="Consolas" panose="020B0609020204030204" pitchFamily="49" charset="0"/>
              </a:rPr>
              <a:t>="</a:t>
            </a:r>
            <a:r>
              <a:rPr lang="en-US" sz="1050" dirty="0">
                <a:solidFill>
                  <a:srgbClr val="000000"/>
                </a:solidFill>
                <a:highlight>
                  <a:srgbClr val="FFFF00"/>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Url.Action</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a:t>
            </a:r>
            <a:r>
              <a:rPr lang="en-US" sz="1050" dirty="0" err="1">
                <a:solidFill>
                  <a:srgbClr val="A31515"/>
                </a:solidFill>
                <a:highlight>
                  <a:srgbClr val="FFFFFF"/>
                </a:highlight>
                <a:latin typeface="Consolas" panose="020B0609020204030204" pitchFamily="49" charset="0"/>
              </a:rPr>
              <a:t>UserPhoto</a:t>
            </a:r>
            <a:r>
              <a:rPr lang="en-US" sz="1050" dirty="0">
                <a:solidFill>
                  <a:srgbClr val="A31515"/>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A31515"/>
                </a:solidFill>
                <a:highlight>
                  <a:srgbClr val="FFFFFF"/>
                </a:highlight>
                <a:latin typeface="Consolas" panose="020B0609020204030204" pitchFamily="49" charset="0"/>
              </a:rPr>
              <a:t>"Photo"</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 </a:t>
            </a:r>
            <a:r>
              <a:rPr lang="en-US" sz="1050" dirty="0" err="1">
                <a:solidFill>
                  <a:srgbClr val="000000"/>
                </a:solidFill>
                <a:highlight>
                  <a:srgbClr val="FFFFFF"/>
                </a:highlight>
                <a:latin typeface="Consolas" panose="020B0609020204030204" pitchFamily="49" charset="0"/>
              </a:rPr>
              <a:t>userId</a:t>
            </a:r>
            <a:r>
              <a:rPr lang="en-US" sz="1050" dirty="0">
                <a:solidFill>
                  <a:srgbClr val="000000"/>
                </a:solidFill>
                <a:highlight>
                  <a:srgbClr val="FFFFFF"/>
                </a:highlight>
                <a:latin typeface="Consolas" panose="020B0609020204030204" pitchFamily="49" charset="0"/>
              </a:rPr>
              <a:t> = item.id })</a:t>
            </a:r>
            <a:r>
              <a:rPr lang="en-US" sz="1050" dirty="0">
                <a:solidFill>
                  <a:srgbClr val="0000FF"/>
                </a:solidFill>
                <a:highlight>
                  <a:srgbClr val="FFFFFF"/>
                </a:highlight>
                <a:latin typeface="Consolas" panose="020B0609020204030204" pitchFamily="49" charset="0"/>
              </a:rPr>
              <a:t>"&gt;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div</a:t>
            </a:r>
            <a:r>
              <a:rPr lang="en-US" sz="1050" dirty="0">
                <a:solidFill>
                  <a:srgbClr val="0000FF"/>
                </a:solidFill>
                <a:highlight>
                  <a:srgbClr val="FFFFFF"/>
                </a:highlight>
                <a:latin typeface="Consolas" panose="020B0609020204030204" pitchFamily="49" charset="0"/>
              </a:rPr>
              <a:t>&gt;</a:t>
            </a:r>
            <a:endParaRPr lang="en-US" sz="1050" dirty="0">
              <a:solidFill>
                <a:srgbClr val="000000"/>
              </a:solidFill>
              <a:highlight>
                <a:srgbClr val="FFFFFF"/>
              </a:highlight>
              <a:latin typeface="Consolas" panose="020B0609020204030204" pitchFamily="49" charset="0"/>
            </a:endParaRPr>
          </a:p>
          <a:p>
            <a:r>
              <a:rPr lang="en-US" sz="1050" dirty="0">
                <a:solidFill>
                  <a:srgbClr val="0000FF"/>
                </a:solidFill>
                <a:highlight>
                  <a:srgbClr val="FFFFFF"/>
                </a:highlight>
                <a:latin typeface="Consolas" panose="020B0609020204030204" pitchFamily="49" charset="0"/>
              </a:rPr>
              <a:t>         &lt;</a:t>
            </a:r>
            <a:r>
              <a:rPr lang="en-US" sz="1050" dirty="0">
                <a:solidFill>
                  <a:srgbClr val="800000"/>
                </a:solidFill>
                <a:highlight>
                  <a:srgbClr val="FFFFFF"/>
                </a:highlight>
                <a:latin typeface="Consolas" panose="020B0609020204030204" pitchFamily="49" charset="0"/>
              </a:rPr>
              <a:t>div</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class</a:t>
            </a:r>
            <a:r>
              <a:rPr lang="en-US" sz="1050" dirty="0">
                <a:solidFill>
                  <a:srgbClr val="0000FF"/>
                </a:solidFill>
                <a:highlight>
                  <a:srgbClr val="FFFFFF"/>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ms</a:t>
            </a:r>
            <a:r>
              <a:rPr lang="en-US" sz="1050" dirty="0">
                <a:solidFill>
                  <a:srgbClr val="0000FF"/>
                </a:solidFill>
                <a:highlight>
                  <a:srgbClr val="FFFFFF"/>
                </a:highlight>
                <a:latin typeface="Consolas" panose="020B0609020204030204" pitchFamily="49" charset="0"/>
              </a:rPr>
              <a:t>-Persona-details"&gt;</a:t>
            </a:r>
            <a:endParaRPr lang="en-US" sz="1050" dirty="0">
              <a:solidFill>
                <a:srgbClr val="000000"/>
              </a:solidFill>
              <a:highlight>
                <a:srgbClr val="FFFFFF"/>
              </a:highlight>
              <a:latin typeface="Consolas" panose="020B0609020204030204" pitchFamily="49" charset="0"/>
            </a:endParaRPr>
          </a:p>
          <a:p>
            <a:r>
              <a:rPr lang="en-US" sz="1050" dirty="0">
                <a:solidFill>
                  <a:srgbClr val="0000FF"/>
                </a:solidFill>
                <a:highlight>
                  <a:srgbClr val="FFFFFF"/>
                </a:highlight>
                <a:latin typeface="Consolas" panose="020B0609020204030204" pitchFamily="49" charset="0"/>
              </a:rPr>
              <a:t>         &lt;</a:t>
            </a:r>
            <a:r>
              <a:rPr lang="en-US" sz="1050" dirty="0">
                <a:solidFill>
                  <a:srgbClr val="800000"/>
                </a:solidFill>
                <a:highlight>
                  <a:srgbClr val="FFFFFF"/>
                </a:highlight>
                <a:latin typeface="Consolas" panose="020B0609020204030204" pitchFamily="49" charset="0"/>
              </a:rPr>
              <a:t>div</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class</a:t>
            </a:r>
            <a:r>
              <a:rPr lang="en-US" sz="1050" dirty="0">
                <a:solidFill>
                  <a:srgbClr val="0000FF"/>
                </a:solidFill>
                <a:highlight>
                  <a:srgbClr val="FFFFFF"/>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ms</a:t>
            </a:r>
            <a:r>
              <a:rPr lang="en-US" sz="1050" dirty="0">
                <a:solidFill>
                  <a:srgbClr val="0000FF"/>
                </a:solidFill>
                <a:highlight>
                  <a:srgbClr val="FFFFFF"/>
                </a:highlight>
                <a:latin typeface="Consolas" panose="020B0609020204030204" pitchFamily="49" charset="0"/>
              </a:rPr>
              <a:t>-Persona-</a:t>
            </a:r>
            <a:r>
              <a:rPr lang="en-US" sz="1050" dirty="0" err="1">
                <a:solidFill>
                  <a:srgbClr val="0000FF"/>
                </a:solidFill>
                <a:highlight>
                  <a:srgbClr val="FFFFFF"/>
                </a:highlight>
                <a:latin typeface="Consolas" panose="020B0609020204030204" pitchFamily="49" charset="0"/>
              </a:rPr>
              <a:t>primaryText</a:t>
            </a:r>
            <a:r>
              <a:rPr lang="en-US" sz="1050" dirty="0">
                <a:solidFill>
                  <a:srgbClr val="0000FF"/>
                </a:solidFill>
                <a:highlight>
                  <a:srgbClr val="FFFFFF"/>
                </a:highlight>
                <a:latin typeface="Consolas" panose="020B0609020204030204" pitchFamily="49" charset="0"/>
              </a:rPr>
              <a:t>"&gt;</a:t>
            </a:r>
          </a:p>
          <a:p>
            <a:r>
              <a:rPr lang="en-US" sz="1050" dirty="0">
                <a:solidFill>
                  <a:srgbClr val="0000FF"/>
                </a:solidFill>
                <a:highlight>
                  <a:srgbClr val="FFFFFF"/>
                </a:highlight>
                <a:latin typeface="Consolas" panose="020B0609020204030204" pitchFamily="49" charset="0"/>
              </a:rPr>
              <a:t>            </a:t>
            </a:r>
            <a:r>
              <a:rPr lang="en-US" sz="1050" dirty="0">
                <a:solidFill>
                  <a:srgbClr val="000000"/>
                </a:solidFill>
                <a:highlight>
                  <a:srgbClr val="FFFF00"/>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item.displayName</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div</a:t>
            </a:r>
            <a:r>
              <a:rPr lang="en-US" sz="1050" dirty="0">
                <a:solidFill>
                  <a:srgbClr val="0000FF"/>
                </a:solidFill>
                <a:highlight>
                  <a:srgbClr val="FFFFFF"/>
                </a:highlight>
                <a:latin typeface="Consolas" panose="020B0609020204030204" pitchFamily="49" charset="0"/>
              </a:rPr>
              <a:t>&gt;</a:t>
            </a:r>
            <a:endParaRPr lang="en-US" sz="1050" dirty="0"/>
          </a:p>
        </p:txBody>
      </p:sp>
      <p:cxnSp>
        <p:nvCxnSpPr>
          <p:cNvPr id="14" name="Straight Arrow Connector 13"/>
          <p:cNvCxnSpPr/>
          <p:nvPr/>
        </p:nvCxnSpPr>
        <p:spPr>
          <a:xfrm flipH="1" flipV="1">
            <a:off x="678190" y="2245347"/>
            <a:ext cx="823038" cy="2454318"/>
          </a:xfrm>
          <a:prstGeom prst="straightConnector1">
            <a:avLst/>
          </a:prstGeom>
          <a:ln w="412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241446" y="2063516"/>
            <a:ext cx="1121321" cy="3112648"/>
          </a:xfrm>
          <a:prstGeom prst="straightConnector1">
            <a:avLst/>
          </a:prstGeom>
          <a:ln w="41275">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11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Designing and Developing React Web Parts</a:t>
            </a:r>
          </a:p>
          <a:p>
            <a:pPr lvl="0"/>
            <a:r>
              <a:rPr lang="en-US" sz="2400" dirty="0"/>
              <a:t>Web Part Properties versus React Component State</a:t>
            </a:r>
          </a:p>
          <a:p>
            <a:pPr lvl="0"/>
            <a:r>
              <a:rPr lang="en-US" sz="2400" dirty="0"/>
              <a:t>Leveraging the Office UI Fabric React Library</a:t>
            </a:r>
          </a:p>
          <a:p>
            <a:pPr lvl="0"/>
            <a:r>
              <a:rPr lang="en-US" sz="2400" dirty="0"/>
              <a:t>Developing Web Parts using the SharePoint REST API</a:t>
            </a:r>
          </a:p>
          <a:p>
            <a:pPr lvl="0"/>
            <a:r>
              <a:rPr lang="en-US" sz="2400" dirty="0"/>
              <a:t>Designing Web Parts to Manage SharePoint Lists</a:t>
            </a:r>
          </a:p>
        </p:txBody>
      </p:sp>
    </p:spTree>
    <p:extLst>
      <p:ext uri="{BB962C8B-B14F-4D97-AF65-F5344CB8AC3E}">
        <p14:creationId xmlns:p14="http://schemas.microsoft.com/office/powerpoint/2010/main" val="161992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the Office UI Fabric?</a:t>
            </a:r>
            <a:endParaRPr lang="en-US" dirty="0"/>
          </a:p>
        </p:txBody>
      </p:sp>
      <p:sp>
        <p:nvSpPr>
          <p:cNvPr id="4" name="Text Placeholder 3"/>
          <p:cNvSpPr>
            <a:spLocks noGrp="1"/>
          </p:cNvSpPr>
          <p:nvPr>
            <p:ph idx="1"/>
          </p:nvPr>
        </p:nvSpPr>
        <p:spPr/>
        <p:txBody>
          <a:bodyPr>
            <a:normAutofit/>
          </a:bodyPr>
          <a:lstStyle/>
          <a:p>
            <a:r>
              <a:rPr lang="en-US" sz="2000" dirty="0"/>
              <a:t>Office UI Fabric is responsive, mobile-first, front-end style framework </a:t>
            </a:r>
          </a:p>
          <a:p>
            <a:pPr lvl="1"/>
            <a:r>
              <a:rPr lang="en-US" sz="1800" dirty="0"/>
              <a:t>Built by Microsoft to style Office 365, OneDrive and SharePoint sites</a:t>
            </a:r>
          </a:p>
          <a:p>
            <a:pPr lvl="1"/>
            <a:r>
              <a:rPr lang="en-US" sz="1800" dirty="0"/>
              <a:t>All about styling instead of JavaScript</a:t>
            </a:r>
          </a:p>
          <a:p>
            <a:pPr lvl="1"/>
            <a:r>
              <a:rPr lang="en-US" sz="1800" dirty="0"/>
              <a:t>Can be used by 3rd party developers</a:t>
            </a:r>
          </a:p>
        </p:txBody>
      </p:sp>
      <p:grpSp>
        <p:nvGrpSpPr>
          <p:cNvPr id="6" name="Group 5">
            <a:extLst>
              <a:ext uri="{FF2B5EF4-FFF2-40B4-BE49-F238E27FC236}">
                <a16:creationId xmlns:a16="http://schemas.microsoft.com/office/drawing/2014/main" id="{7F72AB5E-8FB3-419F-9578-D00457DB285B}"/>
              </a:ext>
            </a:extLst>
          </p:cNvPr>
          <p:cNvGrpSpPr/>
          <p:nvPr/>
        </p:nvGrpSpPr>
        <p:grpSpPr>
          <a:xfrm>
            <a:off x="800100" y="3056219"/>
            <a:ext cx="7543800" cy="3573181"/>
            <a:chOff x="1821170" y="1818750"/>
            <a:chExt cx="10300114" cy="4878731"/>
          </a:xfrm>
        </p:grpSpPr>
        <p:sp>
          <p:nvSpPr>
            <p:cNvPr id="7" name="TextBox 6">
              <a:extLst>
                <a:ext uri="{FF2B5EF4-FFF2-40B4-BE49-F238E27FC236}">
                  <a16:creationId xmlns:a16="http://schemas.microsoft.com/office/drawing/2014/main" id="{405102ED-5E22-45DE-A06F-F760DDD73863}"/>
                </a:ext>
              </a:extLst>
            </p:cNvPr>
            <p:cNvSpPr txBox="1"/>
            <p:nvPr/>
          </p:nvSpPr>
          <p:spPr>
            <a:xfrm>
              <a:off x="2043490" y="5216057"/>
              <a:ext cx="369421" cy="627902"/>
            </a:xfrm>
            <a:prstGeom prst="rect">
              <a:avLst/>
            </a:prstGeom>
            <a:noFill/>
          </p:spPr>
          <p:txBody>
            <a:bodyPr wrap="none" lIns="134464" tIns="107571" rIns="134464" bIns="107571" rtlCol="0">
              <a:spAutoFit/>
            </a:bodyPr>
            <a:lstStyle/>
            <a:p>
              <a:pPr>
                <a:lnSpc>
                  <a:spcPct val="90000"/>
                </a:lnSpc>
                <a:spcAft>
                  <a:spcPts val="441"/>
                </a:spcAft>
              </a:pPr>
              <a:endParaRPr lang="en-US" sz="1765" dirty="0" err="1">
                <a:gradFill>
                  <a:gsLst>
                    <a:gs pos="2917">
                      <a:schemeClr val="tx1"/>
                    </a:gs>
                    <a:gs pos="30000">
                      <a:schemeClr val="tx1"/>
                    </a:gs>
                  </a:gsLst>
                  <a:lin ang="5400000" scaled="0"/>
                </a:gradFill>
              </a:endParaRPr>
            </a:p>
          </p:txBody>
        </p:sp>
        <p:pic>
          <p:nvPicPr>
            <p:cNvPr id="8" name="Picture 7">
              <a:extLst>
                <a:ext uri="{FF2B5EF4-FFF2-40B4-BE49-F238E27FC236}">
                  <a16:creationId xmlns:a16="http://schemas.microsoft.com/office/drawing/2014/main" id="{6A468C69-8832-49C0-BBA1-BA2041E3F8A1}"/>
                </a:ext>
              </a:extLst>
            </p:cNvPr>
            <p:cNvPicPr>
              <a:picLocks noChangeAspect="1"/>
            </p:cNvPicPr>
            <p:nvPr/>
          </p:nvPicPr>
          <p:blipFill rotWithShape="1">
            <a:blip r:embed="rId2"/>
            <a:srcRect l="9412"/>
            <a:stretch/>
          </p:blipFill>
          <p:spPr>
            <a:xfrm>
              <a:off x="1821170" y="1818750"/>
              <a:ext cx="8587409" cy="4878731"/>
            </a:xfrm>
            <a:prstGeom prst="rect">
              <a:avLst/>
            </a:prstGeom>
          </p:spPr>
        </p:pic>
        <p:sp>
          <p:nvSpPr>
            <p:cNvPr id="9" name="TextBox 8">
              <a:extLst>
                <a:ext uri="{FF2B5EF4-FFF2-40B4-BE49-F238E27FC236}">
                  <a16:creationId xmlns:a16="http://schemas.microsoft.com/office/drawing/2014/main" id="{011CBECD-7CF0-4C10-BFF5-E1D68098E2BB}"/>
                </a:ext>
              </a:extLst>
            </p:cNvPr>
            <p:cNvSpPr txBox="1"/>
            <p:nvPr/>
          </p:nvSpPr>
          <p:spPr>
            <a:xfrm>
              <a:off x="1996099" y="5088834"/>
              <a:ext cx="1980498" cy="627902"/>
            </a:xfrm>
            <a:prstGeom prst="rect">
              <a:avLst/>
            </a:prstGeom>
            <a:noFill/>
          </p:spPr>
          <p:txBody>
            <a:bodyPr wrap="non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Fabric Core</a:t>
              </a:r>
            </a:p>
          </p:txBody>
        </p:sp>
        <p:sp>
          <p:nvSpPr>
            <p:cNvPr id="10" name="TextBox 9">
              <a:extLst>
                <a:ext uri="{FF2B5EF4-FFF2-40B4-BE49-F238E27FC236}">
                  <a16:creationId xmlns:a16="http://schemas.microsoft.com/office/drawing/2014/main" id="{0D08E5B3-F3F9-4F37-9FB0-09869210D5BB}"/>
                </a:ext>
              </a:extLst>
            </p:cNvPr>
            <p:cNvSpPr txBox="1"/>
            <p:nvPr/>
          </p:nvSpPr>
          <p:spPr>
            <a:xfrm>
              <a:off x="1996098" y="5607948"/>
              <a:ext cx="2210145"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gradFill>
                    <a:gsLst>
                      <a:gs pos="2917">
                        <a:schemeClr val="tx1"/>
                      </a:gs>
                      <a:gs pos="30000">
                        <a:schemeClr val="tx1"/>
                      </a:gs>
                    </a:gsLst>
                    <a:lin ang="5400000" scaled="0"/>
                  </a:gradFill>
                </a:rPr>
                <a:t>Core elements of the design language including icons, colors, type, and the grid</a:t>
              </a:r>
            </a:p>
          </p:txBody>
        </p:sp>
        <p:sp>
          <p:nvSpPr>
            <p:cNvPr id="11" name="TextBox 10">
              <a:extLst>
                <a:ext uri="{FF2B5EF4-FFF2-40B4-BE49-F238E27FC236}">
                  <a16:creationId xmlns:a16="http://schemas.microsoft.com/office/drawing/2014/main" id="{A4EB5D75-2E72-48B9-8FB0-B41BBCD54F61}"/>
                </a:ext>
              </a:extLst>
            </p:cNvPr>
            <p:cNvSpPr txBox="1"/>
            <p:nvPr/>
          </p:nvSpPr>
          <p:spPr>
            <a:xfrm>
              <a:off x="4740847" y="5088834"/>
              <a:ext cx="1795130" cy="849584"/>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React</a:t>
              </a:r>
            </a:p>
          </p:txBody>
        </p:sp>
        <p:sp>
          <p:nvSpPr>
            <p:cNvPr id="12" name="TextBox 11">
              <a:extLst>
                <a:ext uri="{FF2B5EF4-FFF2-40B4-BE49-F238E27FC236}">
                  <a16:creationId xmlns:a16="http://schemas.microsoft.com/office/drawing/2014/main" id="{3184BABB-9765-4FB2-8419-F3AF126A7791}"/>
                </a:ext>
              </a:extLst>
            </p:cNvPr>
            <p:cNvSpPr txBox="1"/>
            <p:nvPr/>
          </p:nvSpPr>
          <p:spPr>
            <a:xfrm>
              <a:off x="4740847"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Robust, up-to-date components built with the React framework.</a:t>
              </a:r>
            </a:p>
          </p:txBody>
        </p:sp>
        <p:sp>
          <p:nvSpPr>
            <p:cNvPr id="13" name="TextBox 12">
              <a:extLst>
                <a:ext uri="{FF2B5EF4-FFF2-40B4-BE49-F238E27FC236}">
                  <a16:creationId xmlns:a16="http://schemas.microsoft.com/office/drawing/2014/main" id="{884B444B-C23E-4DD1-A576-1D05E4E87C52}"/>
                </a:ext>
              </a:extLst>
            </p:cNvPr>
            <p:cNvSpPr txBox="1"/>
            <p:nvPr/>
          </p:nvSpPr>
          <p:spPr>
            <a:xfrm>
              <a:off x="6581864" y="5088834"/>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JS</a:t>
              </a:r>
            </a:p>
          </p:txBody>
        </p:sp>
        <p:sp>
          <p:nvSpPr>
            <p:cNvPr id="14" name="TextBox 13">
              <a:extLst>
                <a:ext uri="{FF2B5EF4-FFF2-40B4-BE49-F238E27FC236}">
                  <a16:creationId xmlns:a16="http://schemas.microsoft.com/office/drawing/2014/main" id="{3DDA90C8-3EB4-4D6B-AB21-93F98DD41993}"/>
                </a:ext>
              </a:extLst>
            </p:cNvPr>
            <p:cNvSpPr txBox="1"/>
            <p:nvPr/>
          </p:nvSpPr>
          <p:spPr>
            <a:xfrm>
              <a:off x="6581864"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Simple, visuals-focused components that you can extend, rework, and build on.</a:t>
              </a:r>
            </a:p>
          </p:txBody>
        </p:sp>
        <p:sp>
          <p:nvSpPr>
            <p:cNvPr id="15" name="TextBox 14">
              <a:extLst>
                <a:ext uri="{FF2B5EF4-FFF2-40B4-BE49-F238E27FC236}">
                  <a16:creationId xmlns:a16="http://schemas.microsoft.com/office/drawing/2014/main" id="{18C6088A-3851-4A9D-B768-D9ABF9A047E0}"/>
                </a:ext>
              </a:extLst>
            </p:cNvPr>
            <p:cNvSpPr txBox="1"/>
            <p:nvPr/>
          </p:nvSpPr>
          <p:spPr>
            <a:xfrm>
              <a:off x="8422881" y="5088834"/>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ngFabric</a:t>
              </a:r>
            </a:p>
          </p:txBody>
        </p:sp>
        <p:sp>
          <p:nvSpPr>
            <p:cNvPr id="16" name="TextBox 15">
              <a:extLst>
                <a:ext uri="{FF2B5EF4-FFF2-40B4-BE49-F238E27FC236}">
                  <a16:creationId xmlns:a16="http://schemas.microsoft.com/office/drawing/2014/main" id="{F71081AB-1E23-49EA-84CE-16AFE421691B}"/>
                </a:ext>
              </a:extLst>
            </p:cNvPr>
            <p:cNvSpPr txBox="1"/>
            <p:nvPr/>
          </p:nvSpPr>
          <p:spPr>
            <a:xfrm>
              <a:off x="8422881" y="5529988"/>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Community-driven project to build components for Angular-based apps.</a:t>
              </a:r>
            </a:p>
          </p:txBody>
        </p:sp>
        <p:pic>
          <p:nvPicPr>
            <p:cNvPr id="17" name="Picture 16">
              <a:extLst>
                <a:ext uri="{FF2B5EF4-FFF2-40B4-BE49-F238E27FC236}">
                  <a16:creationId xmlns:a16="http://schemas.microsoft.com/office/drawing/2014/main" id="{E8A96EE7-0B52-4902-B336-56F593DC553E}"/>
                </a:ext>
              </a:extLst>
            </p:cNvPr>
            <p:cNvPicPr>
              <a:picLocks noChangeAspect="1"/>
            </p:cNvPicPr>
            <p:nvPr/>
          </p:nvPicPr>
          <p:blipFill>
            <a:blip r:embed="rId3"/>
            <a:stretch>
              <a:fillRect/>
            </a:stretch>
          </p:blipFill>
          <p:spPr>
            <a:xfrm>
              <a:off x="10331420" y="2985743"/>
              <a:ext cx="1707439" cy="3711738"/>
            </a:xfrm>
            <a:prstGeom prst="rect">
              <a:avLst/>
            </a:prstGeom>
          </p:spPr>
        </p:pic>
        <p:sp>
          <p:nvSpPr>
            <p:cNvPr id="18" name="TextBox 17">
              <a:extLst>
                <a:ext uri="{FF2B5EF4-FFF2-40B4-BE49-F238E27FC236}">
                  <a16:creationId xmlns:a16="http://schemas.microsoft.com/office/drawing/2014/main" id="{3B7780E2-2BDF-4723-B8B8-155AAE195258}"/>
                </a:ext>
              </a:extLst>
            </p:cNvPr>
            <p:cNvSpPr txBox="1"/>
            <p:nvPr/>
          </p:nvSpPr>
          <p:spPr>
            <a:xfrm>
              <a:off x="10326154" y="5103186"/>
              <a:ext cx="1795130" cy="572525"/>
            </a:xfrm>
            <a:prstGeom prst="rect">
              <a:avLst/>
            </a:prstGeom>
            <a:noFill/>
          </p:spPr>
          <p:txBody>
            <a:bodyPr wrap="square" lIns="134464" tIns="107571" rIns="134464" bIns="107571" rtlCol="0">
              <a:spAutoFit/>
            </a:bodyPr>
            <a:lstStyle/>
            <a:p>
              <a:pPr>
                <a:lnSpc>
                  <a:spcPct val="90000"/>
                </a:lnSpc>
                <a:spcAft>
                  <a:spcPts val="441"/>
                </a:spcAft>
              </a:pPr>
              <a:r>
                <a:rPr lang="en-US" sz="1471" dirty="0">
                  <a:solidFill>
                    <a:schemeClr val="bg1"/>
                  </a:solidFill>
                </a:rPr>
                <a:t>Fabric iOS</a:t>
              </a:r>
            </a:p>
          </p:txBody>
        </p:sp>
        <p:sp>
          <p:nvSpPr>
            <p:cNvPr id="19" name="TextBox 18">
              <a:extLst>
                <a:ext uri="{FF2B5EF4-FFF2-40B4-BE49-F238E27FC236}">
                  <a16:creationId xmlns:a16="http://schemas.microsoft.com/office/drawing/2014/main" id="{0367F536-2942-43B7-945C-0D51351CBA10}"/>
                </a:ext>
              </a:extLst>
            </p:cNvPr>
            <p:cNvSpPr txBox="1"/>
            <p:nvPr/>
          </p:nvSpPr>
          <p:spPr>
            <a:xfrm>
              <a:off x="10326154" y="5544341"/>
              <a:ext cx="1795130" cy="959989"/>
            </a:xfrm>
            <a:prstGeom prst="rect">
              <a:avLst/>
            </a:prstGeom>
            <a:noFill/>
          </p:spPr>
          <p:txBody>
            <a:bodyPr wrap="square" lIns="134464" tIns="107571" rIns="134464" bIns="107571" rtlCol="0">
              <a:spAutoFit/>
            </a:bodyPr>
            <a:lstStyle/>
            <a:p>
              <a:pPr>
                <a:lnSpc>
                  <a:spcPct val="90000"/>
                </a:lnSpc>
                <a:spcAft>
                  <a:spcPts val="441"/>
                </a:spcAft>
              </a:pPr>
              <a:r>
                <a:rPr lang="en-US" sz="882" dirty="0">
                  <a:solidFill>
                    <a:schemeClr val="bg1"/>
                  </a:solidFill>
                </a:rPr>
                <a:t>Native Swift colors, type ramp, and components for building iOS apps.</a:t>
              </a:r>
            </a:p>
          </p:txBody>
        </p:sp>
      </p:grpSp>
    </p:spTree>
    <p:extLst>
      <p:ext uri="{BB962C8B-B14F-4D97-AF65-F5344CB8AC3E}">
        <p14:creationId xmlns:p14="http://schemas.microsoft.com/office/powerpoint/2010/main" val="169945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Fabric Core styling</a:t>
            </a:r>
          </a:p>
        </p:txBody>
      </p:sp>
      <p:sp>
        <p:nvSpPr>
          <p:cNvPr id="2" name="Content Placeholder 1">
            <a:extLst>
              <a:ext uri="{FF2B5EF4-FFF2-40B4-BE49-F238E27FC236}">
                <a16:creationId xmlns:a16="http://schemas.microsoft.com/office/drawing/2014/main" id="{C9B90B31-521F-4D47-A1E4-0642006FD21E}"/>
              </a:ext>
            </a:extLst>
          </p:cNvPr>
          <p:cNvSpPr>
            <a:spLocks noGrp="1"/>
          </p:cNvSpPr>
          <p:nvPr>
            <p:ph idx="1"/>
          </p:nvPr>
        </p:nvSpPr>
        <p:spPr>
          <a:xfrm>
            <a:off x="381000" y="1447800"/>
            <a:ext cx="8382000" cy="5181600"/>
          </a:xfrm>
        </p:spPr>
        <p:txBody>
          <a:bodyPr>
            <a:normAutofit/>
          </a:bodyPr>
          <a:lstStyle/>
          <a:p>
            <a:r>
              <a:rPr lang="en-US" sz="2400" dirty="0"/>
              <a:t>Fonts and typography</a:t>
            </a:r>
          </a:p>
          <a:p>
            <a:pPr lvl="1"/>
            <a:r>
              <a:rPr lang="en-US" sz="2000" dirty="0"/>
              <a:t>Segoe font family + type ramp</a:t>
            </a:r>
          </a:p>
          <a:p>
            <a:pPr lvl="1"/>
            <a:r>
              <a:rPr lang="en-US" sz="2000" dirty="0"/>
              <a:t>Official Office 365 iconography</a:t>
            </a:r>
          </a:p>
          <a:p>
            <a:r>
              <a:rPr lang="en-US" sz="2400" dirty="0"/>
              <a:t>Color</a:t>
            </a:r>
          </a:p>
          <a:p>
            <a:pPr lvl="1"/>
            <a:r>
              <a:rPr lang="en-US" sz="2000" dirty="0"/>
              <a:t>Official Office 365 color palette</a:t>
            </a:r>
          </a:p>
          <a:p>
            <a:r>
              <a:rPr lang="en-US" sz="2400" dirty="0"/>
              <a:t>Branded assets</a:t>
            </a:r>
          </a:p>
          <a:p>
            <a:pPr lvl="1"/>
            <a:r>
              <a:rPr lang="en-US" sz="2000" dirty="0"/>
              <a:t>Product symbols + product filetype symbols</a:t>
            </a:r>
          </a:p>
          <a:p>
            <a:r>
              <a:rPr lang="en-US" sz="2400" dirty="0"/>
              <a:t>Animations</a:t>
            </a:r>
          </a:p>
          <a:p>
            <a:pPr lvl="1"/>
            <a:r>
              <a:rPr lang="en-US" sz="2000" dirty="0"/>
              <a:t>Official Office 365 selection of </a:t>
            </a:r>
            <a:r>
              <a:rPr lang="en-US" sz="2000" dirty="0" err="1"/>
              <a:t>easings</a:t>
            </a:r>
            <a:r>
              <a:rPr lang="en-US" sz="2000" dirty="0"/>
              <a:t> and animations</a:t>
            </a:r>
          </a:p>
          <a:p>
            <a:r>
              <a:rPr lang="en-US" sz="2400" dirty="0"/>
              <a:t>Responsive grid</a:t>
            </a:r>
          </a:p>
          <a:p>
            <a:pPr lvl="1"/>
            <a:r>
              <a:rPr lang="en-US" sz="2000" dirty="0"/>
              <a:t>Tailored to Office 365 silhouettes</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3" name="Picture 12"/>
          <p:cNvPicPr>
            <a:picLocks noChangeAspect="1"/>
          </p:cNvPicPr>
          <p:nvPr/>
        </p:nvPicPr>
        <p:blipFill rotWithShape="1">
          <a:blip r:embed="rId5"/>
          <a:srcRect l="31975"/>
          <a:stretch/>
        </p:blipFill>
        <p:spPr>
          <a:xfrm>
            <a:off x="7588095" y="5743612"/>
            <a:ext cx="1250854" cy="817247"/>
          </a:xfrm>
          <a:prstGeom prst="rect">
            <a:avLst/>
          </a:prstGeom>
        </p:spPr>
      </p:pic>
      <p:pic>
        <p:nvPicPr>
          <p:cNvPr id="14" name="slideRightIn4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588095" y="4233789"/>
            <a:ext cx="1289096" cy="856040"/>
          </a:xfrm>
          <a:prstGeom prst="rect">
            <a:avLst/>
          </a:prstGeom>
        </p:spPr>
      </p:pic>
      <p:pic>
        <p:nvPicPr>
          <p:cNvPr id="4" name="Picture 3"/>
          <p:cNvPicPr>
            <a:picLocks noChangeAspect="1"/>
          </p:cNvPicPr>
          <p:nvPr/>
        </p:nvPicPr>
        <p:blipFill rotWithShape="1">
          <a:blip r:embed="rId7"/>
          <a:srcRect b="56915"/>
          <a:stretch/>
        </p:blipFill>
        <p:spPr>
          <a:xfrm>
            <a:off x="7454093" y="1216107"/>
            <a:ext cx="1346881" cy="698092"/>
          </a:xfrm>
          <a:prstGeom prst="rect">
            <a:avLst/>
          </a:prstGeom>
        </p:spPr>
      </p:pic>
      <p:pic>
        <p:nvPicPr>
          <p:cNvPr id="18" name="Picture 17"/>
          <p:cNvPicPr>
            <a:picLocks noChangeAspect="1"/>
          </p:cNvPicPr>
          <p:nvPr/>
        </p:nvPicPr>
        <p:blipFill rotWithShape="1">
          <a:blip r:embed="rId8"/>
          <a:srcRect l="67040" t="3754" r="1135" b="2734"/>
          <a:stretch/>
        </p:blipFill>
        <p:spPr>
          <a:xfrm>
            <a:off x="7486604" y="2117081"/>
            <a:ext cx="1276396" cy="896425"/>
          </a:xfrm>
          <a:prstGeom prst="rect">
            <a:avLst/>
          </a:prstGeom>
        </p:spPr>
      </p:pic>
      <p:pic>
        <p:nvPicPr>
          <p:cNvPr id="3" name="Picture 2"/>
          <p:cNvPicPr>
            <a:picLocks noChangeAspect="1"/>
          </p:cNvPicPr>
          <p:nvPr/>
        </p:nvPicPr>
        <p:blipFill>
          <a:blip r:embed="rId9"/>
          <a:stretch>
            <a:fillRect/>
          </a:stretch>
        </p:blipFill>
        <p:spPr>
          <a:xfrm>
            <a:off x="7429974" y="3287488"/>
            <a:ext cx="1567096" cy="672319"/>
          </a:xfrm>
          <a:prstGeom prst="rect">
            <a:avLst/>
          </a:prstGeom>
        </p:spPr>
      </p:pic>
    </p:spTree>
    <p:extLst>
      <p:ext uri="{BB962C8B-B14F-4D97-AF65-F5344CB8AC3E}">
        <p14:creationId xmlns:p14="http://schemas.microsoft.com/office/powerpoint/2010/main" val="29828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mediacall" presetSubtype="0" fill="hold" nodeType="withEffect">
                                  <p:stCondLst>
                                    <p:cond delay="0"/>
                                  </p:stCondLst>
                                  <p:childTnLst>
                                    <p:cmd type="call" cmd="playFrom(0.0)">
                                      <p:cBhvr>
                                        <p:cTn id="18" dur="2987" fill="hold"/>
                                        <p:tgtEl>
                                          <p:spTgt spid="14"/>
                                        </p:tgtEl>
                                      </p:cBhvr>
                                    </p:cmd>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2" repeatCount="indefinite" fill="hold" display="0">
                  <p:stCondLst>
                    <p:cond delay="indefinite"/>
                  </p:stCondLst>
                </p:cTn>
                <p:tgtEl>
                  <p:spTgt spid="1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Styles</a:t>
            </a:r>
            <a:endParaRPr lang="en-US" dirty="0"/>
          </a:p>
        </p:txBody>
      </p:sp>
      <p:sp>
        <p:nvSpPr>
          <p:cNvPr id="3" name="Text Placeholder 2"/>
          <p:cNvSpPr>
            <a:spLocks noGrp="1"/>
          </p:cNvSpPr>
          <p:nvPr>
            <p:ph idx="1"/>
          </p:nvPr>
        </p:nvSpPr>
        <p:spPr>
          <a:xfrm>
            <a:off x="381000" y="1447800"/>
            <a:ext cx="8382000" cy="5181600"/>
          </a:xfrm>
        </p:spPr>
        <p:txBody>
          <a:bodyPr/>
          <a:lstStyle/>
          <a:p>
            <a:r>
              <a:rPr lang="en-US" dirty="0"/>
              <a:t>The Office UI Fabric provides styles for..</a:t>
            </a:r>
          </a:p>
          <a:p>
            <a:pPr lvl="1"/>
            <a:r>
              <a:rPr lang="en-US" dirty="0"/>
              <a:t>Typography</a:t>
            </a:r>
          </a:p>
          <a:p>
            <a:pPr lvl="1"/>
            <a:r>
              <a:rPr lang="en-US" dirty="0"/>
              <a:t>Color</a:t>
            </a:r>
          </a:p>
          <a:p>
            <a:pPr lvl="1"/>
            <a:r>
              <a:rPr lang="en-US" dirty="0"/>
              <a:t>Icons</a:t>
            </a:r>
          </a:p>
          <a:p>
            <a:pPr lvl="1"/>
            <a:r>
              <a:rPr lang="en-US" dirty="0"/>
              <a:t>Animations</a:t>
            </a:r>
          </a:p>
          <a:p>
            <a:pPr lvl="1"/>
            <a:r>
              <a:rPr lang="en-US" dirty="0"/>
              <a:t>Responsive Grid</a:t>
            </a:r>
          </a:p>
          <a:p>
            <a:pPr lvl="1"/>
            <a:r>
              <a:rPr lang="en-US" dirty="0"/>
              <a:t>Localization</a:t>
            </a:r>
          </a:p>
          <a:p>
            <a:endParaRPr lang="en-US" dirty="0"/>
          </a:p>
        </p:txBody>
      </p:sp>
    </p:spTree>
    <p:extLst>
      <p:ext uri="{BB962C8B-B14F-4D97-AF65-F5344CB8AC3E}">
        <p14:creationId xmlns:p14="http://schemas.microsoft.com/office/powerpoint/2010/main" val="134666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Typography</a:t>
            </a:r>
            <a:endParaRPr lang="en-US" dirty="0"/>
          </a:p>
        </p:txBody>
      </p:sp>
      <p:sp>
        <p:nvSpPr>
          <p:cNvPr id="3" name="Text Placeholder 2"/>
          <p:cNvSpPr>
            <a:spLocks noGrp="1"/>
          </p:cNvSpPr>
          <p:nvPr>
            <p:ph idx="1"/>
          </p:nvPr>
        </p:nvSpPr>
        <p:spPr/>
        <p:txBody>
          <a:bodyPr/>
          <a:lstStyle/>
          <a:p>
            <a:r>
              <a:rPr lang="en-US" dirty="0"/>
              <a:t>Base font classes</a:t>
            </a:r>
          </a:p>
          <a:p>
            <a:pPr lvl="1"/>
            <a:r>
              <a:rPr lang="en-US" dirty="0"/>
              <a:t>Fabric includes 10 base font classes</a:t>
            </a:r>
          </a:p>
          <a:p>
            <a:pPr lvl="1"/>
            <a:r>
              <a:rPr lang="en-US" dirty="0"/>
              <a:t>Each base class sets a default size, weight, and color.</a:t>
            </a:r>
          </a:p>
        </p:txBody>
      </p:sp>
      <p:pic>
        <p:nvPicPr>
          <p:cNvPr id="5" name="Picture 4"/>
          <p:cNvPicPr>
            <a:picLocks noChangeAspect="1"/>
          </p:cNvPicPr>
          <p:nvPr/>
        </p:nvPicPr>
        <p:blipFill>
          <a:blip r:embed="rId2"/>
          <a:stretch>
            <a:fillRect/>
          </a:stretch>
        </p:blipFill>
        <p:spPr>
          <a:xfrm>
            <a:off x="681464" y="3200400"/>
            <a:ext cx="8081536" cy="2899355"/>
          </a:xfrm>
          <a:prstGeom prst="rect">
            <a:avLst/>
          </a:prstGeom>
          <a:ln>
            <a:solidFill>
              <a:schemeClr val="tx1">
                <a:lumMod val="50000"/>
                <a:lumOff val="50000"/>
              </a:schemeClr>
            </a:solidFill>
          </a:ln>
        </p:spPr>
      </p:pic>
    </p:spTree>
    <p:extLst>
      <p:ext uri="{BB962C8B-B14F-4D97-AF65-F5344CB8AC3E}">
        <p14:creationId xmlns:p14="http://schemas.microsoft.com/office/powerpoint/2010/main" val="113947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Typography</a:t>
            </a:r>
            <a:endParaRPr lang="en-US" dirty="0"/>
          </a:p>
        </p:txBody>
      </p:sp>
      <p:sp>
        <p:nvSpPr>
          <p:cNvPr id="3" name="Text Placeholder 2"/>
          <p:cNvSpPr>
            <a:spLocks noGrp="1"/>
          </p:cNvSpPr>
          <p:nvPr>
            <p:ph idx="1"/>
          </p:nvPr>
        </p:nvSpPr>
        <p:spPr/>
        <p:txBody>
          <a:bodyPr/>
          <a:lstStyle/>
          <a:p>
            <a:r>
              <a:rPr lang="en-US" dirty="0"/>
              <a:t>Helper font classes</a:t>
            </a:r>
          </a:p>
          <a:p>
            <a:pPr lvl="1"/>
            <a:r>
              <a:rPr lang="en-US" dirty="0"/>
              <a:t>There are helper font classes to change the text weight.</a:t>
            </a:r>
          </a:p>
        </p:txBody>
      </p:sp>
      <p:pic>
        <p:nvPicPr>
          <p:cNvPr id="5" name="Picture 4"/>
          <p:cNvPicPr>
            <a:picLocks noChangeAspect="1"/>
          </p:cNvPicPr>
          <p:nvPr/>
        </p:nvPicPr>
        <p:blipFill>
          <a:blip r:embed="rId2"/>
          <a:stretch>
            <a:fillRect/>
          </a:stretch>
        </p:blipFill>
        <p:spPr>
          <a:xfrm>
            <a:off x="914400" y="2590800"/>
            <a:ext cx="5562600" cy="3829807"/>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096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Color</a:t>
            </a:r>
            <a:endParaRPr lang="en-US" dirty="0"/>
          </a:p>
        </p:txBody>
      </p:sp>
      <p:sp>
        <p:nvSpPr>
          <p:cNvPr id="3" name="Text Placeholder 2"/>
          <p:cNvSpPr>
            <a:spLocks noGrp="1"/>
          </p:cNvSpPr>
          <p:nvPr>
            <p:ph idx="1"/>
          </p:nvPr>
        </p:nvSpPr>
        <p:spPr/>
        <p:txBody>
          <a:bodyPr>
            <a:normAutofit/>
          </a:bodyPr>
          <a:lstStyle/>
          <a:p>
            <a:r>
              <a:rPr lang="en-US" sz="2400" dirty="0"/>
              <a:t>Includes 9 theme colors and 11 neutral colors. </a:t>
            </a:r>
          </a:p>
          <a:p>
            <a:pPr lvl="1"/>
            <a:r>
              <a:rPr lang="en-US" sz="2000" dirty="0"/>
              <a:t>Helper classes for text, border, background, and hover states. </a:t>
            </a:r>
          </a:p>
          <a:p>
            <a:pPr lvl="1"/>
            <a:r>
              <a:rPr lang="en-US" sz="2000" dirty="0"/>
              <a:t>Color classes act as hooks into the Office 365 theming system</a:t>
            </a:r>
          </a:p>
        </p:txBody>
      </p:sp>
      <p:pic>
        <p:nvPicPr>
          <p:cNvPr id="1026" name="Picture 2" descr="C:\Users\vesaj\AppData\Local\Temp\SNAGHTML1543d9f.PNG"/>
          <p:cNvPicPr>
            <a:picLocks noChangeAspect="1" noChangeArrowheads="1"/>
          </p:cNvPicPr>
          <p:nvPr/>
        </p:nvPicPr>
        <p:blipFill rotWithShape="1">
          <a:blip r:embed="rId2">
            <a:extLst>
              <a:ext uri="{28A0092B-C50C-407E-A947-70E740481C1C}">
                <a14:useLocalDpi xmlns:a14="http://schemas.microsoft.com/office/drawing/2010/main" val="0"/>
              </a:ext>
            </a:extLst>
          </a:blip>
          <a:srcRect b="51008"/>
          <a:stretch/>
        </p:blipFill>
        <p:spPr bwMode="auto">
          <a:xfrm>
            <a:off x="193963" y="2775674"/>
            <a:ext cx="4516375" cy="30534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vesaj\AppData\Local\Temp\SNAGHTML1543d9f.PNG">
            <a:extLst>
              <a:ext uri="{FF2B5EF4-FFF2-40B4-BE49-F238E27FC236}">
                <a16:creationId xmlns:a16="http://schemas.microsoft.com/office/drawing/2014/main" id="{B5DC384F-340D-482F-A70E-B37173BEBC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117"/>
          <a:stretch/>
        </p:blipFill>
        <p:spPr bwMode="auto">
          <a:xfrm>
            <a:off x="4897375" y="2895600"/>
            <a:ext cx="4087298" cy="281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Icons</a:t>
            </a:r>
            <a:endParaRPr lang="en-US" dirty="0"/>
          </a:p>
        </p:txBody>
      </p:sp>
      <p:sp>
        <p:nvSpPr>
          <p:cNvPr id="3" name="Text Placeholder 2"/>
          <p:cNvSpPr>
            <a:spLocks noGrp="1"/>
          </p:cNvSpPr>
          <p:nvPr>
            <p:ph idx="1"/>
          </p:nvPr>
        </p:nvSpPr>
        <p:spPr/>
        <p:txBody>
          <a:bodyPr/>
          <a:lstStyle/>
          <a:p>
            <a:r>
              <a:rPr lang="en-US" dirty="0"/>
              <a:t>Fabric uses a custom font for its iconography. </a:t>
            </a:r>
          </a:p>
          <a:p>
            <a:pPr lvl="1"/>
            <a:r>
              <a:rPr lang="en-US" dirty="0"/>
              <a:t>Font contains glyphs you can scale, color, and style</a:t>
            </a:r>
          </a:p>
        </p:txBody>
      </p:sp>
      <p:pic>
        <p:nvPicPr>
          <p:cNvPr id="9" name="Picture 8"/>
          <p:cNvPicPr>
            <a:picLocks noChangeAspect="1"/>
          </p:cNvPicPr>
          <p:nvPr/>
        </p:nvPicPr>
        <p:blipFill>
          <a:blip r:embed="rId2"/>
          <a:stretch>
            <a:fillRect/>
          </a:stretch>
        </p:blipFill>
        <p:spPr>
          <a:xfrm>
            <a:off x="990600" y="2743200"/>
            <a:ext cx="6934200" cy="2892885"/>
          </a:xfrm>
          <a:prstGeom prst="rect">
            <a:avLst/>
          </a:prstGeom>
        </p:spPr>
      </p:pic>
    </p:spTree>
    <p:extLst>
      <p:ext uri="{BB962C8B-B14F-4D97-AF65-F5344CB8AC3E}">
        <p14:creationId xmlns:p14="http://schemas.microsoft.com/office/powerpoint/2010/main" val="252905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7139</TotalTime>
  <Words>854</Words>
  <Application>Microsoft Office PowerPoint</Application>
  <PresentationFormat>On-screen Show (4:3)</PresentationFormat>
  <Paragraphs>117</Paragraphs>
  <Slides>16</Slides>
  <Notes>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Consolas</vt:lpstr>
      <vt:lpstr>Lucida Console</vt:lpstr>
      <vt:lpstr>Segoe UI</vt:lpstr>
      <vt:lpstr>Segoe UI Light</vt:lpstr>
      <vt:lpstr>Wingdings</vt:lpstr>
      <vt:lpstr>CPT Course Module</vt:lpstr>
      <vt:lpstr>Developing React Web Parts</vt:lpstr>
      <vt:lpstr>Agenda</vt:lpstr>
      <vt:lpstr>What is the Office UI Fabric?</vt:lpstr>
      <vt:lpstr>Fabric Core styling</vt:lpstr>
      <vt:lpstr>Styles</vt:lpstr>
      <vt:lpstr>Typography</vt:lpstr>
      <vt:lpstr>Typography</vt:lpstr>
      <vt:lpstr>Color</vt:lpstr>
      <vt:lpstr>Icons</vt:lpstr>
      <vt:lpstr>Icons</vt:lpstr>
      <vt:lpstr>Dialog animations</vt:lpstr>
      <vt:lpstr>Responsive Grid</vt:lpstr>
      <vt:lpstr>Office UI Fabric Components</vt:lpstr>
      <vt:lpstr>SearchBox</vt:lpstr>
      <vt:lpstr>Dropdown</vt:lpstr>
      <vt:lpstr>Persona 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React Web Parts</dc:title>
  <dc:creator>Windows User</dc:creator>
  <cp:lastModifiedBy>Ted Pattison</cp:lastModifiedBy>
  <cp:revision>234</cp:revision>
  <dcterms:created xsi:type="dcterms:W3CDTF">2012-07-07T16:17:22Z</dcterms:created>
  <dcterms:modified xsi:type="dcterms:W3CDTF">2018-09-04T15:59:35Z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