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44"/>
  </p:notesMasterIdLst>
  <p:handoutMasterIdLst>
    <p:handoutMasterId r:id="rId45"/>
  </p:handoutMasterIdLst>
  <p:sldIdLst>
    <p:sldId id="279" r:id="rId6"/>
    <p:sldId id="278" r:id="rId7"/>
    <p:sldId id="351" r:id="rId8"/>
    <p:sldId id="353" r:id="rId9"/>
    <p:sldId id="354" r:id="rId10"/>
    <p:sldId id="355" r:id="rId11"/>
    <p:sldId id="356" r:id="rId12"/>
    <p:sldId id="385" r:id="rId13"/>
    <p:sldId id="386" r:id="rId14"/>
    <p:sldId id="387" r:id="rId15"/>
    <p:sldId id="388" r:id="rId16"/>
    <p:sldId id="389" r:id="rId17"/>
    <p:sldId id="390" r:id="rId18"/>
    <p:sldId id="391" r:id="rId19"/>
    <p:sldId id="392" r:id="rId20"/>
    <p:sldId id="395" r:id="rId21"/>
    <p:sldId id="1547" r:id="rId22"/>
    <p:sldId id="1550" r:id="rId23"/>
    <p:sldId id="1552" r:id="rId24"/>
    <p:sldId id="1556" r:id="rId25"/>
    <p:sldId id="1553" r:id="rId26"/>
    <p:sldId id="1551" r:id="rId27"/>
    <p:sldId id="1562" r:id="rId28"/>
    <p:sldId id="1563" r:id="rId29"/>
    <p:sldId id="1564" r:id="rId30"/>
    <p:sldId id="1565" r:id="rId31"/>
    <p:sldId id="1566" r:id="rId32"/>
    <p:sldId id="1567" r:id="rId33"/>
    <p:sldId id="1555" r:id="rId34"/>
    <p:sldId id="1557" r:id="rId35"/>
    <p:sldId id="1569" r:id="rId36"/>
    <p:sldId id="1570" r:id="rId37"/>
    <p:sldId id="1571" r:id="rId38"/>
    <p:sldId id="1573" r:id="rId39"/>
    <p:sldId id="1559" r:id="rId40"/>
    <p:sldId id="258" r:id="rId41"/>
    <p:sldId id="259" r:id="rId42"/>
    <p:sldId id="260" r:id="rId4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7451D"/>
    <a:srgbClr val="800000"/>
    <a:srgbClr val="FFFFCC"/>
    <a:srgbClr val="74001E"/>
    <a:srgbClr val="9F002D"/>
    <a:srgbClr val="4C2710"/>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4995" autoAdjust="0"/>
    <p:restoredTop sz="77114" autoAdjust="0"/>
  </p:normalViewPr>
  <p:slideViewPr>
    <p:cSldViewPr>
      <p:cViewPr varScale="1">
        <p:scale>
          <a:sx n="63" d="100"/>
          <a:sy n="63" d="100"/>
        </p:scale>
        <p:origin x="1982" y="62"/>
      </p:cViewPr>
      <p:guideLst>
        <p:guide orient="horz" pos="2160"/>
        <p:guide pos="2880"/>
      </p:guideLst>
    </p:cSldViewPr>
  </p:slideViewPr>
  <p:notesTextViewPr>
    <p:cViewPr>
      <p:scale>
        <a:sx n="125" d="100"/>
        <a:sy n="125" d="100"/>
      </p:scale>
      <p:origin x="0" y="0"/>
    </p:cViewPr>
  </p:notesTextViewPr>
  <p:sorterViewPr>
    <p:cViewPr varScale="1">
      <p:scale>
        <a:sx n="100" d="100"/>
        <a:sy n="100" d="100"/>
      </p:scale>
      <p:origin x="0" y="0"/>
    </p:cViewPr>
  </p:sorterViewPr>
  <p:notesViewPr>
    <p:cSldViewPr>
      <p:cViewPr varScale="1">
        <p:scale>
          <a:sx n="85" d="100"/>
          <a:sy n="85" d="100"/>
        </p:scale>
        <p:origin x="3744" y="6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a:t>0x - Lecture Title</a:t>
            </a:r>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a:t>© 2010 Critical Path Training, LLC - All Rights Reserved</a:t>
            </a:r>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github.com/isaacs/node-semver" TargetMode="External"/><Relationship Id="rId2" Type="http://schemas.openxmlformats.org/officeDocument/2006/relationships/slide" Target="../slides/slide38.xml"/><Relationship Id="rId1" Type="http://schemas.openxmlformats.org/officeDocument/2006/relationships/notesMaster" Target="../notesMasters/notesMaster1.xml"/><Relationship Id="rId4" Type="http://schemas.openxmlformats.org/officeDocument/2006/relationships/hyperlink" Target="https://docs.npmjs.com/misc/semver"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module examines the process of application lifecycle management (ALM) with SharePoint Framework solutions. The module explains the role of the App Catalog and walks through how to create a new App Catalog site for a SharePoint Online tenant. Students will learn how to bundle and package a SPFX solution for distribution and to optimize SPFX builds for a production environment. The module explains how to package third-party JavaScript libraries as external references and how to deploy SharePoint Framework solution resources to the Office 365 CDN. Students will also learn how to publish SharePoint Framework solution packages in the App Catalog as well as how to install a SPFX solution in a SharePoint site. The module also explains the process of upgrading an SPFX solution after it’s has already been deployed to a production environment.</a:t>
            </a: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Your CDN base path should be: </a:t>
            </a:r>
            <a:r>
              <a:rPr lang="en-US" sz="900" b="0" i="0" u="none" strike="noStrike" kern="1200" dirty="0">
                <a:solidFill>
                  <a:schemeClr val="tx1"/>
                </a:solidFill>
                <a:effectLst/>
                <a:latin typeface="Segoe UI Light" pitchFamily="34" charset="0"/>
                <a:ea typeface="+mn-ea"/>
                <a:cs typeface="+mn-cs"/>
              </a:rPr>
              <a:t>https://publiccdn.sharepointonline.com/&lt;TENANCY&gt;.sharepoint.com/&lt;your-CDN-origin-Id&gt;</a:t>
            </a:r>
            <a:r>
              <a:rPr lang="en-US" sz="900" b="0" i="0" kern="1200" dirty="0">
                <a:solidFill>
                  <a:schemeClr val="tx1"/>
                </a:solidFill>
                <a:effectLst/>
                <a:latin typeface="Segoe UI Light" pitchFamily="34" charset="0"/>
                <a:ea typeface="+mn-ea"/>
                <a:cs typeface="+mn-cs"/>
              </a:rPr>
              <a:t>. Replace the </a:t>
            </a:r>
            <a:r>
              <a:rPr lang="en-US" sz="900" b="1" i="0" kern="1200" dirty="0">
                <a:solidFill>
                  <a:schemeClr val="tx1"/>
                </a:solidFill>
                <a:effectLst/>
                <a:latin typeface="Segoe UI Light" pitchFamily="34" charset="0"/>
                <a:ea typeface="+mn-ea"/>
                <a:cs typeface="+mn-cs"/>
              </a:rPr>
              <a:t>&lt;TENANCY&gt;</a:t>
            </a:r>
            <a:r>
              <a:rPr lang="en-US" sz="900" b="0" i="0" kern="1200" dirty="0">
                <a:solidFill>
                  <a:schemeClr val="tx1"/>
                </a:solidFill>
                <a:effectLst/>
                <a:latin typeface="Segoe UI Light" pitchFamily="34" charset="0"/>
                <a:ea typeface="+mn-ea"/>
                <a:cs typeface="+mn-cs"/>
              </a:rPr>
              <a:t> placeholder with the name of your Office 365 tenant, and the </a:t>
            </a:r>
            <a:r>
              <a:rPr lang="en-US" sz="900" b="1" i="0" kern="1200" dirty="0">
                <a:solidFill>
                  <a:schemeClr val="tx1"/>
                </a:solidFill>
                <a:effectLst/>
                <a:latin typeface="Segoe UI Light" pitchFamily="34" charset="0"/>
                <a:ea typeface="+mn-ea"/>
                <a:cs typeface="+mn-cs"/>
              </a:rPr>
              <a:t>&lt;your-CDN-origin-Id&gt;</a:t>
            </a:r>
            <a:r>
              <a:rPr lang="en-US" sz="900" b="0" i="0" kern="1200" dirty="0">
                <a:solidFill>
                  <a:schemeClr val="tx1"/>
                </a:solidFill>
                <a:effectLst/>
                <a:latin typeface="Segoe UI Light" pitchFamily="34" charset="0"/>
                <a:ea typeface="+mn-ea"/>
                <a:cs typeface="+mn-cs"/>
              </a:rPr>
              <a:t> placeholder with the </a:t>
            </a:r>
            <a:r>
              <a:rPr lang="en-US" sz="900" b="1" i="0" kern="1200" dirty="0">
                <a:solidFill>
                  <a:schemeClr val="tx1"/>
                </a:solidFill>
                <a:effectLst/>
                <a:latin typeface="Segoe UI Light" pitchFamily="34" charset="0"/>
                <a:ea typeface="+mn-ea"/>
                <a:cs typeface="+mn-cs"/>
              </a:rPr>
              <a:t>CDN Origin Id</a:t>
            </a:r>
            <a:r>
              <a:rPr lang="en-US" sz="900" b="0" i="0" kern="1200" dirty="0">
                <a:solidFill>
                  <a:schemeClr val="tx1"/>
                </a:solidFill>
                <a:effectLst/>
                <a:latin typeface="Segoe UI Light" pitchFamily="34" charset="0"/>
                <a:ea typeface="+mn-ea"/>
                <a:cs typeface="+mn-cs"/>
              </a:rPr>
              <a:t> you created in the previous steps.</a:t>
            </a:r>
            <a:endParaRPr lang="en-US" dirty="0"/>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19350242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1313430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10721760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The </a:t>
            </a:r>
            <a:r>
              <a:rPr lang="en-US" sz="900" b="0" i="1" kern="1200" dirty="0">
                <a:solidFill>
                  <a:schemeClr val="tx1"/>
                </a:solidFill>
                <a:effectLst/>
                <a:latin typeface="Segoe UI Light" pitchFamily="34" charset="0"/>
                <a:ea typeface="+mn-ea"/>
                <a:cs typeface="+mn-cs"/>
              </a:rPr>
              <a:t>most</a:t>
            </a:r>
            <a:r>
              <a:rPr lang="en-US" sz="900" b="0" i="0" kern="1200" dirty="0">
                <a:solidFill>
                  <a:schemeClr val="tx1"/>
                </a:solidFill>
                <a:effectLst/>
                <a:latin typeface="Segoe UI Light" pitchFamily="34" charset="0"/>
                <a:ea typeface="+mn-ea"/>
                <a:cs typeface="+mn-cs"/>
              </a:rPr>
              <a:t> important things in your </a:t>
            </a:r>
            <a:r>
              <a:rPr lang="en-US" sz="900" b="0" i="0" kern="1200" dirty="0" err="1">
                <a:solidFill>
                  <a:schemeClr val="tx1"/>
                </a:solidFill>
                <a:effectLst/>
                <a:latin typeface="Segoe UI Light" pitchFamily="34" charset="0"/>
                <a:ea typeface="+mn-ea"/>
                <a:cs typeface="+mn-cs"/>
              </a:rPr>
              <a:t>package.json</a:t>
            </a:r>
            <a:r>
              <a:rPr lang="en-US" sz="900" b="0" i="0" kern="1200" dirty="0">
                <a:solidFill>
                  <a:schemeClr val="tx1"/>
                </a:solidFill>
                <a:effectLst/>
                <a:latin typeface="Segoe UI Light" pitchFamily="34" charset="0"/>
                <a:ea typeface="+mn-ea"/>
                <a:cs typeface="+mn-cs"/>
              </a:rPr>
              <a:t> are the name and version fields. Those are actually required, and your package won't install without them. The name and version together form an identifier that is assumed to be completely unique. Changes to the package should come along with changes to the version.</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Version must be </a:t>
            </a:r>
            <a:r>
              <a:rPr lang="en-US" sz="900" b="0" i="0" kern="1200" dirty="0" err="1">
                <a:solidFill>
                  <a:schemeClr val="tx1"/>
                </a:solidFill>
                <a:effectLst/>
                <a:latin typeface="Segoe UI Light" pitchFamily="34" charset="0"/>
                <a:ea typeface="+mn-ea"/>
                <a:cs typeface="+mn-cs"/>
              </a:rPr>
              <a:t>parseable</a:t>
            </a:r>
            <a:r>
              <a:rPr lang="en-US" sz="900" b="0" i="0" kern="1200" dirty="0">
                <a:solidFill>
                  <a:schemeClr val="tx1"/>
                </a:solidFill>
                <a:effectLst/>
                <a:latin typeface="Segoe UI Light" pitchFamily="34" charset="0"/>
                <a:ea typeface="+mn-ea"/>
                <a:cs typeface="+mn-cs"/>
              </a:rPr>
              <a:t> by </a:t>
            </a:r>
            <a:r>
              <a:rPr lang="en-US" sz="900" b="0" i="0" kern="1200" dirty="0">
                <a:solidFill>
                  <a:schemeClr val="tx1"/>
                </a:solidFill>
                <a:effectLst/>
                <a:latin typeface="Segoe UI Light" pitchFamily="34" charset="0"/>
                <a:ea typeface="+mn-ea"/>
                <a:cs typeface="+mn-cs"/>
                <a:hlinkClick r:id="rId3"/>
              </a:rPr>
              <a:t>node-</a:t>
            </a:r>
            <a:r>
              <a:rPr lang="en-US" sz="900" b="0" i="0" kern="1200" dirty="0" err="1">
                <a:solidFill>
                  <a:schemeClr val="tx1"/>
                </a:solidFill>
                <a:effectLst/>
                <a:latin typeface="Segoe UI Light" pitchFamily="34" charset="0"/>
                <a:ea typeface="+mn-ea"/>
                <a:cs typeface="+mn-cs"/>
                <a:hlinkClick r:id="rId3"/>
              </a:rPr>
              <a:t>semver</a:t>
            </a:r>
            <a:r>
              <a:rPr lang="en-US" sz="900" b="0" i="0" kern="1200" dirty="0">
                <a:solidFill>
                  <a:schemeClr val="tx1"/>
                </a:solidFill>
                <a:effectLst/>
                <a:latin typeface="Segoe UI Light" pitchFamily="34" charset="0"/>
                <a:ea typeface="+mn-ea"/>
                <a:cs typeface="+mn-cs"/>
              </a:rPr>
              <a:t>, which is bundled with </a:t>
            </a:r>
            <a:r>
              <a:rPr lang="en-US" sz="900" b="0" i="0" kern="1200" dirty="0" err="1">
                <a:solidFill>
                  <a:schemeClr val="tx1"/>
                </a:solidFill>
                <a:effectLst/>
                <a:latin typeface="Segoe UI Light" pitchFamily="34" charset="0"/>
                <a:ea typeface="+mn-ea"/>
                <a:cs typeface="+mn-cs"/>
              </a:rPr>
              <a:t>npm</a:t>
            </a:r>
            <a:r>
              <a:rPr lang="en-US" sz="900" b="0" i="0" kern="1200" dirty="0">
                <a:solidFill>
                  <a:schemeClr val="tx1"/>
                </a:solidFill>
                <a:effectLst/>
                <a:latin typeface="Segoe UI Light" pitchFamily="34" charset="0"/>
                <a:ea typeface="+mn-ea"/>
                <a:cs typeface="+mn-cs"/>
              </a:rPr>
              <a:t> as a dependency. (</a:t>
            </a:r>
            <a:r>
              <a:rPr lang="en-US" sz="900" b="0" i="0" kern="1200" dirty="0" err="1">
                <a:solidFill>
                  <a:schemeClr val="tx1"/>
                </a:solidFill>
                <a:effectLst/>
                <a:latin typeface="Segoe UI Light" pitchFamily="34" charset="0"/>
                <a:ea typeface="+mn-ea"/>
                <a:cs typeface="+mn-cs"/>
              </a:rPr>
              <a:t>npm</a:t>
            </a:r>
            <a:r>
              <a:rPr lang="en-US" sz="900" b="0" i="0" kern="1200" dirty="0">
                <a:solidFill>
                  <a:schemeClr val="tx1"/>
                </a:solidFill>
                <a:effectLst/>
                <a:latin typeface="Segoe UI Light" pitchFamily="34" charset="0"/>
                <a:ea typeface="+mn-ea"/>
                <a:cs typeface="+mn-cs"/>
              </a:rPr>
              <a:t> install </a:t>
            </a:r>
            <a:r>
              <a:rPr lang="en-US" sz="900" b="0" i="0" kern="1200" dirty="0" err="1">
                <a:solidFill>
                  <a:schemeClr val="tx1"/>
                </a:solidFill>
                <a:effectLst/>
                <a:latin typeface="Segoe UI Light" pitchFamily="34" charset="0"/>
                <a:ea typeface="+mn-ea"/>
                <a:cs typeface="+mn-cs"/>
              </a:rPr>
              <a:t>semver</a:t>
            </a:r>
            <a:r>
              <a:rPr lang="en-US" sz="900" b="0" i="0" kern="1200" dirty="0">
                <a:solidFill>
                  <a:schemeClr val="tx1"/>
                </a:solidFill>
                <a:effectLst/>
                <a:latin typeface="Segoe UI Light" pitchFamily="34" charset="0"/>
                <a:ea typeface="+mn-ea"/>
                <a:cs typeface="+mn-cs"/>
              </a:rPr>
              <a:t> to use it yourself.)</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More on version numbers and ranges at </a:t>
            </a:r>
            <a:r>
              <a:rPr lang="en-US" sz="900" b="0" i="0" kern="1200" dirty="0" err="1">
                <a:solidFill>
                  <a:schemeClr val="tx1"/>
                </a:solidFill>
                <a:effectLst/>
                <a:latin typeface="Segoe UI Light" pitchFamily="34" charset="0"/>
                <a:ea typeface="+mn-ea"/>
                <a:cs typeface="+mn-cs"/>
                <a:hlinkClick r:id="rId4"/>
              </a:rPr>
              <a:t>semver</a:t>
            </a:r>
            <a:r>
              <a:rPr lang="en-US" sz="900" b="0" i="0" kern="1200" dirty="0">
                <a:solidFill>
                  <a:schemeClr val="tx1"/>
                </a:solidFill>
                <a:effectLst/>
                <a:latin typeface="Segoe UI Light" pitchFamily="34" charset="0"/>
                <a:ea typeface="+mn-ea"/>
                <a:cs typeface="+mn-cs"/>
              </a:rPr>
              <a:t>.</a:t>
            </a:r>
          </a:p>
          <a:p>
            <a:endParaRPr lang="en-US" dirty="0"/>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1374919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4681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Apps</a:t>
            </a:r>
            <a:r>
              <a:rPr lang="en-US" baseline="0" dirty="0"/>
              <a:t> can be deployed to a marketplace, either a public “SharePoint Marketplace” where other people can purchase and install your app, just like other marketplaces for smart phones, or using the App Catalog which acts like a private tenant-specific marketplace where apps aren’t bought and sold, rather they are just deployed by corporate developers or when administrators buy licenses and deploy the purchased app to the catalog.</a:t>
            </a:r>
            <a:endParaRPr lang="en-US" dirty="0"/>
          </a:p>
        </p:txBody>
      </p:sp>
    </p:spTree>
    <p:extLst>
      <p:ext uri="{BB962C8B-B14F-4D97-AF65-F5344CB8AC3E}">
        <p14:creationId xmlns:p14="http://schemas.microsoft.com/office/powerpoint/2010/main" val="2401889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27726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215462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659849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755906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4035578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Open the </a:t>
            </a:r>
            <a:r>
              <a:rPr lang="en-US" sz="900" b="1" i="0" kern="1200" dirty="0">
                <a:solidFill>
                  <a:schemeClr val="tx1"/>
                </a:solidFill>
                <a:effectLst/>
                <a:latin typeface="Segoe UI Light" pitchFamily="34" charset="0"/>
                <a:ea typeface="+mn-ea"/>
                <a:cs typeface="+mn-cs"/>
              </a:rPr>
              <a:t>SharePoint Online Management Shell</a:t>
            </a:r>
            <a:r>
              <a:rPr lang="en-US" sz="900" b="0" i="0" kern="1200" dirty="0">
                <a:solidFill>
                  <a:schemeClr val="tx1"/>
                </a:solidFill>
                <a:effectLst/>
                <a:latin typeface="Segoe UI Light" pitchFamily="34" charset="0"/>
                <a:ea typeface="+mn-ea"/>
                <a:cs typeface="+mn-cs"/>
              </a:rPr>
              <a:t>.</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Connect to your Office 365 Developer Tenant within PowerShell session by executing the following commands:</a:t>
            </a:r>
          </a:p>
          <a:p>
            <a:r>
              <a:rPr lang="en-US" sz="900" b="0" i="0" kern="1200" dirty="0">
                <a:solidFill>
                  <a:schemeClr val="tx1"/>
                </a:solidFill>
                <a:effectLst/>
                <a:latin typeface="Segoe UI Light" pitchFamily="34" charset="0"/>
                <a:ea typeface="+mn-ea"/>
                <a:cs typeface="+mn-cs"/>
              </a:rPr>
              <a:t>$creds = Get-Credential </a:t>
            </a:r>
          </a:p>
          <a:p>
            <a:r>
              <a:rPr lang="en-US" sz="900" b="0" i="0" kern="1200" dirty="0">
                <a:solidFill>
                  <a:schemeClr val="tx1"/>
                </a:solidFill>
                <a:effectLst/>
                <a:latin typeface="Segoe UI Light" pitchFamily="34" charset="0"/>
                <a:ea typeface="+mn-ea"/>
                <a:cs typeface="+mn-cs"/>
              </a:rPr>
              <a:t>Connect-</a:t>
            </a:r>
            <a:r>
              <a:rPr lang="en-US" sz="900" b="0" i="0" kern="1200" dirty="0" err="1">
                <a:solidFill>
                  <a:schemeClr val="tx1"/>
                </a:solidFill>
                <a:effectLst/>
                <a:latin typeface="Segoe UI Light" pitchFamily="34" charset="0"/>
                <a:ea typeface="+mn-ea"/>
                <a:cs typeface="+mn-cs"/>
              </a:rPr>
              <a:t>SPOService</a:t>
            </a:r>
            <a:r>
              <a:rPr lang="en-US" sz="900" b="0" i="0" kern="1200" dirty="0">
                <a:solidFill>
                  <a:schemeClr val="tx1"/>
                </a:solidFill>
                <a:effectLst/>
                <a:latin typeface="Segoe UI Light" pitchFamily="34" charset="0"/>
                <a:ea typeface="+mn-ea"/>
                <a:cs typeface="+mn-cs"/>
              </a:rPr>
              <a:t> -</a:t>
            </a:r>
            <a:r>
              <a:rPr lang="en-US" sz="900" b="0" i="0" kern="1200" dirty="0" err="1">
                <a:solidFill>
                  <a:schemeClr val="tx1"/>
                </a:solidFill>
                <a:effectLst/>
                <a:latin typeface="Segoe UI Light" pitchFamily="34" charset="0"/>
                <a:ea typeface="+mn-ea"/>
                <a:cs typeface="+mn-cs"/>
              </a:rPr>
              <a:t>Url</a:t>
            </a:r>
            <a:r>
              <a:rPr lang="en-US" sz="900" b="0" i="0" kern="1200" dirty="0">
                <a:solidFill>
                  <a:schemeClr val="tx1"/>
                </a:solidFill>
                <a:effectLst/>
                <a:latin typeface="Segoe UI Light" pitchFamily="34" charset="0"/>
                <a:ea typeface="+mn-ea"/>
                <a:cs typeface="+mn-cs"/>
              </a:rPr>
              <a:t> https://&lt;TENANCY&gt;-admin.sharepoint.com/ -Credential $creds</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Enable the Public CDN in the tenant by executing the following command:</a:t>
            </a:r>
          </a:p>
          <a:p>
            <a:r>
              <a:rPr lang="en-US" sz="900" b="0" i="0" kern="1200" dirty="0">
                <a:solidFill>
                  <a:schemeClr val="tx1"/>
                </a:solidFill>
                <a:effectLst/>
                <a:latin typeface="Segoe UI Light" pitchFamily="34" charset="0"/>
                <a:ea typeface="+mn-ea"/>
                <a:cs typeface="+mn-cs"/>
              </a:rPr>
              <a:t>Set-</a:t>
            </a:r>
            <a:r>
              <a:rPr lang="en-US" sz="900" b="0" i="0" kern="1200" dirty="0" err="1">
                <a:solidFill>
                  <a:schemeClr val="tx1"/>
                </a:solidFill>
                <a:effectLst/>
                <a:latin typeface="Segoe UI Light" pitchFamily="34" charset="0"/>
                <a:ea typeface="+mn-ea"/>
                <a:cs typeface="+mn-cs"/>
              </a:rPr>
              <a:t>SPOTenant</a:t>
            </a:r>
            <a:r>
              <a:rPr lang="en-US" sz="900" b="0" i="0" kern="1200" dirty="0">
                <a:solidFill>
                  <a:schemeClr val="tx1"/>
                </a:solidFill>
                <a:effectLst/>
                <a:latin typeface="Segoe UI Light" pitchFamily="34" charset="0"/>
                <a:ea typeface="+mn-ea"/>
                <a:cs typeface="+mn-cs"/>
              </a:rPr>
              <a:t> -</a:t>
            </a:r>
            <a:r>
              <a:rPr lang="en-US" sz="900" b="0" i="0" kern="1200" dirty="0" err="1">
                <a:solidFill>
                  <a:schemeClr val="tx1"/>
                </a:solidFill>
                <a:effectLst/>
                <a:latin typeface="Segoe UI Light" pitchFamily="34" charset="0"/>
                <a:ea typeface="+mn-ea"/>
                <a:cs typeface="+mn-cs"/>
              </a:rPr>
              <a:t>PublicCdnEnabled</a:t>
            </a:r>
            <a:r>
              <a:rPr lang="en-US" sz="900" b="0" i="0" kern="1200" dirty="0">
                <a:solidFill>
                  <a:schemeClr val="tx1"/>
                </a:solidFill>
                <a:effectLst/>
                <a:latin typeface="Segoe UI Light" pitchFamily="34" charset="0"/>
                <a:ea typeface="+mn-ea"/>
                <a:cs typeface="+mn-cs"/>
              </a:rPr>
              <a:t> $true</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Configure the allowed file extensions by executing the following command:</a:t>
            </a:r>
          </a:p>
          <a:p>
            <a:r>
              <a:rPr lang="en-US" sz="900" b="0" i="0" kern="1200" dirty="0">
                <a:solidFill>
                  <a:schemeClr val="tx1"/>
                </a:solidFill>
                <a:effectLst/>
                <a:latin typeface="Segoe UI Light" pitchFamily="34" charset="0"/>
                <a:ea typeface="+mn-ea"/>
                <a:cs typeface="+mn-cs"/>
              </a:rPr>
              <a:t>Set-</a:t>
            </a:r>
            <a:r>
              <a:rPr lang="en-US" sz="900" b="0" i="0" kern="1200" dirty="0" err="1">
                <a:solidFill>
                  <a:schemeClr val="tx1"/>
                </a:solidFill>
                <a:effectLst/>
                <a:latin typeface="Segoe UI Light" pitchFamily="34" charset="0"/>
                <a:ea typeface="+mn-ea"/>
                <a:cs typeface="+mn-cs"/>
              </a:rPr>
              <a:t>SPOTenant</a:t>
            </a:r>
            <a:r>
              <a:rPr lang="en-US" sz="900" b="0" i="0" kern="1200" dirty="0">
                <a:solidFill>
                  <a:schemeClr val="tx1"/>
                </a:solidFill>
                <a:effectLst/>
                <a:latin typeface="Segoe UI Light" pitchFamily="34" charset="0"/>
                <a:ea typeface="+mn-ea"/>
                <a:cs typeface="+mn-cs"/>
              </a:rPr>
              <a:t> -</a:t>
            </a:r>
            <a:r>
              <a:rPr lang="en-US" sz="900" b="0" i="0" kern="1200" dirty="0" err="1">
                <a:solidFill>
                  <a:schemeClr val="tx1"/>
                </a:solidFill>
                <a:effectLst/>
                <a:latin typeface="Segoe UI Light" pitchFamily="34" charset="0"/>
                <a:ea typeface="+mn-ea"/>
                <a:cs typeface="+mn-cs"/>
              </a:rPr>
              <a:t>PublicCdnAllowedFileTypes</a:t>
            </a:r>
            <a:r>
              <a:rPr lang="en-US" sz="900" b="0" i="0" kern="1200" dirty="0">
                <a:solidFill>
                  <a:schemeClr val="tx1"/>
                </a:solidFill>
                <a:effectLst/>
                <a:latin typeface="Segoe UI Light" pitchFamily="34" charset="0"/>
                <a:ea typeface="+mn-ea"/>
                <a:cs typeface="+mn-cs"/>
              </a:rPr>
              <a:t> "CSS,EOT,GIF,ICO,JPEG,JPG,JS,MAP,PNG,SVG,TTF,WOFF,TXT“</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Add the CDN Origin by executing the following command:</a:t>
            </a:r>
          </a:p>
          <a:p>
            <a:r>
              <a:rPr lang="en-US" sz="900" b="0" i="0" kern="1200" dirty="0">
                <a:solidFill>
                  <a:schemeClr val="tx1"/>
                </a:solidFill>
                <a:effectLst/>
                <a:latin typeface="Segoe UI Light" pitchFamily="34" charset="0"/>
                <a:ea typeface="+mn-ea"/>
                <a:cs typeface="+mn-cs"/>
              </a:rPr>
              <a:t>New-</a:t>
            </a:r>
            <a:r>
              <a:rPr lang="en-US" sz="900" b="0" i="0" kern="1200" dirty="0" err="1">
                <a:solidFill>
                  <a:schemeClr val="tx1"/>
                </a:solidFill>
                <a:effectLst/>
                <a:latin typeface="Segoe UI Light" pitchFamily="34" charset="0"/>
                <a:ea typeface="+mn-ea"/>
                <a:cs typeface="+mn-cs"/>
              </a:rPr>
              <a:t>SPOPublicCdnOrigin</a:t>
            </a:r>
            <a:r>
              <a:rPr lang="en-US" sz="900" b="0" i="0" kern="1200" dirty="0">
                <a:solidFill>
                  <a:schemeClr val="tx1"/>
                </a:solidFill>
                <a:effectLst/>
                <a:latin typeface="Segoe UI Light" pitchFamily="34" charset="0"/>
                <a:ea typeface="+mn-ea"/>
                <a:cs typeface="+mn-cs"/>
              </a:rPr>
              <a:t> -</a:t>
            </a:r>
            <a:r>
              <a:rPr lang="en-US" sz="900" b="0" i="0" kern="1200" dirty="0" err="1">
                <a:solidFill>
                  <a:schemeClr val="tx1"/>
                </a:solidFill>
                <a:effectLst/>
                <a:latin typeface="Segoe UI Light" pitchFamily="34" charset="0"/>
                <a:ea typeface="+mn-ea"/>
                <a:cs typeface="+mn-cs"/>
              </a:rPr>
              <a:t>Url</a:t>
            </a:r>
            <a:r>
              <a:rPr lang="en-US" sz="900" b="0" i="0" kern="1200" dirty="0">
                <a:solidFill>
                  <a:schemeClr val="tx1"/>
                </a:solidFill>
                <a:effectLst/>
                <a:latin typeface="Segoe UI Light" pitchFamily="34" charset="0"/>
                <a:ea typeface="+mn-ea"/>
                <a:cs typeface="+mn-cs"/>
              </a:rPr>
              <a:t> "https://&lt;TENANCY&gt;.sharepoint.com/sites/dev/</a:t>
            </a:r>
            <a:r>
              <a:rPr lang="en-US" sz="900" b="0" i="0" kern="1200" dirty="0" err="1">
                <a:solidFill>
                  <a:schemeClr val="tx1"/>
                </a:solidFill>
                <a:effectLst/>
                <a:latin typeface="Segoe UI Light" pitchFamily="34" charset="0"/>
                <a:ea typeface="+mn-ea"/>
                <a:cs typeface="+mn-cs"/>
              </a:rPr>
              <a:t>siteassets</a:t>
            </a:r>
            <a:r>
              <a:rPr lang="en-US" sz="900" b="0" i="0" kern="1200" dirty="0">
                <a:solidFill>
                  <a:schemeClr val="tx1"/>
                </a:solidFill>
                <a:effectLst/>
                <a:latin typeface="Segoe UI Light" pitchFamily="34" charset="0"/>
                <a:ea typeface="+mn-ea"/>
                <a:cs typeface="+mn-cs"/>
              </a:rPr>
              <a:t>/</a:t>
            </a:r>
            <a:r>
              <a:rPr lang="en-US" sz="900" b="0" i="0" kern="1200" dirty="0" err="1">
                <a:solidFill>
                  <a:schemeClr val="tx1"/>
                </a:solidFill>
                <a:effectLst/>
                <a:latin typeface="Segoe UI Light" pitchFamily="34" charset="0"/>
                <a:ea typeface="+mn-ea"/>
                <a:cs typeface="+mn-cs"/>
              </a:rPr>
              <a:t>cdn</a:t>
            </a:r>
            <a:r>
              <a:rPr lang="en-US" sz="900" b="0" i="0" kern="1200" dirty="0">
                <a:solidFill>
                  <a:schemeClr val="tx1"/>
                </a:solidFill>
                <a:effectLst/>
                <a:latin typeface="Segoe UI Light" pitchFamily="34" charset="0"/>
                <a:ea typeface="+mn-ea"/>
                <a:cs typeface="+mn-cs"/>
              </a:rPr>
              <a:t>“</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Get the CDN Origin Id by executing the following command:</a:t>
            </a:r>
          </a:p>
          <a:p>
            <a:r>
              <a:rPr lang="en-US" sz="900" b="0" i="0" kern="1200" dirty="0">
                <a:solidFill>
                  <a:schemeClr val="tx1"/>
                </a:solidFill>
                <a:effectLst/>
                <a:latin typeface="Segoe UI Light" pitchFamily="34" charset="0"/>
                <a:ea typeface="+mn-ea"/>
                <a:cs typeface="+mn-cs"/>
              </a:rPr>
              <a:t>Get-</a:t>
            </a:r>
            <a:r>
              <a:rPr lang="en-US" sz="900" b="0" i="0" kern="1200" dirty="0" err="1">
                <a:solidFill>
                  <a:schemeClr val="tx1"/>
                </a:solidFill>
                <a:effectLst/>
                <a:latin typeface="Segoe UI Light" pitchFamily="34" charset="0"/>
                <a:ea typeface="+mn-ea"/>
                <a:cs typeface="+mn-cs"/>
              </a:rPr>
              <a:t>SPOPublicCdnOrigins</a:t>
            </a:r>
            <a:endParaRPr lang="en-US" sz="900" b="0" i="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14806208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a:t>Module Title</a:t>
            </a:r>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a:t>Module Subtitle (optional)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679450" indent="0">
              <a:buFont typeface="Arial" pitchFamily="34" charset="0"/>
              <a:buNone/>
              <a:defRPr b="0">
                <a:latin typeface="Lucida Console" panose="020B0609040504020204" pitchFamily="49" charset="0"/>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6" name="Table Placeholder 5"/>
          <p:cNvSpPr>
            <a:spLocks noGrp="1"/>
          </p:cNvSpPr>
          <p:nvPr>
            <p:ph type="tbl" sz="quarter" idx="11"/>
          </p:nvPr>
        </p:nvSpPr>
        <p:spPr>
          <a:xfrm>
            <a:off x="457200" y="1600200"/>
            <a:ext cx="8229600" cy="4953000"/>
          </a:xfrm>
        </p:spPr>
        <p:txBody>
          <a:bodyPr/>
          <a:lstStyle/>
          <a:p>
            <a:r>
              <a:rPr lang="en-US"/>
              <a:t>Click icon to add table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a:t>Demo Title</a:t>
            </a:r>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6474" t="2554" b="36337"/>
          <a:stretch/>
        </p:blipFill>
        <p:spPr bwMode="auto">
          <a:xfrm>
            <a:off x="-1191" y="-2"/>
            <a:ext cx="5659324"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570458" y="562457"/>
            <a:ext cx="8060249" cy="609398"/>
          </a:xfrm>
        </p:spPr>
        <p:txBody>
          <a:bodyPr anchor="b" anchorCtr="0">
            <a:noAutofit/>
          </a:bodyPr>
          <a:lstStyle>
            <a:lvl1pPr>
              <a:defRPr sz="3001">
                <a:solidFill>
                  <a:srgbClr val="0072C6"/>
                </a:solidFill>
              </a:defRPr>
            </a:lvl1pPr>
          </a:lstStyle>
          <a:p>
            <a:r>
              <a:rPr lang="en-US"/>
              <a:t>Click to edit Master title style</a:t>
            </a:r>
            <a:endParaRPr lang="en-US" dirty="0"/>
          </a:p>
        </p:txBody>
      </p:sp>
      <p:sp>
        <p:nvSpPr>
          <p:cNvPr id="5" name="Rectangle 4"/>
          <p:cNvSpPr/>
          <p:nvPr userDrawn="1"/>
        </p:nvSpPr>
        <p:spPr bwMode="gray">
          <a:xfrm flipV="1">
            <a:off x="456129" y="6476999"/>
            <a:ext cx="8231743"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6" name="Rectangle 5"/>
          <p:cNvSpPr/>
          <p:nvPr userDrawn="1"/>
        </p:nvSpPr>
        <p:spPr bwMode="gray">
          <a:xfrm>
            <a:off x="0" y="1217029"/>
            <a:ext cx="8687871"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Tree>
    <p:extLst>
      <p:ext uri="{BB962C8B-B14F-4D97-AF65-F5344CB8AC3E}">
        <p14:creationId xmlns:p14="http://schemas.microsoft.com/office/powerpoint/2010/main" val="1644451261"/>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a:t>Slide Title</a:t>
            </a:r>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8"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0" r:id="rId6"/>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spfxwpstorage.blob.core.windows.net/helloworld-webpart"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Packaging and Deploying SharePoint Framework Solutions</a:t>
            </a:r>
            <a:endParaRPr lang="en-US" sz="2700" dirty="0"/>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16B96-B763-4B76-9F4E-46A093A4B801}"/>
              </a:ext>
            </a:extLst>
          </p:cNvPr>
          <p:cNvSpPr>
            <a:spLocks noGrp="1"/>
          </p:cNvSpPr>
          <p:nvPr>
            <p:ph type="title"/>
          </p:nvPr>
        </p:nvSpPr>
        <p:spPr/>
        <p:txBody>
          <a:bodyPr/>
          <a:lstStyle/>
          <a:p>
            <a:r>
              <a:rPr lang="en-US" dirty="0"/>
              <a:t>Building a </a:t>
            </a:r>
            <a:r>
              <a:rPr lang="en-US" dirty="0" err="1"/>
              <a:t>SPFx</a:t>
            </a:r>
            <a:r>
              <a:rPr lang="en-US" dirty="0"/>
              <a:t> Solution</a:t>
            </a:r>
          </a:p>
        </p:txBody>
      </p:sp>
      <p:sp>
        <p:nvSpPr>
          <p:cNvPr id="5" name="Content Placeholder 4">
            <a:extLst>
              <a:ext uri="{FF2B5EF4-FFF2-40B4-BE49-F238E27FC236}">
                <a16:creationId xmlns:a16="http://schemas.microsoft.com/office/drawing/2014/main" id="{7FA7075D-97C5-49B3-A06F-A6B56A488E38}"/>
              </a:ext>
            </a:extLst>
          </p:cNvPr>
          <p:cNvSpPr>
            <a:spLocks noGrp="1"/>
          </p:cNvSpPr>
          <p:nvPr>
            <p:ph idx="1"/>
          </p:nvPr>
        </p:nvSpPr>
        <p:spPr/>
        <p:txBody>
          <a:bodyPr/>
          <a:lstStyle/>
          <a:p>
            <a:r>
              <a:rPr lang="en-US" dirty="0"/>
              <a:t>Done by executing gulp package-solution</a:t>
            </a:r>
          </a:p>
          <a:p>
            <a:pPr lvl="1"/>
            <a:r>
              <a:rPr lang="en-US" dirty="0"/>
              <a:t>Can be done with or without </a:t>
            </a:r>
            <a:r>
              <a:rPr lang="en-US" sz="1800" b="1" dirty="0">
                <a:solidFill>
                  <a:srgbClr val="87451D"/>
                </a:solidFill>
                <a:latin typeface="Lucida Console" panose="020B0609040504020204" pitchFamily="49" charset="0"/>
              </a:rPr>
              <a:t>--ship</a:t>
            </a:r>
            <a:r>
              <a:rPr lang="en-US" dirty="0">
                <a:solidFill>
                  <a:srgbClr val="87451D"/>
                </a:solidFill>
              </a:rPr>
              <a:t> </a:t>
            </a:r>
            <a:r>
              <a:rPr lang="en-US" dirty="0"/>
              <a:t>parameter</a:t>
            </a:r>
          </a:p>
          <a:p>
            <a:pPr lvl="1"/>
            <a:endParaRPr lang="en-US" dirty="0"/>
          </a:p>
          <a:p>
            <a:endParaRPr lang="en-US" dirty="0"/>
          </a:p>
          <a:p>
            <a:endParaRPr lang="en-US" dirty="0"/>
          </a:p>
          <a:p>
            <a:pPr lvl="1"/>
            <a:r>
              <a:rPr lang="en-US" dirty="0"/>
              <a:t>Generates zip archive with </a:t>
            </a:r>
            <a:r>
              <a:rPr lang="en-US" sz="1800" b="1" dirty="0">
                <a:solidFill>
                  <a:srgbClr val="87451D"/>
                </a:solidFill>
                <a:latin typeface="Lucida Console" panose="020B0609040504020204" pitchFamily="49" charset="0"/>
              </a:rPr>
              <a:t>.</a:t>
            </a:r>
            <a:r>
              <a:rPr lang="en-US" sz="1800" b="1" dirty="0" err="1">
                <a:solidFill>
                  <a:srgbClr val="87451D"/>
                </a:solidFill>
                <a:latin typeface="Lucida Console" panose="020B0609040504020204" pitchFamily="49" charset="0"/>
              </a:rPr>
              <a:t>sppkg</a:t>
            </a:r>
            <a:r>
              <a:rPr lang="en-US" dirty="0"/>
              <a:t> extension</a:t>
            </a:r>
          </a:p>
        </p:txBody>
      </p:sp>
      <p:pic>
        <p:nvPicPr>
          <p:cNvPr id="3" name="Picture 2">
            <a:extLst>
              <a:ext uri="{FF2B5EF4-FFF2-40B4-BE49-F238E27FC236}">
                <a16:creationId xmlns:a16="http://schemas.microsoft.com/office/drawing/2014/main" id="{3422EEB5-9906-4F55-87A0-ECCB5E3F8A1F}"/>
              </a:ext>
            </a:extLst>
          </p:cNvPr>
          <p:cNvPicPr>
            <a:picLocks noChangeAspect="1"/>
          </p:cNvPicPr>
          <p:nvPr/>
        </p:nvPicPr>
        <p:blipFill>
          <a:blip r:embed="rId2"/>
          <a:stretch>
            <a:fillRect/>
          </a:stretch>
        </p:blipFill>
        <p:spPr>
          <a:xfrm>
            <a:off x="1181100" y="2483628"/>
            <a:ext cx="6096000" cy="1339006"/>
          </a:xfrm>
          <a:prstGeom prst="rect">
            <a:avLst/>
          </a:prstGeom>
        </p:spPr>
      </p:pic>
      <p:pic>
        <p:nvPicPr>
          <p:cNvPr id="4" name="Picture 3">
            <a:extLst>
              <a:ext uri="{FF2B5EF4-FFF2-40B4-BE49-F238E27FC236}">
                <a16:creationId xmlns:a16="http://schemas.microsoft.com/office/drawing/2014/main" id="{397C5EA3-AC94-4FCF-AC0B-FAB0F9A6BE50}"/>
              </a:ext>
            </a:extLst>
          </p:cNvPr>
          <p:cNvPicPr>
            <a:picLocks noChangeAspect="1"/>
          </p:cNvPicPr>
          <p:nvPr/>
        </p:nvPicPr>
        <p:blipFill>
          <a:blip r:embed="rId3"/>
          <a:stretch>
            <a:fillRect/>
          </a:stretch>
        </p:blipFill>
        <p:spPr>
          <a:xfrm>
            <a:off x="1181100" y="4364826"/>
            <a:ext cx="1943100" cy="2281933"/>
          </a:xfrm>
          <a:prstGeom prst="rect">
            <a:avLst/>
          </a:prstGeom>
        </p:spPr>
      </p:pic>
    </p:spTree>
    <p:extLst>
      <p:ext uri="{BB962C8B-B14F-4D97-AF65-F5344CB8AC3E}">
        <p14:creationId xmlns:p14="http://schemas.microsoft.com/office/powerpoint/2010/main" val="2514012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53596-0B99-43C0-829C-9763925F12F5}"/>
              </a:ext>
            </a:extLst>
          </p:cNvPr>
          <p:cNvSpPr>
            <a:spLocks noGrp="1"/>
          </p:cNvSpPr>
          <p:nvPr>
            <p:ph type="title"/>
          </p:nvPr>
        </p:nvSpPr>
        <p:spPr/>
        <p:txBody>
          <a:bodyPr/>
          <a:lstStyle/>
          <a:p>
            <a:r>
              <a:rPr lang="en-US" dirty="0"/>
              <a:t>Enabling the Office 365 CDN</a:t>
            </a:r>
          </a:p>
        </p:txBody>
      </p:sp>
      <p:sp>
        <p:nvSpPr>
          <p:cNvPr id="3" name="Content Placeholder 2">
            <a:extLst>
              <a:ext uri="{FF2B5EF4-FFF2-40B4-BE49-F238E27FC236}">
                <a16:creationId xmlns:a16="http://schemas.microsoft.com/office/drawing/2014/main" id="{8634ADFC-8327-4A20-A24A-2ACAC9BC6B4D}"/>
              </a:ext>
            </a:extLst>
          </p:cNvPr>
          <p:cNvSpPr>
            <a:spLocks noGrp="1"/>
          </p:cNvSpPr>
          <p:nvPr>
            <p:ph idx="1"/>
          </p:nvPr>
        </p:nvSpPr>
        <p:spPr/>
        <p:txBody>
          <a:bodyPr>
            <a:normAutofit/>
          </a:bodyPr>
          <a:lstStyle/>
          <a:p>
            <a:r>
              <a:rPr lang="en-US" sz="2400" dirty="0"/>
              <a:t>Office 365 provides CDN for </a:t>
            </a:r>
            <a:r>
              <a:rPr lang="en-US" sz="2400" dirty="0" err="1"/>
              <a:t>SPFx</a:t>
            </a:r>
            <a:r>
              <a:rPr lang="en-US" sz="2400" dirty="0"/>
              <a:t> solution deployment</a:t>
            </a:r>
          </a:p>
          <a:p>
            <a:pPr lvl="1"/>
            <a:r>
              <a:rPr lang="en-US" sz="2000" dirty="0"/>
              <a:t>Office 365 CDN must be enabled using PowerShell</a:t>
            </a:r>
          </a:p>
          <a:p>
            <a:pPr lvl="1"/>
            <a:endParaRPr lang="en-US" sz="2000" dirty="0"/>
          </a:p>
          <a:p>
            <a:endParaRPr lang="en-US" sz="2400" dirty="0"/>
          </a:p>
          <a:p>
            <a:endParaRPr lang="en-US" sz="2400" dirty="0"/>
          </a:p>
          <a:p>
            <a:pPr lvl="2"/>
            <a:endParaRPr lang="en-US" sz="1600" dirty="0"/>
          </a:p>
          <a:p>
            <a:pPr lvl="1"/>
            <a:r>
              <a:rPr lang="en-US" sz="2000" dirty="0"/>
              <a:t>Enabling CDN creates </a:t>
            </a:r>
            <a:r>
              <a:rPr lang="en-US" sz="1600" b="1" dirty="0">
                <a:solidFill>
                  <a:srgbClr val="87451D"/>
                </a:solidFill>
                <a:latin typeface="Lucida Console" panose="020B0609040504020204" pitchFamily="49" charset="0"/>
              </a:rPr>
              <a:t>*/CLIENTSIDEASSETS</a:t>
            </a:r>
            <a:r>
              <a:rPr lang="en-US" sz="2000" dirty="0"/>
              <a:t> origin</a:t>
            </a:r>
          </a:p>
          <a:p>
            <a:pPr lvl="1"/>
            <a:endParaRPr lang="en-US" sz="2000" dirty="0"/>
          </a:p>
          <a:p>
            <a:pPr lvl="1"/>
            <a:endParaRPr lang="en-US" sz="2000" dirty="0"/>
          </a:p>
          <a:p>
            <a:pPr lvl="1"/>
            <a:endParaRPr lang="en-US" sz="2000" dirty="0"/>
          </a:p>
          <a:p>
            <a:pPr lvl="1"/>
            <a:endParaRPr lang="en-US" sz="2000" dirty="0"/>
          </a:p>
          <a:p>
            <a:pPr lvl="1"/>
            <a:r>
              <a:rPr lang="en-US" sz="2000" dirty="0"/>
              <a:t>CDN supports these file type extensions</a:t>
            </a:r>
            <a:br>
              <a:rPr lang="en-US" sz="2000" dirty="0"/>
            </a:br>
            <a:r>
              <a:rPr lang="en-US" sz="1600" b="1" dirty="0">
                <a:solidFill>
                  <a:srgbClr val="87451D"/>
                </a:solidFill>
                <a:latin typeface="Lucida Console" panose="020B0609040504020204" pitchFamily="49" charset="0"/>
              </a:rPr>
              <a:t>CSS, EOT, GIF, ICO, JPEG, JPG, JS, MAP, PNG, SVG, TTF, WOFF</a:t>
            </a:r>
          </a:p>
          <a:p>
            <a:pPr lvl="1"/>
            <a:endParaRPr lang="en-US" sz="2000" dirty="0"/>
          </a:p>
        </p:txBody>
      </p:sp>
      <p:pic>
        <p:nvPicPr>
          <p:cNvPr id="6" name="Picture 5">
            <a:extLst>
              <a:ext uri="{FF2B5EF4-FFF2-40B4-BE49-F238E27FC236}">
                <a16:creationId xmlns:a16="http://schemas.microsoft.com/office/drawing/2014/main" id="{CB4FBA96-7341-4649-B5C7-B81C8AA692AF}"/>
              </a:ext>
            </a:extLst>
          </p:cNvPr>
          <p:cNvPicPr>
            <a:picLocks noChangeAspect="1"/>
          </p:cNvPicPr>
          <p:nvPr/>
        </p:nvPicPr>
        <p:blipFill>
          <a:blip r:embed="rId2"/>
          <a:stretch>
            <a:fillRect/>
          </a:stretch>
        </p:blipFill>
        <p:spPr>
          <a:xfrm>
            <a:off x="1219200" y="4355123"/>
            <a:ext cx="4061336" cy="1359877"/>
          </a:xfrm>
          <a:prstGeom prst="rect">
            <a:avLst/>
          </a:prstGeom>
          <a:ln>
            <a:solidFill>
              <a:schemeClr val="tx1">
                <a:lumMod val="50000"/>
                <a:lumOff val="50000"/>
              </a:schemeClr>
            </a:solidFill>
          </a:ln>
        </p:spPr>
      </p:pic>
      <p:pic>
        <p:nvPicPr>
          <p:cNvPr id="7" name="Picture 6">
            <a:extLst>
              <a:ext uri="{FF2B5EF4-FFF2-40B4-BE49-F238E27FC236}">
                <a16:creationId xmlns:a16="http://schemas.microsoft.com/office/drawing/2014/main" id="{53435340-9D69-45DB-8B1A-C631DDB19727}"/>
              </a:ext>
            </a:extLst>
          </p:cNvPr>
          <p:cNvPicPr>
            <a:picLocks noChangeAspect="1"/>
          </p:cNvPicPr>
          <p:nvPr/>
        </p:nvPicPr>
        <p:blipFill>
          <a:blip r:embed="rId3"/>
          <a:stretch>
            <a:fillRect/>
          </a:stretch>
        </p:blipFill>
        <p:spPr>
          <a:xfrm>
            <a:off x="1219200" y="2286000"/>
            <a:ext cx="7442915" cy="1524000"/>
          </a:xfrm>
          <a:prstGeom prst="rect">
            <a:avLst/>
          </a:prstGeom>
          <a:ln>
            <a:solidFill>
              <a:schemeClr val="tx1">
                <a:lumMod val="50000"/>
                <a:lumOff val="50000"/>
              </a:schemeClr>
            </a:solidFill>
          </a:ln>
        </p:spPr>
      </p:pic>
    </p:spTree>
    <p:extLst>
      <p:ext uri="{BB962C8B-B14F-4D97-AF65-F5344CB8AC3E}">
        <p14:creationId xmlns:p14="http://schemas.microsoft.com/office/powerpoint/2010/main" val="1894385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ABF07-B2D5-4EA9-8D73-779C5FE8C086}"/>
              </a:ext>
            </a:extLst>
          </p:cNvPr>
          <p:cNvSpPr>
            <a:spLocks noGrp="1"/>
          </p:cNvSpPr>
          <p:nvPr>
            <p:ph type="title"/>
          </p:nvPr>
        </p:nvSpPr>
        <p:spPr/>
        <p:txBody>
          <a:bodyPr/>
          <a:lstStyle/>
          <a:p>
            <a:r>
              <a:rPr lang="en-US" dirty="0" err="1"/>
              <a:t>includeClientSideAssets</a:t>
            </a:r>
            <a:r>
              <a:rPr lang="en-US" dirty="0"/>
              <a:t> = True</a:t>
            </a:r>
          </a:p>
        </p:txBody>
      </p:sp>
      <p:sp>
        <p:nvSpPr>
          <p:cNvPr id="3" name="Content Placeholder 2">
            <a:extLst>
              <a:ext uri="{FF2B5EF4-FFF2-40B4-BE49-F238E27FC236}">
                <a16:creationId xmlns:a16="http://schemas.microsoft.com/office/drawing/2014/main" id="{0D2F1A2F-E25D-4FDF-BCB1-2E9A315224F8}"/>
              </a:ext>
            </a:extLst>
          </p:cNvPr>
          <p:cNvSpPr>
            <a:spLocks noGrp="1"/>
          </p:cNvSpPr>
          <p:nvPr>
            <p:ph idx="1"/>
          </p:nvPr>
        </p:nvSpPr>
        <p:spPr/>
        <p:txBody>
          <a:bodyPr/>
          <a:lstStyle/>
          <a:p>
            <a:r>
              <a:rPr lang="en-US" dirty="0"/>
              <a:t>If Office 365 CDN is enabled…</a:t>
            </a:r>
          </a:p>
          <a:p>
            <a:pPr lvl="1"/>
            <a:r>
              <a:rPr lang="en-US" dirty="0"/>
              <a:t>it will be used automatically with default settings. </a:t>
            </a:r>
          </a:p>
          <a:p>
            <a:r>
              <a:rPr lang="en-US" dirty="0"/>
              <a:t>If Office 365 CDN is not enabled… </a:t>
            </a:r>
          </a:p>
          <a:p>
            <a:pPr lvl="1"/>
            <a:r>
              <a:rPr lang="en-US" dirty="0"/>
              <a:t>assets will be served from app catalog site collection.</a:t>
            </a:r>
          </a:p>
        </p:txBody>
      </p:sp>
      <p:pic>
        <p:nvPicPr>
          <p:cNvPr id="4" name="Picture 3">
            <a:extLst>
              <a:ext uri="{FF2B5EF4-FFF2-40B4-BE49-F238E27FC236}">
                <a16:creationId xmlns:a16="http://schemas.microsoft.com/office/drawing/2014/main" id="{CB706791-FEDB-4B18-B9CA-47538C00335B}"/>
              </a:ext>
            </a:extLst>
          </p:cNvPr>
          <p:cNvPicPr>
            <a:picLocks noChangeAspect="1"/>
          </p:cNvPicPr>
          <p:nvPr/>
        </p:nvPicPr>
        <p:blipFill>
          <a:blip r:embed="rId2"/>
          <a:stretch>
            <a:fillRect/>
          </a:stretch>
        </p:blipFill>
        <p:spPr>
          <a:xfrm>
            <a:off x="1122821" y="3581400"/>
            <a:ext cx="7640179" cy="2819400"/>
          </a:xfrm>
          <a:prstGeom prst="rect">
            <a:avLst/>
          </a:prstGeom>
        </p:spPr>
      </p:pic>
      <p:sp>
        <p:nvSpPr>
          <p:cNvPr id="5" name="Arrow: Right 4">
            <a:extLst>
              <a:ext uri="{FF2B5EF4-FFF2-40B4-BE49-F238E27FC236}">
                <a16:creationId xmlns:a16="http://schemas.microsoft.com/office/drawing/2014/main" id="{FAFD189C-C071-4CD6-9E51-1DAA43585E26}"/>
              </a:ext>
            </a:extLst>
          </p:cNvPr>
          <p:cNvSpPr/>
          <p:nvPr/>
        </p:nvSpPr>
        <p:spPr>
          <a:xfrm>
            <a:off x="1295400" y="4876800"/>
            <a:ext cx="685800" cy="45720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9396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196B6-87D1-4764-A65D-FC331E8ECECC}"/>
              </a:ext>
            </a:extLst>
          </p:cNvPr>
          <p:cNvSpPr>
            <a:spLocks noGrp="1"/>
          </p:cNvSpPr>
          <p:nvPr>
            <p:ph type="title"/>
          </p:nvPr>
        </p:nvSpPr>
        <p:spPr/>
        <p:txBody>
          <a:bodyPr/>
          <a:lstStyle/>
          <a:p>
            <a:r>
              <a:rPr lang="en-US" dirty="0"/>
              <a:t>Packaging a </a:t>
            </a:r>
            <a:r>
              <a:rPr lang="en-US" dirty="0" err="1"/>
              <a:t>SPFx</a:t>
            </a:r>
            <a:r>
              <a:rPr lang="en-US" dirty="0"/>
              <a:t> Solution for Distribution</a:t>
            </a:r>
          </a:p>
        </p:txBody>
      </p:sp>
      <p:sp>
        <p:nvSpPr>
          <p:cNvPr id="3" name="Content Placeholder 2">
            <a:extLst>
              <a:ext uri="{FF2B5EF4-FFF2-40B4-BE49-F238E27FC236}">
                <a16:creationId xmlns:a16="http://schemas.microsoft.com/office/drawing/2014/main" id="{0FEBD6D4-7072-4BC6-BEC5-3B09FDBB6545}"/>
              </a:ext>
            </a:extLst>
          </p:cNvPr>
          <p:cNvSpPr>
            <a:spLocks noGrp="1"/>
          </p:cNvSpPr>
          <p:nvPr>
            <p:ph idx="1"/>
          </p:nvPr>
        </p:nvSpPr>
        <p:spPr/>
        <p:txBody>
          <a:bodyPr>
            <a:normAutofit/>
          </a:bodyPr>
          <a:lstStyle/>
          <a:p>
            <a:r>
              <a:rPr lang="en-US" sz="2400" dirty="0"/>
              <a:t>gulp bundle --ship </a:t>
            </a:r>
          </a:p>
          <a:p>
            <a:pPr lvl="1"/>
            <a:r>
              <a:rPr lang="en-US" sz="2000" dirty="0"/>
              <a:t>Uses dynamic URL for assets based on tenant CDN settings</a:t>
            </a:r>
            <a:endParaRPr lang="en-US" dirty="0"/>
          </a:p>
          <a:p>
            <a:pPr lvl="1"/>
            <a:endParaRPr lang="en-US" sz="2000" dirty="0"/>
          </a:p>
          <a:p>
            <a:pPr lvl="1"/>
            <a:endParaRPr lang="en-US" sz="2000" dirty="0"/>
          </a:p>
          <a:p>
            <a:pPr lvl="1"/>
            <a:endParaRPr lang="en-US" sz="2000" dirty="0"/>
          </a:p>
          <a:p>
            <a:pPr lvl="1"/>
            <a:endParaRPr lang="en-US" sz="2000" dirty="0"/>
          </a:p>
          <a:p>
            <a:r>
              <a:rPr lang="en-US" sz="2400" dirty="0"/>
              <a:t>gulp package-solution --ship </a:t>
            </a:r>
          </a:p>
          <a:p>
            <a:pPr lvl="1"/>
            <a:r>
              <a:rPr lang="en-US" sz="2000" dirty="0"/>
              <a:t>Uses dynamic URL for assets based on tenant CDN settings</a:t>
            </a:r>
          </a:p>
          <a:p>
            <a:endParaRPr lang="en-US" sz="2400" dirty="0"/>
          </a:p>
        </p:txBody>
      </p:sp>
      <p:pic>
        <p:nvPicPr>
          <p:cNvPr id="4" name="Picture 3">
            <a:extLst>
              <a:ext uri="{FF2B5EF4-FFF2-40B4-BE49-F238E27FC236}">
                <a16:creationId xmlns:a16="http://schemas.microsoft.com/office/drawing/2014/main" id="{A3179315-F298-4AA5-A752-9270627BEE59}"/>
              </a:ext>
            </a:extLst>
          </p:cNvPr>
          <p:cNvPicPr>
            <a:picLocks noChangeAspect="1"/>
          </p:cNvPicPr>
          <p:nvPr/>
        </p:nvPicPr>
        <p:blipFill>
          <a:blip r:embed="rId2"/>
          <a:stretch>
            <a:fillRect/>
          </a:stretch>
        </p:blipFill>
        <p:spPr>
          <a:xfrm>
            <a:off x="1219200" y="2362200"/>
            <a:ext cx="5895975" cy="1400175"/>
          </a:xfrm>
          <a:prstGeom prst="rect">
            <a:avLst/>
          </a:prstGeom>
        </p:spPr>
      </p:pic>
      <p:pic>
        <p:nvPicPr>
          <p:cNvPr id="5" name="Picture 4">
            <a:extLst>
              <a:ext uri="{FF2B5EF4-FFF2-40B4-BE49-F238E27FC236}">
                <a16:creationId xmlns:a16="http://schemas.microsoft.com/office/drawing/2014/main" id="{F3C391D0-B54A-4625-A421-8E7D624D4A21}"/>
              </a:ext>
            </a:extLst>
          </p:cNvPr>
          <p:cNvPicPr>
            <a:picLocks noChangeAspect="1"/>
          </p:cNvPicPr>
          <p:nvPr/>
        </p:nvPicPr>
        <p:blipFill>
          <a:blip r:embed="rId3"/>
          <a:stretch>
            <a:fillRect/>
          </a:stretch>
        </p:blipFill>
        <p:spPr>
          <a:xfrm>
            <a:off x="1648075" y="4800600"/>
            <a:ext cx="5991225" cy="1524000"/>
          </a:xfrm>
          <a:prstGeom prst="rect">
            <a:avLst/>
          </a:prstGeom>
        </p:spPr>
      </p:pic>
    </p:spTree>
    <p:extLst>
      <p:ext uri="{BB962C8B-B14F-4D97-AF65-F5344CB8AC3E}">
        <p14:creationId xmlns:p14="http://schemas.microsoft.com/office/powerpoint/2010/main" val="1944854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FC115-A377-4FC4-B4E2-3BB38025A2EE}"/>
              </a:ext>
            </a:extLst>
          </p:cNvPr>
          <p:cNvSpPr>
            <a:spLocks noGrp="1"/>
          </p:cNvSpPr>
          <p:nvPr>
            <p:ph type="title"/>
          </p:nvPr>
        </p:nvSpPr>
        <p:spPr/>
        <p:txBody>
          <a:bodyPr/>
          <a:lstStyle/>
          <a:p>
            <a:r>
              <a:rPr lang="en-US" dirty="0"/>
              <a:t>Inside a </a:t>
            </a:r>
            <a:r>
              <a:rPr lang="en-US" dirty="0" err="1"/>
              <a:t>SPFx</a:t>
            </a:r>
            <a:r>
              <a:rPr lang="en-US" dirty="0"/>
              <a:t> Solution Package</a:t>
            </a:r>
          </a:p>
        </p:txBody>
      </p:sp>
      <p:sp>
        <p:nvSpPr>
          <p:cNvPr id="7" name="Content Placeholder 6">
            <a:extLst>
              <a:ext uri="{FF2B5EF4-FFF2-40B4-BE49-F238E27FC236}">
                <a16:creationId xmlns:a16="http://schemas.microsoft.com/office/drawing/2014/main" id="{C83120C5-1CD6-46C0-A733-0739942A2701}"/>
              </a:ext>
            </a:extLst>
          </p:cNvPr>
          <p:cNvSpPr>
            <a:spLocks noGrp="1"/>
          </p:cNvSpPr>
          <p:nvPr>
            <p:ph idx="1"/>
          </p:nvPr>
        </p:nvSpPr>
        <p:spPr/>
        <p:txBody>
          <a:bodyPr/>
          <a:lstStyle/>
          <a:p>
            <a:r>
              <a:rPr lang="en-US" dirty="0"/>
              <a:t>Your .</a:t>
            </a:r>
            <a:r>
              <a:rPr lang="en-US" dirty="0" err="1"/>
              <a:t>js</a:t>
            </a:r>
            <a:r>
              <a:rPr lang="en-US" dirty="0"/>
              <a:t> code is included in </a:t>
            </a:r>
            <a:r>
              <a:rPr lang="en-US" dirty="0" err="1"/>
              <a:t>ClientSideAssets</a:t>
            </a:r>
            <a:endParaRPr lang="en-US" dirty="0"/>
          </a:p>
        </p:txBody>
      </p:sp>
      <p:pic>
        <p:nvPicPr>
          <p:cNvPr id="4" name="Picture 3">
            <a:extLst>
              <a:ext uri="{FF2B5EF4-FFF2-40B4-BE49-F238E27FC236}">
                <a16:creationId xmlns:a16="http://schemas.microsoft.com/office/drawing/2014/main" id="{14CEDBE7-D84E-42B2-9BB8-0146C4F4C5B6}"/>
              </a:ext>
            </a:extLst>
          </p:cNvPr>
          <p:cNvPicPr>
            <a:picLocks noChangeAspect="1"/>
          </p:cNvPicPr>
          <p:nvPr/>
        </p:nvPicPr>
        <p:blipFill>
          <a:blip r:embed="rId2"/>
          <a:stretch>
            <a:fillRect/>
          </a:stretch>
        </p:blipFill>
        <p:spPr>
          <a:xfrm>
            <a:off x="381000" y="2286000"/>
            <a:ext cx="1979985" cy="1714627"/>
          </a:xfrm>
          <a:prstGeom prst="rect">
            <a:avLst/>
          </a:prstGeom>
        </p:spPr>
      </p:pic>
      <p:grpSp>
        <p:nvGrpSpPr>
          <p:cNvPr id="13" name="Group 12">
            <a:extLst>
              <a:ext uri="{FF2B5EF4-FFF2-40B4-BE49-F238E27FC236}">
                <a16:creationId xmlns:a16="http://schemas.microsoft.com/office/drawing/2014/main" id="{2D60C364-A3FD-4E6C-B467-1A4F3681D7F5}"/>
              </a:ext>
            </a:extLst>
          </p:cNvPr>
          <p:cNvGrpSpPr/>
          <p:nvPr/>
        </p:nvGrpSpPr>
        <p:grpSpPr>
          <a:xfrm>
            <a:off x="2208585" y="2564014"/>
            <a:ext cx="4511958" cy="2079779"/>
            <a:chOff x="2362200" y="4038600"/>
            <a:chExt cx="4511958" cy="2079779"/>
          </a:xfrm>
        </p:grpSpPr>
        <p:pic>
          <p:nvPicPr>
            <p:cNvPr id="3" name="Picture 2">
              <a:extLst>
                <a:ext uri="{FF2B5EF4-FFF2-40B4-BE49-F238E27FC236}">
                  <a16:creationId xmlns:a16="http://schemas.microsoft.com/office/drawing/2014/main" id="{ACCD0A0F-0A86-4DD7-8736-3F5666637C76}"/>
                </a:ext>
              </a:extLst>
            </p:cNvPr>
            <p:cNvPicPr>
              <a:picLocks noChangeAspect="1"/>
            </p:cNvPicPr>
            <p:nvPr/>
          </p:nvPicPr>
          <p:blipFill>
            <a:blip r:embed="rId3"/>
            <a:stretch>
              <a:fillRect/>
            </a:stretch>
          </p:blipFill>
          <p:spPr>
            <a:xfrm>
              <a:off x="3048000" y="4038600"/>
              <a:ext cx="3826158" cy="2079779"/>
            </a:xfrm>
            <a:prstGeom prst="rect">
              <a:avLst/>
            </a:prstGeom>
            <a:ln>
              <a:solidFill>
                <a:schemeClr val="tx1">
                  <a:lumMod val="50000"/>
                  <a:lumOff val="50000"/>
                </a:schemeClr>
              </a:solidFill>
            </a:ln>
          </p:spPr>
        </p:pic>
        <p:cxnSp>
          <p:nvCxnSpPr>
            <p:cNvPr id="8" name="Straight Arrow Connector 7">
              <a:extLst>
                <a:ext uri="{FF2B5EF4-FFF2-40B4-BE49-F238E27FC236}">
                  <a16:creationId xmlns:a16="http://schemas.microsoft.com/office/drawing/2014/main" id="{40C958EF-30EF-412F-91CC-1F0BD57D4FB0}"/>
                </a:ext>
              </a:extLst>
            </p:cNvPr>
            <p:cNvCxnSpPr>
              <a:cxnSpLocks/>
            </p:cNvCxnSpPr>
            <p:nvPr/>
          </p:nvCxnSpPr>
          <p:spPr>
            <a:xfrm>
              <a:off x="2362200" y="5297557"/>
              <a:ext cx="619019"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125F5802-48BD-4A12-BC06-DFAF298A9AD3}"/>
              </a:ext>
            </a:extLst>
          </p:cNvPr>
          <p:cNvGrpSpPr/>
          <p:nvPr/>
        </p:nvGrpSpPr>
        <p:grpSpPr>
          <a:xfrm>
            <a:off x="4125617" y="3143314"/>
            <a:ext cx="4648200" cy="341338"/>
            <a:chOff x="4279232" y="4617900"/>
            <a:chExt cx="4648200" cy="341338"/>
          </a:xfrm>
        </p:grpSpPr>
        <p:pic>
          <p:nvPicPr>
            <p:cNvPr id="5" name="Picture 4">
              <a:extLst>
                <a:ext uri="{FF2B5EF4-FFF2-40B4-BE49-F238E27FC236}">
                  <a16:creationId xmlns:a16="http://schemas.microsoft.com/office/drawing/2014/main" id="{573D1D33-6BA7-4AA5-88BD-CF1B88582ADC}"/>
                </a:ext>
              </a:extLst>
            </p:cNvPr>
            <p:cNvPicPr>
              <a:picLocks noChangeAspect="1"/>
            </p:cNvPicPr>
            <p:nvPr/>
          </p:nvPicPr>
          <p:blipFill>
            <a:blip r:embed="rId4"/>
            <a:stretch>
              <a:fillRect/>
            </a:stretch>
          </p:blipFill>
          <p:spPr>
            <a:xfrm>
              <a:off x="5013955" y="4617900"/>
              <a:ext cx="3913477" cy="341338"/>
            </a:xfrm>
            <a:prstGeom prst="rect">
              <a:avLst/>
            </a:prstGeom>
            <a:ln>
              <a:solidFill>
                <a:schemeClr val="tx1">
                  <a:lumMod val="50000"/>
                  <a:lumOff val="50000"/>
                </a:schemeClr>
              </a:solidFill>
            </a:ln>
          </p:spPr>
        </p:pic>
        <p:cxnSp>
          <p:nvCxnSpPr>
            <p:cNvPr id="9" name="Straight Arrow Connector 8">
              <a:extLst>
                <a:ext uri="{FF2B5EF4-FFF2-40B4-BE49-F238E27FC236}">
                  <a16:creationId xmlns:a16="http://schemas.microsoft.com/office/drawing/2014/main" id="{F9D3DA03-B453-4FF9-A6F3-47A2A8867A0A}"/>
                </a:ext>
              </a:extLst>
            </p:cNvPr>
            <p:cNvCxnSpPr>
              <a:cxnSpLocks/>
            </p:cNvCxnSpPr>
            <p:nvPr/>
          </p:nvCxnSpPr>
          <p:spPr>
            <a:xfrm>
              <a:off x="4279232" y="4636168"/>
              <a:ext cx="565484" cy="8021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32465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77A5-8495-4B0D-B2EA-EAE9FC9790FF}"/>
              </a:ext>
            </a:extLst>
          </p:cNvPr>
          <p:cNvSpPr>
            <a:spLocks noGrp="1"/>
          </p:cNvSpPr>
          <p:nvPr>
            <p:ph type="title"/>
          </p:nvPr>
        </p:nvSpPr>
        <p:spPr/>
        <p:txBody>
          <a:bodyPr/>
          <a:lstStyle/>
          <a:p>
            <a:r>
              <a:rPr lang="en-US" dirty="0"/>
              <a:t>Deploying Solution to Office 365 Tenancy</a:t>
            </a:r>
          </a:p>
        </p:txBody>
      </p:sp>
      <p:pic>
        <p:nvPicPr>
          <p:cNvPr id="4" name="Picture 3">
            <a:extLst>
              <a:ext uri="{FF2B5EF4-FFF2-40B4-BE49-F238E27FC236}">
                <a16:creationId xmlns:a16="http://schemas.microsoft.com/office/drawing/2014/main" id="{6C150645-F617-4B41-B352-205F171596F1}"/>
              </a:ext>
            </a:extLst>
          </p:cNvPr>
          <p:cNvPicPr>
            <a:picLocks noChangeAspect="1"/>
          </p:cNvPicPr>
          <p:nvPr/>
        </p:nvPicPr>
        <p:blipFill rotWithShape="1">
          <a:blip r:embed="rId2"/>
          <a:srcRect r="24167" b="28484"/>
          <a:stretch/>
        </p:blipFill>
        <p:spPr>
          <a:xfrm>
            <a:off x="818147" y="1443810"/>
            <a:ext cx="6934200" cy="2895600"/>
          </a:xfrm>
          <a:prstGeom prst="rect">
            <a:avLst/>
          </a:prstGeom>
          <a:ln>
            <a:solidFill>
              <a:schemeClr val="tx1">
                <a:lumMod val="50000"/>
                <a:lumOff val="50000"/>
              </a:schemeClr>
            </a:solidFill>
          </a:ln>
        </p:spPr>
      </p:pic>
      <p:grpSp>
        <p:nvGrpSpPr>
          <p:cNvPr id="9" name="Group 8">
            <a:extLst>
              <a:ext uri="{FF2B5EF4-FFF2-40B4-BE49-F238E27FC236}">
                <a16:creationId xmlns:a16="http://schemas.microsoft.com/office/drawing/2014/main" id="{283C27EC-3906-4A05-B5CC-22FB4E25795E}"/>
              </a:ext>
            </a:extLst>
          </p:cNvPr>
          <p:cNvGrpSpPr/>
          <p:nvPr/>
        </p:nvGrpSpPr>
        <p:grpSpPr>
          <a:xfrm>
            <a:off x="2438400" y="2550459"/>
            <a:ext cx="1645024" cy="381000"/>
            <a:chOff x="2438400" y="2550459"/>
            <a:chExt cx="1645024" cy="381000"/>
          </a:xfrm>
        </p:grpSpPr>
        <p:sp>
          <p:nvSpPr>
            <p:cNvPr id="6" name="Arrow: Right 5">
              <a:extLst>
                <a:ext uri="{FF2B5EF4-FFF2-40B4-BE49-F238E27FC236}">
                  <a16:creationId xmlns:a16="http://schemas.microsoft.com/office/drawing/2014/main" id="{0F399D83-3F87-4BE8-A80E-CC2A029E6CDD}"/>
                </a:ext>
              </a:extLst>
            </p:cNvPr>
            <p:cNvSpPr/>
            <p:nvPr/>
          </p:nvSpPr>
          <p:spPr>
            <a:xfrm>
              <a:off x="2438400" y="2550459"/>
              <a:ext cx="838200" cy="38100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8CB7F537-6542-45EF-BC31-A0D27FCED866}"/>
                </a:ext>
              </a:extLst>
            </p:cNvPr>
            <p:cNvSpPr/>
            <p:nvPr/>
          </p:nvSpPr>
          <p:spPr>
            <a:xfrm>
              <a:off x="3352800" y="2590800"/>
              <a:ext cx="730624" cy="318247"/>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a:extLst>
              <a:ext uri="{FF2B5EF4-FFF2-40B4-BE49-F238E27FC236}">
                <a16:creationId xmlns:a16="http://schemas.microsoft.com/office/drawing/2014/main" id="{E4E0BFDF-2665-4A42-9A80-F512C5886737}"/>
              </a:ext>
            </a:extLst>
          </p:cNvPr>
          <p:cNvPicPr>
            <a:picLocks noChangeAspect="1"/>
          </p:cNvPicPr>
          <p:nvPr/>
        </p:nvPicPr>
        <p:blipFill>
          <a:blip r:embed="rId3"/>
          <a:stretch>
            <a:fillRect/>
          </a:stretch>
        </p:blipFill>
        <p:spPr>
          <a:xfrm>
            <a:off x="1683124" y="2133600"/>
            <a:ext cx="4800600" cy="2655651"/>
          </a:xfrm>
          <a:prstGeom prst="rect">
            <a:avLst/>
          </a:prstGeom>
          <a:ln>
            <a:solidFill>
              <a:schemeClr val="tx1">
                <a:lumMod val="50000"/>
                <a:lumOff val="50000"/>
              </a:schemeClr>
            </a:solidFill>
          </a:ln>
        </p:spPr>
      </p:pic>
      <p:pic>
        <p:nvPicPr>
          <p:cNvPr id="5" name="Picture 4">
            <a:extLst>
              <a:ext uri="{FF2B5EF4-FFF2-40B4-BE49-F238E27FC236}">
                <a16:creationId xmlns:a16="http://schemas.microsoft.com/office/drawing/2014/main" id="{61E57FD7-1F94-45BA-B3C7-BF55D5481574}"/>
              </a:ext>
            </a:extLst>
          </p:cNvPr>
          <p:cNvPicPr>
            <a:picLocks noChangeAspect="1"/>
          </p:cNvPicPr>
          <p:nvPr/>
        </p:nvPicPr>
        <p:blipFill rotWithShape="1">
          <a:blip r:embed="rId2"/>
          <a:srcRect r="24167"/>
          <a:stretch/>
        </p:blipFill>
        <p:spPr>
          <a:xfrm>
            <a:off x="818147" y="1443810"/>
            <a:ext cx="6934200" cy="4048867"/>
          </a:xfrm>
          <a:prstGeom prst="rect">
            <a:avLst/>
          </a:prstGeom>
          <a:ln>
            <a:solidFill>
              <a:schemeClr val="tx1">
                <a:lumMod val="50000"/>
                <a:lumOff val="50000"/>
              </a:schemeClr>
            </a:solidFill>
          </a:ln>
        </p:spPr>
      </p:pic>
    </p:spTree>
    <p:extLst>
      <p:ext uri="{BB962C8B-B14F-4D97-AF65-F5344CB8AC3E}">
        <p14:creationId xmlns:p14="http://schemas.microsoft.com/office/powerpoint/2010/main" val="749005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sz="2700" dirty="0"/>
              <a:t>Understanding the SharePoint Online App Catalog </a:t>
            </a:r>
          </a:p>
          <a:p>
            <a:pPr>
              <a:buFont typeface="Wingdings" panose="05000000000000000000" pitchFamily="2" charset="2"/>
              <a:buChar char="ü"/>
            </a:pPr>
            <a:r>
              <a:rPr lang="en-US" sz="2700" dirty="0"/>
              <a:t>Publishing and Installing SharePoint Add-ins</a:t>
            </a:r>
          </a:p>
          <a:p>
            <a:pPr>
              <a:buFont typeface="Wingdings" panose="05000000000000000000" pitchFamily="2" charset="2"/>
              <a:buChar char="ü"/>
            </a:pPr>
            <a:r>
              <a:rPr lang="en-US" sz="2700" dirty="0"/>
              <a:t>Packaging SharePoint Framework Projects</a:t>
            </a:r>
          </a:p>
          <a:p>
            <a:pPr>
              <a:buFont typeface="Wingdings" panose="05000000000000000000" pitchFamily="2" charset="2"/>
              <a:buChar char="Ø"/>
            </a:pPr>
            <a:r>
              <a:rPr lang="en-US" sz="2700" dirty="0"/>
              <a:t>Deploying Provider-hosted Add-ins</a:t>
            </a:r>
          </a:p>
        </p:txBody>
      </p:sp>
    </p:spTree>
    <p:extLst>
      <p:ext uri="{BB962C8B-B14F-4D97-AF65-F5344CB8AC3E}">
        <p14:creationId xmlns:p14="http://schemas.microsoft.com/office/powerpoint/2010/main" val="3645376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t>Package the web part</a:t>
            </a:r>
            <a:endParaRPr lang="en-US" dirty="0"/>
          </a:p>
        </p:txBody>
      </p:sp>
      <p:sp>
        <p:nvSpPr>
          <p:cNvPr id="9" name="Content Placeholder 8">
            <a:extLst>
              <a:ext uri="{FF2B5EF4-FFF2-40B4-BE49-F238E27FC236}">
                <a16:creationId xmlns:a16="http://schemas.microsoft.com/office/drawing/2014/main" id="{1AA24B90-DD94-4CF7-8E1C-0FFCB8A5CB77}"/>
              </a:ext>
            </a:extLst>
          </p:cNvPr>
          <p:cNvSpPr>
            <a:spLocks noGrp="1"/>
          </p:cNvSpPr>
          <p:nvPr>
            <p:ph idx="1"/>
          </p:nvPr>
        </p:nvSpPr>
        <p:spPr/>
        <p:txBody>
          <a:bodyPr>
            <a:noAutofit/>
          </a:bodyPr>
          <a:lstStyle/>
          <a:p>
            <a:pPr marL="0" indent="0">
              <a:buNone/>
            </a:pPr>
            <a:r>
              <a:rPr lang="en-US" altLang="zh-CN" sz="2000" dirty="0"/>
              <a:t>Use the </a:t>
            </a:r>
            <a:r>
              <a:rPr lang="en-US" altLang="zh-CN" sz="2000" b="1" dirty="0"/>
              <a:t>bundle</a:t>
            </a:r>
            <a:r>
              <a:rPr lang="en-US" altLang="zh-CN" sz="2000" dirty="0"/>
              <a:t> gulp task to build, localize, and bundle the project</a:t>
            </a:r>
          </a:p>
          <a:p>
            <a:pPr marL="0" indent="0">
              <a:buNone/>
            </a:pPr>
            <a:endParaRPr lang="en-US" altLang="zh-CN" dirty="0"/>
          </a:p>
          <a:p>
            <a:pPr marL="0" indent="0">
              <a:buNone/>
            </a:pPr>
            <a:r>
              <a:rPr lang="en-US" altLang="zh-CN" sz="2000" dirty="0"/>
              <a:t>Use the </a:t>
            </a:r>
            <a:r>
              <a:rPr lang="en-US" altLang="zh-CN" sz="2000" b="1" dirty="0"/>
              <a:t>package-solution</a:t>
            </a:r>
            <a:r>
              <a:rPr lang="en-US" altLang="zh-CN" sz="2000" dirty="0"/>
              <a:t> gulp task to package the project into a .</a:t>
            </a:r>
            <a:r>
              <a:rPr lang="en-US" altLang="zh-CN" sz="2000" dirty="0" err="1"/>
              <a:t>sppkg</a:t>
            </a:r>
            <a:r>
              <a:rPr lang="en-US" altLang="zh-CN" sz="2000" dirty="0"/>
              <a:t> file</a:t>
            </a:r>
          </a:p>
          <a:p>
            <a:pPr marL="0" indent="0">
              <a:buNone/>
            </a:pPr>
            <a:endParaRPr lang="en-US" dirty="0"/>
          </a:p>
          <a:p>
            <a:pPr marL="0" indent="0">
              <a:buNone/>
            </a:pPr>
            <a:endParaRPr lang="en-US" altLang="zh-CN" sz="2000" dirty="0"/>
          </a:p>
          <a:p>
            <a:pPr marL="0" indent="0">
              <a:buNone/>
            </a:pPr>
            <a:r>
              <a:rPr lang="en-US" altLang="zh-CN" sz="2000" dirty="0"/>
              <a:t>The </a:t>
            </a:r>
            <a:r>
              <a:rPr lang="en-US" altLang="zh-CN" sz="2000" b="1" dirty="0"/>
              <a:t>ship parameter </a:t>
            </a:r>
            <a:r>
              <a:rPr lang="en-US" altLang="zh-CN" sz="2000" dirty="0"/>
              <a:t>build task creates a minified version of the bundle and copies all of the web part assets, including the web part bundle, into the temp\deploy folder.  The .</a:t>
            </a:r>
            <a:r>
              <a:rPr lang="en-US" altLang="zh-CN" sz="2000" dirty="0" err="1"/>
              <a:t>sppkg</a:t>
            </a:r>
            <a:r>
              <a:rPr lang="en-US" altLang="zh-CN" sz="2000" dirty="0"/>
              <a:t> file is generated in the </a:t>
            </a:r>
            <a:r>
              <a:rPr lang="en-US" altLang="zh-CN" sz="2000" dirty="0" err="1"/>
              <a:t>sharepoint</a:t>
            </a:r>
            <a:r>
              <a:rPr lang="en-US" altLang="zh-CN" sz="2000" dirty="0"/>
              <a:t>\solution folder. </a:t>
            </a:r>
          </a:p>
          <a:p>
            <a:pPr marL="0" indent="0">
              <a:buNone/>
            </a:pPr>
            <a:endParaRPr lang="en-US" sz="2000" dirty="0"/>
          </a:p>
          <a:p>
            <a:endParaRPr lang="en-US" sz="2000" dirty="0"/>
          </a:p>
        </p:txBody>
      </p:sp>
      <p:sp>
        <p:nvSpPr>
          <p:cNvPr id="8" name="Text Placeholder 2"/>
          <p:cNvSpPr txBox="1">
            <a:spLocks/>
          </p:cNvSpPr>
          <p:nvPr/>
        </p:nvSpPr>
        <p:spPr>
          <a:xfrm>
            <a:off x="3875326" y="1380500"/>
            <a:ext cx="8740142" cy="3320904"/>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765" dirty="0"/>
          </a:p>
        </p:txBody>
      </p:sp>
      <p:sp>
        <p:nvSpPr>
          <p:cNvPr id="5" name="Rectangle 4"/>
          <p:cNvSpPr/>
          <p:nvPr/>
        </p:nvSpPr>
        <p:spPr bwMode="auto">
          <a:xfrm>
            <a:off x="387096" y="1918941"/>
            <a:ext cx="3494327" cy="317666"/>
          </a:xfrm>
          <a:prstGeom prst="rect">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32346" tIns="34290" rIns="79408" bIns="34290" numCol="1" rtlCol="0" anchor="ctr" anchorCtr="0" compatLnSpc="1">
            <a:prstTxWarp prst="textNoShape">
              <a:avLst/>
            </a:prstTxWarp>
          </a:bodyPr>
          <a:lstStyle/>
          <a:p>
            <a:pPr defTabSz="685647" fontAlgn="base">
              <a:spcBef>
                <a:spcPct val="0"/>
              </a:spcBef>
              <a:spcAft>
                <a:spcPct val="0"/>
              </a:spcAft>
            </a:pPr>
            <a:r>
              <a:rPr lang="en-US" sz="1471" dirty="0">
                <a:gradFill>
                  <a:gsLst>
                    <a:gs pos="0">
                      <a:srgbClr val="FFFFFF"/>
                    </a:gs>
                    <a:gs pos="100000">
                      <a:srgbClr val="FFFFFF"/>
                    </a:gs>
                  </a:gsLst>
                  <a:lin ang="5400000" scaled="0"/>
                </a:gradFill>
                <a:latin typeface="Consolas" panose="020B0609020204030204" pitchFamily="49" charset="0"/>
              </a:rPr>
              <a:t>&gt; gulp bundle --ship</a:t>
            </a:r>
          </a:p>
        </p:txBody>
      </p:sp>
      <p:sp>
        <p:nvSpPr>
          <p:cNvPr id="6" name="Rectangle 5"/>
          <p:cNvSpPr/>
          <p:nvPr/>
        </p:nvSpPr>
        <p:spPr bwMode="auto">
          <a:xfrm>
            <a:off x="293547" y="3040952"/>
            <a:ext cx="3494327" cy="317958"/>
          </a:xfrm>
          <a:prstGeom prst="rect">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32346" tIns="34290" rIns="79408" bIns="34290" numCol="1" rtlCol="0" anchor="ctr" anchorCtr="0" compatLnSpc="1">
            <a:prstTxWarp prst="textNoShape">
              <a:avLst/>
            </a:prstTxWarp>
          </a:bodyPr>
          <a:lstStyle/>
          <a:p>
            <a:pPr defTabSz="685647" fontAlgn="base">
              <a:spcBef>
                <a:spcPct val="0"/>
              </a:spcBef>
              <a:spcAft>
                <a:spcPct val="0"/>
              </a:spcAft>
            </a:pPr>
            <a:r>
              <a:rPr lang="en-US" sz="1471" dirty="0">
                <a:gradFill>
                  <a:gsLst>
                    <a:gs pos="0">
                      <a:srgbClr val="FFFFFF"/>
                    </a:gs>
                    <a:gs pos="100000">
                      <a:srgbClr val="FFFFFF"/>
                    </a:gs>
                  </a:gsLst>
                  <a:lin ang="5400000" scaled="0"/>
                </a:gradFill>
                <a:latin typeface="Consolas" panose="020B0609020204030204" pitchFamily="49" charset="0"/>
              </a:rPr>
              <a:t>&gt; gulp package-solution --ship</a:t>
            </a:r>
            <a:endParaRPr lang="fi-FI" sz="1471" dirty="0">
              <a:gradFill>
                <a:gsLst>
                  <a:gs pos="0">
                    <a:srgbClr val="FFFFFF"/>
                  </a:gs>
                  <a:gs pos="100000">
                    <a:srgbClr val="FFFFFF"/>
                  </a:gs>
                </a:gsLst>
                <a:lin ang="5400000" scaled="0"/>
              </a:gradFill>
              <a:latin typeface="Consolas" panose="020B0609020204030204" pitchFamily="49" charset="0"/>
            </a:endParaRPr>
          </a:p>
        </p:txBody>
      </p:sp>
      <p:pic>
        <p:nvPicPr>
          <p:cNvPr id="7" name="Picture 6"/>
          <p:cNvPicPr>
            <a:picLocks noChangeAspect="1"/>
          </p:cNvPicPr>
          <p:nvPr/>
        </p:nvPicPr>
        <p:blipFill>
          <a:blip r:embed="rId2"/>
          <a:stretch>
            <a:fillRect/>
          </a:stretch>
        </p:blipFill>
        <p:spPr>
          <a:xfrm>
            <a:off x="293547" y="5545023"/>
            <a:ext cx="4160185" cy="938493"/>
          </a:xfrm>
          <a:prstGeom prst="rect">
            <a:avLst/>
          </a:prstGeom>
        </p:spPr>
      </p:pic>
      <p:pic>
        <p:nvPicPr>
          <p:cNvPr id="2" name="Picture 1"/>
          <p:cNvPicPr>
            <a:picLocks noChangeAspect="1"/>
          </p:cNvPicPr>
          <p:nvPr/>
        </p:nvPicPr>
        <p:blipFill>
          <a:blip r:embed="rId3"/>
          <a:stretch>
            <a:fillRect/>
          </a:stretch>
        </p:blipFill>
        <p:spPr>
          <a:xfrm>
            <a:off x="4436364" y="5780421"/>
            <a:ext cx="4384078" cy="770365"/>
          </a:xfrm>
          <a:prstGeom prst="rect">
            <a:avLst/>
          </a:prstGeom>
        </p:spPr>
      </p:pic>
    </p:spTree>
    <p:extLst>
      <p:ext uri="{BB962C8B-B14F-4D97-AF65-F5344CB8AC3E}">
        <p14:creationId xmlns:p14="http://schemas.microsoft.com/office/powerpoint/2010/main" val="12763787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 App to the SharePoint App Catalog</a:t>
            </a:r>
          </a:p>
        </p:txBody>
      </p:sp>
      <p:sp>
        <p:nvSpPr>
          <p:cNvPr id="3" name="Content Placeholder 2">
            <a:extLst>
              <a:ext uri="{FF2B5EF4-FFF2-40B4-BE49-F238E27FC236}">
                <a16:creationId xmlns:a16="http://schemas.microsoft.com/office/drawing/2014/main" id="{5E5BD30A-96FA-41CE-9D26-B12CF8DBCE74}"/>
              </a:ext>
            </a:extLst>
          </p:cNvPr>
          <p:cNvSpPr>
            <a:spLocks noGrp="1"/>
          </p:cNvSpPr>
          <p:nvPr>
            <p:ph idx="1"/>
          </p:nvPr>
        </p:nvSpPr>
        <p:spPr/>
        <p:txBody>
          <a:bodyPr/>
          <a:lstStyle/>
          <a:p>
            <a:r>
              <a:rPr lang="en-US" altLang="zh-CN" dirty="0"/>
              <a:t>Go to your Office 365 App Catalog site</a:t>
            </a:r>
            <a:endParaRPr lang="en-US" dirty="0"/>
          </a:p>
          <a:p>
            <a:r>
              <a:rPr lang="en-US" altLang="zh-CN" dirty="0"/>
              <a:t>In the left sidebar, choose Apps for SharePoint</a:t>
            </a:r>
          </a:p>
          <a:p>
            <a:r>
              <a:rPr lang="en-US" dirty="0"/>
              <a:t>Upload the package (.</a:t>
            </a:r>
            <a:r>
              <a:rPr lang="en-US" dirty="0" err="1"/>
              <a:t>sp</a:t>
            </a:r>
            <a:r>
              <a:rPr lang="en-US" altLang="zh-CN" dirty="0" err="1"/>
              <a:t>pkg</a:t>
            </a:r>
            <a:r>
              <a:rPr lang="en-US" dirty="0"/>
              <a:t> file) for the web part</a:t>
            </a:r>
          </a:p>
          <a:p>
            <a:endParaRPr lang="en-US" dirty="0"/>
          </a:p>
          <a:p>
            <a:pPr marL="0" indent="0">
              <a:buNone/>
            </a:pPr>
            <a:endParaRPr lang="en-US" altLang="zh-CN" dirty="0"/>
          </a:p>
          <a:p>
            <a:pPr marL="0" indent="0">
              <a:buNone/>
            </a:pPr>
            <a:endParaRPr lang="en-US" dirty="0"/>
          </a:p>
          <a:p>
            <a:endParaRPr lang="en-US" dirty="0"/>
          </a:p>
        </p:txBody>
      </p:sp>
      <p:sp>
        <p:nvSpPr>
          <p:cNvPr id="40" name="Text Placeholder 2"/>
          <p:cNvSpPr txBox="1">
            <a:spLocks/>
          </p:cNvSpPr>
          <p:nvPr/>
        </p:nvSpPr>
        <p:spPr>
          <a:xfrm>
            <a:off x="201930" y="1749371"/>
            <a:ext cx="8740142" cy="3320904"/>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765" dirty="0"/>
          </a:p>
        </p:txBody>
      </p:sp>
      <p:pic>
        <p:nvPicPr>
          <p:cNvPr id="5" name="Picture 4"/>
          <p:cNvPicPr>
            <a:picLocks noChangeAspect="1"/>
          </p:cNvPicPr>
          <p:nvPr/>
        </p:nvPicPr>
        <p:blipFill>
          <a:blip r:embed="rId2"/>
          <a:stretch>
            <a:fillRect/>
          </a:stretch>
        </p:blipFill>
        <p:spPr>
          <a:xfrm>
            <a:off x="762000" y="3400679"/>
            <a:ext cx="7143385" cy="2710284"/>
          </a:xfrm>
          <a:prstGeom prst="rect">
            <a:avLst/>
          </a:prstGeom>
        </p:spPr>
      </p:pic>
    </p:spTree>
    <p:extLst>
      <p:ext uri="{BB962C8B-B14F-4D97-AF65-F5344CB8AC3E}">
        <p14:creationId xmlns:p14="http://schemas.microsoft.com/office/powerpoint/2010/main" val="3586031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 the App</a:t>
            </a:r>
          </a:p>
        </p:txBody>
      </p:sp>
      <p:sp>
        <p:nvSpPr>
          <p:cNvPr id="4" name="Content Placeholder 3">
            <a:extLst>
              <a:ext uri="{FF2B5EF4-FFF2-40B4-BE49-F238E27FC236}">
                <a16:creationId xmlns:a16="http://schemas.microsoft.com/office/drawing/2014/main" id="{283C150A-C79A-4446-8064-D43A7ACCFDA1}"/>
              </a:ext>
            </a:extLst>
          </p:cNvPr>
          <p:cNvSpPr>
            <a:spLocks noGrp="1"/>
          </p:cNvSpPr>
          <p:nvPr>
            <p:ph idx="1"/>
          </p:nvPr>
        </p:nvSpPr>
        <p:spPr/>
        <p:txBody>
          <a:bodyPr>
            <a:normAutofit/>
          </a:bodyPr>
          <a:lstStyle/>
          <a:p>
            <a:r>
              <a:rPr lang="en-US" altLang="zh-CN" sz="2400" dirty="0"/>
              <a:t>Go to your Office 365 site</a:t>
            </a:r>
          </a:p>
          <a:p>
            <a:r>
              <a:rPr lang="en-US" altLang="zh-CN" sz="2400" dirty="0"/>
              <a:t>Add the App you just deployed to the SharePoint App Catalog</a:t>
            </a:r>
          </a:p>
          <a:p>
            <a:pPr marL="0" indent="0">
              <a:buNone/>
            </a:pPr>
            <a:endParaRPr lang="en-US" sz="2400" dirty="0"/>
          </a:p>
          <a:p>
            <a:endParaRPr lang="en-US" sz="2400" dirty="0"/>
          </a:p>
        </p:txBody>
      </p:sp>
      <p:pic>
        <p:nvPicPr>
          <p:cNvPr id="3" name="Picture 2"/>
          <p:cNvPicPr>
            <a:picLocks noChangeAspect="1"/>
          </p:cNvPicPr>
          <p:nvPr/>
        </p:nvPicPr>
        <p:blipFill>
          <a:blip r:embed="rId2"/>
          <a:stretch>
            <a:fillRect/>
          </a:stretch>
        </p:blipFill>
        <p:spPr>
          <a:xfrm>
            <a:off x="838200" y="3352800"/>
            <a:ext cx="4712048" cy="2716446"/>
          </a:xfrm>
          <a:prstGeom prst="rect">
            <a:avLst/>
          </a:prstGeom>
        </p:spPr>
      </p:pic>
    </p:spTree>
    <p:extLst>
      <p:ext uri="{BB962C8B-B14F-4D97-AF65-F5344CB8AC3E}">
        <p14:creationId xmlns:p14="http://schemas.microsoft.com/office/powerpoint/2010/main" val="3715547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rmAutofit/>
          </a:bodyPr>
          <a:lstStyle/>
          <a:p>
            <a:pPr lvl="0"/>
            <a:r>
              <a:rPr lang="en-US" sz="2400" dirty="0"/>
              <a:t>Creating the App Catalog Site in SharePoint Online</a:t>
            </a:r>
          </a:p>
          <a:p>
            <a:pPr lvl="0"/>
            <a:r>
              <a:rPr lang="en-US" sz="2400" dirty="0"/>
              <a:t>Packaging SPFX Solutions for Production</a:t>
            </a:r>
          </a:p>
          <a:p>
            <a:pPr lvl="0"/>
            <a:r>
              <a:rPr lang="en-US" sz="2400" dirty="0"/>
              <a:t>Packaging JavaScript Libraries as External References</a:t>
            </a:r>
          </a:p>
          <a:p>
            <a:pPr lvl="0"/>
            <a:r>
              <a:rPr lang="en-US" sz="2400" dirty="0"/>
              <a:t>Customizing SPFX Builds with Gulp and </a:t>
            </a:r>
            <a:r>
              <a:rPr lang="en-US" sz="2400" dirty="0" err="1"/>
              <a:t>Webpack</a:t>
            </a:r>
            <a:endParaRPr lang="en-US" sz="2400" dirty="0"/>
          </a:p>
          <a:p>
            <a:pPr lvl="0"/>
            <a:r>
              <a:rPr lang="en-US" sz="2400" dirty="0"/>
              <a:t>Publishing and Updating SPFX Solutions</a:t>
            </a:r>
          </a:p>
          <a:p>
            <a:r>
              <a:rPr lang="en-US" sz="2400" dirty="0"/>
              <a:t>Installing an SPFX Solution in a SharePoint Site</a:t>
            </a:r>
          </a:p>
        </p:txBody>
      </p:sp>
    </p:spTree>
    <p:extLst>
      <p:ext uri="{BB962C8B-B14F-4D97-AF65-F5344CB8AC3E}">
        <p14:creationId xmlns:p14="http://schemas.microsoft.com/office/powerpoint/2010/main" val="1577676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Deploy assets to a CDN and configure web part</a:t>
            </a:r>
          </a:p>
        </p:txBody>
      </p:sp>
      <p:sp>
        <p:nvSpPr>
          <p:cNvPr id="3" name="Text Placeholder 2"/>
          <p:cNvSpPr>
            <a:spLocks noGrp="1"/>
          </p:cNvSpPr>
          <p:nvPr>
            <p:ph idx="1"/>
          </p:nvPr>
        </p:nvSpPr>
        <p:spPr/>
        <p:txBody>
          <a:bodyPr>
            <a:noAutofit/>
          </a:bodyPr>
          <a:lstStyle/>
          <a:p>
            <a:r>
              <a:rPr lang="en-US" sz="2400" dirty="0"/>
              <a:t>At this point the web part will not run</a:t>
            </a:r>
          </a:p>
          <a:p>
            <a:r>
              <a:rPr lang="en-US" sz="2400" dirty="0"/>
              <a:t>You must first</a:t>
            </a:r>
          </a:p>
          <a:p>
            <a:pPr lvl="1"/>
            <a:r>
              <a:rPr lang="en-US" sz="2000" dirty="0"/>
              <a:t>deploy the web part assets to a CDN location</a:t>
            </a:r>
          </a:p>
          <a:p>
            <a:pPr lvl="1"/>
            <a:r>
              <a:rPr lang="en-US" sz="2000" dirty="0"/>
              <a:t>update the </a:t>
            </a:r>
            <a:r>
              <a:rPr lang="en-US" sz="2000" dirty="0" err="1"/>
              <a:t>cdnBasePath</a:t>
            </a:r>
            <a:r>
              <a:rPr lang="en-US" sz="2000" dirty="0"/>
              <a:t> in the write-</a:t>
            </a:r>
            <a:r>
              <a:rPr lang="en-US" sz="2000" dirty="0" err="1"/>
              <a:t>manifests.json</a:t>
            </a:r>
            <a:r>
              <a:rPr lang="en-US" sz="2000" dirty="0"/>
              <a:t> file</a:t>
            </a:r>
          </a:p>
          <a:p>
            <a:pPr lvl="1"/>
            <a:endParaRPr lang="en-US" sz="2000" dirty="0"/>
          </a:p>
          <a:p>
            <a:pPr lvl="1"/>
            <a:endParaRPr lang="en-US" sz="2000" dirty="0"/>
          </a:p>
          <a:p>
            <a:pPr lvl="1"/>
            <a:endParaRPr lang="en-US" sz="2000" dirty="0"/>
          </a:p>
          <a:p>
            <a:r>
              <a:rPr lang="en-US" sz="2400" dirty="0"/>
              <a:t>See the other sections in this module that describe how to </a:t>
            </a:r>
          </a:p>
          <a:p>
            <a:pPr lvl="1"/>
            <a:r>
              <a:rPr lang="en-US" sz="2000" dirty="0"/>
              <a:t>deploy to a SharePoint CDN and an Azure Storage CDN</a:t>
            </a:r>
          </a:p>
          <a:p>
            <a:pPr lvl="1"/>
            <a:r>
              <a:rPr lang="en-US" sz="2000" dirty="0"/>
              <a:t>update the </a:t>
            </a:r>
            <a:r>
              <a:rPr lang="en-US" sz="2000" dirty="0" err="1"/>
              <a:t>cdnBasePath</a:t>
            </a:r>
            <a:r>
              <a:rPr lang="en-US" sz="2000" dirty="0"/>
              <a:t> in the write-</a:t>
            </a:r>
            <a:r>
              <a:rPr lang="en-US" sz="2000" dirty="0" err="1"/>
              <a:t>manifests.json</a:t>
            </a:r>
            <a:r>
              <a:rPr lang="en-US" sz="2000" dirty="0"/>
              <a:t> file</a:t>
            </a:r>
          </a:p>
          <a:p>
            <a:pPr lvl="1"/>
            <a:endParaRPr lang="en-US" sz="2000" dirty="0"/>
          </a:p>
        </p:txBody>
      </p:sp>
      <p:sp>
        <p:nvSpPr>
          <p:cNvPr id="4" name="Rectangle 3"/>
          <p:cNvSpPr/>
          <p:nvPr/>
        </p:nvSpPr>
        <p:spPr>
          <a:xfrm>
            <a:off x="1143000" y="3276600"/>
            <a:ext cx="5410200" cy="923330"/>
          </a:xfrm>
          <a:prstGeom prst="rect">
            <a:avLst/>
          </a:prstGeom>
          <a:ln>
            <a:solidFill>
              <a:schemeClr val="tx1">
                <a:lumMod val="50000"/>
                <a:lumOff val="50000"/>
              </a:schemeClr>
            </a:solidFill>
          </a:ln>
        </p:spPr>
        <p:txBody>
          <a:bodyPr wrap="square">
            <a:spAutoFit/>
          </a:bodyPr>
          <a:lstStyle/>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2E75B6"/>
                </a:solidFill>
                <a:latin typeface="Consolas" panose="020B0609020204030204" pitchFamily="49" charset="0"/>
              </a:rPr>
              <a:t>"</a:t>
            </a:r>
            <a:r>
              <a:rPr lang="en-US" dirty="0" err="1">
                <a:solidFill>
                  <a:srgbClr val="2E75B6"/>
                </a:solidFill>
                <a:latin typeface="Consolas" panose="020B0609020204030204" pitchFamily="49" charset="0"/>
              </a:rPr>
              <a:t>cdnBasePath</a:t>
            </a:r>
            <a:r>
              <a:rPr lang="en-US" dirty="0">
                <a:solidFill>
                  <a:srgbClr val="2E75B6"/>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"&lt;!-- PATH TO CDN --&gt;"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20177298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the web part to a SharePoint page</a:t>
            </a:r>
          </a:p>
        </p:txBody>
      </p:sp>
      <p:sp>
        <p:nvSpPr>
          <p:cNvPr id="3" name="Content Placeholder 2">
            <a:extLst>
              <a:ext uri="{FF2B5EF4-FFF2-40B4-BE49-F238E27FC236}">
                <a16:creationId xmlns:a16="http://schemas.microsoft.com/office/drawing/2014/main" id="{35C3FE4F-E2EA-44F3-903A-B11A1CA31B2F}"/>
              </a:ext>
            </a:extLst>
          </p:cNvPr>
          <p:cNvSpPr>
            <a:spLocks noGrp="1"/>
          </p:cNvSpPr>
          <p:nvPr>
            <p:ph idx="1"/>
          </p:nvPr>
        </p:nvSpPr>
        <p:spPr/>
        <p:txBody>
          <a:bodyPr/>
          <a:lstStyle/>
          <a:p>
            <a:r>
              <a:rPr lang="en-US" altLang="zh-CN" dirty="0"/>
              <a:t>After the web part assets are deployed to a CDN location you can preview the web part</a:t>
            </a:r>
          </a:p>
          <a:p>
            <a:r>
              <a:rPr lang="en-US" altLang="zh-CN" dirty="0"/>
              <a:t>Create a page on your Office 365 site</a:t>
            </a:r>
            <a:endParaRPr lang="en-US" dirty="0"/>
          </a:p>
          <a:p>
            <a:r>
              <a:rPr lang="en-US" altLang="zh-CN" dirty="0"/>
              <a:t>Add the web part to the page</a:t>
            </a:r>
          </a:p>
          <a:p>
            <a:pPr marL="0" indent="0">
              <a:buNone/>
            </a:pPr>
            <a:endParaRPr lang="en-US" dirty="0"/>
          </a:p>
          <a:p>
            <a:endParaRPr lang="en-US" dirty="0"/>
          </a:p>
          <a:p>
            <a:pPr marL="0" indent="0">
              <a:buNone/>
            </a:pPr>
            <a:endParaRPr lang="en-US" altLang="zh-CN" dirty="0"/>
          </a:p>
          <a:p>
            <a:pPr marL="0" indent="0">
              <a:buNone/>
            </a:pPr>
            <a:endParaRPr lang="en-US" dirty="0"/>
          </a:p>
          <a:p>
            <a:endParaRPr lang="en-US" dirty="0"/>
          </a:p>
        </p:txBody>
      </p:sp>
      <p:sp>
        <p:nvSpPr>
          <p:cNvPr id="40" name="Text Placeholder 2"/>
          <p:cNvSpPr txBox="1">
            <a:spLocks/>
          </p:cNvSpPr>
          <p:nvPr/>
        </p:nvSpPr>
        <p:spPr>
          <a:xfrm>
            <a:off x="216658" y="1787725"/>
            <a:ext cx="8740142" cy="2806051"/>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765" dirty="0"/>
          </a:p>
        </p:txBody>
      </p:sp>
      <p:pic>
        <p:nvPicPr>
          <p:cNvPr id="4" name="Picture 3"/>
          <p:cNvPicPr>
            <a:picLocks noChangeAspect="1"/>
          </p:cNvPicPr>
          <p:nvPr/>
        </p:nvPicPr>
        <p:blipFill>
          <a:blip r:embed="rId2"/>
          <a:stretch>
            <a:fillRect/>
          </a:stretch>
        </p:blipFill>
        <p:spPr>
          <a:xfrm>
            <a:off x="990600" y="3746762"/>
            <a:ext cx="5056396" cy="1267601"/>
          </a:xfrm>
          <a:prstGeom prst="rect">
            <a:avLst/>
          </a:prstGeom>
        </p:spPr>
      </p:pic>
    </p:spTree>
    <p:extLst>
      <p:ext uri="{BB962C8B-B14F-4D97-AF65-F5344CB8AC3E}">
        <p14:creationId xmlns:p14="http://schemas.microsoft.com/office/powerpoint/2010/main" val="2796269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Azure Storage Account</a:t>
            </a:r>
          </a:p>
        </p:txBody>
      </p:sp>
      <p:sp>
        <p:nvSpPr>
          <p:cNvPr id="3" name="Text Placeholder 2"/>
          <p:cNvSpPr>
            <a:spLocks noGrp="1"/>
          </p:cNvSpPr>
          <p:nvPr>
            <p:ph idx="1"/>
          </p:nvPr>
        </p:nvSpPr>
        <p:spPr/>
        <p:txBody>
          <a:bodyPr/>
          <a:lstStyle/>
          <a:p>
            <a:r>
              <a:rPr lang="en-US" dirty="0"/>
              <a:t>Go to the Azure Management Portal</a:t>
            </a:r>
          </a:p>
          <a:p>
            <a:r>
              <a:rPr lang="en-US" dirty="0"/>
              <a:t>Create a new Storage Account</a:t>
            </a:r>
          </a:p>
        </p:txBody>
      </p:sp>
      <p:pic>
        <p:nvPicPr>
          <p:cNvPr id="4" name="Picture 3"/>
          <p:cNvPicPr>
            <a:picLocks noChangeAspect="1"/>
          </p:cNvPicPr>
          <p:nvPr/>
        </p:nvPicPr>
        <p:blipFill>
          <a:blip r:embed="rId2"/>
          <a:stretch>
            <a:fillRect/>
          </a:stretch>
        </p:blipFill>
        <p:spPr>
          <a:xfrm>
            <a:off x="914400" y="2667000"/>
            <a:ext cx="5448161" cy="2133600"/>
          </a:xfrm>
          <a:prstGeom prst="rect">
            <a:avLst/>
          </a:prstGeom>
        </p:spPr>
      </p:pic>
      <p:pic>
        <p:nvPicPr>
          <p:cNvPr id="6" name="Picture 5"/>
          <p:cNvPicPr>
            <a:picLocks noChangeAspect="1"/>
          </p:cNvPicPr>
          <p:nvPr/>
        </p:nvPicPr>
        <p:blipFill>
          <a:blip r:embed="rId3"/>
          <a:stretch>
            <a:fillRect/>
          </a:stretch>
        </p:blipFill>
        <p:spPr>
          <a:xfrm>
            <a:off x="7394204" y="1464080"/>
            <a:ext cx="1368796" cy="3946120"/>
          </a:xfrm>
          <a:prstGeom prst="rect">
            <a:avLst/>
          </a:prstGeom>
        </p:spPr>
      </p:pic>
    </p:spTree>
    <p:extLst>
      <p:ext uri="{BB962C8B-B14F-4D97-AF65-F5344CB8AC3E}">
        <p14:creationId xmlns:p14="http://schemas.microsoft.com/office/powerpoint/2010/main" val="13859133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Blob Container in Storage Account</a:t>
            </a:r>
          </a:p>
        </p:txBody>
      </p:sp>
      <p:sp>
        <p:nvSpPr>
          <p:cNvPr id="3" name="Text Placeholder 2"/>
          <p:cNvSpPr>
            <a:spLocks noGrp="1"/>
          </p:cNvSpPr>
          <p:nvPr>
            <p:ph idx="1"/>
          </p:nvPr>
        </p:nvSpPr>
        <p:spPr/>
        <p:txBody>
          <a:bodyPr/>
          <a:lstStyle/>
          <a:p>
            <a:r>
              <a:rPr lang="en-US" dirty="0"/>
              <a:t>Create a Blob Container and copy the URL</a:t>
            </a:r>
          </a:p>
        </p:txBody>
      </p:sp>
      <p:pic>
        <p:nvPicPr>
          <p:cNvPr id="4" name="Picture 3"/>
          <p:cNvPicPr>
            <a:picLocks noChangeAspect="1"/>
          </p:cNvPicPr>
          <p:nvPr/>
        </p:nvPicPr>
        <p:blipFill>
          <a:blip r:embed="rId2"/>
          <a:stretch>
            <a:fillRect/>
          </a:stretch>
        </p:blipFill>
        <p:spPr>
          <a:xfrm>
            <a:off x="707063" y="2476002"/>
            <a:ext cx="3452636" cy="1694803"/>
          </a:xfrm>
          <a:prstGeom prst="rect">
            <a:avLst/>
          </a:prstGeom>
          <a:ln>
            <a:solidFill>
              <a:schemeClr val="tx1">
                <a:lumMod val="50000"/>
                <a:lumOff val="50000"/>
              </a:schemeClr>
            </a:solidFill>
          </a:ln>
        </p:spPr>
      </p:pic>
      <p:pic>
        <p:nvPicPr>
          <p:cNvPr id="5" name="Picture 4"/>
          <p:cNvPicPr>
            <a:picLocks noChangeAspect="1"/>
          </p:cNvPicPr>
          <p:nvPr/>
        </p:nvPicPr>
        <p:blipFill>
          <a:blip r:embed="rId3"/>
          <a:stretch>
            <a:fillRect/>
          </a:stretch>
        </p:blipFill>
        <p:spPr>
          <a:xfrm>
            <a:off x="4836722" y="2476002"/>
            <a:ext cx="2206045" cy="1631773"/>
          </a:xfrm>
          <a:prstGeom prst="rect">
            <a:avLst/>
          </a:prstGeom>
        </p:spPr>
      </p:pic>
    </p:spTree>
    <p:extLst>
      <p:ext uri="{BB962C8B-B14F-4D97-AF65-F5344CB8AC3E}">
        <p14:creationId xmlns:p14="http://schemas.microsoft.com/office/powerpoint/2010/main" val="582505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Obtain Storage Account Access Key</a:t>
            </a:r>
          </a:p>
        </p:txBody>
      </p:sp>
      <p:sp>
        <p:nvSpPr>
          <p:cNvPr id="3" name="Text Placeholder 2"/>
          <p:cNvSpPr>
            <a:spLocks noGrp="1"/>
          </p:cNvSpPr>
          <p:nvPr>
            <p:ph idx="1"/>
          </p:nvPr>
        </p:nvSpPr>
        <p:spPr/>
        <p:txBody>
          <a:bodyPr/>
          <a:lstStyle/>
          <a:p>
            <a:r>
              <a:rPr lang="en-US" sz="2059" dirty="0"/>
              <a:t>The Storage Account Access Key is used to automate deployments to the Azure Storage CDN, copy one of the keys</a:t>
            </a:r>
          </a:p>
        </p:txBody>
      </p:sp>
      <p:pic>
        <p:nvPicPr>
          <p:cNvPr id="5" name="Picture 4"/>
          <p:cNvPicPr>
            <a:picLocks noChangeAspect="1"/>
          </p:cNvPicPr>
          <p:nvPr/>
        </p:nvPicPr>
        <p:blipFill>
          <a:blip r:embed="rId2"/>
          <a:stretch>
            <a:fillRect/>
          </a:stretch>
        </p:blipFill>
        <p:spPr>
          <a:xfrm>
            <a:off x="838200" y="2362200"/>
            <a:ext cx="6988438" cy="3276600"/>
          </a:xfrm>
          <a:prstGeom prst="rect">
            <a:avLst/>
          </a:prstGeom>
          <a:ln>
            <a:solidFill>
              <a:schemeClr val="tx1">
                <a:lumMod val="50000"/>
                <a:lumOff val="50000"/>
              </a:schemeClr>
            </a:solidFill>
          </a:ln>
        </p:spPr>
      </p:pic>
    </p:spTree>
    <p:extLst>
      <p:ext uri="{BB962C8B-B14F-4D97-AF65-F5344CB8AC3E}">
        <p14:creationId xmlns:p14="http://schemas.microsoft.com/office/powerpoint/2010/main" val="32829078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Create CDN Profile</a:t>
            </a:r>
            <a:endParaRPr lang="en-US" dirty="0"/>
          </a:p>
        </p:txBody>
      </p:sp>
      <p:sp>
        <p:nvSpPr>
          <p:cNvPr id="3" name="Text Placeholder 2"/>
          <p:cNvSpPr>
            <a:spLocks noGrp="1"/>
          </p:cNvSpPr>
          <p:nvPr>
            <p:ph idx="1"/>
          </p:nvPr>
        </p:nvSpPr>
        <p:spPr/>
        <p:txBody>
          <a:bodyPr>
            <a:normAutofit/>
          </a:bodyPr>
          <a:lstStyle/>
          <a:p>
            <a:r>
              <a:rPr lang="en-US" sz="2400" dirty="0"/>
              <a:t>In the Azure Management Portal, create a new CDN Profile</a:t>
            </a:r>
          </a:p>
        </p:txBody>
      </p:sp>
      <p:pic>
        <p:nvPicPr>
          <p:cNvPr id="4" name="Picture 3"/>
          <p:cNvPicPr>
            <a:picLocks noChangeAspect="1"/>
          </p:cNvPicPr>
          <p:nvPr/>
        </p:nvPicPr>
        <p:blipFill>
          <a:blip r:embed="rId2"/>
          <a:stretch>
            <a:fillRect/>
          </a:stretch>
        </p:blipFill>
        <p:spPr>
          <a:xfrm>
            <a:off x="685800" y="2470002"/>
            <a:ext cx="4433101" cy="2122006"/>
          </a:xfrm>
          <a:prstGeom prst="rect">
            <a:avLst/>
          </a:prstGeom>
        </p:spPr>
      </p:pic>
      <p:pic>
        <p:nvPicPr>
          <p:cNvPr id="7" name="Picture 6"/>
          <p:cNvPicPr>
            <a:picLocks noChangeAspect="1"/>
          </p:cNvPicPr>
          <p:nvPr/>
        </p:nvPicPr>
        <p:blipFill>
          <a:blip r:embed="rId3"/>
          <a:stretch>
            <a:fillRect/>
          </a:stretch>
        </p:blipFill>
        <p:spPr>
          <a:xfrm>
            <a:off x="5638800" y="2521818"/>
            <a:ext cx="2213049" cy="2773314"/>
          </a:xfrm>
          <a:prstGeom prst="rect">
            <a:avLst/>
          </a:prstGeom>
          <a:ln>
            <a:solidFill>
              <a:schemeClr val="tx1">
                <a:lumMod val="50000"/>
                <a:lumOff val="50000"/>
              </a:schemeClr>
            </a:solidFill>
          </a:ln>
        </p:spPr>
      </p:pic>
    </p:spTree>
    <p:extLst>
      <p:ext uri="{BB962C8B-B14F-4D97-AF65-F5344CB8AC3E}">
        <p14:creationId xmlns:p14="http://schemas.microsoft.com/office/powerpoint/2010/main" val="15465666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Create CDN Endpoint</a:t>
            </a:r>
            <a:endParaRPr lang="en-US" dirty="0"/>
          </a:p>
        </p:txBody>
      </p:sp>
      <p:sp>
        <p:nvSpPr>
          <p:cNvPr id="3" name="Text Placeholder 2"/>
          <p:cNvSpPr>
            <a:spLocks noGrp="1"/>
          </p:cNvSpPr>
          <p:nvPr>
            <p:ph idx="1"/>
          </p:nvPr>
        </p:nvSpPr>
        <p:spPr/>
        <p:txBody>
          <a:bodyPr/>
          <a:lstStyle/>
          <a:p>
            <a:r>
              <a:rPr lang="en-US"/>
              <a:t>In the CDN Profile, create a new CDN endpoint</a:t>
            </a:r>
            <a:endParaRPr lang="en-US" dirty="0"/>
          </a:p>
        </p:txBody>
      </p:sp>
      <p:pic>
        <p:nvPicPr>
          <p:cNvPr id="5" name="Picture 4"/>
          <p:cNvPicPr>
            <a:picLocks noChangeAspect="1"/>
          </p:cNvPicPr>
          <p:nvPr/>
        </p:nvPicPr>
        <p:blipFill>
          <a:blip r:embed="rId2"/>
          <a:stretch>
            <a:fillRect/>
          </a:stretch>
        </p:blipFill>
        <p:spPr>
          <a:xfrm>
            <a:off x="762000" y="2133600"/>
            <a:ext cx="2895600" cy="4288420"/>
          </a:xfrm>
          <a:prstGeom prst="rect">
            <a:avLst/>
          </a:prstGeom>
          <a:ln>
            <a:solidFill>
              <a:schemeClr val="tx1">
                <a:lumMod val="50000"/>
                <a:lumOff val="50000"/>
              </a:schemeClr>
            </a:solidFill>
          </a:ln>
        </p:spPr>
      </p:pic>
    </p:spTree>
    <p:extLst>
      <p:ext uri="{BB962C8B-B14F-4D97-AF65-F5344CB8AC3E}">
        <p14:creationId xmlns:p14="http://schemas.microsoft.com/office/powerpoint/2010/main" val="22696864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700" dirty="0"/>
              <a:t>Configure Webpart to Deploy Assets to CDN</a:t>
            </a:r>
          </a:p>
        </p:txBody>
      </p:sp>
      <p:sp>
        <p:nvSpPr>
          <p:cNvPr id="3" name="Text Placeholder 2"/>
          <p:cNvSpPr>
            <a:spLocks noGrp="1"/>
          </p:cNvSpPr>
          <p:nvPr>
            <p:ph idx="1"/>
          </p:nvPr>
        </p:nvSpPr>
        <p:spPr/>
        <p:txBody>
          <a:bodyPr>
            <a:normAutofit/>
          </a:bodyPr>
          <a:lstStyle/>
          <a:p>
            <a:r>
              <a:rPr lang="en-US" sz="2400" dirty="0"/>
              <a:t>Update the account, container, and </a:t>
            </a:r>
            <a:r>
              <a:rPr lang="en-US" sz="2400" dirty="0" err="1"/>
              <a:t>accessKey</a:t>
            </a:r>
            <a:r>
              <a:rPr lang="en-US" sz="2400" dirty="0"/>
              <a:t> in the deploy-azure-</a:t>
            </a:r>
            <a:r>
              <a:rPr lang="en-US" sz="2400" dirty="0" err="1"/>
              <a:t>storage.json</a:t>
            </a:r>
            <a:r>
              <a:rPr lang="en-US" sz="2400" dirty="0"/>
              <a:t> file	</a:t>
            </a:r>
          </a:p>
          <a:p>
            <a:pPr lvl="1"/>
            <a:r>
              <a:rPr lang="en-US" sz="2000" dirty="0"/>
              <a:t>account – Storage account name</a:t>
            </a:r>
          </a:p>
          <a:p>
            <a:pPr lvl="1"/>
            <a:r>
              <a:rPr lang="en-US" sz="2000" dirty="0"/>
              <a:t>container – Name of the container you wish to use for the web part</a:t>
            </a:r>
          </a:p>
          <a:p>
            <a:pPr lvl="1"/>
            <a:r>
              <a:rPr lang="en-US" sz="2000" dirty="0" err="1"/>
              <a:t>accessKey</a:t>
            </a:r>
            <a:r>
              <a:rPr lang="en-US" sz="2000" dirty="0"/>
              <a:t> – Storage Account Access Key</a:t>
            </a:r>
          </a:p>
        </p:txBody>
      </p:sp>
      <p:sp>
        <p:nvSpPr>
          <p:cNvPr id="9" name="Rectangle 8"/>
          <p:cNvSpPr/>
          <p:nvPr/>
        </p:nvSpPr>
        <p:spPr>
          <a:xfrm>
            <a:off x="990600" y="3657600"/>
            <a:ext cx="5791200" cy="1569660"/>
          </a:xfrm>
          <a:prstGeom prst="rect">
            <a:avLst/>
          </a:prstGeom>
          <a:ln>
            <a:solidFill>
              <a:schemeClr val="tx1">
                <a:lumMod val="50000"/>
                <a:lumOff val="50000"/>
              </a:schemeClr>
            </a:solidFill>
          </a:ln>
        </p:spPr>
        <p:txBody>
          <a:bodyPr wrap="square">
            <a:spAutoFit/>
          </a:bodyPr>
          <a:lstStyle/>
          <a:p>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2E75B6"/>
                </a:solidFill>
                <a:latin typeface="Consolas" panose="020B0609020204030204" pitchFamily="49" charset="0"/>
              </a:rPr>
              <a:t>"</a:t>
            </a:r>
            <a:r>
              <a:rPr lang="en-US" sz="1600" dirty="0" err="1">
                <a:solidFill>
                  <a:srgbClr val="2E75B6"/>
                </a:solidFill>
                <a:latin typeface="Consolas" panose="020B0609020204030204" pitchFamily="49" charset="0"/>
              </a:rPr>
              <a:t>workingDir</a:t>
            </a:r>
            <a:r>
              <a:rPr lang="en-US" sz="1600" dirty="0">
                <a:solidFill>
                  <a:srgbClr val="2E75B6"/>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"./temp/deploy/"</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2E75B6"/>
                </a:solidFill>
                <a:latin typeface="Consolas" panose="020B0609020204030204" pitchFamily="49" charset="0"/>
              </a:rPr>
              <a:t>"account"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spfxwpstorage</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2E75B6"/>
                </a:solidFill>
                <a:latin typeface="Consolas" panose="020B0609020204030204" pitchFamily="49" charset="0"/>
              </a:rPr>
              <a:t>"container"</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helloworld-webpart</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2E75B6"/>
                </a:solidFill>
                <a:latin typeface="Consolas" panose="020B0609020204030204" pitchFamily="49" charset="0"/>
              </a:rPr>
              <a:t>"</a:t>
            </a:r>
            <a:r>
              <a:rPr lang="en-US" sz="1600" dirty="0" err="1">
                <a:solidFill>
                  <a:srgbClr val="2E75B6"/>
                </a:solidFill>
                <a:latin typeface="Consolas" panose="020B0609020204030204" pitchFamily="49" charset="0"/>
              </a:rPr>
              <a:t>accessKey</a:t>
            </a:r>
            <a:r>
              <a:rPr lang="en-US" sz="1600" dirty="0">
                <a:solidFill>
                  <a:srgbClr val="2E75B6"/>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"hL2503 … "</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a:t>
            </a:r>
            <a:endParaRPr lang="en-US" sz="1600" dirty="0"/>
          </a:p>
        </p:txBody>
      </p:sp>
    </p:spTree>
    <p:extLst>
      <p:ext uri="{BB962C8B-B14F-4D97-AF65-F5344CB8AC3E}">
        <p14:creationId xmlns:p14="http://schemas.microsoft.com/office/powerpoint/2010/main" val="33369297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Configure the web part to use the CDN </a:t>
            </a:r>
            <a:endParaRPr lang="en-US" dirty="0"/>
          </a:p>
        </p:txBody>
      </p:sp>
      <p:sp>
        <p:nvSpPr>
          <p:cNvPr id="3" name="Text Placeholder 2"/>
          <p:cNvSpPr>
            <a:spLocks noGrp="1"/>
          </p:cNvSpPr>
          <p:nvPr>
            <p:ph type="body" sz="quarter" idx="1"/>
          </p:nvPr>
        </p:nvSpPr>
        <p:spPr>
          <a:xfrm>
            <a:off x="381000" y="1447800"/>
            <a:ext cx="8382000" cy="5181600"/>
          </a:xfrm>
        </p:spPr>
        <p:txBody>
          <a:bodyPr>
            <a:normAutofit/>
          </a:bodyPr>
          <a:lstStyle/>
          <a:p>
            <a:r>
              <a:rPr lang="en-US" sz="2000" dirty="0"/>
              <a:t>Create CDN base path</a:t>
            </a:r>
          </a:p>
          <a:p>
            <a:pPr marL="347662" lvl="1" indent="0">
              <a:buNone/>
            </a:pPr>
            <a:r>
              <a:rPr lang="en-US" sz="1600" b="1" dirty="0"/>
              <a:t>https://&lt;Storage Account Name&gt;.blob.core.windows.net/&lt;Container Name&gt;</a:t>
            </a:r>
          </a:p>
          <a:p>
            <a:endParaRPr lang="en-US" sz="2000" dirty="0"/>
          </a:p>
          <a:p>
            <a:r>
              <a:rPr lang="en-US" sz="2000" dirty="0"/>
              <a:t>Update the </a:t>
            </a:r>
            <a:r>
              <a:rPr lang="en-US" sz="2000" dirty="0" err="1"/>
              <a:t>cdnBasePath</a:t>
            </a:r>
            <a:r>
              <a:rPr lang="en-US" sz="2000" dirty="0"/>
              <a:t> in the write-</a:t>
            </a:r>
            <a:r>
              <a:rPr lang="en-US" sz="2000" dirty="0" err="1"/>
              <a:t>manifests.json</a:t>
            </a:r>
            <a:r>
              <a:rPr lang="en-US" sz="2000" dirty="0"/>
              <a:t> file</a:t>
            </a:r>
          </a:p>
          <a:p>
            <a:pPr marL="334962" lvl="1" indent="0">
              <a:buNone/>
            </a:pPr>
            <a:r>
              <a:rPr lang="en-US" sz="1400" b="1" dirty="0"/>
              <a:t>{</a:t>
            </a:r>
          </a:p>
          <a:p>
            <a:pPr marL="334962" lvl="1" indent="0">
              <a:buNone/>
            </a:pPr>
            <a:r>
              <a:rPr lang="en-US" sz="1400" b="1" dirty="0"/>
              <a:t>  "</a:t>
            </a:r>
            <a:r>
              <a:rPr lang="en-US" sz="1400" b="1" dirty="0" err="1"/>
              <a:t>cdnBasePath</a:t>
            </a:r>
            <a:r>
              <a:rPr lang="en-US" sz="1400" b="1" dirty="0"/>
              <a:t>": "https://spfxwpstorage.blob.core.windows.net/</a:t>
            </a:r>
            <a:r>
              <a:rPr lang="en-US" sz="1400" b="1" dirty="0" err="1"/>
              <a:t>helloworld</a:t>
            </a:r>
            <a:r>
              <a:rPr lang="en-US" sz="1400" b="1" dirty="0"/>
              <a:t>-webpart"</a:t>
            </a:r>
          </a:p>
          <a:p>
            <a:pPr marL="334962" lvl="1" indent="0">
              <a:buNone/>
            </a:pPr>
            <a:r>
              <a:rPr lang="en-US" sz="1400" b="1" dirty="0"/>
              <a:t>}</a:t>
            </a:r>
          </a:p>
          <a:p>
            <a:pPr marL="334962" lvl="1" indent="0">
              <a:buNone/>
            </a:pPr>
            <a:endParaRPr lang="en-US" sz="1600" dirty="0"/>
          </a:p>
          <a:p>
            <a:endParaRPr lang="en-US" sz="2000" dirty="0"/>
          </a:p>
          <a:p>
            <a:endParaRPr lang="en-US" sz="2000" dirty="0"/>
          </a:p>
          <a:p>
            <a:endParaRPr lang="en-US" sz="2000" dirty="0"/>
          </a:p>
          <a:p>
            <a:r>
              <a:rPr lang="en-US" sz="2000" dirty="0"/>
              <a:t>	</a:t>
            </a:r>
          </a:p>
        </p:txBody>
      </p:sp>
    </p:spTree>
    <p:extLst>
      <p:ext uri="{BB962C8B-B14F-4D97-AF65-F5344CB8AC3E}">
        <p14:creationId xmlns:p14="http://schemas.microsoft.com/office/powerpoint/2010/main" val="10941658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41" dirty="0"/>
              <a:t>Deploy web part assets to the Azure Storage Account</a:t>
            </a:r>
          </a:p>
        </p:txBody>
      </p:sp>
      <p:sp>
        <p:nvSpPr>
          <p:cNvPr id="3" name="Content Placeholder 2">
            <a:extLst>
              <a:ext uri="{FF2B5EF4-FFF2-40B4-BE49-F238E27FC236}">
                <a16:creationId xmlns:a16="http://schemas.microsoft.com/office/drawing/2014/main" id="{7AE30846-65D5-4913-B20B-8E52D15FBD3F}"/>
              </a:ext>
            </a:extLst>
          </p:cNvPr>
          <p:cNvSpPr>
            <a:spLocks noGrp="1"/>
          </p:cNvSpPr>
          <p:nvPr>
            <p:ph idx="1"/>
          </p:nvPr>
        </p:nvSpPr>
        <p:spPr/>
        <p:txBody>
          <a:bodyPr/>
          <a:lstStyle/>
          <a:p>
            <a:r>
              <a:rPr lang="en-US" dirty="0"/>
              <a:t>Use the deploy-azure-storage gulp task to deploy the assets to the Azure Storage Account</a:t>
            </a:r>
          </a:p>
          <a:p>
            <a:endParaRPr lang="en-US" dirty="0"/>
          </a:p>
          <a:p>
            <a:endParaRPr lang="en-US" dirty="0"/>
          </a:p>
          <a:p>
            <a:endParaRPr lang="en-US" dirty="0"/>
          </a:p>
        </p:txBody>
      </p:sp>
      <p:sp>
        <p:nvSpPr>
          <p:cNvPr id="40" name="Text Placeholder 2"/>
          <p:cNvSpPr txBox="1">
            <a:spLocks/>
          </p:cNvSpPr>
          <p:nvPr/>
        </p:nvSpPr>
        <p:spPr>
          <a:xfrm>
            <a:off x="201930" y="1749371"/>
            <a:ext cx="8740142" cy="3736347"/>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765" dirty="0"/>
          </a:p>
        </p:txBody>
      </p:sp>
      <p:sp>
        <p:nvSpPr>
          <p:cNvPr id="6" name="Rectangle 5"/>
          <p:cNvSpPr/>
          <p:nvPr/>
        </p:nvSpPr>
        <p:spPr bwMode="auto">
          <a:xfrm>
            <a:off x="838200" y="2462434"/>
            <a:ext cx="3970827" cy="317958"/>
          </a:xfrm>
          <a:prstGeom prst="rect">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32346" tIns="34290" rIns="79408" bIns="34290" numCol="1" rtlCol="0" anchor="ctr" anchorCtr="0" compatLnSpc="1">
            <a:prstTxWarp prst="textNoShape">
              <a:avLst/>
            </a:prstTxWarp>
          </a:bodyPr>
          <a:lstStyle/>
          <a:p>
            <a:pPr defTabSz="685647" fontAlgn="base">
              <a:spcBef>
                <a:spcPct val="0"/>
              </a:spcBef>
              <a:spcAft>
                <a:spcPct val="0"/>
              </a:spcAft>
            </a:pPr>
            <a:r>
              <a:rPr lang="en-US" sz="1471" dirty="0">
                <a:gradFill>
                  <a:gsLst>
                    <a:gs pos="0">
                      <a:srgbClr val="FFFFFF"/>
                    </a:gs>
                    <a:gs pos="100000">
                      <a:srgbClr val="FFFFFF"/>
                    </a:gs>
                  </a:gsLst>
                  <a:lin ang="5400000" scaled="0"/>
                </a:gradFill>
                <a:latin typeface="Consolas" panose="020B0609020204030204" pitchFamily="49" charset="0"/>
              </a:rPr>
              <a:t>&gt; gulp deploy-azure-storage</a:t>
            </a:r>
            <a:endParaRPr lang="fi-FI" sz="1471" dirty="0">
              <a:gradFill>
                <a:gsLst>
                  <a:gs pos="0">
                    <a:srgbClr val="FFFFFF"/>
                  </a:gs>
                  <a:gs pos="100000">
                    <a:srgbClr val="FFFFFF"/>
                  </a:gs>
                </a:gsLst>
                <a:lin ang="5400000" scaled="0"/>
              </a:gradFill>
              <a:latin typeface="Consolas" panose="020B0609020204030204" pitchFamily="49" charset="0"/>
            </a:endParaRPr>
          </a:p>
        </p:txBody>
      </p:sp>
      <p:sp>
        <p:nvSpPr>
          <p:cNvPr id="9" name="Rectangle 8"/>
          <p:cNvSpPr/>
          <p:nvPr/>
        </p:nvSpPr>
        <p:spPr>
          <a:xfrm>
            <a:off x="3466928" y="3281910"/>
            <a:ext cx="2268570" cy="318677"/>
          </a:xfrm>
          <a:prstGeom prst="rect">
            <a:avLst/>
          </a:prstGeom>
        </p:spPr>
        <p:txBody>
          <a:bodyPr wrap="none">
            <a:spAutoFit/>
          </a:bodyPr>
          <a:lstStyle/>
          <a:p>
            <a:r>
              <a:rPr lang="en-US" sz="1471" dirty="0">
                <a:gradFill>
                  <a:gsLst>
                    <a:gs pos="0">
                      <a:srgbClr val="FFFFFF"/>
                    </a:gs>
                    <a:gs pos="100000">
                      <a:srgbClr val="FFFFFF"/>
                    </a:gs>
                  </a:gsLst>
                  <a:lin ang="5400000" scaled="0"/>
                </a:gradFill>
                <a:latin typeface="Consolas" panose="020B0609020204030204" pitchFamily="49" charset="0"/>
              </a:rPr>
              <a:t>deploy-azure-storage</a:t>
            </a:r>
            <a:endParaRPr lang="en-US" sz="1324" dirty="0"/>
          </a:p>
        </p:txBody>
      </p:sp>
      <p:sp>
        <p:nvSpPr>
          <p:cNvPr id="10" name="Rectangle 9"/>
          <p:cNvSpPr/>
          <p:nvPr/>
        </p:nvSpPr>
        <p:spPr>
          <a:xfrm>
            <a:off x="242718" y="3583305"/>
            <a:ext cx="8658564" cy="2942922"/>
          </a:xfrm>
          <a:prstGeom prst="rect">
            <a:avLst/>
          </a:prstGeom>
        </p:spPr>
        <p:txBody>
          <a:bodyPr wrap="square">
            <a:spAutoFit/>
          </a:bodyPr>
          <a:lstStyle/>
          <a:p>
            <a:r>
              <a:rPr lang="en-US" sz="882" dirty="0"/>
              <a:t>&gt; gulp deploy-azure-storage</a:t>
            </a:r>
          </a:p>
          <a:p>
            <a:r>
              <a:rPr lang="en-US" sz="882" dirty="0"/>
              <a:t>Build target: </a:t>
            </a:r>
            <a:r>
              <a:rPr lang="en-US" altLang="zh-CN" sz="882" dirty="0"/>
              <a:t>DEBUG</a:t>
            </a:r>
            <a:endParaRPr lang="en-US" sz="882" dirty="0"/>
          </a:p>
          <a:p>
            <a:r>
              <a:rPr lang="en-US" sz="882" dirty="0"/>
              <a:t>[11:56:24] Using </a:t>
            </a:r>
            <a:r>
              <a:rPr lang="en-US" sz="882" dirty="0" err="1"/>
              <a:t>gulpfile</a:t>
            </a:r>
            <a:r>
              <a:rPr lang="en-US" sz="882" dirty="0"/>
              <a:t> C:\SPFx\helloworld-webpart\gulpfile.js</a:t>
            </a:r>
          </a:p>
          <a:p>
            <a:r>
              <a:rPr lang="en-US" sz="882" dirty="0"/>
              <a:t>[11:56:24] Starting gulp</a:t>
            </a:r>
          </a:p>
          <a:p>
            <a:r>
              <a:rPr lang="en-US" sz="882" dirty="0"/>
              <a:t>[11:56:24] Starting 'deploy-azure-storage'...</a:t>
            </a:r>
          </a:p>
          <a:p>
            <a:r>
              <a:rPr lang="en-US" sz="882" dirty="0"/>
              <a:t>[11:56:24] Starting subtask 'deploy-azure-storage'...</a:t>
            </a:r>
          </a:p>
          <a:p>
            <a:r>
              <a:rPr lang="en-US" sz="882" dirty="0"/>
              <a:t>[11:56:24] [deploy-azure-storage] Uploading files '**/*.*' from directory './temp/deploy/' to Azure</a:t>
            </a:r>
          </a:p>
          <a:p>
            <a:r>
              <a:rPr lang="en-US" sz="882" dirty="0"/>
              <a:t>[11:56:25] [deploy-azure-storage] Created container: </a:t>
            </a:r>
            <a:r>
              <a:rPr lang="en-US" sz="882" dirty="0" err="1"/>
              <a:t>helloworld-webpart</a:t>
            </a:r>
            <a:endParaRPr lang="en-US" sz="882" dirty="0"/>
          </a:p>
          <a:p>
            <a:r>
              <a:rPr lang="en-US" sz="882" dirty="0"/>
              <a:t>[11:56:25] [deploy-azure-storage] Uploading [3] files...</a:t>
            </a:r>
          </a:p>
          <a:p>
            <a:r>
              <a:rPr lang="en-US" sz="882" dirty="0"/>
              <a:t>[11:56:26] [deploy-azure-storage] Uploaded file: helloworld-webpart-helloworldstrings_en-us_536e65149b0acf4d52c0043073b9fc59.js</a:t>
            </a:r>
          </a:p>
          <a:p>
            <a:r>
              <a:rPr lang="en-US" sz="882" dirty="0"/>
              <a:t>[11:56:26] [deploy-azure-storage] Uploaded file: hello-world.bundle_b8a80975dedeb31de300b580fab61182.js</a:t>
            </a:r>
          </a:p>
          <a:p>
            <a:r>
              <a:rPr lang="en-US" sz="882" dirty="0"/>
              <a:t>[11:56:26] [deploy-azure-storage] Uploaded file: dd331d09-a9cd-448d-a687-7e43060191e2.json</a:t>
            </a:r>
          </a:p>
          <a:p>
            <a:r>
              <a:rPr lang="en-US" sz="882" dirty="0"/>
              <a:t>[11:56:26] [deploy-azure-storage] Upload complete!</a:t>
            </a:r>
          </a:p>
          <a:p>
            <a:r>
              <a:rPr lang="en-US" sz="882" dirty="0"/>
              <a:t>[11:56:26] [deploy-azure-storage] Access your files at: </a:t>
            </a:r>
            <a:r>
              <a:rPr lang="en-US" sz="882" dirty="0">
                <a:hlinkClick r:id="rId3"/>
              </a:rPr>
              <a:t>https://spfxwpstorage.blob.core.windows.net/helloworld-webpart</a:t>
            </a:r>
            <a:endParaRPr lang="en-US" sz="882" dirty="0"/>
          </a:p>
          <a:p>
            <a:r>
              <a:rPr lang="en-US" sz="882" dirty="0"/>
              <a:t>[11:56:26] Finished subtask 'deploy-azure-storage' after 1.92 s</a:t>
            </a:r>
          </a:p>
          <a:p>
            <a:r>
              <a:rPr lang="en-US" sz="882" dirty="0"/>
              <a:t>[11:56:26] Finished 'deploy-azure-storage' after 1.93 s</a:t>
            </a:r>
          </a:p>
          <a:p>
            <a:r>
              <a:rPr lang="en-US" sz="882" dirty="0"/>
              <a:t>[11:56:26] ==================[ Finished ]==================</a:t>
            </a:r>
          </a:p>
          <a:p>
            <a:r>
              <a:rPr lang="en-US" sz="882" dirty="0"/>
              <a:t>[11:56:27] Project </a:t>
            </a:r>
            <a:r>
              <a:rPr lang="en-US" sz="882" dirty="0" err="1"/>
              <a:t>helloworld-webpart</a:t>
            </a:r>
            <a:r>
              <a:rPr lang="en-US" sz="882" dirty="0"/>
              <a:t> version: 0.0.1</a:t>
            </a:r>
          </a:p>
          <a:p>
            <a:r>
              <a:rPr lang="en-US" sz="882" dirty="0"/>
              <a:t>[11:56:27] Build tools version: 2.4.0</a:t>
            </a:r>
          </a:p>
          <a:p>
            <a:r>
              <a:rPr lang="en-US" sz="882" dirty="0"/>
              <a:t>[11:56:27] Node version: v6.10.0</a:t>
            </a:r>
          </a:p>
          <a:p>
            <a:r>
              <a:rPr lang="en-US" sz="882" dirty="0"/>
              <a:t>[11:56:27] Total duration: 5.94 s</a:t>
            </a:r>
          </a:p>
        </p:txBody>
      </p:sp>
    </p:spTree>
    <p:extLst>
      <p:ext uri="{BB962C8B-B14F-4D97-AF65-F5344CB8AC3E}">
        <p14:creationId xmlns:p14="http://schemas.microsoft.com/office/powerpoint/2010/main" val="4038675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the App Catalog</a:t>
            </a:r>
          </a:p>
        </p:txBody>
      </p:sp>
      <p:sp>
        <p:nvSpPr>
          <p:cNvPr id="3" name="Content Placeholder 2"/>
          <p:cNvSpPr>
            <a:spLocks noGrp="1"/>
          </p:cNvSpPr>
          <p:nvPr>
            <p:ph idx="1"/>
          </p:nvPr>
        </p:nvSpPr>
        <p:spPr/>
        <p:txBody>
          <a:bodyPr/>
          <a:lstStyle/>
          <a:p>
            <a:r>
              <a:rPr lang="en-US" dirty="0"/>
              <a:t>App publishing scheme based on App Catalog</a:t>
            </a:r>
          </a:p>
          <a:p>
            <a:pPr lvl="1"/>
            <a:r>
              <a:rPr lang="en-US" dirty="0"/>
              <a:t>App Catalog is site collection with special doc library</a:t>
            </a:r>
          </a:p>
          <a:p>
            <a:pPr lvl="1"/>
            <a:r>
              <a:rPr lang="en-US" dirty="0"/>
              <a:t>App packages are published (uploaded) to app catalog</a:t>
            </a:r>
          </a:p>
          <a:p>
            <a:pPr lvl="1"/>
            <a:r>
              <a:rPr lang="en-US" dirty="0"/>
              <a:t>Provides better app discovery, installation and upgrade</a:t>
            </a:r>
          </a:p>
          <a:p>
            <a:pPr>
              <a:lnSpc>
                <a:spcPct val="150000"/>
              </a:lnSpc>
            </a:pPr>
            <a:r>
              <a:rPr lang="en-US" dirty="0"/>
              <a:t>App Catalog in on-premises farms</a:t>
            </a:r>
          </a:p>
          <a:p>
            <a:pPr lvl="1"/>
            <a:r>
              <a:rPr lang="en-US" dirty="0"/>
              <a:t>One App Catalog site required for each web application</a:t>
            </a:r>
          </a:p>
          <a:p>
            <a:pPr lvl="1"/>
            <a:r>
              <a:rPr lang="en-US" dirty="0"/>
              <a:t>End users often play role of App Catalog administrator</a:t>
            </a:r>
          </a:p>
          <a:p>
            <a:pPr>
              <a:lnSpc>
                <a:spcPct val="150000"/>
              </a:lnSpc>
            </a:pPr>
            <a:r>
              <a:rPr lang="en-US" dirty="0"/>
              <a:t>App Catalog in Office 365 &amp; SharePoint Online</a:t>
            </a:r>
          </a:p>
          <a:p>
            <a:pPr lvl="1"/>
            <a:r>
              <a:rPr lang="en-US" dirty="0"/>
              <a:t>One App Catalog site used to manage entire tenancy</a:t>
            </a:r>
          </a:p>
        </p:txBody>
      </p:sp>
    </p:spTree>
    <p:extLst>
      <p:ext uri="{BB962C8B-B14F-4D97-AF65-F5344CB8AC3E}">
        <p14:creationId xmlns:p14="http://schemas.microsoft.com/office/powerpoint/2010/main" val="19834761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 the App</a:t>
            </a:r>
          </a:p>
        </p:txBody>
      </p:sp>
      <p:sp>
        <p:nvSpPr>
          <p:cNvPr id="40" name="Text Placeholder 2"/>
          <p:cNvSpPr txBox="1">
            <a:spLocks/>
          </p:cNvSpPr>
          <p:nvPr/>
        </p:nvSpPr>
        <p:spPr>
          <a:xfrm>
            <a:off x="201930" y="1749371"/>
            <a:ext cx="8740142" cy="3320904"/>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1765" dirty="0"/>
              <a:t>Go to your Office 365 site</a:t>
            </a:r>
          </a:p>
          <a:p>
            <a:r>
              <a:rPr lang="en-US" altLang="zh-CN" sz="1765"/>
              <a:t>Add </a:t>
            </a:r>
            <a:r>
              <a:rPr lang="en-US" altLang="zh-CN" sz="1765" dirty="0"/>
              <a:t>the App you just deployed to the SharePoint App Catalog</a:t>
            </a:r>
          </a:p>
          <a:p>
            <a:pPr marL="0" indent="0">
              <a:buNone/>
            </a:pPr>
            <a:endParaRPr lang="en-US" sz="1765" dirty="0"/>
          </a:p>
        </p:txBody>
      </p:sp>
      <p:pic>
        <p:nvPicPr>
          <p:cNvPr id="3" name="Picture 2"/>
          <p:cNvPicPr>
            <a:picLocks noChangeAspect="1"/>
          </p:cNvPicPr>
          <p:nvPr/>
        </p:nvPicPr>
        <p:blipFill>
          <a:blip r:embed="rId2"/>
          <a:stretch>
            <a:fillRect/>
          </a:stretch>
        </p:blipFill>
        <p:spPr>
          <a:xfrm>
            <a:off x="2215977" y="2793668"/>
            <a:ext cx="4712048" cy="2716446"/>
          </a:xfrm>
          <a:prstGeom prst="rect">
            <a:avLst/>
          </a:prstGeom>
        </p:spPr>
      </p:pic>
    </p:spTree>
    <p:extLst>
      <p:ext uri="{BB962C8B-B14F-4D97-AF65-F5344CB8AC3E}">
        <p14:creationId xmlns:p14="http://schemas.microsoft.com/office/powerpoint/2010/main" val="4152008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SharePoint CDN origin</a:t>
            </a:r>
          </a:p>
        </p:txBody>
      </p:sp>
      <p:sp>
        <p:nvSpPr>
          <p:cNvPr id="3" name="Text Placeholder 2"/>
          <p:cNvSpPr>
            <a:spLocks noGrp="1"/>
          </p:cNvSpPr>
          <p:nvPr>
            <p:ph idx="1"/>
          </p:nvPr>
        </p:nvSpPr>
        <p:spPr/>
        <p:txBody>
          <a:bodyPr/>
          <a:lstStyle/>
          <a:p>
            <a:r>
              <a:rPr lang="en-US" dirty="0"/>
              <a:t>Go to the Site Assets Document Library</a:t>
            </a:r>
          </a:p>
          <a:p>
            <a:r>
              <a:rPr lang="en-US" dirty="0"/>
              <a:t>Create a folder for the CDN origin</a:t>
            </a:r>
          </a:p>
        </p:txBody>
      </p:sp>
      <p:pic>
        <p:nvPicPr>
          <p:cNvPr id="7" name="Picture 6"/>
          <p:cNvPicPr>
            <a:picLocks noChangeAspect="1"/>
          </p:cNvPicPr>
          <p:nvPr/>
        </p:nvPicPr>
        <p:blipFill>
          <a:blip r:embed="rId2"/>
          <a:stretch>
            <a:fillRect/>
          </a:stretch>
        </p:blipFill>
        <p:spPr>
          <a:xfrm>
            <a:off x="552095" y="2793668"/>
            <a:ext cx="8039810" cy="2472172"/>
          </a:xfrm>
          <a:prstGeom prst="rect">
            <a:avLst/>
          </a:prstGeom>
        </p:spPr>
      </p:pic>
    </p:spTree>
    <p:extLst>
      <p:ext uri="{BB962C8B-B14F-4D97-AF65-F5344CB8AC3E}">
        <p14:creationId xmlns:p14="http://schemas.microsoft.com/office/powerpoint/2010/main" val="42735440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Enable the SharePoint CDN origin</a:t>
            </a:r>
          </a:p>
        </p:txBody>
      </p:sp>
      <p:sp>
        <p:nvSpPr>
          <p:cNvPr id="3" name="Text Placeholder 2"/>
          <p:cNvSpPr>
            <a:spLocks noGrp="1"/>
          </p:cNvSpPr>
          <p:nvPr>
            <p:ph idx="1"/>
          </p:nvPr>
        </p:nvSpPr>
        <p:spPr/>
        <p:txBody>
          <a:bodyPr/>
          <a:lstStyle/>
          <a:p>
            <a:r>
              <a:rPr lang="en-US" sz="2353" dirty="0"/>
              <a:t>Open the SharePoint Online Management Shell</a:t>
            </a:r>
          </a:p>
          <a:p>
            <a:r>
              <a:rPr lang="en-US" sz="2353" dirty="0"/>
              <a:t>Execute the following </a:t>
            </a:r>
            <a:r>
              <a:rPr lang="en-US" sz="2353" dirty="0" err="1"/>
              <a:t>Powershell</a:t>
            </a:r>
            <a:r>
              <a:rPr lang="en-US" sz="2353" dirty="0"/>
              <a:t> commands to enable the CDN,  set the CDN origin, and return the CDN Origin ID</a:t>
            </a:r>
          </a:p>
          <a:p>
            <a:endParaRPr lang="en-US" sz="2353" dirty="0"/>
          </a:p>
          <a:p>
            <a:endParaRPr lang="en-US" sz="2353" dirty="0"/>
          </a:p>
          <a:p>
            <a:endParaRPr lang="en-US" sz="2353" dirty="0"/>
          </a:p>
          <a:p>
            <a:endParaRPr lang="en-US" sz="2353" dirty="0"/>
          </a:p>
        </p:txBody>
      </p:sp>
      <p:sp>
        <p:nvSpPr>
          <p:cNvPr id="5" name="Rectangle 4"/>
          <p:cNvSpPr/>
          <p:nvPr/>
        </p:nvSpPr>
        <p:spPr>
          <a:xfrm>
            <a:off x="347113" y="3138821"/>
            <a:ext cx="8449775" cy="1191401"/>
          </a:xfrm>
          <a:prstGeom prst="rect">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32346" tIns="34290" rIns="79408" bIns="34290" numCol="1" rtlCol="0" anchor="ctr" anchorCtr="0" compatLnSpc="1">
            <a:prstTxWarp prst="textNoShape">
              <a:avLst/>
            </a:prstTxWarp>
          </a:bodyPr>
          <a:lstStyle/>
          <a:p>
            <a:pPr defTabSz="685647" fontAlgn="base">
              <a:spcBef>
                <a:spcPct val="0"/>
              </a:spcBef>
              <a:spcAft>
                <a:spcPct val="0"/>
              </a:spcAft>
            </a:pPr>
            <a:r>
              <a:rPr lang="en-US" sz="1176" dirty="0">
                <a:gradFill>
                  <a:gsLst>
                    <a:gs pos="0">
                      <a:srgbClr val="FFFFFF"/>
                    </a:gs>
                    <a:gs pos="100000">
                      <a:srgbClr val="FFFFFF"/>
                    </a:gs>
                  </a:gsLst>
                  <a:lin ang="5400000" scaled="0"/>
                </a:gradFill>
                <a:latin typeface="Consolas" panose="020B0609020204030204" pitchFamily="49" charset="0"/>
              </a:rPr>
              <a:t>&gt; $creds = Get-Credential</a:t>
            </a:r>
          </a:p>
          <a:p>
            <a:pPr defTabSz="685647" fontAlgn="base">
              <a:spcBef>
                <a:spcPct val="0"/>
              </a:spcBef>
              <a:spcAft>
                <a:spcPct val="0"/>
              </a:spcAft>
            </a:pPr>
            <a:r>
              <a:rPr lang="en-US" sz="1176" dirty="0">
                <a:gradFill>
                  <a:gsLst>
                    <a:gs pos="0">
                      <a:srgbClr val="FFFFFF"/>
                    </a:gs>
                    <a:gs pos="100000">
                      <a:srgbClr val="FFFFFF"/>
                    </a:gs>
                  </a:gsLst>
                  <a:lin ang="5400000" scaled="0"/>
                </a:gradFill>
                <a:latin typeface="Consolas" panose="020B0609020204030204" pitchFamily="49" charset="0"/>
              </a:rPr>
              <a:t>&gt; Connect-</a:t>
            </a:r>
            <a:r>
              <a:rPr lang="en-US" sz="1176" dirty="0" err="1">
                <a:gradFill>
                  <a:gsLst>
                    <a:gs pos="0">
                      <a:srgbClr val="FFFFFF"/>
                    </a:gs>
                    <a:gs pos="100000">
                      <a:srgbClr val="FFFFFF"/>
                    </a:gs>
                  </a:gsLst>
                  <a:lin ang="5400000" scaled="0"/>
                </a:gradFill>
                <a:latin typeface="Consolas" panose="020B0609020204030204" pitchFamily="49" charset="0"/>
              </a:rPr>
              <a:t>SPOService</a:t>
            </a:r>
            <a:r>
              <a:rPr lang="en-US" sz="1176" dirty="0">
                <a:gradFill>
                  <a:gsLst>
                    <a:gs pos="0">
                      <a:srgbClr val="FFFFFF"/>
                    </a:gs>
                    <a:gs pos="100000">
                      <a:srgbClr val="FFFFFF"/>
                    </a:gs>
                  </a:gsLst>
                  <a:lin ang="5400000" scaled="0"/>
                </a:gradFill>
                <a:latin typeface="Consolas" panose="020B0609020204030204" pitchFamily="49" charset="0"/>
              </a:rPr>
              <a:t> -</a:t>
            </a:r>
            <a:r>
              <a:rPr lang="en-US" sz="1176" dirty="0" err="1">
                <a:gradFill>
                  <a:gsLst>
                    <a:gs pos="0">
                      <a:srgbClr val="FFFFFF"/>
                    </a:gs>
                    <a:gs pos="100000">
                      <a:srgbClr val="FFFFFF"/>
                    </a:gs>
                  </a:gsLst>
                  <a:lin ang="5400000" scaled="0"/>
                </a:gradFill>
                <a:latin typeface="Consolas" panose="020B0609020204030204" pitchFamily="49" charset="0"/>
              </a:rPr>
              <a:t>Url</a:t>
            </a:r>
            <a:r>
              <a:rPr lang="en-US" sz="1176" dirty="0">
                <a:gradFill>
                  <a:gsLst>
                    <a:gs pos="0">
                      <a:srgbClr val="FFFFFF"/>
                    </a:gs>
                    <a:gs pos="100000">
                      <a:srgbClr val="FFFFFF"/>
                    </a:gs>
                  </a:gsLst>
                  <a:lin ang="5400000" scaled="0"/>
                </a:gradFill>
                <a:latin typeface="Consolas" panose="020B0609020204030204" pitchFamily="49" charset="0"/>
              </a:rPr>
              <a:t> https://&lt;TENANCY&gt;-admin.sharepoint.com/ -Credential $creds</a:t>
            </a:r>
          </a:p>
          <a:p>
            <a:pPr defTabSz="685647" fontAlgn="base">
              <a:spcBef>
                <a:spcPct val="0"/>
              </a:spcBef>
              <a:spcAft>
                <a:spcPct val="0"/>
              </a:spcAft>
            </a:pPr>
            <a:r>
              <a:rPr lang="en-US" sz="1176" dirty="0">
                <a:gradFill>
                  <a:gsLst>
                    <a:gs pos="0">
                      <a:srgbClr val="FFFFFF"/>
                    </a:gs>
                    <a:gs pos="100000">
                      <a:srgbClr val="FFFFFF"/>
                    </a:gs>
                  </a:gsLst>
                  <a:lin ang="5400000" scaled="0"/>
                </a:gradFill>
                <a:latin typeface="Consolas" panose="020B0609020204030204" pitchFamily="49" charset="0"/>
              </a:rPr>
              <a:t>&gt; Set-</a:t>
            </a:r>
            <a:r>
              <a:rPr lang="en-US" sz="1176" dirty="0" err="1">
                <a:gradFill>
                  <a:gsLst>
                    <a:gs pos="0">
                      <a:srgbClr val="FFFFFF"/>
                    </a:gs>
                    <a:gs pos="100000">
                      <a:srgbClr val="FFFFFF"/>
                    </a:gs>
                  </a:gsLst>
                  <a:lin ang="5400000" scaled="0"/>
                </a:gradFill>
                <a:latin typeface="Consolas" panose="020B0609020204030204" pitchFamily="49" charset="0"/>
              </a:rPr>
              <a:t>SPOTenant</a:t>
            </a:r>
            <a:r>
              <a:rPr lang="en-US" sz="1176" dirty="0">
                <a:gradFill>
                  <a:gsLst>
                    <a:gs pos="0">
                      <a:srgbClr val="FFFFFF"/>
                    </a:gs>
                    <a:gs pos="100000">
                      <a:srgbClr val="FFFFFF"/>
                    </a:gs>
                  </a:gsLst>
                  <a:lin ang="5400000" scaled="0"/>
                </a:gradFill>
                <a:latin typeface="Consolas" panose="020B0609020204030204" pitchFamily="49" charset="0"/>
              </a:rPr>
              <a:t> -</a:t>
            </a:r>
            <a:r>
              <a:rPr lang="en-US" sz="1176" dirty="0" err="1">
                <a:gradFill>
                  <a:gsLst>
                    <a:gs pos="0">
                      <a:srgbClr val="FFFFFF"/>
                    </a:gs>
                    <a:gs pos="100000">
                      <a:srgbClr val="FFFFFF"/>
                    </a:gs>
                  </a:gsLst>
                  <a:lin ang="5400000" scaled="0"/>
                </a:gradFill>
                <a:latin typeface="Consolas" panose="020B0609020204030204" pitchFamily="49" charset="0"/>
              </a:rPr>
              <a:t>PublicCdnEnabled</a:t>
            </a:r>
            <a:r>
              <a:rPr lang="en-US" sz="1176" dirty="0">
                <a:gradFill>
                  <a:gsLst>
                    <a:gs pos="0">
                      <a:srgbClr val="FFFFFF"/>
                    </a:gs>
                    <a:gs pos="100000">
                      <a:srgbClr val="FFFFFF"/>
                    </a:gs>
                  </a:gsLst>
                  <a:lin ang="5400000" scaled="0"/>
                </a:gradFill>
                <a:latin typeface="Consolas" panose="020B0609020204030204" pitchFamily="49" charset="0"/>
              </a:rPr>
              <a:t> $true</a:t>
            </a:r>
          </a:p>
          <a:p>
            <a:pPr defTabSz="685647" fontAlgn="base">
              <a:spcBef>
                <a:spcPct val="0"/>
              </a:spcBef>
              <a:spcAft>
                <a:spcPct val="0"/>
              </a:spcAft>
            </a:pPr>
            <a:r>
              <a:rPr lang="en-US" sz="1176" dirty="0">
                <a:gradFill>
                  <a:gsLst>
                    <a:gs pos="0">
                      <a:srgbClr val="FFFFFF"/>
                    </a:gs>
                    <a:gs pos="100000">
                      <a:srgbClr val="FFFFFF"/>
                    </a:gs>
                  </a:gsLst>
                  <a:lin ang="5400000" scaled="0"/>
                </a:gradFill>
                <a:latin typeface="Consolas" panose="020B0609020204030204" pitchFamily="49" charset="0"/>
              </a:rPr>
              <a:t>&gt; Set-</a:t>
            </a:r>
            <a:r>
              <a:rPr lang="en-US" sz="1176" dirty="0" err="1">
                <a:gradFill>
                  <a:gsLst>
                    <a:gs pos="0">
                      <a:srgbClr val="FFFFFF"/>
                    </a:gs>
                    <a:gs pos="100000">
                      <a:srgbClr val="FFFFFF"/>
                    </a:gs>
                  </a:gsLst>
                  <a:lin ang="5400000" scaled="0"/>
                </a:gradFill>
                <a:latin typeface="Consolas" panose="020B0609020204030204" pitchFamily="49" charset="0"/>
              </a:rPr>
              <a:t>SPOTenant</a:t>
            </a:r>
            <a:r>
              <a:rPr lang="en-US" sz="1176" dirty="0">
                <a:gradFill>
                  <a:gsLst>
                    <a:gs pos="0">
                      <a:srgbClr val="FFFFFF"/>
                    </a:gs>
                    <a:gs pos="100000">
                      <a:srgbClr val="FFFFFF"/>
                    </a:gs>
                  </a:gsLst>
                  <a:lin ang="5400000" scaled="0"/>
                </a:gradFill>
                <a:latin typeface="Consolas" panose="020B0609020204030204" pitchFamily="49" charset="0"/>
              </a:rPr>
              <a:t> -</a:t>
            </a:r>
            <a:r>
              <a:rPr lang="en-US" sz="1176" dirty="0" err="1">
                <a:gradFill>
                  <a:gsLst>
                    <a:gs pos="0">
                      <a:srgbClr val="FFFFFF"/>
                    </a:gs>
                    <a:gs pos="100000">
                      <a:srgbClr val="FFFFFF"/>
                    </a:gs>
                  </a:gsLst>
                  <a:lin ang="5400000" scaled="0"/>
                </a:gradFill>
                <a:latin typeface="Consolas" panose="020B0609020204030204" pitchFamily="49" charset="0"/>
              </a:rPr>
              <a:t>PublicCdnAllowedFileTypes</a:t>
            </a:r>
            <a:r>
              <a:rPr lang="en-US" sz="1176" dirty="0">
                <a:gradFill>
                  <a:gsLst>
                    <a:gs pos="0">
                      <a:srgbClr val="FFFFFF"/>
                    </a:gs>
                    <a:gs pos="100000">
                      <a:srgbClr val="FFFFFF"/>
                    </a:gs>
                  </a:gsLst>
                  <a:lin ang="5400000" scaled="0"/>
                </a:gradFill>
                <a:latin typeface="Consolas" panose="020B0609020204030204" pitchFamily="49" charset="0"/>
              </a:rPr>
              <a:t> "CSS,EOT,GIF,ICO,JPEG,JPG,JS,MAP,PNG,SVG,TTF,WOFF,TXT"</a:t>
            </a:r>
          </a:p>
          <a:p>
            <a:pPr defTabSz="685647" fontAlgn="base">
              <a:spcBef>
                <a:spcPct val="0"/>
              </a:spcBef>
              <a:spcAft>
                <a:spcPct val="0"/>
              </a:spcAft>
            </a:pPr>
            <a:r>
              <a:rPr lang="en-US" sz="1176" dirty="0">
                <a:gradFill>
                  <a:gsLst>
                    <a:gs pos="0">
                      <a:srgbClr val="FFFFFF"/>
                    </a:gs>
                    <a:gs pos="100000">
                      <a:srgbClr val="FFFFFF"/>
                    </a:gs>
                  </a:gsLst>
                  <a:lin ang="5400000" scaled="0"/>
                </a:gradFill>
                <a:latin typeface="Consolas" panose="020B0609020204030204" pitchFamily="49" charset="0"/>
              </a:rPr>
              <a:t>&gt; New-</a:t>
            </a:r>
            <a:r>
              <a:rPr lang="en-US" sz="1176" dirty="0" err="1">
                <a:gradFill>
                  <a:gsLst>
                    <a:gs pos="0">
                      <a:srgbClr val="FFFFFF"/>
                    </a:gs>
                    <a:gs pos="100000">
                      <a:srgbClr val="FFFFFF"/>
                    </a:gs>
                  </a:gsLst>
                  <a:lin ang="5400000" scaled="0"/>
                </a:gradFill>
                <a:latin typeface="Consolas" panose="020B0609020204030204" pitchFamily="49" charset="0"/>
              </a:rPr>
              <a:t>SPOPublicCdnOrigin</a:t>
            </a:r>
            <a:r>
              <a:rPr lang="en-US" sz="1176" dirty="0">
                <a:gradFill>
                  <a:gsLst>
                    <a:gs pos="0">
                      <a:srgbClr val="FFFFFF"/>
                    </a:gs>
                    <a:gs pos="100000">
                      <a:srgbClr val="FFFFFF"/>
                    </a:gs>
                  </a:gsLst>
                  <a:lin ang="5400000" scaled="0"/>
                </a:gradFill>
                <a:latin typeface="Consolas" panose="020B0609020204030204" pitchFamily="49" charset="0"/>
              </a:rPr>
              <a:t> -</a:t>
            </a:r>
            <a:r>
              <a:rPr lang="en-US" sz="1176" dirty="0" err="1">
                <a:gradFill>
                  <a:gsLst>
                    <a:gs pos="0">
                      <a:srgbClr val="FFFFFF"/>
                    </a:gs>
                    <a:gs pos="100000">
                      <a:srgbClr val="FFFFFF"/>
                    </a:gs>
                  </a:gsLst>
                  <a:lin ang="5400000" scaled="0"/>
                </a:gradFill>
                <a:latin typeface="Consolas" panose="020B0609020204030204" pitchFamily="49" charset="0"/>
              </a:rPr>
              <a:t>Url</a:t>
            </a:r>
            <a:r>
              <a:rPr lang="en-US" sz="1176" dirty="0">
                <a:gradFill>
                  <a:gsLst>
                    <a:gs pos="0">
                      <a:srgbClr val="FFFFFF"/>
                    </a:gs>
                    <a:gs pos="100000">
                      <a:srgbClr val="FFFFFF"/>
                    </a:gs>
                  </a:gsLst>
                  <a:lin ang="5400000" scaled="0"/>
                </a:gradFill>
                <a:latin typeface="Consolas" panose="020B0609020204030204" pitchFamily="49" charset="0"/>
              </a:rPr>
              <a:t> "https://&lt;TENANCY&gt;.sharepoint.com/sites/&lt;SITE&gt;/</a:t>
            </a:r>
            <a:r>
              <a:rPr lang="en-US" sz="1176" dirty="0" err="1">
                <a:gradFill>
                  <a:gsLst>
                    <a:gs pos="0">
                      <a:srgbClr val="FFFFFF"/>
                    </a:gs>
                    <a:gs pos="100000">
                      <a:srgbClr val="FFFFFF"/>
                    </a:gs>
                  </a:gsLst>
                  <a:lin ang="5400000" scaled="0"/>
                </a:gradFill>
                <a:latin typeface="Consolas" panose="020B0609020204030204" pitchFamily="49" charset="0"/>
              </a:rPr>
              <a:t>siteassets</a:t>
            </a:r>
            <a:r>
              <a:rPr lang="en-US" sz="1176" dirty="0">
                <a:gradFill>
                  <a:gsLst>
                    <a:gs pos="0">
                      <a:srgbClr val="FFFFFF"/>
                    </a:gs>
                    <a:gs pos="100000">
                      <a:srgbClr val="FFFFFF"/>
                    </a:gs>
                  </a:gsLst>
                  <a:lin ang="5400000" scaled="0"/>
                </a:gradFill>
                <a:latin typeface="Consolas" panose="020B0609020204030204" pitchFamily="49" charset="0"/>
              </a:rPr>
              <a:t>/</a:t>
            </a:r>
            <a:r>
              <a:rPr lang="en-US" sz="1176" dirty="0" err="1">
                <a:gradFill>
                  <a:gsLst>
                    <a:gs pos="0">
                      <a:srgbClr val="FFFFFF"/>
                    </a:gs>
                    <a:gs pos="100000">
                      <a:srgbClr val="FFFFFF"/>
                    </a:gs>
                  </a:gsLst>
                  <a:lin ang="5400000" scaled="0"/>
                </a:gradFill>
                <a:latin typeface="Consolas" panose="020B0609020204030204" pitchFamily="49" charset="0"/>
              </a:rPr>
              <a:t>cdn</a:t>
            </a:r>
            <a:r>
              <a:rPr lang="en-US" sz="1176" dirty="0">
                <a:gradFill>
                  <a:gsLst>
                    <a:gs pos="0">
                      <a:srgbClr val="FFFFFF"/>
                    </a:gs>
                    <a:gs pos="100000">
                      <a:srgbClr val="FFFFFF"/>
                    </a:gs>
                  </a:gsLst>
                  <a:lin ang="5400000" scaled="0"/>
                </a:gradFill>
                <a:latin typeface="Consolas" panose="020B0609020204030204" pitchFamily="49" charset="0"/>
              </a:rPr>
              <a:t>"</a:t>
            </a:r>
          </a:p>
          <a:p>
            <a:pPr defTabSz="685647" fontAlgn="base">
              <a:spcBef>
                <a:spcPct val="0"/>
              </a:spcBef>
              <a:spcAft>
                <a:spcPct val="0"/>
              </a:spcAft>
            </a:pPr>
            <a:r>
              <a:rPr lang="en-US" sz="1176" dirty="0">
                <a:gradFill>
                  <a:gsLst>
                    <a:gs pos="0">
                      <a:srgbClr val="FFFFFF"/>
                    </a:gs>
                    <a:gs pos="100000">
                      <a:srgbClr val="FFFFFF"/>
                    </a:gs>
                  </a:gsLst>
                  <a:lin ang="5400000" scaled="0"/>
                </a:gradFill>
                <a:latin typeface="Consolas" panose="020B0609020204030204" pitchFamily="49" charset="0"/>
              </a:rPr>
              <a:t>&gt; Get-</a:t>
            </a:r>
            <a:r>
              <a:rPr lang="en-US" sz="1176" dirty="0" err="1">
                <a:gradFill>
                  <a:gsLst>
                    <a:gs pos="0">
                      <a:srgbClr val="FFFFFF"/>
                    </a:gs>
                    <a:gs pos="100000">
                      <a:srgbClr val="FFFFFF"/>
                    </a:gs>
                  </a:gsLst>
                  <a:lin ang="5400000" scaled="0"/>
                </a:gradFill>
                <a:latin typeface="Consolas" panose="020B0609020204030204" pitchFamily="49" charset="0"/>
              </a:rPr>
              <a:t>SPOPublicCdnOrigins</a:t>
            </a:r>
            <a:endParaRPr lang="en-US" sz="1176" dirty="0">
              <a:gradFill>
                <a:gsLst>
                  <a:gs pos="0">
                    <a:srgbClr val="FFFFFF"/>
                  </a:gs>
                  <a:gs pos="100000">
                    <a:srgbClr val="FFFFFF"/>
                  </a:gs>
                </a:gsLst>
                <a:lin ang="5400000" scaled="0"/>
              </a:gradFill>
              <a:latin typeface="Consolas" panose="020B0609020204030204" pitchFamily="49" charset="0"/>
            </a:endParaRPr>
          </a:p>
        </p:txBody>
      </p:sp>
      <p:pic>
        <p:nvPicPr>
          <p:cNvPr id="8" name="Picture 7"/>
          <p:cNvPicPr>
            <a:picLocks noChangeAspect="1"/>
          </p:cNvPicPr>
          <p:nvPr/>
        </p:nvPicPr>
        <p:blipFill>
          <a:blip r:embed="rId3"/>
          <a:stretch>
            <a:fillRect/>
          </a:stretch>
        </p:blipFill>
        <p:spPr>
          <a:xfrm>
            <a:off x="347113" y="4540086"/>
            <a:ext cx="8463808" cy="815556"/>
          </a:xfrm>
          <a:prstGeom prst="rect">
            <a:avLst/>
          </a:prstGeom>
        </p:spPr>
      </p:pic>
    </p:spTree>
    <p:extLst>
      <p:ext uri="{BB962C8B-B14F-4D97-AF65-F5344CB8AC3E}">
        <p14:creationId xmlns:p14="http://schemas.microsoft.com/office/powerpoint/2010/main" val="615147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01930" y="1749371"/>
            <a:ext cx="8740142" cy="3688604"/>
          </a:xfrm>
        </p:spPr>
        <p:txBody>
          <a:bodyPr/>
          <a:lstStyle/>
          <a:p>
            <a:pPr marL="0" indent="0">
              <a:buNone/>
            </a:pPr>
            <a:r>
              <a:rPr lang="en-US" dirty="0"/>
              <a:t>Create CDN base path</a:t>
            </a:r>
          </a:p>
          <a:p>
            <a:pPr marL="0" indent="0">
              <a:buNone/>
            </a:pPr>
            <a:endParaRPr lang="en-US" dirty="0"/>
          </a:p>
          <a:p>
            <a:pPr marL="0" indent="0">
              <a:buNone/>
            </a:pPr>
            <a:r>
              <a:rPr lang="en-US" dirty="0"/>
              <a:t>Update the </a:t>
            </a:r>
            <a:r>
              <a:rPr lang="en-US" dirty="0" err="1"/>
              <a:t>cdnBasePath</a:t>
            </a:r>
            <a:r>
              <a:rPr lang="en-US" dirty="0"/>
              <a:t> in the write-</a:t>
            </a:r>
            <a:r>
              <a:rPr lang="en-US" dirty="0" err="1"/>
              <a:t>manifests.json</a:t>
            </a:r>
            <a:r>
              <a:rPr lang="en-US" dirty="0"/>
              <a:t> file</a:t>
            </a:r>
          </a:p>
          <a:p>
            <a:endParaRPr lang="en-US" b="1" dirty="0"/>
          </a:p>
          <a:p>
            <a:endParaRPr lang="en-US" b="1" dirty="0"/>
          </a:p>
          <a:p>
            <a:endParaRPr lang="en-US" b="1" dirty="0"/>
          </a:p>
          <a:p>
            <a:pPr marL="0" indent="0">
              <a:buNone/>
            </a:pPr>
            <a:r>
              <a:rPr lang="en-US" sz="1471" dirty="0">
                <a:latin typeface="Segoe UI Light" pitchFamily="34" charset="0"/>
              </a:rPr>
              <a:t>	</a:t>
            </a:r>
          </a:p>
        </p:txBody>
      </p:sp>
      <p:sp>
        <p:nvSpPr>
          <p:cNvPr id="2" name="Title 1"/>
          <p:cNvSpPr>
            <a:spLocks noGrp="1"/>
          </p:cNvSpPr>
          <p:nvPr>
            <p:ph type="title"/>
          </p:nvPr>
        </p:nvSpPr>
        <p:spPr/>
        <p:txBody>
          <a:bodyPr/>
          <a:lstStyle/>
          <a:p>
            <a:r>
              <a:rPr lang="en-US" dirty="0"/>
              <a:t>Configure the web part to use the CDN </a:t>
            </a:r>
          </a:p>
        </p:txBody>
      </p:sp>
      <p:sp>
        <p:nvSpPr>
          <p:cNvPr id="8" name="Rectangle 7"/>
          <p:cNvSpPr/>
          <p:nvPr/>
        </p:nvSpPr>
        <p:spPr>
          <a:xfrm>
            <a:off x="283509" y="2370113"/>
            <a:ext cx="8764452" cy="499880"/>
          </a:xfrm>
          <a:prstGeom prst="rect">
            <a:avLst/>
          </a:prstGeom>
        </p:spPr>
        <p:txBody>
          <a:bodyPr wrap="square">
            <a:spAutoFit/>
          </a:bodyPr>
          <a:lstStyle/>
          <a:p>
            <a:r>
              <a:rPr lang="en-US" sz="1324" dirty="0">
                <a:latin typeface="Segoe UI Light" pitchFamily="34" charset="0"/>
              </a:rPr>
              <a:t>https://publiccdn.sharepointonline.com/&lt;TENANCY&gt;.sharepoint.com/&lt;your-CDN-origin-Id&gt;</a:t>
            </a:r>
            <a:endParaRPr lang="en-US" sz="1324" dirty="0"/>
          </a:p>
          <a:p>
            <a:endParaRPr lang="en-US" sz="1324" dirty="0"/>
          </a:p>
        </p:txBody>
      </p:sp>
      <p:sp>
        <p:nvSpPr>
          <p:cNvPr id="9" name="Rectangle 8"/>
          <p:cNvSpPr/>
          <p:nvPr/>
        </p:nvSpPr>
        <p:spPr>
          <a:xfrm>
            <a:off x="283509" y="3746666"/>
            <a:ext cx="8860492" cy="635174"/>
          </a:xfrm>
          <a:prstGeom prst="rect">
            <a:avLst/>
          </a:prstGeom>
        </p:spPr>
        <p:txBody>
          <a:bodyPr wrap="square">
            <a:spAutoFit/>
          </a:bodyPr>
          <a:lstStyle/>
          <a:p>
            <a:r>
              <a:rPr lang="en-US" sz="1176" dirty="0">
                <a:solidFill>
                  <a:srgbClr val="000000"/>
                </a:solidFill>
                <a:latin typeface="Consolas" panose="020B0609020204030204" pitchFamily="49" charset="0"/>
              </a:rPr>
              <a:t>{</a:t>
            </a:r>
          </a:p>
          <a:p>
            <a:r>
              <a:rPr lang="en-US" sz="1176" dirty="0">
                <a:solidFill>
                  <a:srgbClr val="000000"/>
                </a:solidFill>
                <a:latin typeface="Consolas" panose="020B0609020204030204" pitchFamily="49" charset="0"/>
              </a:rPr>
              <a:t>  </a:t>
            </a:r>
            <a:r>
              <a:rPr lang="en-US" sz="1176" dirty="0">
                <a:solidFill>
                  <a:srgbClr val="2E75B6"/>
                </a:solidFill>
                <a:latin typeface="Consolas" panose="020B0609020204030204" pitchFamily="49" charset="0"/>
              </a:rPr>
              <a:t>"</a:t>
            </a:r>
            <a:r>
              <a:rPr lang="en-US" sz="1176" dirty="0" err="1">
                <a:solidFill>
                  <a:srgbClr val="2E75B6"/>
                </a:solidFill>
                <a:latin typeface="Consolas" panose="020B0609020204030204" pitchFamily="49" charset="0"/>
              </a:rPr>
              <a:t>cdnBasePath</a:t>
            </a:r>
            <a:r>
              <a:rPr lang="en-US" sz="1176" dirty="0">
                <a:solidFill>
                  <a:srgbClr val="2E75B6"/>
                </a:solidFill>
                <a:latin typeface="Consolas" panose="020B0609020204030204" pitchFamily="49" charset="0"/>
              </a:rPr>
              <a:t>"</a:t>
            </a:r>
            <a:r>
              <a:rPr lang="en-US" sz="1176" dirty="0">
                <a:solidFill>
                  <a:srgbClr val="000000"/>
                </a:solidFill>
                <a:latin typeface="Consolas" panose="020B0609020204030204" pitchFamily="49" charset="0"/>
              </a:rPr>
              <a:t>: </a:t>
            </a:r>
            <a:r>
              <a:rPr lang="en-US" sz="1176" dirty="0">
                <a:solidFill>
                  <a:srgbClr val="A31515"/>
                </a:solidFill>
                <a:latin typeface="Consolas" panose="020B0609020204030204" pitchFamily="49" charset="0"/>
              </a:rPr>
              <a:t>"https://publiccdn.sharepointonline.com/&lt;TENANCY&gt;.sharepoint.com/&lt;your-CDN-origin-Id&gt;"</a:t>
            </a:r>
            <a:endParaRPr lang="en-US" sz="1176" dirty="0">
              <a:solidFill>
                <a:srgbClr val="000000"/>
              </a:solidFill>
              <a:latin typeface="Consolas" panose="020B0609020204030204" pitchFamily="49" charset="0"/>
            </a:endParaRPr>
          </a:p>
          <a:p>
            <a:r>
              <a:rPr lang="en-US" sz="1176" dirty="0">
                <a:solidFill>
                  <a:srgbClr val="000000"/>
                </a:solidFill>
                <a:latin typeface="Consolas" panose="020B0609020204030204" pitchFamily="49" charset="0"/>
              </a:rPr>
              <a:t>}</a:t>
            </a:r>
            <a:endParaRPr lang="en-US" sz="1176" dirty="0"/>
          </a:p>
        </p:txBody>
      </p:sp>
    </p:spTree>
    <p:extLst>
      <p:ext uri="{BB962C8B-B14F-4D97-AF65-F5344CB8AC3E}">
        <p14:creationId xmlns:p14="http://schemas.microsoft.com/office/powerpoint/2010/main" val="16392455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 web part assets to the SharePoint CDN</a:t>
            </a:r>
          </a:p>
        </p:txBody>
      </p:sp>
      <p:sp>
        <p:nvSpPr>
          <p:cNvPr id="3" name="Content Placeholder 2">
            <a:extLst>
              <a:ext uri="{FF2B5EF4-FFF2-40B4-BE49-F238E27FC236}">
                <a16:creationId xmlns:a16="http://schemas.microsoft.com/office/drawing/2014/main" id="{F01F8900-0ED3-49E4-B166-591C4CD815DC}"/>
              </a:ext>
            </a:extLst>
          </p:cNvPr>
          <p:cNvSpPr>
            <a:spLocks noGrp="1"/>
          </p:cNvSpPr>
          <p:nvPr>
            <p:ph idx="1"/>
          </p:nvPr>
        </p:nvSpPr>
        <p:spPr/>
        <p:txBody>
          <a:bodyPr/>
          <a:lstStyle/>
          <a:p>
            <a:r>
              <a:rPr lang="en-US" dirty="0"/>
              <a:t>Go to the Site Assets Document Library</a:t>
            </a:r>
          </a:p>
          <a:p>
            <a:r>
              <a:rPr lang="en-US" dirty="0"/>
              <a:t>Upload the assets for your web part to the CDN enabled folder</a:t>
            </a:r>
          </a:p>
          <a:p>
            <a:pPr marL="0" indent="0">
              <a:buNone/>
            </a:pPr>
            <a:endParaRPr lang="en-US" altLang="zh-CN" dirty="0"/>
          </a:p>
          <a:p>
            <a:pPr marL="0" indent="0">
              <a:buNone/>
            </a:pPr>
            <a:endParaRPr lang="en-US" dirty="0"/>
          </a:p>
          <a:p>
            <a:endParaRPr lang="en-US" dirty="0"/>
          </a:p>
        </p:txBody>
      </p:sp>
      <p:sp>
        <p:nvSpPr>
          <p:cNvPr id="40" name="Text Placeholder 2"/>
          <p:cNvSpPr txBox="1">
            <a:spLocks/>
          </p:cNvSpPr>
          <p:nvPr/>
        </p:nvSpPr>
        <p:spPr>
          <a:xfrm>
            <a:off x="213780" y="2510810"/>
            <a:ext cx="8740142" cy="3320904"/>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765" dirty="0"/>
          </a:p>
        </p:txBody>
      </p:sp>
      <p:pic>
        <p:nvPicPr>
          <p:cNvPr id="7" name="Picture 6"/>
          <p:cNvPicPr>
            <a:picLocks noChangeAspect="1"/>
          </p:cNvPicPr>
          <p:nvPr/>
        </p:nvPicPr>
        <p:blipFill>
          <a:blip r:embed="rId3"/>
          <a:stretch>
            <a:fillRect/>
          </a:stretch>
        </p:blipFill>
        <p:spPr>
          <a:xfrm>
            <a:off x="401246" y="3191189"/>
            <a:ext cx="5588648" cy="2164026"/>
          </a:xfrm>
          <a:prstGeom prst="rect">
            <a:avLst/>
          </a:prstGeom>
        </p:spPr>
      </p:pic>
      <p:pic>
        <p:nvPicPr>
          <p:cNvPr id="9" name="Picture 8"/>
          <p:cNvPicPr>
            <a:picLocks noChangeAspect="1"/>
          </p:cNvPicPr>
          <p:nvPr/>
        </p:nvPicPr>
        <p:blipFill>
          <a:blip r:embed="rId4"/>
          <a:stretch>
            <a:fillRect/>
          </a:stretch>
        </p:blipFill>
        <p:spPr>
          <a:xfrm>
            <a:off x="4372073" y="3184496"/>
            <a:ext cx="4390927" cy="2225704"/>
          </a:xfrm>
          <a:prstGeom prst="rect">
            <a:avLst/>
          </a:prstGeom>
        </p:spPr>
      </p:pic>
    </p:spTree>
    <p:extLst>
      <p:ext uri="{BB962C8B-B14F-4D97-AF65-F5344CB8AC3E}">
        <p14:creationId xmlns:p14="http://schemas.microsoft.com/office/powerpoint/2010/main" val="1048081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Add the web part to a SharePoint page</a:t>
            </a:r>
            <a:endParaRPr lang="en-US" dirty="0"/>
          </a:p>
        </p:txBody>
      </p:sp>
      <p:sp>
        <p:nvSpPr>
          <p:cNvPr id="3" name="Content Placeholder 2">
            <a:extLst>
              <a:ext uri="{FF2B5EF4-FFF2-40B4-BE49-F238E27FC236}">
                <a16:creationId xmlns:a16="http://schemas.microsoft.com/office/drawing/2014/main" id="{116C52FF-67A0-40E2-BFC8-0DA673FFE9A5}"/>
              </a:ext>
            </a:extLst>
          </p:cNvPr>
          <p:cNvSpPr>
            <a:spLocks noGrp="1"/>
          </p:cNvSpPr>
          <p:nvPr>
            <p:ph idx="1"/>
          </p:nvPr>
        </p:nvSpPr>
        <p:spPr/>
        <p:txBody>
          <a:bodyPr>
            <a:normAutofit/>
          </a:bodyPr>
          <a:lstStyle/>
          <a:p>
            <a:r>
              <a:rPr lang="en-US" altLang="zh-CN" sz="2000" dirty="0"/>
              <a:t>After the web part assets are deployed to a CDN location you can preview the web part</a:t>
            </a:r>
          </a:p>
          <a:p>
            <a:r>
              <a:rPr lang="en-US" altLang="zh-CN" sz="2000" dirty="0"/>
              <a:t>Create page in your SPO site and add the web part to the page</a:t>
            </a:r>
          </a:p>
          <a:p>
            <a:r>
              <a:rPr lang="en-US" altLang="zh-CN" sz="2000" dirty="0"/>
              <a:t>In the developer console verify the assets are served from the CDN</a:t>
            </a:r>
            <a:endParaRPr lang="en-US" sz="2000" dirty="0"/>
          </a:p>
          <a:p>
            <a:endParaRPr lang="en-US" sz="2000" dirty="0"/>
          </a:p>
        </p:txBody>
      </p:sp>
      <p:pic>
        <p:nvPicPr>
          <p:cNvPr id="4" name="Picture 3"/>
          <p:cNvPicPr>
            <a:picLocks noChangeAspect="1"/>
          </p:cNvPicPr>
          <p:nvPr/>
        </p:nvPicPr>
        <p:blipFill>
          <a:blip r:embed="rId3"/>
          <a:stretch>
            <a:fillRect/>
          </a:stretch>
        </p:blipFill>
        <p:spPr>
          <a:xfrm>
            <a:off x="838200" y="3124199"/>
            <a:ext cx="4648200" cy="3452949"/>
          </a:xfrm>
          <a:prstGeom prst="rect">
            <a:avLst/>
          </a:prstGeom>
        </p:spPr>
      </p:pic>
    </p:spTree>
    <p:extLst>
      <p:ext uri="{BB962C8B-B14F-4D97-AF65-F5344CB8AC3E}">
        <p14:creationId xmlns:p14="http://schemas.microsoft.com/office/powerpoint/2010/main" val="590895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t>Update Webparts and Increment Version</a:t>
            </a:r>
            <a:endParaRPr lang="en-US" dirty="0"/>
          </a:p>
        </p:txBody>
      </p:sp>
      <p:sp>
        <p:nvSpPr>
          <p:cNvPr id="2" name="Content Placeholder 1">
            <a:extLst>
              <a:ext uri="{FF2B5EF4-FFF2-40B4-BE49-F238E27FC236}">
                <a16:creationId xmlns:a16="http://schemas.microsoft.com/office/drawing/2014/main" id="{2C7FB26C-376D-4131-B8ED-E5C99B82FE6A}"/>
              </a:ext>
            </a:extLst>
          </p:cNvPr>
          <p:cNvSpPr>
            <a:spLocks noGrp="1"/>
          </p:cNvSpPr>
          <p:nvPr>
            <p:ph idx="1"/>
          </p:nvPr>
        </p:nvSpPr>
        <p:spPr/>
        <p:txBody>
          <a:bodyPr>
            <a:normAutofit/>
          </a:bodyPr>
          <a:lstStyle/>
          <a:p>
            <a:pPr marL="0" indent="0">
              <a:buNone/>
            </a:pPr>
            <a:r>
              <a:rPr lang="en-US" altLang="zh-CN" sz="2000" dirty="0"/>
              <a:t>Update the code or configuration for your web part</a:t>
            </a:r>
          </a:p>
          <a:p>
            <a:pPr marL="334962" lvl="1" indent="0">
              <a:buNone/>
            </a:pPr>
            <a:r>
              <a:rPr lang="en-US" altLang="zh-CN" sz="1800" dirty="0"/>
              <a:t>Increment the version in the &lt;web part name&gt;.</a:t>
            </a:r>
            <a:r>
              <a:rPr lang="en-US" altLang="zh-CN" sz="1800" dirty="0" err="1"/>
              <a:t>manifest.json</a:t>
            </a:r>
            <a:r>
              <a:rPr lang="en-US" altLang="zh-CN" sz="1800" dirty="0"/>
              <a:t> file</a:t>
            </a:r>
          </a:p>
          <a:p>
            <a:pPr marL="334962" lvl="1" indent="0">
              <a:buNone/>
            </a:pPr>
            <a:r>
              <a:rPr lang="en-US" altLang="zh-CN" sz="1800" dirty="0"/>
              <a:t>This sets the version for the web part</a:t>
            </a:r>
          </a:p>
          <a:p>
            <a:pPr marL="334962" lvl="1" indent="0">
              <a:buNone/>
            </a:pPr>
            <a:r>
              <a:rPr lang="en-US" altLang="zh-CN" sz="1800" dirty="0"/>
              <a:t>Multiple web parts in the same solution may be versioned independently</a:t>
            </a:r>
          </a:p>
          <a:p>
            <a:pPr marL="0" indent="0">
              <a:buNone/>
            </a:pPr>
            <a:endParaRPr lang="en-US" altLang="zh-CN" sz="2000" dirty="0"/>
          </a:p>
          <a:p>
            <a:endParaRPr lang="en-US" sz="2000" dirty="0"/>
          </a:p>
        </p:txBody>
      </p:sp>
      <p:pic>
        <p:nvPicPr>
          <p:cNvPr id="4" name="Picture 3"/>
          <p:cNvPicPr>
            <a:picLocks noChangeAspect="1"/>
          </p:cNvPicPr>
          <p:nvPr/>
        </p:nvPicPr>
        <p:blipFill>
          <a:blip r:embed="rId2"/>
          <a:stretch>
            <a:fillRect/>
          </a:stretch>
        </p:blipFill>
        <p:spPr>
          <a:xfrm>
            <a:off x="838200" y="3047999"/>
            <a:ext cx="6324600" cy="3329549"/>
          </a:xfrm>
          <a:prstGeom prst="rect">
            <a:avLst/>
          </a:prstGeom>
          <a:ln>
            <a:solidFill>
              <a:schemeClr val="tx1">
                <a:lumMod val="50000"/>
                <a:lumOff val="50000"/>
              </a:schemeClr>
            </a:solidFill>
          </a:ln>
        </p:spPr>
      </p:pic>
    </p:spTree>
    <p:extLst>
      <p:ext uri="{BB962C8B-B14F-4D97-AF65-F5344CB8AC3E}">
        <p14:creationId xmlns:p14="http://schemas.microsoft.com/office/powerpoint/2010/main" val="30649745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t>Update Version in package-</a:t>
            </a:r>
            <a:r>
              <a:rPr lang="en-US" altLang="zh-CN" dirty="0" err="1"/>
              <a:t>solution.json</a:t>
            </a:r>
            <a:endParaRPr lang="en-US" dirty="0"/>
          </a:p>
        </p:txBody>
      </p:sp>
      <p:sp>
        <p:nvSpPr>
          <p:cNvPr id="2" name="Content Placeholder 1">
            <a:extLst>
              <a:ext uri="{FF2B5EF4-FFF2-40B4-BE49-F238E27FC236}">
                <a16:creationId xmlns:a16="http://schemas.microsoft.com/office/drawing/2014/main" id="{3040B0F8-26C0-420C-BA24-31C020B4D2F2}"/>
              </a:ext>
            </a:extLst>
          </p:cNvPr>
          <p:cNvSpPr>
            <a:spLocks noGrp="1"/>
          </p:cNvSpPr>
          <p:nvPr>
            <p:ph idx="1"/>
          </p:nvPr>
        </p:nvSpPr>
        <p:spPr/>
        <p:txBody>
          <a:bodyPr/>
          <a:lstStyle/>
          <a:p>
            <a:pPr marL="0" indent="0">
              <a:buNone/>
            </a:pPr>
            <a:r>
              <a:rPr lang="en-US" altLang="zh-CN" dirty="0"/>
              <a:t>This sets the version for the .</a:t>
            </a:r>
            <a:r>
              <a:rPr lang="en-US" altLang="zh-CN" dirty="0" err="1"/>
              <a:t>sppkg</a:t>
            </a:r>
            <a:r>
              <a:rPr lang="en-US" altLang="zh-CN" dirty="0"/>
              <a:t> Add-in</a:t>
            </a:r>
          </a:p>
          <a:p>
            <a:pPr marL="0" indent="0">
              <a:buNone/>
            </a:pPr>
            <a:r>
              <a:rPr lang="en-US" altLang="zh-CN" dirty="0"/>
              <a:t>This version is displayed in the app catalog</a:t>
            </a:r>
          </a:p>
          <a:p>
            <a:endParaRPr lang="en-US" dirty="0"/>
          </a:p>
        </p:txBody>
      </p:sp>
      <p:pic>
        <p:nvPicPr>
          <p:cNvPr id="5" name="Picture 4"/>
          <p:cNvPicPr>
            <a:picLocks noChangeAspect="1"/>
          </p:cNvPicPr>
          <p:nvPr/>
        </p:nvPicPr>
        <p:blipFill>
          <a:blip r:embed="rId2"/>
          <a:stretch>
            <a:fillRect/>
          </a:stretch>
        </p:blipFill>
        <p:spPr>
          <a:xfrm>
            <a:off x="4876800" y="4394965"/>
            <a:ext cx="4106913" cy="2252723"/>
          </a:xfrm>
          <a:prstGeom prst="rect">
            <a:avLst/>
          </a:prstGeom>
          <a:ln>
            <a:solidFill>
              <a:schemeClr val="tx1">
                <a:lumMod val="50000"/>
                <a:lumOff val="50000"/>
              </a:schemeClr>
            </a:solidFill>
          </a:ln>
        </p:spPr>
      </p:pic>
      <p:pic>
        <p:nvPicPr>
          <p:cNvPr id="4" name="Picture 3"/>
          <p:cNvPicPr>
            <a:picLocks noChangeAspect="1"/>
          </p:cNvPicPr>
          <p:nvPr/>
        </p:nvPicPr>
        <p:blipFill>
          <a:blip r:embed="rId3"/>
          <a:stretch>
            <a:fillRect/>
          </a:stretch>
        </p:blipFill>
        <p:spPr>
          <a:xfrm>
            <a:off x="609600" y="2659413"/>
            <a:ext cx="4453763" cy="1539174"/>
          </a:xfrm>
          <a:prstGeom prst="rect">
            <a:avLst/>
          </a:prstGeom>
          <a:ln>
            <a:solidFill>
              <a:schemeClr val="tx1">
                <a:lumMod val="50000"/>
                <a:lumOff val="50000"/>
              </a:schemeClr>
            </a:solidFill>
          </a:ln>
        </p:spPr>
      </p:pic>
    </p:spTree>
    <p:extLst>
      <p:ext uri="{BB962C8B-B14F-4D97-AF65-F5344CB8AC3E}">
        <p14:creationId xmlns:p14="http://schemas.microsoft.com/office/powerpoint/2010/main" val="30788550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t>Update the version in the </a:t>
            </a:r>
            <a:r>
              <a:rPr lang="en-US" altLang="zh-CN" dirty="0" err="1"/>
              <a:t>package.json</a:t>
            </a:r>
            <a:r>
              <a:rPr lang="en-US" altLang="zh-CN" dirty="0"/>
              <a:t> file</a:t>
            </a:r>
            <a:endParaRPr lang="en-US" dirty="0"/>
          </a:p>
        </p:txBody>
      </p:sp>
      <p:sp>
        <p:nvSpPr>
          <p:cNvPr id="2" name="Content Placeholder 1">
            <a:extLst>
              <a:ext uri="{FF2B5EF4-FFF2-40B4-BE49-F238E27FC236}">
                <a16:creationId xmlns:a16="http://schemas.microsoft.com/office/drawing/2014/main" id="{F0CA6F52-07E0-44DC-AE4F-A1726DBAE129}"/>
              </a:ext>
            </a:extLst>
          </p:cNvPr>
          <p:cNvSpPr>
            <a:spLocks noGrp="1"/>
          </p:cNvSpPr>
          <p:nvPr>
            <p:ph idx="1"/>
          </p:nvPr>
        </p:nvSpPr>
        <p:spPr/>
        <p:txBody>
          <a:bodyPr>
            <a:normAutofit/>
          </a:bodyPr>
          <a:lstStyle/>
          <a:p>
            <a:r>
              <a:rPr lang="en-US" altLang="zh-CN" sz="2400" dirty="0"/>
              <a:t>Change the version every time the package changes</a:t>
            </a:r>
          </a:p>
          <a:p>
            <a:endParaRPr lang="en-US" sz="2400" dirty="0"/>
          </a:p>
        </p:txBody>
      </p:sp>
      <p:sp>
        <p:nvSpPr>
          <p:cNvPr id="8" name="Text Placeholder 2"/>
          <p:cNvSpPr txBox="1">
            <a:spLocks/>
          </p:cNvSpPr>
          <p:nvPr/>
        </p:nvSpPr>
        <p:spPr>
          <a:xfrm>
            <a:off x="201930" y="1749371"/>
            <a:ext cx="8740142" cy="3691514"/>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765" dirty="0"/>
          </a:p>
        </p:txBody>
      </p:sp>
      <p:sp>
        <p:nvSpPr>
          <p:cNvPr id="5" name="Text Placeholder 2"/>
          <p:cNvSpPr txBox="1">
            <a:spLocks/>
          </p:cNvSpPr>
          <p:nvPr/>
        </p:nvSpPr>
        <p:spPr>
          <a:xfrm>
            <a:off x="313983" y="1861424"/>
            <a:ext cx="8740142" cy="3691514"/>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altLang="zh-CN" sz="1765" dirty="0"/>
          </a:p>
        </p:txBody>
      </p:sp>
      <p:pic>
        <p:nvPicPr>
          <p:cNvPr id="4" name="Picture 3"/>
          <p:cNvPicPr>
            <a:picLocks noChangeAspect="1"/>
          </p:cNvPicPr>
          <p:nvPr/>
        </p:nvPicPr>
        <p:blipFill>
          <a:blip r:embed="rId3"/>
          <a:stretch>
            <a:fillRect/>
          </a:stretch>
        </p:blipFill>
        <p:spPr>
          <a:xfrm>
            <a:off x="838200" y="2083624"/>
            <a:ext cx="6172200" cy="3935294"/>
          </a:xfrm>
          <a:prstGeom prst="rect">
            <a:avLst/>
          </a:prstGeom>
          <a:ln>
            <a:solidFill>
              <a:schemeClr val="tx1">
                <a:lumMod val="50000"/>
                <a:lumOff val="50000"/>
              </a:schemeClr>
            </a:solidFill>
          </a:ln>
        </p:spPr>
      </p:pic>
    </p:spTree>
    <p:extLst>
      <p:ext uri="{BB962C8B-B14F-4D97-AF65-F5344CB8AC3E}">
        <p14:creationId xmlns:p14="http://schemas.microsoft.com/office/powerpoint/2010/main" val="1810396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Creating the App Catalog Site Collection</a:t>
            </a:r>
            <a:endParaRPr lang="en-US" dirty="0"/>
          </a:p>
        </p:txBody>
      </p:sp>
      <p:sp>
        <p:nvSpPr>
          <p:cNvPr id="8" name="Content Placeholder 7"/>
          <p:cNvSpPr>
            <a:spLocks noGrp="1"/>
          </p:cNvSpPr>
          <p:nvPr>
            <p:ph idx="1"/>
          </p:nvPr>
        </p:nvSpPr>
        <p:spPr/>
        <p:txBody>
          <a:bodyPr/>
          <a:lstStyle/>
          <a:p>
            <a:r>
              <a:rPr lang="en-US" dirty="0"/>
              <a:t>You must create the App Catalog site collection</a:t>
            </a:r>
          </a:p>
          <a:p>
            <a:pPr lvl="1"/>
            <a:r>
              <a:rPr lang="en-US" dirty="0"/>
              <a:t>You can create it using a PowerShell script</a:t>
            </a:r>
          </a:p>
          <a:p>
            <a:pPr lvl="1"/>
            <a:r>
              <a:rPr lang="en-US" dirty="0"/>
              <a:t>You can create it using Central Administration</a:t>
            </a:r>
          </a:p>
          <a:p>
            <a:pPr lvl="1"/>
            <a:r>
              <a:rPr lang="en-US" dirty="0"/>
              <a:t>App Catalog site associated with one web application</a:t>
            </a:r>
          </a:p>
          <a:p>
            <a:pPr lvl="1"/>
            <a:endParaRPr lang="en-US" dirty="0"/>
          </a:p>
          <a:p>
            <a:pPr lvl="1"/>
            <a:endParaRPr lang="en-US" dirty="0"/>
          </a:p>
          <a:p>
            <a:pPr lvl="1"/>
            <a:endParaRPr lang="en-US" dirty="0"/>
          </a:p>
          <a:p>
            <a:pPr lvl="1"/>
            <a:endParaRPr lang="en-US" dirty="0"/>
          </a:p>
          <a:p>
            <a:pPr lvl="1"/>
            <a:endParaRPr lang="en-US" dirty="0"/>
          </a:p>
        </p:txBody>
      </p:sp>
      <p:pic>
        <p:nvPicPr>
          <p:cNvPr id="5" name="Picture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3505200"/>
            <a:ext cx="6116834" cy="2514600"/>
          </a:xfrm>
          <a:prstGeom prst="rect">
            <a:avLst/>
          </a:prstGeom>
          <a:noFill/>
          <a:ln>
            <a:solidFill>
              <a:schemeClr val="bg1">
                <a:lumMod val="75000"/>
              </a:schemeClr>
            </a:solidFill>
          </a:ln>
        </p:spPr>
      </p:pic>
    </p:spTree>
    <p:extLst>
      <p:ext uri="{BB962C8B-B14F-4D97-AF65-F5344CB8AC3E}">
        <p14:creationId xmlns:p14="http://schemas.microsoft.com/office/powerpoint/2010/main" val="3256534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App Catalog URL and Permissions</a:t>
            </a:r>
            <a:endParaRPr lang="en-US" dirty="0"/>
          </a:p>
        </p:txBody>
      </p:sp>
      <p:sp>
        <p:nvSpPr>
          <p:cNvPr id="6" name="Content Placeholder 5"/>
          <p:cNvSpPr>
            <a:spLocks noGrp="1"/>
          </p:cNvSpPr>
          <p:nvPr>
            <p:ph idx="1"/>
          </p:nvPr>
        </p:nvSpPr>
        <p:spPr/>
        <p:txBody>
          <a:bodyPr>
            <a:normAutofit/>
          </a:bodyPr>
          <a:lstStyle/>
          <a:p>
            <a:r>
              <a:rPr lang="en-US" sz="2400" dirty="0"/>
              <a:t>App catalog site created at a specific URL</a:t>
            </a:r>
          </a:p>
          <a:p>
            <a:pPr lvl="1"/>
            <a:r>
              <a:rPr lang="en-US" sz="2000" dirty="0"/>
              <a:t>Creating App Catalog site with PowerShell is more flexible</a:t>
            </a:r>
            <a:br>
              <a:rPr lang="en-US" sz="2000" dirty="0"/>
            </a:br>
            <a:r>
              <a:rPr lang="en-US" sz="1600" i="1" dirty="0"/>
              <a:t>you can create site as top-level domain using host-named site collections (HNSCs)</a:t>
            </a:r>
          </a:p>
          <a:p>
            <a:pPr lvl="1"/>
            <a:endParaRPr lang="en-US" sz="2000" dirty="0"/>
          </a:p>
          <a:p>
            <a:pPr lvl="1"/>
            <a:endParaRPr lang="en-US" sz="2000" dirty="0"/>
          </a:p>
          <a:p>
            <a:pPr lvl="1"/>
            <a:endParaRPr lang="en-US" sz="2000" dirty="0"/>
          </a:p>
          <a:p>
            <a:r>
              <a:rPr lang="en-US" sz="2400" dirty="0"/>
              <a:t>Setting App Catalog permissions</a:t>
            </a:r>
          </a:p>
          <a:p>
            <a:pPr lvl="1"/>
            <a:r>
              <a:rPr lang="en-US" sz="2000" dirty="0"/>
              <a:t>Site collection administrator becomes App Catalog administrator</a:t>
            </a:r>
          </a:p>
          <a:p>
            <a:pPr lvl="1"/>
            <a:r>
              <a:rPr lang="en-US" sz="2000" dirty="0"/>
              <a:t>End user permissions allows user to discover and install apps</a:t>
            </a:r>
          </a:p>
          <a:p>
            <a:endParaRPr lang="en-US" sz="2000" dirty="0"/>
          </a:p>
          <a:p>
            <a:endParaRPr lang="en-US" sz="2000" dirty="0"/>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1144438" y="4953000"/>
            <a:ext cx="5728246" cy="1676400"/>
          </a:xfrm>
          <a:prstGeom prst="rect">
            <a:avLst/>
          </a:prstGeom>
          <a:noFill/>
          <a:ln w="28575">
            <a:solidFill>
              <a:schemeClr val="bg1">
                <a:lumMod val="75000"/>
              </a:schemeClr>
            </a:solidFill>
          </a:ln>
        </p:spPr>
      </p:pic>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590800"/>
            <a:ext cx="5118100" cy="990600"/>
          </a:xfrm>
          <a:prstGeom prst="rect">
            <a:avLst/>
          </a:prstGeom>
          <a:noFill/>
          <a:ln w="28575">
            <a:solidFill>
              <a:schemeClr val="bg1">
                <a:lumMod val="75000"/>
              </a:schemeClr>
            </a:solidFill>
          </a:ln>
        </p:spPr>
      </p:pic>
    </p:spTree>
    <p:extLst>
      <p:ext uri="{BB962C8B-B14F-4D97-AF65-F5344CB8AC3E}">
        <p14:creationId xmlns:p14="http://schemas.microsoft.com/office/powerpoint/2010/main" val="3753510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Apps for SharePoint Document Library</a:t>
            </a:r>
            <a:endParaRPr lang="en-US" dirty="0"/>
          </a:p>
        </p:txBody>
      </p:sp>
      <p:sp>
        <p:nvSpPr>
          <p:cNvPr id="3" name="Content Placeholder 2"/>
          <p:cNvSpPr>
            <a:spLocks noGrp="1"/>
          </p:cNvSpPr>
          <p:nvPr>
            <p:ph idx="1"/>
          </p:nvPr>
        </p:nvSpPr>
        <p:spPr/>
        <p:txBody>
          <a:bodyPr>
            <a:normAutofit/>
          </a:bodyPr>
          <a:lstStyle/>
          <a:p>
            <a:r>
              <a:rPr lang="en-US" sz="2400" dirty="0"/>
              <a:t>Apps for SharePoint is special document library</a:t>
            </a:r>
          </a:p>
          <a:p>
            <a:pPr lvl="1"/>
            <a:r>
              <a:rPr lang="en-US" sz="2000" dirty="0"/>
              <a:t>It's the place where you publish SharePoint apps</a:t>
            </a:r>
          </a:p>
          <a:p>
            <a:pPr lvl="1"/>
            <a:r>
              <a:rPr lang="en-US" sz="2000" dirty="0"/>
              <a:t>You upload app package and enter the related metadata</a:t>
            </a:r>
          </a:p>
        </p:txBody>
      </p:sp>
      <p:grpSp>
        <p:nvGrpSpPr>
          <p:cNvPr id="16" name="Group 15"/>
          <p:cNvGrpSpPr/>
          <p:nvPr/>
        </p:nvGrpSpPr>
        <p:grpSpPr>
          <a:xfrm>
            <a:off x="609600" y="2895600"/>
            <a:ext cx="7177520" cy="3239938"/>
            <a:chOff x="685800" y="2945202"/>
            <a:chExt cx="7177520" cy="3239938"/>
          </a:xfrm>
        </p:grpSpPr>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685800" y="2945202"/>
              <a:ext cx="4370451" cy="1981200"/>
            </a:xfrm>
            <a:prstGeom prst="rect">
              <a:avLst/>
            </a:prstGeom>
            <a:noFill/>
            <a:ln>
              <a:noFill/>
            </a:ln>
          </p:spPr>
        </p:pic>
        <p:pic>
          <p:nvPicPr>
            <p:cNvPr id="5" name="Picture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28800" y="4051540"/>
              <a:ext cx="6034520" cy="2133600"/>
            </a:xfrm>
            <a:prstGeom prst="rect">
              <a:avLst/>
            </a:prstGeom>
            <a:noFill/>
            <a:ln w="12700">
              <a:solidFill>
                <a:schemeClr val="tx1"/>
              </a:solidFill>
            </a:ln>
          </p:spPr>
        </p:pic>
        <p:cxnSp>
          <p:nvCxnSpPr>
            <p:cNvPr id="10" name="Straight Connector 9"/>
            <p:cNvCxnSpPr/>
            <p:nvPr/>
          </p:nvCxnSpPr>
          <p:spPr>
            <a:xfrm>
              <a:off x="5041874" y="2945202"/>
              <a:ext cx="14377" cy="110633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990601" y="4926402"/>
              <a:ext cx="83819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24839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 App Catalog Site</a:t>
            </a:r>
          </a:p>
        </p:txBody>
      </p:sp>
    </p:spTree>
    <p:extLst>
      <p:ext uri="{BB962C8B-B14F-4D97-AF65-F5344CB8AC3E}">
        <p14:creationId xmlns:p14="http://schemas.microsoft.com/office/powerpoint/2010/main" val="1162037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375C7-32B1-4287-A45C-683A19113150}"/>
              </a:ext>
            </a:extLst>
          </p:cNvPr>
          <p:cNvSpPr>
            <a:spLocks noGrp="1"/>
          </p:cNvSpPr>
          <p:nvPr>
            <p:ph type="title"/>
          </p:nvPr>
        </p:nvSpPr>
        <p:spPr/>
        <p:txBody>
          <a:bodyPr/>
          <a:lstStyle/>
          <a:p>
            <a:r>
              <a:rPr lang="en-US" dirty="0" err="1"/>
              <a:t>SPFx</a:t>
            </a:r>
            <a:r>
              <a:rPr lang="en-US" dirty="0"/>
              <a:t> Project Configuration Files</a:t>
            </a:r>
          </a:p>
        </p:txBody>
      </p:sp>
      <p:pic>
        <p:nvPicPr>
          <p:cNvPr id="4" name="Picture 3">
            <a:extLst>
              <a:ext uri="{FF2B5EF4-FFF2-40B4-BE49-F238E27FC236}">
                <a16:creationId xmlns:a16="http://schemas.microsoft.com/office/drawing/2014/main" id="{20E597F4-5742-4353-BDC0-0272001B44E1}"/>
              </a:ext>
            </a:extLst>
          </p:cNvPr>
          <p:cNvPicPr>
            <a:picLocks noChangeAspect="1"/>
          </p:cNvPicPr>
          <p:nvPr/>
        </p:nvPicPr>
        <p:blipFill>
          <a:blip r:embed="rId3"/>
          <a:stretch>
            <a:fillRect/>
          </a:stretch>
        </p:blipFill>
        <p:spPr>
          <a:xfrm>
            <a:off x="381000" y="1828800"/>
            <a:ext cx="3048000" cy="4471939"/>
          </a:xfrm>
          <a:prstGeom prst="rect">
            <a:avLst/>
          </a:prstGeom>
          <a:ln>
            <a:solidFill>
              <a:schemeClr val="tx1">
                <a:lumMod val="50000"/>
                <a:lumOff val="50000"/>
              </a:schemeClr>
            </a:solidFill>
          </a:ln>
        </p:spPr>
      </p:pic>
      <p:pic>
        <p:nvPicPr>
          <p:cNvPr id="3" name="Picture 2">
            <a:extLst>
              <a:ext uri="{FF2B5EF4-FFF2-40B4-BE49-F238E27FC236}">
                <a16:creationId xmlns:a16="http://schemas.microsoft.com/office/drawing/2014/main" id="{2A3D9399-057C-42F3-96FB-8E17D92DBC54}"/>
              </a:ext>
            </a:extLst>
          </p:cNvPr>
          <p:cNvPicPr>
            <a:picLocks noChangeAspect="1"/>
          </p:cNvPicPr>
          <p:nvPr/>
        </p:nvPicPr>
        <p:blipFill>
          <a:blip r:embed="rId4"/>
          <a:stretch>
            <a:fillRect/>
          </a:stretch>
        </p:blipFill>
        <p:spPr>
          <a:xfrm>
            <a:off x="4114800" y="3200400"/>
            <a:ext cx="2647950" cy="2657475"/>
          </a:xfrm>
          <a:prstGeom prst="rect">
            <a:avLst/>
          </a:prstGeom>
          <a:ln>
            <a:solidFill>
              <a:schemeClr val="tx1">
                <a:lumMod val="50000"/>
                <a:lumOff val="50000"/>
              </a:schemeClr>
            </a:solidFill>
          </a:ln>
        </p:spPr>
      </p:pic>
      <p:cxnSp>
        <p:nvCxnSpPr>
          <p:cNvPr id="6" name="Straight Arrow Connector 5">
            <a:extLst>
              <a:ext uri="{FF2B5EF4-FFF2-40B4-BE49-F238E27FC236}">
                <a16:creationId xmlns:a16="http://schemas.microsoft.com/office/drawing/2014/main" id="{0F92046B-2119-4E1F-9BB1-D76AC9849297}"/>
              </a:ext>
            </a:extLst>
          </p:cNvPr>
          <p:cNvCxnSpPr>
            <a:cxnSpLocks/>
          </p:cNvCxnSpPr>
          <p:nvPr/>
        </p:nvCxnSpPr>
        <p:spPr>
          <a:xfrm>
            <a:off x="1600200" y="3352800"/>
            <a:ext cx="2438400" cy="45720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1447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069FC-C3A7-4F6C-9B13-64521335BD3F}"/>
              </a:ext>
            </a:extLst>
          </p:cNvPr>
          <p:cNvSpPr>
            <a:spLocks noGrp="1"/>
          </p:cNvSpPr>
          <p:nvPr>
            <p:ph type="title"/>
          </p:nvPr>
        </p:nvSpPr>
        <p:spPr/>
        <p:txBody>
          <a:bodyPr/>
          <a:lstStyle/>
          <a:p>
            <a:r>
              <a:rPr lang="en-US" dirty="0"/>
              <a:t>package-</a:t>
            </a:r>
            <a:r>
              <a:rPr lang="en-US" dirty="0" err="1"/>
              <a:t>solution.json</a:t>
            </a:r>
            <a:endParaRPr lang="en-US" dirty="0"/>
          </a:p>
        </p:txBody>
      </p:sp>
      <p:sp>
        <p:nvSpPr>
          <p:cNvPr id="3" name="Content Placeholder 2">
            <a:extLst>
              <a:ext uri="{FF2B5EF4-FFF2-40B4-BE49-F238E27FC236}">
                <a16:creationId xmlns:a16="http://schemas.microsoft.com/office/drawing/2014/main" id="{393209A0-45C3-4895-A030-E9E5D6842FEB}"/>
              </a:ext>
            </a:extLst>
          </p:cNvPr>
          <p:cNvSpPr>
            <a:spLocks noGrp="1"/>
          </p:cNvSpPr>
          <p:nvPr>
            <p:ph idx="1"/>
          </p:nvPr>
        </p:nvSpPr>
        <p:spPr/>
        <p:txBody>
          <a:bodyPr/>
          <a:lstStyle/>
          <a:p>
            <a:r>
              <a:rPr lang="en-US" dirty="0"/>
              <a:t>package-</a:t>
            </a:r>
            <a:r>
              <a:rPr lang="en-US" dirty="0" err="1"/>
              <a:t>solution.json</a:t>
            </a:r>
            <a:endParaRPr lang="en-US" dirty="0"/>
          </a:p>
          <a:p>
            <a:pPr lvl="1"/>
            <a:r>
              <a:rPr lang="en-US" dirty="0"/>
              <a:t>Contains top-level project properties (</a:t>
            </a:r>
            <a:r>
              <a:rPr lang="en-US" sz="1400" b="1" dirty="0">
                <a:solidFill>
                  <a:srgbClr val="87451D"/>
                </a:solidFill>
                <a:latin typeface="Lucida Console" panose="020B0609040504020204" pitchFamily="49" charset="0"/>
              </a:rPr>
              <a:t>id, name, version</a:t>
            </a:r>
            <a:r>
              <a:rPr lang="en-US" dirty="0"/>
              <a:t>)</a:t>
            </a:r>
          </a:p>
          <a:p>
            <a:pPr lvl="1"/>
            <a:r>
              <a:rPr lang="en-US" sz="1600" b="1" dirty="0" err="1">
                <a:solidFill>
                  <a:srgbClr val="87451D"/>
                </a:solidFill>
                <a:latin typeface="Lucida Console" panose="020B0609040504020204" pitchFamily="49" charset="0"/>
              </a:rPr>
              <a:t>includeClientSideAssets</a:t>
            </a:r>
            <a:endParaRPr lang="en-US" b="1" dirty="0">
              <a:solidFill>
                <a:srgbClr val="87451D"/>
              </a:solidFill>
              <a:latin typeface="Lucida Console" panose="020B0609040504020204" pitchFamily="49" charset="0"/>
            </a:endParaRPr>
          </a:p>
          <a:p>
            <a:pPr lvl="1"/>
            <a:r>
              <a:rPr lang="en-US" sz="1600" b="1" dirty="0" err="1">
                <a:solidFill>
                  <a:srgbClr val="87451D"/>
                </a:solidFill>
                <a:latin typeface="Lucida Console" panose="020B0609040504020204" pitchFamily="49" charset="0"/>
              </a:rPr>
              <a:t>skipFeatureDeployment</a:t>
            </a:r>
            <a:endParaRPr lang="en-US" sz="1600" b="1" dirty="0">
              <a:solidFill>
                <a:srgbClr val="87451D"/>
              </a:solidFill>
              <a:latin typeface="Lucida Console" panose="020B0609040504020204" pitchFamily="49" charset="0"/>
            </a:endParaRPr>
          </a:p>
          <a:p>
            <a:pPr lvl="1"/>
            <a:r>
              <a:rPr lang="en-US" sz="1600" b="1" dirty="0" err="1">
                <a:solidFill>
                  <a:srgbClr val="87451D"/>
                </a:solidFill>
                <a:latin typeface="Lucida Console" panose="020B0609040504020204" pitchFamily="49" charset="0"/>
              </a:rPr>
              <a:t>zippedPackage</a:t>
            </a:r>
            <a:endParaRPr lang="en-US" sz="1600" b="1" dirty="0">
              <a:solidFill>
                <a:srgbClr val="87451D"/>
              </a:solidFill>
              <a:latin typeface="Lucida Console" panose="020B0609040504020204" pitchFamily="49" charset="0"/>
            </a:endParaRPr>
          </a:p>
        </p:txBody>
      </p:sp>
      <p:pic>
        <p:nvPicPr>
          <p:cNvPr id="5" name="Picture 4">
            <a:extLst>
              <a:ext uri="{FF2B5EF4-FFF2-40B4-BE49-F238E27FC236}">
                <a16:creationId xmlns:a16="http://schemas.microsoft.com/office/drawing/2014/main" id="{B5D9B578-48CA-46E4-930E-CE955A21F1A9}"/>
              </a:ext>
            </a:extLst>
          </p:cNvPr>
          <p:cNvPicPr>
            <a:picLocks noChangeAspect="1"/>
          </p:cNvPicPr>
          <p:nvPr/>
        </p:nvPicPr>
        <p:blipFill>
          <a:blip r:embed="rId2"/>
          <a:stretch>
            <a:fillRect/>
          </a:stretch>
        </p:blipFill>
        <p:spPr>
          <a:xfrm>
            <a:off x="838200" y="3505200"/>
            <a:ext cx="7640179" cy="2819400"/>
          </a:xfrm>
          <a:prstGeom prst="rect">
            <a:avLst/>
          </a:prstGeom>
        </p:spPr>
      </p:pic>
    </p:spTree>
    <p:extLst>
      <p:ext uri="{BB962C8B-B14F-4D97-AF65-F5344CB8AC3E}">
        <p14:creationId xmlns:p14="http://schemas.microsoft.com/office/powerpoint/2010/main" val="627351428"/>
      </p:ext>
    </p:extLst>
  </p:cSld>
  <p:clrMapOvr>
    <a:masterClrMapping/>
  </p:clrMapOvr>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2.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3.xml><?xml version="1.0" encoding="utf-8"?>
<ds:datastoreItem xmlns:ds="http://schemas.openxmlformats.org/officeDocument/2006/customXml" ds:itemID="{E31B5E98-6A59-4EC7-A18B-B162600408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4.xml><?xml version="1.0" encoding="utf-8"?>
<ds:datastoreItem xmlns:ds="http://schemas.openxmlformats.org/officeDocument/2006/customXml" ds:itemID="{A5547237-B119-45CA-BEFC-A2DA2BDB03E7}">
  <ds:schemaRefs>
    <ds:schemaRef ds:uri="http://schemas.microsoft.com/office/2006/documentManagement/types"/>
    <ds:schemaRef ds:uri="http://schemas.microsoft.com/office/infopath/2007/PartnerControls"/>
    <ds:schemaRef ds:uri="http://purl.org/dc/dcmitype/"/>
    <ds:schemaRef ds:uri="http://schemas.openxmlformats.org/package/2006/metadata/core-properties"/>
    <ds:schemaRef ds:uri="http://schemas.microsoft.com/office/2006/metadata/properties"/>
    <ds:schemaRef ds:uri="http://purl.org/dc/elements/1.1/"/>
    <ds:schemaRef ds:uri="http://purl.org/dc/term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CPT Course Module</Template>
  <TotalTime>1981</TotalTime>
  <Words>1951</Words>
  <Application>Microsoft Office PowerPoint</Application>
  <PresentationFormat>On-screen Show (4:3)</PresentationFormat>
  <Paragraphs>285</Paragraphs>
  <Slides>38</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Arial</vt:lpstr>
      <vt:lpstr>Arial Black</vt:lpstr>
      <vt:lpstr>Calibri</vt:lpstr>
      <vt:lpstr>Consolas</vt:lpstr>
      <vt:lpstr>Lucida Console</vt:lpstr>
      <vt:lpstr>Segoe UI</vt:lpstr>
      <vt:lpstr>Segoe UI Light</vt:lpstr>
      <vt:lpstr>Wingdings</vt:lpstr>
      <vt:lpstr>CPT Course Module</vt:lpstr>
      <vt:lpstr>Packaging and Deploying SharePoint Framework Solutions</vt:lpstr>
      <vt:lpstr>Agenda</vt:lpstr>
      <vt:lpstr>Understanding the App Catalog</vt:lpstr>
      <vt:lpstr>Creating the App Catalog Site Collection</vt:lpstr>
      <vt:lpstr>App Catalog URL and Permissions</vt:lpstr>
      <vt:lpstr>Apps for SharePoint Document Library</vt:lpstr>
      <vt:lpstr>Creating an App Catalog Site</vt:lpstr>
      <vt:lpstr>SPFx Project Configuration Files</vt:lpstr>
      <vt:lpstr>package-solution.json</vt:lpstr>
      <vt:lpstr>Building a SPFx Solution</vt:lpstr>
      <vt:lpstr>Enabling the Office 365 CDN</vt:lpstr>
      <vt:lpstr>includeClientSideAssets = True</vt:lpstr>
      <vt:lpstr>Packaging a SPFx Solution for Distribution</vt:lpstr>
      <vt:lpstr>Inside a SPFx Solution Package</vt:lpstr>
      <vt:lpstr>Deploying Solution to Office 365 Tenancy</vt:lpstr>
      <vt:lpstr>Agenda</vt:lpstr>
      <vt:lpstr>Package the web part</vt:lpstr>
      <vt:lpstr>Deploy App to the SharePoint App Catalog</vt:lpstr>
      <vt:lpstr>Install the App</vt:lpstr>
      <vt:lpstr>Deploy assets to a CDN and configure web part</vt:lpstr>
      <vt:lpstr>Add the web part to a SharePoint page</vt:lpstr>
      <vt:lpstr>Create Azure Storage Account</vt:lpstr>
      <vt:lpstr>Create Blob Container in Storage Account</vt:lpstr>
      <vt:lpstr>Obtain Storage Account Access Key</vt:lpstr>
      <vt:lpstr>Create CDN Profile</vt:lpstr>
      <vt:lpstr>Create CDN Endpoint</vt:lpstr>
      <vt:lpstr>Configure Webpart to Deploy Assets to CDN</vt:lpstr>
      <vt:lpstr>Configure the web part to use the CDN </vt:lpstr>
      <vt:lpstr>Deploy web part assets to the Azure Storage Account</vt:lpstr>
      <vt:lpstr>Install the App</vt:lpstr>
      <vt:lpstr>Create SharePoint CDN origin</vt:lpstr>
      <vt:lpstr>Enable the SharePoint CDN origin</vt:lpstr>
      <vt:lpstr>Configure the web part to use the CDN </vt:lpstr>
      <vt:lpstr>Deploy web part assets to the SharePoint CDN</vt:lpstr>
      <vt:lpstr>Add the web part to a SharePoint page</vt:lpstr>
      <vt:lpstr>Update Webparts and Increment Version</vt:lpstr>
      <vt:lpstr>Update Version in package-solution.json</vt:lpstr>
      <vt:lpstr>Update the version in the package.json file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Packaging and Deploying SharePoint Framework Solutions</dc:title>
  <dc:creator>Windows User</dc:creator>
  <cp:lastModifiedBy>Ted Pattison</cp:lastModifiedBy>
  <cp:revision>158</cp:revision>
  <dcterms:created xsi:type="dcterms:W3CDTF">2012-07-07T16:17:22Z</dcterms:created>
  <dcterms:modified xsi:type="dcterms:W3CDTF">2018-09-04T23:46:51Z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