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48"/>
  </p:notesMasterIdLst>
  <p:handoutMasterIdLst>
    <p:handoutMasterId r:id="rId49"/>
  </p:handoutMasterIdLst>
  <p:sldIdLst>
    <p:sldId id="279" r:id="rId8"/>
    <p:sldId id="1715" r:id="rId9"/>
    <p:sldId id="280" r:id="rId10"/>
    <p:sldId id="285" r:id="rId11"/>
    <p:sldId id="286" r:id="rId12"/>
    <p:sldId id="325" r:id="rId13"/>
    <p:sldId id="326" r:id="rId14"/>
    <p:sldId id="319" r:id="rId15"/>
    <p:sldId id="1710" r:id="rId16"/>
    <p:sldId id="302" r:id="rId17"/>
    <p:sldId id="320" r:id="rId18"/>
    <p:sldId id="321" r:id="rId19"/>
    <p:sldId id="322" r:id="rId20"/>
    <p:sldId id="323" r:id="rId21"/>
    <p:sldId id="269" r:id="rId22"/>
    <p:sldId id="271" r:id="rId23"/>
    <p:sldId id="272" r:id="rId24"/>
    <p:sldId id="273" r:id="rId25"/>
    <p:sldId id="304" r:id="rId26"/>
    <p:sldId id="305" r:id="rId27"/>
    <p:sldId id="318" r:id="rId28"/>
    <p:sldId id="303" r:id="rId29"/>
    <p:sldId id="1716" r:id="rId30"/>
    <p:sldId id="1705" r:id="rId31"/>
    <p:sldId id="1706" r:id="rId32"/>
    <p:sldId id="1707" r:id="rId33"/>
    <p:sldId id="1708" r:id="rId34"/>
    <p:sldId id="1717" r:id="rId35"/>
    <p:sldId id="1699" r:id="rId36"/>
    <p:sldId id="1700" r:id="rId37"/>
    <p:sldId id="1709" r:id="rId38"/>
    <p:sldId id="1701" r:id="rId39"/>
    <p:sldId id="1702" r:id="rId40"/>
    <p:sldId id="1718" r:id="rId41"/>
    <p:sldId id="1703" r:id="rId42"/>
    <p:sldId id="1704" r:id="rId43"/>
    <p:sldId id="1719" r:id="rId44"/>
    <p:sldId id="281" r:id="rId45"/>
    <p:sldId id="282" r:id="rId46"/>
    <p:sldId id="283"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8000"/>
    <a:srgbClr val="0000CC"/>
    <a:srgbClr val="003300"/>
    <a:srgbClr val="FFCCCC"/>
    <a:srgbClr val="FFCC99"/>
    <a:srgbClr val="800000"/>
    <a:srgbClr val="74001E"/>
    <a:srgbClr val="9F002D"/>
    <a:srgbClr val="4C27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66" autoAdjust="0"/>
    <p:restoredTop sz="95268" autoAdjust="0"/>
  </p:normalViewPr>
  <p:slideViewPr>
    <p:cSldViewPr>
      <p:cViewPr varScale="1">
        <p:scale>
          <a:sx n="79" d="100"/>
          <a:sy n="79" d="100"/>
        </p:scale>
        <p:origin x="1181" y="7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7373"/>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presProps" Target="presProp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customXml" Target="../customXml/item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Microsoft Graph API and explains how this powerful library abstracts away the divisions between Azure Active Directory, Exchange Online, SharePoint Online and OneDrive to create a single, unified API for general application development. Students will learn how to program against the Microsoft Graph API in an SPFX Web Part using both the </a:t>
            </a:r>
            <a:r>
              <a:rPr lang="en-US" sz="1200" kern="1200" dirty="0" err="1">
                <a:solidFill>
                  <a:schemeClr val="tx1"/>
                </a:solidFill>
                <a:effectLst/>
                <a:latin typeface="+mn-lt"/>
                <a:ea typeface="+mn-ea"/>
                <a:cs typeface="+mn-cs"/>
              </a:rPr>
              <a:t>AadHttpClient</a:t>
            </a:r>
            <a:r>
              <a:rPr lang="en-US" sz="1200" kern="1200" dirty="0">
                <a:solidFill>
                  <a:schemeClr val="tx1"/>
                </a:solidFill>
                <a:effectLst/>
                <a:latin typeface="+mn-lt"/>
                <a:ea typeface="+mn-ea"/>
                <a:cs typeface="+mn-cs"/>
              </a:rPr>
              <a:t> class and the MSGraphClient class. The module also explains why it’s necessary to add API permission request into the package-</a:t>
            </a:r>
            <a:r>
              <a:rPr lang="en-US" sz="1200" kern="1200" dirty="0" err="1">
                <a:solidFill>
                  <a:schemeClr val="tx1"/>
                </a:solidFill>
                <a:effectLst/>
                <a:latin typeface="+mn-lt"/>
                <a:ea typeface="+mn-ea"/>
                <a:cs typeface="+mn-cs"/>
              </a:rPr>
              <a:t>solution.json</a:t>
            </a:r>
            <a:r>
              <a:rPr lang="en-US" sz="1200" kern="1200" dirty="0">
                <a:solidFill>
                  <a:schemeClr val="tx1"/>
                </a:solidFill>
                <a:effectLst/>
                <a:latin typeface="+mn-lt"/>
                <a:ea typeface="+mn-ea"/>
                <a:cs typeface="+mn-cs"/>
              </a:rPr>
              <a:t> file for an SPFX solution and how to grant tenant-level API permissions in the SharePoint Admin Center. Along the way, students will learn how to program the Microsoft Graph API to view and create users in Azure Active Directory and to read and send email messages and calendar events using an Exchange inbox.</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9/4/2018 6:30 PM</a:t>
            </a:fld>
            <a:endParaRPr kumimoji="0" 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6531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9/4/2018 6:29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9348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0270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9/4/2018 6:31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84080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303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572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569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9/4/2018 4:10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1159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3DCD212-E531-4D20-B837-8CA0C0E7335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31843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3DCD212-E531-4D20-B837-8CA0C0E7335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4592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098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3384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38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9/4/2018 6:29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364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9/4/2018 6:29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1925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9/4/2018 6:29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8266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SDKs for SP operations</a:t>
            </a:r>
          </a:p>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9/4/2018 6:30 PM</a:t>
            </a:fld>
            <a:endParaRPr kumimoji="0" 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38064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9/4/2018 6:30 PM</a:t>
            </a:fld>
            <a:endParaRPr kumimoji="0" lang="en-US" sz="1800" b="0" i="0" u="none" strike="noStrike" kern="0" cap="none" spc="0" normalizeH="0" baseline="0" noProof="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51477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55941"/>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0"/>
            <a:ext cx="8366320" cy="2314694"/>
          </a:xfrm>
        </p:spPr>
        <p:txBody>
          <a:bodyPr/>
          <a:lstStyle>
            <a:lvl1pPr marL="0" indent="0">
              <a:lnSpc>
                <a:spcPct val="95000"/>
              </a:lnSpc>
              <a:buNone/>
              <a:defRPr sz="2400">
                <a:gradFill>
                  <a:gsLst>
                    <a:gs pos="1250">
                      <a:srgbClr val="000000"/>
                    </a:gs>
                    <a:gs pos="100000">
                      <a:srgbClr val="000000"/>
                    </a:gs>
                  </a:gsLst>
                  <a:lin ang="5400000" scaled="0"/>
                </a:gradFill>
                <a:latin typeface="Consolas" pitchFamily="49" charset="0"/>
                <a:cs typeface="Consolas" pitchFamily="49" charset="0"/>
              </a:defRPr>
            </a:lvl1pPr>
            <a:lvl2pPr marL="25477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88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6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88421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668108"/>
            <a:ext cx="8479852" cy="307777"/>
          </a:xfrm>
        </p:spPr>
        <p:txBody>
          <a:bodyPr wrap="square" lIns="0" tIns="0" rIns="0" bIns="0">
            <a:spAutoFit/>
          </a:bodyPr>
          <a:lstStyle>
            <a:lvl1pPr>
              <a:lnSpc>
                <a:spcPts val="2353"/>
              </a:lnSpc>
              <a:defRPr sz="2059" strike="noStrike">
                <a:solidFill>
                  <a:srgbClr val="2F2F2F"/>
                </a:solidFill>
              </a:defRPr>
            </a:lvl1pPr>
          </a:lstStyle>
          <a:p>
            <a:r>
              <a:rPr lang="en-US" dirty="0"/>
              <a:t>Title</a:t>
            </a:r>
          </a:p>
        </p:txBody>
      </p:sp>
    </p:spTree>
    <p:extLst>
      <p:ext uri="{BB962C8B-B14F-4D97-AF65-F5344CB8AC3E}">
        <p14:creationId xmlns:p14="http://schemas.microsoft.com/office/powerpoint/2010/main" val="23131141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525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Main Content">
    <p:spTree>
      <p:nvGrpSpPr>
        <p:cNvPr id="1" name=""/>
        <p:cNvGrpSpPr/>
        <p:nvPr/>
      </p:nvGrpSpPr>
      <p:grpSpPr>
        <a:xfrm>
          <a:off x="0" y="0"/>
          <a:ext cx="0" cy="0"/>
          <a:chOff x="0" y="0"/>
          <a:chExt cx="0" cy="0"/>
        </a:xfrm>
      </p:grpSpPr>
      <p:sp>
        <p:nvSpPr>
          <p:cNvPr id="9" name="Rectangle 8"/>
          <p:cNvSpPr/>
          <p:nvPr userDrawn="1"/>
        </p:nvSpPr>
        <p:spPr bwMode="ltGray">
          <a:xfrm>
            <a:off x="0" y="6415669"/>
            <a:ext cx="9144000" cy="442332"/>
          </a:xfrm>
          <a:prstGeom prst="rect">
            <a:avLst/>
          </a:prstGeom>
          <a:solidFill>
            <a:srgbClr val="2525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6" name="Rectangle 15"/>
          <p:cNvSpPr/>
          <p:nvPr userDrawn="1"/>
        </p:nvSpPr>
        <p:spPr bwMode="ltGray">
          <a:xfrm>
            <a:off x="0" y="329"/>
            <a:ext cx="9144000" cy="45719"/>
          </a:xfrm>
          <a:prstGeom prst="rect">
            <a:avLst/>
          </a:prstGeom>
          <a:solidFill>
            <a:srgbClr val="EC3C0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9006" y="8541707"/>
            <a:ext cx="857793" cy="344965"/>
          </a:xfrm>
          <a:prstGeom prst="rect">
            <a:avLst/>
          </a:prstGeom>
        </p:spPr>
      </p:pic>
      <p:sp>
        <p:nvSpPr>
          <p:cNvPr id="10" name="Date Placeholder 3"/>
          <p:cNvSpPr txBox="1">
            <a:spLocks/>
          </p:cNvSpPr>
          <p:nvPr userDrawn="1"/>
        </p:nvSpPr>
        <p:spPr>
          <a:xfrm>
            <a:off x="364273" y="6454020"/>
            <a:ext cx="253821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bg1">
                    <a:lumMod val="85000"/>
                  </a:schemeClr>
                </a:solidFill>
                <a:latin typeface="Segoe UI Semilight" panose="020B0402040204020203" pitchFamily="34" charset="0"/>
                <a:cs typeface="Segoe UI Semilight" panose="020B0402040204020203" pitchFamily="34" charset="0"/>
              </a:rPr>
              <a:t>EVENTS.COLLAB365.COMMUNITY</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0245" y="6444234"/>
            <a:ext cx="813107" cy="410215"/>
          </a:xfrm>
          <a:prstGeom prst="rect">
            <a:avLst/>
          </a:prstGeom>
        </p:spPr>
      </p:pic>
      <p:sp>
        <p:nvSpPr>
          <p:cNvPr id="11" name="Title 1">
            <a:extLst>
              <a:ext uri="{FF2B5EF4-FFF2-40B4-BE49-F238E27FC236}">
                <a16:creationId xmlns:a16="http://schemas.microsoft.com/office/drawing/2014/main" id="{8736D5E8-7661-456D-BBB1-6577C1EAC182}"/>
              </a:ext>
            </a:extLst>
          </p:cNvPr>
          <p:cNvSpPr>
            <a:spLocks noGrp="1"/>
          </p:cNvSpPr>
          <p:nvPr>
            <p:ph type="title" hasCustomPrompt="1"/>
          </p:nvPr>
        </p:nvSpPr>
        <p:spPr>
          <a:xfrm>
            <a:off x="457200" y="282500"/>
            <a:ext cx="8229598" cy="685120"/>
          </a:xfrm>
          <a:prstGeom prst="rect">
            <a:avLst/>
          </a:prstGeom>
        </p:spPr>
        <p:txBody>
          <a:bodyPr/>
          <a:lstStyle>
            <a:lvl1pPr algn="l">
              <a:defRPr sz="3600" baseline="0">
                <a:solidFill>
                  <a:schemeClr val="tx1"/>
                </a:solidFill>
                <a:latin typeface="Segoe UI Semilight" panose="020B0402040204020203" pitchFamily="34" charset="0"/>
                <a:cs typeface="Segoe UI Semilight" panose="020B0402040204020203" pitchFamily="34" charset="0"/>
              </a:defRPr>
            </a:lvl1pPr>
          </a:lstStyle>
          <a:p>
            <a:r>
              <a:rPr lang="en-GB" dirty="0"/>
              <a:t>Title</a:t>
            </a:r>
            <a:endParaRPr lang="en-US" dirty="0"/>
          </a:p>
        </p:txBody>
      </p:sp>
      <p:sp>
        <p:nvSpPr>
          <p:cNvPr id="12" name="Content Placeholder 2">
            <a:extLst>
              <a:ext uri="{FF2B5EF4-FFF2-40B4-BE49-F238E27FC236}">
                <a16:creationId xmlns:a16="http://schemas.microsoft.com/office/drawing/2014/main" id="{78BF3D49-AC1F-4180-B765-1AF5916C4D4C}"/>
              </a:ext>
            </a:extLst>
          </p:cNvPr>
          <p:cNvSpPr>
            <a:spLocks noGrp="1"/>
          </p:cNvSpPr>
          <p:nvPr>
            <p:ph idx="4294967295"/>
          </p:nvPr>
        </p:nvSpPr>
        <p:spPr>
          <a:xfrm>
            <a:off x="457200" y="1204073"/>
            <a:ext cx="8229600" cy="4922091"/>
          </a:xfrm>
          <a:prstGeom prst="rect">
            <a:avLst/>
          </a:prstGeom>
        </p:spPr>
        <p:txBody>
          <a:bodyPr/>
          <a:lstStyle>
            <a:lvl1pPr>
              <a:defRPr sz="2400">
                <a:latin typeface="Segoe UI Semilight" panose="020B0402040204020203" pitchFamily="34" charset="0"/>
                <a:cs typeface="Segoe UI Semilight" panose="020B0402040204020203" pitchFamily="34" charset="0"/>
              </a:defRPr>
            </a:lvl1pPr>
          </a:lstStyle>
          <a:p>
            <a:endParaRPr lang="en-GB" dirty="0"/>
          </a:p>
        </p:txBody>
      </p:sp>
    </p:spTree>
    <p:extLst>
      <p:ext uri="{BB962C8B-B14F-4D97-AF65-F5344CB8AC3E}">
        <p14:creationId xmlns:p14="http://schemas.microsoft.com/office/powerpoint/2010/main" val="212174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6" y="668108"/>
            <a:ext cx="8479852" cy="307777"/>
          </a:xfrm>
        </p:spPr>
        <p:txBody>
          <a:bodyPr wrap="square" lIns="0" tIns="0" rIns="0" bIns="0">
            <a:spAutoFit/>
          </a:bodyPr>
          <a:lstStyle>
            <a:lvl1pPr>
              <a:lnSpc>
                <a:spcPts val="2353"/>
              </a:lnSpc>
              <a:defRPr sz="2059">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341996" y="1882332"/>
            <a:ext cx="8479852" cy="216021"/>
          </a:xfrm>
        </p:spPr>
        <p:txBody>
          <a:bodyPr wrap="square" lIns="0" tIns="0" rIns="0" bIns="0">
            <a:spAutoFit/>
          </a:bodyPr>
          <a:lstStyle>
            <a:lvl1pPr marL="0" indent="0">
              <a:lnSpc>
                <a:spcPts val="1765"/>
              </a:lnSpc>
              <a:buNone/>
              <a:defRPr sz="1471" b="0" i="0">
                <a:solidFill>
                  <a:schemeClr val="tx1"/>
                </a:solidFill>
                <a:latin typeface="+mn-lt"/>
              </a:defRPr>
            </a:lvl1pPr>
            <a:lvl2pPr marL="168090" indent="0">
              <a:buNone/>
              <a:defRPr/>
            </a:lvl2pPr>
            <a:lvl3pPr marL="336179" indent="0">
              <a:buNone/>
              <a:defRPr/>
            </a:lvl3pPr>
            <a:lvl4pPr marL="504269" indent="0">
              <a:buNone/>
              <a:defRPr/>
            </a:lvl4pPr>
            <a:lvl5pPr marL="672358"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341996" y="3151388"/>
            <a:ext cx="8479852" cy="452654"/>
          </a:xfrm>
        </p:spPr>
        <p:txBody>
          <a:bodyPr lIns="0" tIns="0" rIns="0" bIns="0"/>
          <a:lstStyle>
            <a:lvl1pPr marL="0" indent="0">
              <a:lnSpc>
                <a:spcPts val="1324"/>
              </a:lnSpc>
              <a:spcBef>
                <a:spcPts val="0"/>
              </a:spcBef>
              <a:buNone/>
              <a:defRPr sz="1029" b="1">
                <a:solidFill>
                  <a:schemeClr val="tx1"/>
                </a:solidFill>
                <a:latin typeface="+mn-lt"/>
              </a:defRPr>
            </a:lvl1pPr>
            <a:lvl2pPr marL="0" indent="0">
              <a:lnSpc>
                <a:spcPts val="1324"/>
              </a:lnSpc>
              <a:spcBef>
                <a:spcPts val="0"/>
              </a:spcBef>
              <a:buNone/>
              <a:defRPr sz="1029">
                <a:solidFill>
                  <a:schemeClr val="tx1"/>
                </a:solidFill>
              </a:defRPr>
            </a:lvl2pPr>
            <a:lvl3pPr marL="336179" indent="0">
              <a:buNone/>
              <a:defRPr/>
            </a:lvl3pPr>
            <a:lvl4pPr marL="504269" indent="0">
              <a:buNone/>
              <a:defRPr/>
            </a:lvl4pPr>
            <a:lvl5pPr marL="672358"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341996" y="4390304"/>
            <a:ext cx="8479852" cy="301770"/>
          </a:xfrm>
        </p:spPr>
        <p:txBody>
          <a:bodyPr lIns="0" tIns="0" rIns="0" bIns="0"/>
          <a:lstStyle>
            <a:lvl1pPr marL="0" indent="0">
              <a:lnSpc>
                <a:spcPts val="882"/>
              </a:lnSpc>
              <a:spcBef>
                <a:spcPts val="0"/>
              </a:spcBef>
              <a:buNone/>
              <a:defRPr sz="735">
                <a:solidFill>
                  <a:schemeClr val="tx1"/>
                </a:solidFill>
              </a:defRPr>
            </a:lvl1pPr>
            <a:lvl2pPr marL="0" indent="0">
              <a:lnSpc>
                <a:spcPts val="882"/>
              </a:lnSpc>
              <a:spcBef>
                <a:spcPts val="0"/>
              </a:spcBef>
              <a:buNone/>
              <a:defRPr sz="735">
                <a:solidFill>
                  <a:schemeClr val="tx1"/>
                </a:solidFill>
              </a:defRPr>
            </a:lvl2pPr>
            <a:lvl3pPr marL="336179" indent="0">
              <a:buNone/>
              <a:defRPr/>
            </a:lvl3pPr>
            <a:lvl4pPr marL="504269" indent="0">
              <a:buNone/>
              <a:defRPr/>
            </a:lvl4pPr>
            <a:lvl5pPr marL="672358"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7798896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3"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4.png"/><Relationship Id="rId2" Type="http://schemas.openxmlformats.org/officeDocument/2006/relationships/tags" Target="../tags/tag1.xml"/><Relationship Id="rId1" Type="http://schemas.openxmlformats.org/officeDocument/2006/relationships/customXml" Target="../../customXml/item6.xml"/><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7.sv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9.sv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microsoftgraph/msgraph-typescript-typing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7.sv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microsoft.com/en-us/graph/graph-explor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with the Microsoft Graph API</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F7AC-AB8E-4149-9112-22BC4EAF4F05}"/>
              </a:ext>
            </a:extLst>
          </p:cNvPr>
          <p:cNvSpPr>
            <a:spLocks noGrp="1"/>
          </p:cNvSpPr>
          <p:nvPr>
            <p:ph type="title"/>
          </p:nvPr>
        </p:nvSpPr>
        <p:spPr/>
        <p:txBody>
          <a:bodyPr/>
          <a:lstStyle/>
          <a:p>
            <a:r>
              <a:rPr lang="en-US" dirty="0"/>
              <a:t>Calling the Graph API</a:t>
            </a:r>
          </a:p>
        </p:txBody>
      </p:sp>
      <p:sp>
        <p:nvSpPr>
          <p:cNvPr id="3" name="Content Placeholder 2">
            <a:extLst>
              <a:ext uri="{FF2B5EF4-FFF2-40B4-BE49-F238E27FC236}">
                <a16:creationId xmlns:a16="http://schemas.microsoft.com/office/drawing/2014/main" id="{1CA8A9C0-504C-4EF6-8296-50A703CA998E}"/>
              </a:ext>
            </a:extLst>
          </p:cNvPr>
          <p:cNvSpPr>
            <a:spLocks noGrp="1"/>
          </p:cNvSpPr>
          <p:nvPr>
            <p:ph idx="1"/>
          </p:nvPr>
        </p:nvSpPr>
        <p:spPr>
          <a:xfrm>
            <a:off x="381000" y="2438400"/>
            <a:ext cx="8382000" cy="4191000"/>
          </a:xfrm>
        </p:spPr>
        <p:txBody>
          <a:bodyPr/>
          <a:lstStyle/>
          <a:p>
            <a:pPr marL="422559" lvl="1" indent="-336179">
              <a:spcAft>
                <a:spcPts val="441"/>
              </a:spcAft>
            </a:pPr>
            <a:r>
              <a:rPr lang="en-US" sz="1471" dirty="0"/>
              <a:t>HTTP verbs dictate the request intent: GET | POST | PATCH | PUT | DELETE</a:t>
            </a:r>
          </a:p>
          <a:p>
            <a:pPr marL="422559" lvl="1" indent="-336179">
              <a:spcAft>
                <a:spcPts val="441"/>
              </a:spcAft>
            </a:pPr>
            <a:r>
              <a:rPr lang="en-US" sz="1471" dirty="0"/>
              <a:t>Version: </a:t>
            </a:r>
            <a:r>
              <a:rPr lang="en-US" sz="1471" dirty="0">
                <a:solidFill>
                  <a:srgbClr val="7030A0"/>
                </a:solidFill>
                <a:latin typeface="Consolas" panose="020B0609020204030204" pitchFamily="49" charset="0"/>
              </a:rPr>
              <a:t>/</a:t>
            </a:r>
            <a:r>
              <a:rPr lang="en" sz="1471" dirty="0">
                <a:solidFill>
                  <a:srgbClr val="7030A0"/>
                </a:solidFill>
                <a:latin typeface="Consolas" panose="020B0609020204030204" pitchFamily="49" charset="0"/>
              </a:rPr>
              <a:t>v1.0 </a:t>
            </a:r>
            <a:r>
              <a:rPr lang="en" sz="1471" dirty="0"/>
              <a:t>or </a:t>
            </a:r>
            <a:r>
              <a:rPr lang="en" sz="1471" dirty="0">
                <a:solidFill>
                  <a:srgbClr val="7030A0"/>
                </a:solidFill>
                <a:latin typeface="Consolas" panose="020B0609020204030204" pitchFamily="49" charset="0"/>
              </a:rPr>
              <a:t>/beta</a:t>
            </a:r>
            <a:endParaRPr lang="en-US" sz="1471" dirty="0">
              <a:solidFill>
                <a:srgbClr val="7030A0"/>
              </a:solidFill>
              <a:latin typeface="Consolas" panose="020B0609020204030204" pitchFamily="49" charset="0"/>
            </a:endParaRPr>
          </a:p>
          <a:p>
            <a:pPr marL="422559" lvl="1" indent="-336179">
              <a:spcAft>
                <a:spcPts val="441"/>
              </a:spcAft>
            </a:pPr>
            <a:r>
              <a:rPr lang="en-US" sz="1471" dirty="0"/>
              <a:t>Resource: </a:t>
            </a:r>
            <a:r>
              <a:rPr lang="en-US" sz="1471" dirty="0">
                <a:solidFill>
                  <a:srgbClr val="107C10"/>
                </a:solidFill>
                <a:latin typeface="Consolas" pitchFamily="49" charset="0"/>
              </a:rPr>
              <a:t>/users</a:t>
            </a:r>
            <a:r>
              <a:rPr lang="en-US" sz="1471" dirty="0"/>
              <a:t>,</a:t>
            </a:r>
            <a:r>
              <a:rPr lang="en-US" sz="1471" dirty="0">
                <a:solidFill>
                  <a:srgbClr val="107C10"/>
                </a:solidFill>
                <a:latin typeface="Consolas" pitchFamily="49" charset="0"/>
              </a:rPr>
              <a:t> /groups</a:t>
            </a:r>
            <a:r>
              <a:rPr lang="en-US" sz="1471" dirty="0"/>
              <a:t>,</a:t>
            </a:r>
            <a:r>
              <a:rPr lang="en-US" sz="1471" dirty="0">
                <a:solidFill>
                  <a:srgbClr val="107C10"/>
                </a:solidFill>
                <a:latin typeface="Consolas" pitchFamily="49" charset="0"/>
              </a:rPr>
              <a:t> /sites</a:t>
            </a:r>
            <a:r>
              <a:rPr lang="en-US" sz="1471" dirty="0"/>
              <a:t>,</a:t>
            </a:r>
            <a:r>
              <a:rPr lang="en-US" sz="1471" dirty="0">
                <a:solidFill>
                  <a:srgbClr val="107C10"/>
                </a:solidFill>
                <a:latin typeface="Consolas" pitchFamily="49" charset="0"/>
              </a:rPr>
              <a:t> /drives</a:t>
            </a:r>
            <a:r>
              <a:rPr lang="en-US" sz="1471" dirty="0"/>
              <a:t>, </a:t>
            </a:r>
            <a:r>
              <a:rPr lang="en-US" sz="1471" dirty="0">
                <a:solidFill>
                  <a:srgbClr val="107C10"/>
                </a:solidFill>
                <a:latin typeface="Consolas" pitchFamily="49" charset="0"/>
              </a:rPr>
              <a:t>/devices</a:t>
            </a:r>
            <a:r>
              <a:rPr lang="en-US" sz="1471" dirty="0"/>
              <a:t>,</a:t>
            </a:r>
            <a:r>
              <a:rPr lang="en-US" sz="1471" dirty="0">
                <a:solidFill>
                  <a:srgbClr val="107C10"/>
                </a:solidFill>
                <a:latin typeface="Consolas" pitchFamily="49" charset="0"/>
              </a:rPr>
              <a:t> more…</a:t>
            </a:r>
          </a:p>
          <a:p>
            <a:pPr marL="422559" lvl="1" indent="-336179">
              <a:spcAft>
                <a:spcPts val="441"/>
              </a:spcAft>
            </a:pPr>
            <a:r>
              <a:rPr lang="en-US" sz="1471" dirty="0"/>
              <a:t>Member from collection: </a:t>
            </a:r>
            <a:r>
              <a:rPr lang="en-US" sz="1471" dirty="0">
                <a:solidFill>
                  <a:srgbClr val="107C10"/>
                </a:solidFill>
                <a:latin typeface="Consolas" pitchFamily="49" charset="0"/>
                <a:cs typeface="Consolas" pitchFamily="49" charset="0"/>
              </a:rPr>
              <a:t>/users</a:t>
            </a:r>
            <a:r>
              <a:rPr lang="en-US" sz="1471" dirty="0">
                <a:solidFill>
                  <a:srgbClr val="DE4D2D"/>
                </a:solidFill>
                <a:latin typeface="Consolas" pitchFamily="49" charset="0"/>
                <a:cs typeface="Consolas" pitchFamily="49" charset="0"/>
              </a:rPr>
              <a:t>/AAA</a:t>
            </a:r>
          </a:p>
          <a:p>
            <a:pPr marL="422559" lvl="1" indent="-336179">
              <a:spcAft>
                <a:spcPts val="441"/>
              </a:spcAft>
            </a:pPr>
            <a:r>
              <a:rPr lang="en-US" sz="1471" dirty="0"/>
              <a:t>Property:</a:t>
            </a:r>
            <a:r>
              <a:rPr lang="en-US" sz="1471" dirty="0">
                <a:solidFill>
                  <a:srgbClr val="107C10"/>
                </a:solidFill>
                <a:latin typeface="Consolas" pitchFamily="49" charset="0"/>
                <a:cs typeface="Consolas" pitchFamily="49" charset="0"/>
              </a:rPr>
              <a:t> /users</a:t>
            </a:r>
            <a:r>
              <a:rPr lang="en-US" sz="1471" dirty="0">
                <a:solidFill>
                  <a:srgbClr val="DE4D2D"/>
                </a:solidFill>
                <a:latin typeface="Consolas" pitchFamily="49" charset="0"/>
                <a:cs typeface="Consolas" pitchFamily="49" charset="0"/>
              </a:rPr>
              <a:t>/AAA</a:t>
            </a:r>
            <a:r>
              <a:rPr lang="en-US" sz="1471" dirty="0">
                <a:solidFill>
                  <a:srgbClr val="E3008C"/>
                </a:solidFill>
                <a:latin typeface="Consolas" pitchFamily="49" charset="0"/>
                <a:cs typeface="Consolas" pitchFamily="49" charset="0"/>
              </a:rPr>
              <a:t>/department</a:t>
            </a:r>
          </a:p>
          <a:p>
            <a:pPr marL="422559" lvl="1" indent="-336179">
              <a:spcAft>
                <a:spcPts val="441"/>
              </a:spcAft>
            </a:pPr>
            <a:r>
              <a:rPr lang="en-US" sz="1471" dirty="0"/>
              <a:t>Traverse to related resources via navigations:  </a:t>
            </a:r>
            <a:r>
              <a:rPr lang="en-US" sz="1471" dirty="0">
                <a:solidFill>
                  <a:srgbClr val="107C10"/>
                </a:solidFill>
                <a:latin typeface="Consolas" pitchFamily="49" charset="0"/>
                <a:cs typeface="Consolas" pitchFamily="49" charset="0"/>
              </a:rPr>
              <a:t>/users</a:t>
            </a:r>
            <a:r>
              <a:rPr lang="en-US" sz="1471" dirty="0">
                <a:solidFill>
                  <a:srgbClr val="DE4D2D"/>
                </a:solidFill>
                <a:latin typeface="Consolas" pitchFamily="49" charset="0"/>
                <a:cs typeface="Consolas" pitchFamily="49" charset="0"/>
              </a:rPr>
              <a:t>/AAA</a:t>
            </a:r>
            <a:r>
              <a:rPr lang="en-US" sz="1471" dirty="0">
                <a:solidFill>
                  <a:srgbClr val="E3008C"/>
                </a:solidFill>
                <a:latin typeface="Consolas" pitchFamily="49" charset="0"/>
                <a:cs typeface="Consolas" pitchFamily="49" charset="0"/>
              </a:rPr>
              <a:t>/events</a:t>
            </a:r>
          </a:p>
          <a:p>
            <a:pPr marL="422559" lvl="1" indent="-336179">
              <a:spcAft>
                <a:spcPts val="441"/>
              </a:spcAft>
            </a:pPr>
            <a:r>
              <a:rPr lang="en-US" sz="1471" dirty="0"/>
              <a:t>Query parameters:</a:t>
            </a:r>
            <a:r>
              <a:rPr lang="en-US" sz="1471" dirty="0">
                <a:solidFill>
                  <a:srgbClr val="107C10"/>
                </a:solidFill>
                <a:latin typeface="Consolas" pitchFamily="49" charset="0"/>
                <a:cs typeface="Consolas" pitchFamily="49" charset="0"/>
              </a:rPr>
              <a:t> /users</a:t>
            </a:r>
            <a:r>
              <a:rPr lang="en-US" sz="1471" dirty="0">
                <a:solidFill>
                  <a:srgbClr val="DE4D2D"/>
                </a:solidFill>
                <a:latin typeface="Consolas" pitchFamily="49" charset="0"/>
                <a:cs typeface="Consolas" pitchFamily="49" charset="0"/>
              </a:rPr>
              <a:t>/AAA</a:t>
            </a:r>
            <a:r>
              <a:rPr lang="en-US" sz="1471" dirty="0">
                <a:solidFill>
                  <a:srgbClr val="E3008C"/>
                </a:solidFill>
                <a:latin typeface="Consolas" pitchFamily="49" charset="0"/>
                <a:cs typeface="Consolas" pitchFamily="49" charset="0"/>
              </a:rPr>
              <a:t>/events</a:t>
            </a:r>
            <a:r>
              <a:rPr lang="en-US" sz="1471" dirty="0">
                <a:solidFill>
                  <a:schemeClr val="tx2"/>
                </a:solidFill>
                <a:latin typeface="Consolas" pitchFamily="49" charset="0"/>
                <a:cs typeface="Consolas" pitchFamily="49" charset="0"/>
              </a:rPr>
              <a:t>?$top=5</a:t>
            </a:r>
            <a:endParaRPr lang="en-US" sz="1471" dirty="0">
              <a:solidFill>
                <a:schemeClr val="tx2"/>
              </a:solidFill>
            </a:endParaRPr>
          </a:p>
          <a:p>
            <a:pPr marL="590648" lvl="2" indent="-336179">
              <a:spcAft>
                <a:spcPts val="441"/>
              </a:spcAft>
              <a:buFont typeface="Courier New" panose="02070309020205020404" pitchFamily="49" charset="0"/>
              <a:buChar char="o"/>
            </a:pPr>
            <a:r>
              <a:rPr lang="en-US" sz="1324" dirty="0"/>
              <a:t>Format results: </a:t>
            </a:r>
            <a:r>
              <a:rPr lang="en-US" sz="1324" dirty="0">
                <a:solidFill>
                  <a:schemeClr val="tx2"/>
                </a:solidFill>
                <a:latin typeface="Consolas" pitchFamily="49" charset="0"/>
                <a:cs typeface="Consolas" pitchFamily="49" charset="0"/>
              </a:rPr>
              <a:t>$select</a:t>
            </a:r>
            <a:r>
              <a:rPr lang="en-US" sz="1324" dirty="0"/>
              <a:t> | </a:t>
            </a:r>
            <a:r>
              <a:rPr lang="en-US" sz="1324" dirty="0">
                <a:solidFill>
                  <a:schemeClr val="tx2"/>
                </a:solidFill>
                <a:latin typeface="Consolas" pitchFamily="49" charset="0"/>
                <a:cs typeface="Consolas" pitchFamily="49" charset="0"/>
              </a:rPr>
              <a:t>$</a:t>
            </a:r>
            <a:r>
              <a:rPr lang="en-US" sz="1324" dirty="0" err="1">
                <a:solidFill>
                  <a:schemeClr val="tx2"/>
                </a:solidFill>
                <a:latin typeface="Consolas" pitchFamily="49" charset="0"/>
                <a:cs typeface="Consolas" pitchFamily="49" charset="0"/>
              </a:rPr>
              <a:t>orderby</a:t>
            </a:r>
            <a:r>
              <a:rPr lang="en-US" sz="1324" dirty="0"/>
              <a:t> </a:t>
            </a:r>
          </a:p>
          <a:p>
            <a:pPr marL="590648" lvl="2" indent="-336179">
              <a:spcAft>
                <a:spcPts val="441"/>
              </a:spcAft>
              <a:buFont typeface="Courier New" panose="02070309020205020404" pitchFamily="49" charset="0"/>
              <a:buChar char="o"/>
            </a:pPr>
            <a:r>
              <a:rPr lang="en-US" sz="1324" dirty="0"/>
              <a:t>Control results: </a:t>
            </a:r>
            <a:r>
              <a:rPr lang="en-US" sz="1324" dirty="0">
                <a:solidFill>
                  <a:schemeClr val="tx2"/>
                </a:solidFill>
                <a:latin typeface="Consolas" pitchFamily="49" charset="0"/>
                <a:cs typeface="Consolas" pitchFamily="49" charset="0"/>
              </a:rPr>
              <a:t>$filter </a:t>
            </a:r>
            <a:r>
              <a:rPr lang="en-US" sz="1324" dirty="0"/>
              <a:t>|</a:t>
            </a:r>
            <a:r>
              <a:rPr lang="en-US" sz="1324" dirty="0">
                <a:solidFill>
                  <a:schemeClr val="tx2"/>
                </a:solidFill>
                <a:latin typeface="Consolas" pitchFamily="49" charset="0"/>
                <a:cs typeface="Consolas" pitchFamily="49" charset="0"/>
              </a:rPr>
              <a:t> $expand</a:t>
            </a:r>
            <a:r>
              <a:rPr lang="en-US" sz="1324" dirty="0"/>
              <a:t> </a:t>
            </a:r>
          </a:p>
          <a:p>
            <a:pPr marL="590648" lvl="2" indent="-336179">
              <a:spcAft>
                <a:spcPts val="441"/>
              </a:spcAft>
              <a:buFont typeface="Courier New" panose="02070309020205020404" pitchFamily="49" charset="0"/>
              <a:buChar char="o"/>
            </a:pPr>
            <a:r>
              <a:rPr lang="en-US" sz="1324" dirty="0"/>
              <a:t>Paging: </a:t>
            </a:r>
            <a:r>
              <a:rPr lang="en-US" sz="1324" dirty="0">
                <a:solidFill>
                  <a:schemeClr val="tx2"/>
                </a:solidFill>
                <a:latin typeface="Consolas" pitchFamily="49" charset="0"/>
                <a:cs typeface="Consolas" pitchFamily="49" charset="0"/>
              </a:rPr>
              <a:t>$top </a:t>
            </a:r>
            <a:r>
              <a:rPr lang="en-US" sz="1324" dirty="0"/>
              <a:t>|</a:t>
            </a:r>
            <a:r>
              <a:rPr lang="en-US" sz="1324" dirty="0">
                <a:solidFill>
                  <a:schemeClr val="tx2"/>
                </a:solidFill>
                <a:latin typeface="Consolas" pitchFamily="49" charset="0"/>
                <a:cs typeface="Consolas" pitchFamily="49" charset="0"/>
              </a:rPr>
              <a:t> $skip </a:t>
            </a:r>
            <a:r>
              <a:rPr lang="en-US" sz="1324" dirty="0"/>
              <a:t>|</a:t>
            </a:r>
            <a:r>
              <a:rPr lang="en-US" sz="1324" dirty="0">
                <a:solidFill>
                  <a:schemeClr val="tx2"/>
                </a:solidFill>
                <a:latin typeface="Consolas" pitchFamily="49" charset="0"/>
                <a:cs typeface="Consolas" pitchFamily="49" charset="0"/>
              </a:rPr>
              <a:t> $</a:t>
            </a:r>
            <a:r>
              <a:rPr lang="en-US" sz="1324" dirty="0" err="1">
                <a:solidFill>
                  <a:schemeClr val="tx2"/>
                </a:solidFill>
                <a:latin typeface="Consolas" pitchFamily="49" charset="0"/>
                <a:cs typeface="Consolas" pitchFamily="49" charset="0"/>
              </a:rPr>
              <a:t>skiptoken</a:t>
            </a:r>
            <a:endParaRPr lang="en-US" sz="1324" dirty="0">
              <a:solidFill>
                <a:schemeClr val="tx2"/>
              </a:solidFill>
              <a:latin typeface="Consolas" pitchFamily="49" charset="0"/>
              <a:cs typeface="Consolas" pitchFamily="49" charset="0"/>
            </a:endParaRPr>
          </a:p>
          <a:p>
            <a:endParaRPr lang="en-US" dirty="0"/>
          </a:p>
        </p:txBody>
      </p:sp>
      <p:grpSp>
        <p:nvGrpSpPr>
          <p:cNvPr id="11" name="Group 10">
            <a:extLst>
              <a:ext uri="{FF2B5EF4-FFF2-40B4-BE49-F238E27FC236}">
                <a16:creationId xmlns:a16="http://schemas.microsoft.com/office/drawing/2014/main" id="{3AD1C973-AAD4-42FB-804B-A2D58F2D7EE4}"/>
              </a:ext>
            </a:extLst>
          </p:cNvPr>
          <p:cNvGrpSpPr/>
          <p:nvPr/>
        </p:nvGrpSpPr>
        <p:grpSpPr>
          <a:xfrm>
            <a:off x="228600" y="1371600"/>
            <a:ext cx="8105051" cy="811705"/>
            <a:chOff x="304800" y="1636059"/>
            <a:chExt cx="8105051" cy="811705"/>
          </a:xfrm>
        </p:grpSpPr>
        <p:sp>
          <p:nvSpPr>
            <p:cNvPr id="5" name="TextBox 4">
              <a:extLst>
                <a:ext uri="{FF2B5EF4-FFF2-40B4-BE49-F238E27FC236}">
                  <a16:creationId xmlns:a16="http://schemas.microsoft.com/office/drawing/2014/main" id="{D21420C8-09BD-4F58-8F4E-E7409C077AD6}"/>
                </a:ext>
              </a:extLst>
            </p:cNvPr>
            <p:cNvSpPr txBox="1"/>
            <p:nvPr/>
          </p:nvSpPr>
          <p:spPr>
            <a:xfrm>
              <a:off x="304800" y="1636059"/>
              <a:ext cx="8105051" cy="757391"/>
            </a:xfrm>
            <a:prstGeom prst="rect">
              <a:avLst/>
            </a:prstGeom>
            <a:solidFill>
              <a:schemeClr val="bg1"/>
            </a:solidFill>
            <a:ln>
              <a:noFill/>
            </a:ln>
            <a:effectLst/>
          </p:spPr>
          <p:txBody>
            <a:bodyPr wrap="square" lIns="134464" tIns="107571" rIns="134464" bIns="107571" rtlCol="0">
              <a:spAutoFit/>
            </a:bodyPr>
            <a:lstStyle/>
            <a:p>
              <a:pPr marL="0" lvl="1" defTabSz="685845">
                <a:lnSpc>
                  <a:spcPct val="90000"/>
                </a:lnSpc>
                <a:spcAft>
                  <a:spcPts val="441"/>
                </a:spcAft>
                <a:defRPr/>
              </a:pPr>
              <a:r>
                <a:rPr lang="en-US" sz="1765" dirty="0">
                  <a:gradFill>
                    <a:gsLst>
                      <a:gs pos="100000">
                        <a:srgbClr val="505050"/>
                      </a:gs>
                      <a:gs pos="0">
                        <a:srgbClr val="505050"/>
                      </a:gs>
                    </a:gsLst>
                    <a:lin ang="5400000" scaled="0"/>
                  </a:gradFill>
                  <a:latin typeface="Consolas" pitchFamily="49" charset="0"/>
                  <a:cs typeface="Consolas" pitchFamily="49" charset="0"/>
                </a:rPr>
                <a:t>	https://graph.microsoft.com</a:t>
              </a:r>
            </a:p>
            <a:p>
              <a:pPr marL="0" lvl="1" defTabSz="685845">
                <a:lnSpc>
                  <a:spcPct val="90000"/>
                </a:lnSpc>
                <a:spcAft>
                  <a:spcPts val="441"/>
                </a:spcAft>
                <a:defRPr/>
              </a:pPr>
              <a:r>
                <a:rPr lang="en-US" sz="1765" dirty="0">
                  <a:gradFill>
                    <a:gsLst>
                      <a:gs pos="100000">
                        <a:srgbClr val="505050"/>
                      </a:gs>
                      <a:gs pos="0">
                        <a:srgbClr val="505050"/>
                      </a:gs>
                    </a:gsLst>
                    <a:lin ang="5400000" scaled="0"/>
                  </a:gradFill>
                  <a:latin typeface="Consolas" pitchFamily="49" charset="0"/>
                  <a:cs typeface="Consolas" pitchFamily="49" charset="0"/>
                </a:rPr>
                <a:t>	</a:t>
              </a:r>
            </a:p>
          </p:txBody>
        </p:sp>
        <p:sp>
          <p:nvSpPr>
            <p:cNvPr id="6" name="Rectangle 5">
              <a:extLst>
                <a:ext uri="{FF2B5EF4-FFF2-40B4-BE49-F238E27FC236}">
                  <a16:creationId xmlns:a16="http://schemas.microsoft.com/office/drawing/2014/main" id="{D904C579-1957-46AE-9A8A-F5579F8C0437}"/>
                </a:ext>
              </a:extLst>
            </p:cNvPr>
            <p:cNvSpPr/>
            <p:nvPr/>
          </p:nvSpPr>
          <p:spPr>
            <a:xfrm>
              <a:off x="1023653" y="1986095"/>
              <a:ext cx="1521897" cy="461669"/>
            </a:xfrm>
            <a:prstGeom prst="rect">
              <a:avLst/>
            </a:prstGeom>
            <a:noFill/>
          </p:spPr>
          <p:txBody>
            <a:bodyPr wrap="none" lIns="134464" tIns="107571" rIns="134464" bIns="107571" rtlCol="0">
              <a:spAutoFit/>
            </a:bodyPr>
            <a:lstStyle/>
            <a:p>
              <a:pPr marL="0" lvl="1" defTabSz="685845">
                <a:lnSpc>
                  <a:spcPct val="90000"/>
                </a:lnSpc>
                <a:spcAft>
                  <a:spcPts val="441"/>
                </a:spcAft>
                <a:defRPr/>
              </a:pPr>
              <a:r>
                <a:rPr lang="en-US" sz="1765" dirty="0">
                  <a:solidFill>
                    <a:srgbClr val="7030A0"/>
                  </a:solidFill>
                  <a:latin typeface="Consolas" pitchFamily="49" charset="0"/>
                  <a:cs typeface="Consolas" pitchFamily="49" charset="0"/>
                </a:rPr>
                <a:t>/{version}</a:t>
              </a:r>
            </a:p>
          </p:txBody>
        </p:sp>
        <p:sp>
          <p:nvSpPr>
            <p:cNvPr id="7" name="Rectangle 6">
              <a:extLst>
                <a:ext uri="{FF2B5EF4-FFF2-40B4-BE49-F238E27FC236}">
                  <a16:creationId xmlns:a16="http://schemas.microsoft.com/office/drawing/2014/main" id="{E6261165-C620-450C-A6FB-2ED31CB2CC9C}"/>
                </a:ext>
              </a:extLst>
            </p:cNvPr>
            <p:cNvSpPr/>
            <p:nvPr/>
          </p:nvSpPr>
          <p:spPr>
            <a:xfrm>
              <a:off x="5608523" y="1986095"/>
              <a:ext cx="2801328" cy="461669"/>
            </a:xfrm>
            <a:prstGeom prst="rect">
              <a:avLst/>
            </a:prstGeom>
            <a:noFill/>
          </p:spPr>
          <p:txBody>
            <a:bodyPr wrap="square" lIns="134464" tIns="107571" rIns="134464" bIns="107571" rtlCol="0">
              <a:spAutoFit/>
            </a:bodyPr>
            <a:lstStyle/>
            <a:p>
              <a:pPr marL="0" lvl="1" defTabSz="685845">
                <a:lnSpc>
                  <a:spcPct val="90000"/>
                </a:lnSpc>
                <a:spcAft>
                  <a:spcPts val="441"/>
                </a:spcAft>
                <a:defRPr/>
              </a:pPr>
              <a:r>
                <a:rPr lang="en-US" sz="1765" dirty="0">
                  <a:solidFill>
                    <a:srgbClr val="0078D7"/>
                  </a:solidFill>
                  <a:latin typeface="Consolas" pitchFamily="49" charset="0"/>
                  <a:cs typeface="Consolas" pitchFamily="49" charset="0"/>
                </a:rPr>
                <a:t>?{query-parameters}</a:t>
              </a:r>
            </a:p>
          </p:txBody>
        </p:sp>
        <p:sp>
          <p:nvSpPr>
            <p:cNvPr id="8" name="Rectangle 7">
              <a:extLst>
                <a:ext uri="{FF2B5EF4-FFF2-40B4-BE49-F238E27FC236}">
                  <a16:creationId xmlns:a16="http://schemas.microsoft.com/office/drawing/2014/main" id="{884391F3-5468-4554-8027-2D1173B03902}"/>
                </a:ext>
              </a:extLst>
            </p:cNvPr>
            <p:cNvSpPr/>
            <p:nvPr/>
          </p:nvSpPr>
          <p:spPr>
            <a:xfrm>
              <a:off x="2256236" y="1986095"/>
              <a:ext cx="2016956" cy="461669"/>
            </a:xfrm>
            <a:prstGeom prst="rect">
              <a:avLst/>
            </a:prstGeom>
            <a:noFill/>
          </p:spPr>
          <p:txBody>
            <a:bodyPr wrap="square" lIns="134464" tIns="107571" rIns="134464" bIns="107571" rtlCol="0">
              <a:spAutoFit/>
            </a:bodyPr>
            <a:lstStyle/>
            <a:p>
              <a:pPr marL="0" lvl="1" defTabSz="685845">
                <a:lnSpc>
                  <a:spcPct val="90000"/>
                </a:lnSpc>
                <a:spcAft>
                  <a:spcPts val="441"/>
                </a:spcAft>
                <a:defRPr/>
              </a:pPr>
              <a:r>
                <a:rPr lang="en-US" sz="1765" dirty="0">
                  <a:solidFill>
                    <a:srgbClr val="107C10"/>
                  </a:solidFill>
                  <a:latin typeface="Consolas" pitchFamily="49" charset="0"/>
                  <a:cs typeface="Consolas" pitchFamily="49" charset="0"/>
                </a:rPr>
                <a:t>/{resource}</a:t>
              </a:r>
            </a:p>
          </p:txBody>
        </p:sp>
        <p:sp>
          <p:nvSpPr>
            <p:cNvPr id="9" name="Rectangle 8">
              <a:extLst>
                <a:ext uri="{FF2B5EF4-FFF2-40B4-BE49-F238E27FC236}">
                  <a16:creationId xmlns:a16="http://schemas.microsoft.com/office/drawing/2014/main" id="{EA81C9D5-C300-419B-A63D-3B883A5DFDF0}"/>
                </a:ext>
              </a:extLst>
            </p:cNvPr>
            <p:cNvSpPr/>
            <p:nvPr/>
          </p:nvSpPr>
          <p:spPr>
            <a:xfrm>
              <a:off x="3600873" y="1986095"/>
              <a:ext cx="943146" cy="461669"/>
            </a:xfrm>
            <a:prstGeom prst="rect">
              <a:avLst/>
            </a:prstGeom>
            <a:noFill/>
          </p:spPr>
          <p:txBody>
            <a:bodyPr wrap="square" lIns="134464" tIns="107571" rIns="134464" bIns="107571" rtlCol="0">
              <a:spAutoFit/>
            </a:bodyPr>
            <a:lstStyle/>
            <a:p>
              <a:pPr marL="0" lvl="1" defTabSz="685845">
                <a:lnSpc>
                  <a:spcPct val="90000"/>
                </a:lnSpc>
                <a:spcAft>
                  <a:spcPts val="441"/>
                </a:spcAft>
                <a:defRPr/>
              </a:pPr>
              <a:r>
                <a:rPr lang="en-US" sz="1765">
                  <a:solidFill>
                    <a:srgbClr val="DE4D2D"/>
                  </a:solidFill>
                  <a:latin typeface="Consolas" pitchFamily="49" charset="0"/>
                  <a:cs typeface="Consolas" pitchFamily="49" charset="0"/>
                </a:rPr>
                <a:t>/{id}</a:t>
              </a:r>
            </a:p>
          </p:txBody>
        </p:sp>
        <p:sp>
          <p:nvSpPr>
            <p:cNvPr id="10" name="Rectangle 9">
              <a:extLst>
                <a:ext uri="{FF2B5EF4-FFF2-40B4-BE49-F238E27FC236}">
                  <a16:creationId xmlns:a16="http://schemas.microsoft.com/office/drawing/2014/main" id="{677A2738-A1E1-4BAE-A0ED-34DB3E2771EE}"/>
                </a:ext>
              </a:extLst>
            </p:cNvPr>
            <p:cNvSpPr/>
            <p:nvPr/>
          </p:nvSpPr>
          <p:spPr>
            <a:xfrm>
              <a:off x="4207860" y="1986095"/>
              <a:ext cx="1635229" cy="461669"/>
            </a:xfrm>
            <a:prstGeom prst="rect">
              <a:avLst/>
            </a:prstGeom>
            <a:noFill/>
          </p:spPr>
          <p:txBody>
            <a:bodyPr wrap="square" lIns="134464" tIns="107571" rIns="134464" bIns="107571" rtlCol="0">
              <a:spAutoFit/>
            </a:bodyPr>
            <a:lstStyle/>
            <a:p>
              <a:pPr marL="0" lvl="1" defTabSz="685845">
                <a:lnSpc>
                  <a:spcPct val="90000"/>
                </a:lnSpc>
                <a:spcAft>
                  <a:spcPts val="441"/>
                </a:spcAft>
                <a:defRPr/>
              </a:pPr>
              <a:r>
                <a:rPr lang="en-US" sz="1765" dirty="0">
                  <a:solidFill>
                    <a:srgbClr val="E3008C"/>
                  </a:solidFill>
                  <a:latin typeface="Consolas" pitchFamily="49" charset="0"/>
                  <a:cs typeface="Consolas" pitchFamily="49" charset="0"/>
                </a:rPr>
                <a:t>/{property}</a:t>
              </a:r>
            </a:p>
          </p:txBody>
        </p:sp>
      </p:grpSp>
    </p:spTree>
    <p:extLst>
      <p:ext uri="{BB962C8B-B14F-4D97-AF65-F5344CB8AC3E}">
        <p14:creationId xmlns:p14="http://schemas.microsoft.com/office/powerpoint/2010/main" val="1230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2AE6-F2CD-458E-82F0-AAED05092B6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96AA7F6-49AA-477E-BB56-189B797CBAF4}"/>
              </a:ext>
            </a:extLst>
          </p:cNvPr>
          <p:cNvPicPr>
            <a:picLocks noChangeAspect="1"/>
          </p:cNvPicPr>
          <p:nvPr/>
        </p:nvPicPr>
        <p:blipFill>
          <a:blip r:embed="rId2"/>
          <a:stretch>
            <a:fillRect/>
          </a:stretch>
        </p:blipFill>
        <p:spPr>
          <a:xfrm>
            <a:off x="652462" y="1776412"/>
            <a:ext cx="7839075" cy="3305175"/>
          </a:xfrm>
          <a:prstGeom prst="rect">
            <a:avLst/>
          </a:prstGeom>
        </p:spPr>
      </p:pic>
    </p:spTree>
    <p:extLst>
      <p:ext uri="{BB962C8B-B14F-4D97-AF65-F5344CB8AC3E}">
        <p14:creationId xmlns:p14="http://schemas.microsoft.com/office/powerpoint/2010/main" val="387675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E664-2497-4A6F-89E7-A49A48DB07B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F0B1E08-E1BA-4AC8-87DC-184DA2789ACD}"/>
              </a:ext>
            </a:extLst>
          </p:cNvPr>
          <p:cNvPicPr>
            <a:picLocks noChangeAspect="1"/>
          </p:cNvPicPr>
          <p:nvPr/>
        </p:nvPicPr>
        <p:blipFill>
          <a:blip r:embed="rId2"/>
          <a:stretch>
            <a:fillRect/>
          </a:stretch>
        </p:blipFill>
        <p:spPr>
          <a:xfrm>
            <a:off x="581025" y="1481137"/>
            <a:ext cx="7981950" cy="3895725"/>
          </a:xfrm>
          <a:prstGeom prst="rect">
            <a:avLst/>
          </a:prstGeom>
        </p:spPr>
      </p:pic>
    </p:spTree>
    <p:extLst>
      <p:ext uri="{BB962C8B-B14F-4D97-AF65-F5344CB8AC3E}">
        <p14:creationId xmlns:p14="http://schemas.microsoft.com/office/powerpoint/2010/main" val="394458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93A4-D8D7-4AE2-B65F-719D705C121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0B96404-9441-448E-9B92-804D9103C2FA}"/>
              </a:ext>
            </a:extLst>
          </p:cNvPr>
          <p:cNvPicPr>
            <a:picLocks noChangeAspect="1"/>
          </p:cNvPicPr>
          <p:nvPr/>
        </p:nvPicPr>
        <p:blipFill>
          <a:blip r:embed="rId2"/>
          <a:stretch>
            <a:fillRect/>
          </a:stretch>
        </p:blipFill>
        <p:spPr>
          <a:xfrm>
            <a:off x="533400" y="1371600"/>
            <a:ext cx="7715250" cy="4391025"/>
          </a:xfrm>
          <a:prstGeom prst="rect">
            <a:avLst/>
          </a:prstGeom>
        </p:spPr>
      </p:pic>
    </p:spTree>
    <p:extLst>
      <p:ext uri="{BB962C8B-B14F-4D97-AF65-F5344CB8AC3E}">
        <p14:creationId xmlns:p14="http://schemas.microsoft.com/office/powerpoint/2010/main" val="219286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6AE7-17F8-4658-A2DC-19CEE2EBEF2A}"/>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7E009ED3-AD8A-40C6-B42D-C4DBCE2E6DBB}"/>
              </a:ext>
            </a:extLst>
          </p:cNvPr>
          <p:cNvPicPr>
            <a:picLocks noChangeAspect="1"/>
          </p:cNvPicPr>
          <p:nvPr/>
        </p:nvPicPr>
        <p:blipFill>
          <a:blip r:embed="rId2"/>
          <a:stretch>
            <a:fillRect/>
          </a:stretch>
        </p:blipFill>
        <p:spPr>
          <a:xfrm>
            <a:off x="623887" y="1928812"/>
            <a:ext cx="7896225" cy="3000375"/>
          </a:xfrm>
          <a:prstGeom prst="rect">
            <a:avLst/>
          </a:prstGeom>
        </p:spPr>
      </p:pic>
    </p:spTree>
    <p:extLst>
      <p:ext uri="{BB962C8B-B14F-4D97-AF65-F5344CB8AC3E}">
        <p14:creationId xmlns:p14="http://schemas.microsoft.com/office/powerpoint/2010/main" val="275181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bwMode="auto">
          <a:xfrm>
            <a:off x="1" y="4057447"/>
            <a:ext cx="9144000" cy="61669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7" name="Picture 6"/>
          <p:cNvPicPr>
            <a:picLocks/>
          </p:cNvPicPr>
          <p:nvPr>
            <p:custDataLst>
              <p:custData r:id="rId3"/>
              <p:tags r:id="rId4"/>
            </p:custDataLst>
          </p:nvPr>
        </p:nvPicPr>
        <p:blipFill>
          <a:blip r:embed="rId7" cstate="print">
            <a:extLst>
              <a:ext uri="{28A0092B-C50C-407E-A947-70E740481C1C}">
                <a14:useLocalDpi xmlns:a14="http://schemas.microsoft.com/office/drawing/2010/main" val="0"/>
              </a:ext>
            </a:extLst>
          </a:blip>
          <a:stretch>
            <a:fillRect/>
          </a:stretch>
        </p:blipFill>
        <p:spPr>
          <a:xfrm>
            <a:off x="5935065" y="1228386"/>
            <a:ext cx="16004" cy="16004"/>
          </a:xfrm>
          <a:prstGeom prst="rect">
            <a:avLst/>
          </a:prstGeom>
        </p:spPr>
      </p:pic>
      <p:grpSp>
        <p:nvGrpSpPr>
          <p:cNvPr id="24" name="Group 23"/>
          <p:cNvGrpSpPr/>
          <p:nvPr/>
        </p:nvGrpSpPr>
        <p:grpSpPr>
          <a:xfrm>
            <a:off x="455699" y="4717579"/>
            <a:ext cx="8232603" cy="631069"/>
            <a:chOff x="619780" y="5249817"/>
            <a:chExt cx="11196912" cy="858298"/>
          </a:xfrm>
        </p:grpSpPr>
        <p:cxnSp>
          <p:nvCxnSpPr>
            <p:cNvPr id="76" name="Straight Arrow Connector 106"/>
            <p:cNvCxnSpPr>
              <a:cxnSpLocks/>
            </p:cNvCxnSpPr>
            <p:nvPr/>
          </p:nvCxnSpPr>
          <p:spPr>
            <a:xfrm flipV="1">
              <a:off x="1074717"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9780"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Users</a:t>
              </a:r>
            </a:p>
          </p:txBody>
        </p:sp>
        <p:cxnSp>
          <p:nvCxnSpPr>
            <p:cNvPr id="83" name="Straight Arrow Connector 106">
              <a:extLst>
                <a:ext uri="{FF2B5EF4-FFF2-40B4-BE49-F238E27FC236}">
                  <a16:creationId xmlns:a16="http://schemas.microsoft.com/office/drawing/2014/main" id="{7FD0B87D-AEB1-4B39-BCB1-041B5F40D2FD}"/>
                </a:ext>
              </a:extLst>
            </p:cNvPr>
            <p:cNvCxnSpPr>
              <a:cxnSpLocks/>
            </p:cNvCxnSpPr>
            <p:nvPr/>
          </p:nvCxnSpPr>
          <p:spPr>
            <a:xfrm flipV="1">
              <a:off x="2096608"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45">
              <a:extLst>
                <a:ext uri="{FF2B5EF4-FFF2-40B4-BE49-F238E27FC236}">
                  <a16:creationId xmlns:a16="http://schemas.microsoft.com/office/drawing/2014/main" id="{C271AD70-ACCB-4E5B-866D-6B3BBA505069}"/>
                </a:ext>
              </a:extLst>
            </p:cNvPr>
            <p:cNvSpPr/>
            <p:nvPr/>
          </p:nvSpPr>
          <p:spPr>
            <a:xfrm>
              <a:off x="1641671"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Groups</a:t>
              </a:r>
            </a:p>
          </p:txBody>
        </p:sp>
        <p:cxnSp>
          <p:nvCxnSpPr>
            <p:cNvPr id="88" name="Straight Arrow Connector 106">
              <a:extLst>
                <a:ext uri="{FF2B5EF4-FFF2-40B4-BE49-F238E27FC236}">
                  <a16:creationId xmlns:a16="http://schemas.microsoft.com/office/drawing/2014/main" id="{699356A6-DFC9-4884-9BAE-C5A10751EC60}"/>
                </a:ext>
              </a:extLst>
            </p:cNvPr>
            <p:cNvCxnSpPr>
              <a:cxnSpLocks/>
            </p:cNvCxnSpPr>
            <p:nvPr/>
          </p:nvCxnSpPr>
          <p:spPr>
            <a:xfrm flipV="1">
              <a:off x="4140390"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Rounded Rectangle 45">
              <a:extLst>
                <a:ext uri="{FF2B5EF4-FFF2-40B4-BE49-F238E27FC236}">
                  <a16:creationId xmlns:a16="http://schemas.microsoft.com/office/drawing/2014/main" id="{8960F80D-AFE9-4736-A6E2-AFE9FC1CF988}"/>
                </a:ext>
              </a:extLst>
            </p:cNvPr>
            <p:cNvSpPr/>
            <p:nvPr/>
          </p:nvSpPr>
          <p:spPr>
            <a:xfrm>
              <a:off x="3685453"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Outlook</a:t>
              </a:r>
            </a:p>
          </p:txBody>
        </p:sp>
        <p:cxnSp>
          <p:nvCxnSpPr>
            <p:cNvPr id="92" name="Straight Arrow Connector 106">
              <a:extLst>
                <a:ext uri="{FF2B5EF4-FFF2-40B4-BE49-F238E27FC236}">
                  <a16:creationId xmlns:a16="http://schemas.microsoft.com/office/drawing/2014/main" id="{26A225CB-7D25-4445-ACEA-F7957E6CD9FE}"/>
                </a:ext>
              </a:extLst>
            </p:cNvPr>
            <p:cNvCxnSpPr>
              <a:cxnSpLocks/>
            </p:cNvCxnSpPr>
            <p:nvPr/>
          </p:nvCxnSpPr>
          <p:spPr>
            <a:xfrm flipV="1">
              <a:off x="5162281"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Rounded Rectangle 45">
              <a:extLst>
                <a:ext uri="{FF2B5EF4-FFF2-40B4-BE49-F238E27FC236}">
                  <a16:creationId xmlns:a16="http://schemas.microsoft.com/office/drawing/2014/main" id="{2A908420-23D7-4803-BC0B-A35E1D71A1B3}"/>
                </a:ext>
              </a:extLst>
            </p:cNvPr>
            <p:cNvSpPr/>
            <p:nvPr/>
          </p:nvSpPr>
          <p:spPr>
            <a:xfrm>
              <a:off x="4707344"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Calendar</a:t>
              </a:r>
            </a:p>
          </p:txBody>
        </p:sp>
        <p:cxnSp>
          <p:nvCxnSpPr>
            <p:cNvPr id="96" name="Straight Arrow Connector 106">
              <a:extLst>
                <a:ext uri="{FF2B5EF4-FFF2-40B4-BE49-F238E27FC236}">
                  <a16:creationId xmlns:a16="http://schemas.microsoft.com/office/drawing/2014/main" id="{9DDFDAB1-D0FE-4D5E-B27A-C40B422D3AFF}"/>
                </a:ext>
              </a:extLst>
            </p:cNvPr>
            <p:cNvCxnSpPr>
              <a:cxnSpLocks/>
            </p:cNvCxnSpPr>
            <p:nvPr/>
          </p:nvCxnSpPr>
          <p:spPr>
            <a:xfrm flipV="1">
              <a:off x="11361755"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ounded Rectangle 45">
              <a:extLst>
                <a:ext uri="{FF2B5EF4-FFF2-40B4-BE49-F238E27FC236}">
                  <a16:creationId xmlns:a16="http://schemas.microsoft.com/office/drawing/2014/main" id="{FE017920-2661-4D02-BF99-71D020421D27}"/>
                </a:ext>
              </a:extLst>
            </p:cNvPr>
            <p:cNvSpPr/>
            <p:nvPr/>
          </p:nvSpPr>
          <p:spPr>
            <a:xfrm>
              <a:off x="10838688" y="5667849"/>
              <a:ext cx="978004"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SharePoint</a:t>
              </a:r>
            </a:p>
          </p:txBody>
        </p:sp>
        <p:cxnSp>
          <p:nvCxnSpPr>
            <p:cNvPr id="100" name="Straight Arrow Connector 106">
              <a:extLst>
                <a:ext uri="{FF2B5EF4-FFF2-40B4-BE49-F238E27FC236}">
                  <a16:creationId xmlns:a16="http://schemas.microsoft.com/office/drawing/2014/main" id="{106905F6-1D6C-4C28-8747-DF432DCA2381}"/>
                </a:ext>
              </a:extLst>
            </p:cNvPr>
            <p:cNvCxnSpPr>
              <a:cxnSpLocks/>
            </p:cNvCxnSpPr>
            <p:nvPr/>
          </p:nvCxnSpPr>
          <p:spPr>
            <a:xfrm flipV="1">
              <a:off x="3118499"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Rounded Rectangle 45">
              <a:extLst>
                <a:ext uri="{FF2B5EF4-FFF2-40B4-BE49-F238E27FC236}">
                  <a16:creationId xmlns:a16="http://schemas.microsoft.com/office/drawing/2014/main" id="{759B5D75-8965-4156-9F5E-B3ACB618B263}"/>
                </a:ext>
              </a:extLst>
            </p:cNvPr>
            <p:cNvSpPr/>
            <p:nvPr/>
          </p:nvSpPr>
          <p:spPr>
            <a:xfrm>
              <a:off x="2663562"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Excel</a:t>
              </a:r>
            </a:p>
          </p:txBody>
        </p:sp>
        <p:cxnSp>
          <p:nvCxnSpPr>
            <p:cNvPr id="105" name="Straight Arrow Connector 106">
              <a:extLst>
                <a:ext uri="{FF2B5EF4-FFF2-40B4-BE49-F238E27FC236}">
                  <a16:creationId xmlns:a16="http://schemas.microsoft.com/office/drawing/2014/main" id="{08F4E389-29E7-4B6A-A7D5-747930B19915}"/>
                </a:ext>
              </a:extLst>
            </p:cNvPr>
            <p:cNvCxnSpPr>
              <a:cxnSpLocks/>
            </p:cNvCxnSpPr>
            <p:nvPr/>
          </p:nvCxnSpPr>
          <p:spPr>
            <a:xfrm flipV="1">
              <a:off x="9249845"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Rounded Rectangle 45">
              <a:extLst>
                <a:ext uri="{FF2B5EF4-FFF2-40B4-BE49-F238E27FC236}">
                  <a16:creationId xmlns:a16="http://schemas.microsoft.com/office/drawing/2014/main" id="{5732D9DF-1D63-4C8E-B152-CD2C7A0606F1}"/>
                </a:ext>
              </a:extLst>
            </p:cNvPr>
            <p:cNvSpPr/>
            <p:nvPr/>
          </p:nvSpPr>
          <p:spPr>
            <a:xfrm>
              <a:off x="8794908"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Intune</a:t>
              </a:r>
            </a:p>
          </p:txBody>
        </p:sp>
        <p:cxnSp>
          <p:nvCxnSpPr>
            <p:cNvPr id="110" name="Straight Arrow Connector 106">
              <a:extLst>
                <a:ext uri="{FF2B5EF4-FFF2-40B4-BE49-F238E27FC236}">
                  <a16:creationId xmlns:a16="http://schemas.microsoft.com/office/drawing/2014/main" id="{64D5324F-1D4E-4CFF-976B-7713CD29E741}"/>
                </a:ext>
              </a:extLst>
            </p:cNvPr>
            <p:cNvCxnSpPr>
              <a:cxnSpLocks/>
            </p:cNvCxnSpPr>
            <p:nvPr/>
          </p:nvCxnSpPr>
          <p:spPr>
            <a:xfrm flipV="1">
              <a:off x="7206063"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ounded Rectangle 45">
              <a:extLst>
                <a:ext uri="{FF2B5EF4-FFF2-40B4-BE49-F238E27FC236}">
                  <a16:creationId xmlns:a16="http://schemas.microsoft.com/office/drawing/2014/main" id="{E180974C-28CF-4BE5-B845-6192A48B51DC}"/>
                </a:ext>
              </a:extLst>
            </p:cNvPr>
            <p:cNvSpPr/>
            <p:nvPr/>
          </p:nvSpPr>
          <p:spPr>
            <a:xfrm>
              <a:off x="6751126"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Teams</a:t>
              </a:r>
            </a:p>
          </p:txBody>
        </p:sp>
        <p:cxnSp>
          <p:nvCxnSpPr>
            <p:cNvPr id="115" name="Straight Arrow Connector 106">
              <a:extLst>
                <a:ext uri="{FF2B5EF4-FFF2-40B4-BE49-F238E27FC236}">
                  <a16:creationId xmlns:a16="http://schemas.microsoft.com/office/drawing/2014/main" id="{D4559644-F359-4221-B70A-6FF46E4EFD95}"/>
                </a:ext>
              </a:extLst>
            </p:cNvPr>
            <p:cNvCxnSpPr>
              <a:cxnSpLocks/>
            </p:cNvCxnSpPr>
            <p:nvPr/>
          </p:nvCxnSpPr>
          <p:spPr>
            <a:xfrm flipV="1">
              <a:off x="10271736"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ounded Rectangle 45">
              <a:extLst>
                <a:ext uri="{FF2B5EF4-FFF2-40B4-BE49-F238E27FC236}">
                  <a16:creationId xmlns:a16="http://schemas.microsoft.com/office/drawing/2014/main" id="{2AEB0BB6-353B-492D-B294-BB0065F91EF9}"/>
                </a:ext>
              </a:extLst>
            </p:cNvPr>
            <p:cNvSpPr/>
            <p:nvPr/>
          </p:nvSpPr>
          <p:spPr>
            <a:xfrm>
              <a:off x="9816799"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Azure AD</a:t>
              </a:r>
            </a:p>
          </p:txBody>
        </p:sp>
        <p:cxnSp>
          <p:nvCxnSpPr>
            <p:cNvPr id="119" name="Straight Arrow Connector 106">
              <a:extLst>
                <a:ext uri="{FF2B5EF4-FFF2-40B4-BE49-F238E27FC236}">
                  <a16:creationId xmlns:a16="http://schemas.microsoft.com/office/drawing/2014/main" id="{C2B19419-0FE5-4248-A9FC-58FB8784AEEA}"/>
                </a:ext>
              </a:extLst>
            </p:cNvPr>
            <p:cNvCxnSpPr>
              <a:cxnSpLocks/>
            </p:cNvCxnSpPr>
            <p:nvPr/>
          </p:nvCxnSpPr>
          <p:spPr>
            <a:xfrm flipV="1">
              <a:off x="6184172"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Rounded Rectangle 45">
              <a:extLst>
                <a:ext uri="{FF2B5EF4-FFF2-40B4-BE49-F238E27FC236}">
                  <a16:creationId xmlns:a16="http://schemas.microsoft.com/office/drawing/2014/main" id="{CF938744-BD71-4517-9FF7-B184F4987B37}"/>
                </a:ext>
              </a:extLst>
            </p:cNvPr>
            <p:cNvSpPr/>
            <p:nvPr/>
          </p:nvSpPr>
          <p:spPr>
            <a:xfrm>
              <a:off x="5729235"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OneNote</a:t>
              </a:r>
            </a:p>
          </p:txBody>
        </p:sp>
        <p:cxnSp>
          <p:nvCxnSpPr>
            <p:cNvPr id="123" name="Straight Arrow Connector 106">
              <a:extLst>
                <a:ext uri="{FF2B5EF4-FFF2-40B4-BE49-F238E27FC236}">
                  <a16:creationId xmlns:a16="http://schemas.microsoft.com/office/drawing/2014/main" id="{2BC90266-24FB-4173-886B-2E673CEF39EF}"/>
                </a:ext>
              </a:extLst>
            </p:cNvPr>
            <p:cNvCxnSpPr>
              <a:cxnSpLocks/>
            </p:cNvCxnSpPr>
            <p:nvPr/>
          </p:nvCxnSpPr>
          <p:spPr>
            <a:xfrm flipV="1">
              <a:off x="8227954" y="5249817"/>
              <a:ext cx="0" cy="380311"/>
            </a:xfrm>
            <a:prstGeom prst="straightConnector1">
              <a:avLst/>
            </a:prstGeom>
            <a:ln w="28575">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Rounded Rectangle 45">
              <a:extLst>
                <a:ext uri="{FF2B5EF4-FFF2-40B4-BE49-F238E27FC236}">
                  <a16:creationId xmlns:a16="http://schemas.microsoft.com/office/drawing/2014/main" id="{CD7660B2-17D3-49E7-B1D0-9FD0004843D0}"/>
                </a:ext>
              </a:extLst>
            </p:cNvPr>
            <p:cNvSpPr/>
            <p:nvPr/>
          </p:nvSpPr>
          <p:spPr>
            <a:xfrm>
              <a:off x="7773017" y="5667849"/>
              <a:ext cx="909873" cy="440266"/>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739">
                <a:defRPr/>
              </a:pPr>
              <a:r>
                <a:rPr lang="en-GB" sz="1029">
                  <a:solidFill>
                    <a:srgbClr val="505050"/>
                  </a:solidFill>
                  <a:latin typeface="Segoe UI Semibold" panose="020B0702040204020203" pitchFamily="34" charset="0"/>
                  <a:cs typeface="Segoe UI Semibold" panose="020B0702040204020203" pitchFamily="34" charset="0"/>
                </a:rPr>
                <a:t>Planner</a:t>
              </a:r>
            </a:p>
          </p:txBody>
        </p:sp>
      </p:grpSp>
      <p:sp>
        <p:nvSpPr>
          <p:cNvPr id="126" name="Rounded Rectangle 13">
            <a:extLst>
              <a:ext uri="{FF2B5EF4-FFF2-40B4-BE49-F238E27FC236}">
                <a16:creationId xmlns:a16="http://schemas.microsoft.com/office/drawing/2014/main" id="{6E8BEA18-3A25-42A7-A300-BDA259872FB5}"/>
              </a:ext>
            </a:extLst>
          </p:cNvPr>
          <p:cNvSpPr/>
          <p:nvPr/>
        </p:nvSpPr>
        <p:spPr>
          <a:xfrm>
            <a:off x="455699" y="4161186"/>
            <a:ext cx="8232602" cy="409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defTabSz="685739">
              <a:defRPr/>
            </a:pPr>
            <a:r>
              <a:rPr lang="en-US" sz="2059">
                <a:solidFill>
                  <a:srgbClr val="FFFFFF"/>
                </a:solidFill>
                <a:latin typeface="Segoe UI Semilight"/>
                <a:cs typeface="Segoe UI" panose="020B0502040204020203" pitchFamily="34" charset="0"/>
              </a:rPr>
              <a:t>https://graph.microsoft.com</a:t>
            </a:r>
          </a:p>
        </p:txBody>
      </p:sp>
      <p:grpSp>
        <p:nvGrpSpPr>
          <p:cNvPr id="11" name="Group 10"/>
          <p:cNvGrpSpPr/>
          <p:nvPr/>
        </p:nvGrpSpPr>
        <p:grpSpPr>
          <a:xfrm>
            <a:off x="3795415" y="2203913"/>
            <a:ext cx="1552984" cy="1825798"/>
            <a:chOff x="5134649" y="2250917"/>
            <a:chExt cx="2112166" cy="2483212"/>
          </a:xfrm>
        </p:grpSpPr>
        <p:cxnSp>
          <p:nvCxnSpPr>
            <p:cNvPr id="32" name="Straight Arrow Connector 135"/>
            <p:cNvCxnSpPr>
              <a:cxnSpLocks/>
            </p:cNvCxnSpPr>
            <p:nvPr/>
          </p:nvCxnSpPr>
          <p:spPr>
            <a:xfrm>
              <a:off x="6190858" y="4117304"/>
              <a:ext cx="0" cy="616825"/>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 name="TextBox 12"/>
            <p:cNvSpPr txBox="1"/>
            <p:nvPr/>
          </p:nvSpPr>
          <p:spPr>
            <a:xfrm>
              <a:off x="5134649" y="2250917"/>
              <a:ext cx="2112166" cy="1698390"/>
            </a:xfrm>
            <a:prstGeom prst="rect">
              <a:avLst/>
            </a:prstGeom>
            <a:solidFill>
              <a:schemeClr val="tx1"/>
            </a:solidFill>
          </p:spPr>
          <p:txBody>
            <a:bodyPr wrap="square" lIns="134464" tIns="107571" rIns="134464" bIns="107571" rtlCol="0">
              <a:noAutofit/>
            </a:bodyPr>
            <a:lstStyle/>
            <a:p>
              <a:pPr algn="ctr" defTabSz="685845">
                <a:lnSpc>
                  <a:spcPct val="90000"/>
                </a:lnSpc>
                <a:spcAft>
                  <a:spcPts val="441"/>
                </a:spcAft>
                <a:defRPr/>
              </a:pPr>
              <a:r>
                <a:rPr lang="nb-NO" sz="2059">
                  <a:solidFill>
                    <a:srgbClr val="FFFFFF"/>
                  </a:solidFill>
                  <a:latin typeface="Segoe UI Semilight"/>
                  <a:cs typeface="Segoe UI" panose="020B0502040204020203" pitchFamily="34" charset="0"/>
                </a:rPr>
                <a:t>Your app</a:t>
              </a:r>
            </a:p>
          </p:txBody>
        </p:sp>
        <p:sp>
          <p:nvSpPr>
            <p:cNvPr id="47" name="Freeform 5"/>
            <p:cNvSpPr>
              <a:spLocks noEditPoints="1"/>
            </p:cNvSpPr>
            <p:nvPr/>
          </p:nvSpPr>
          <p:spPr bwMode="black">
            <a:xfrm>
              <a:off x="5862778" y="2985939"/>
              <a:ext cx="656160" cy="653320"/>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chemeClr val="bg1"/>
            </a:solidFill>
            <a:ln>
              <a:noFill/>
            </a:ln>
          </p:spPr>
          <p:txBody>
            <a:bodyPr vert="horz" wrap="square" lIns="65910" tIns="32955" rIns="65910" bIns="32955" numCol="1" anchor="t" anchorCtr="0" compatLnSpc="1">
              <a:prstTxWarp prst="textNoShape">
                <a:avLst/>
              </a:prstTxWarp>
            </a:bodyPr>
            <a:lstStyle/>
            <a:p>
              <a:pPr defTabSz="672334">
                <a:defRPr/>
              </a:pPr>
              <a:endParaRPr lang="en-US" sz="1298">
                <a:solidFill>
                  <a:srgbClr val="505050"/>
                </a:solidFill>
                <a:latin typeface="Segoe UI Semilight"/>
              </a:endParaRPr>
            </a:p>
          </p:txBody>
        </p:sp>
      </p:grpSp>
      <p:sp>
        <p:nvSpPr>
          <p:cNvPr id="3" name="Rectangle 2"/>
          <p:cNvSpPr/>
          <p:nvPr/>
        </p:nvSpPr>
        <p:spPr>
          <a:xfrm>
            <a:off x="585143" y="2116248"/>
            <a:ext cx="2212465" cy="1450141"/>
          </a:xfrm>
          <a:prstGeom prst="rect">
            <a:avLst/>
          </a:prstGeom>
        </p:spPr>
        <p:txBody>
          <a:bodyPr wrap="none">
            <a:spAutoFit/>
          </a:bodyPr>
          <a:lstStyle/>
          <a:p>
            <a:pPr defTabSz="685845">
              <a:defRPr/>
            </a:pPr>
            <a:r>
              <a:rPr lang="en-US" sz="2647">
                <a:solidFill>
                  <a:srgbClr val="505050"/>
                </a:solidFill>
                <a:latin typeface="Segoe UI Semilight"/>
              </a:rPr>
              <a:t>One endpoint</a:t>
            </a:r>
          </a:p>
          <a:p>
            <a:pPr defTabSz="685845">
              <a:defRPr/>
            </a:pPr>
            <a:r>
              <a:rPr lang="en-US" sz="2647">
                <a:solidFill>
                  <a:srgbClr val="505050"/>
                </a:solidFill>
                <a:latin typeface="Segoe UI Semilight"/>
              </a:rPr>
              <a:t>One token</a:t>
            </a:r>
          </a:p>
          <a:p>
            <a:pPr defTabSz="685845">
              <a:defRPr/>
            </a:pPr>
            <a:r>
              <a:rPr lang="en-US" sz="3529">
                <a:solidFill>
                  <a:srgbClr val="0078D7"/>
                </a:solidFill>
                <a:latin typeface="Segoe UI Semilight"/>
              </a:rPr>
              <a:t>All users</a:t>
            </a:r>
          </a:p>
        </p:txBody>
      </p:sp>
      <p:sp>
        <p:nvSpPr>
          <p:cNvPr id="10" name="Title 9"/>
          <p:cNvSpPr>
            <a:spLocks noGrp="1"/>
          </p:cNvSpPr>
          <p:nvPr>
            <p:ph type="title"/>
          </p:nvPr>
        </p:nvSpPr>
        <p:spPr/>
        <p:txBody>
          <a:bodyPr/>
          <a:lstStyle/>
          <a:p>
            <a:r>
              <a:rPr lang="en-US" dirty="0">
                <a:solidFill>
                  <a:schemeClr val="accent1"/>
                </a:solidFill>
              </a:rPr>
              <a:t>	   </a:t>
            </a:r>
            <a:r>
              <a:rPr lang="en-US" dirty="0"/>
              <a:t>- User, group and organizational</a:t>
            </a:r>
            <a:br>
              <a:rPr lang="en-US" dirty="0"/>
            </a:br>
            <a:endParaRPr lang="en-US" dirty="0"/>
          </a:p>
        </p:txBody>
      </p:sp>
      <p:sp>
        <p:nvSpPr>
          <p:cNvPr id="64" name="TextBox 63"/>
          <p:cNvSpPr txBox="1"/>
          <p:nvPr/>
        </p:nvSpPr>
        <p:spPr>
          <a:xfrm>
            <a:off x="168606" y="1025039"/>
            <a:ext cx="1178854" cy="706031"/>
          </a:xfrm>
          <a:prstGeom prst="rect">
            <a:avLst/>
          </a:prstGeom>
          <a:noFill/>
        </p:spPr>
        <p:txBody>
          <a:bodyPr wrap="none" lIns="134464" tIns="107571" rIns="134464" bIns="107571" rtlCol="0">
            <a:spAutoFit/>
          </a:bodyPr>
          <a:lstStyle/>
          <a:p>
            <a:pPr defTabSz="685845">
              <a:lnSpc>
                <a:spcPct val="90000"/>
              </a:lnSpc>
              <a:spcAft>
                <a:spcPts val="441"/>
              </a:spcAft>
              <a:defRPr/>
            </a:pPr>
            <a:r>
              <a:rPr lang="en-US" sz="3529">
                <a:solidFill>
                  <a:srgbClr val="0078D7"/>
                </a:solidFill>
                <a:latin typeface="Segoe UI Semilight"/>
              </a:rPr>
              <a:t>Data</a:t>
            </a:r>
          </a:p>
        </p:txBody>
      </p:sp>
      <p:sp>
        <p:nvSpPr>
          <p:cNvPr id="65" name="Arrow: Chevron 64"/>
          <p:cNvSpPr/>
          <p:nvPr/>
        </p:nvSpPr>
        <p:spPr bwMode="auto">
          <a:xfrm>
            <a:off x="2964891" y="2204700"/>
            <a:ext cx="316164" cy="1248752"/>
          </a:xfrm>
          <a:prstGeom prst="chevron">
            <a:avLst>
              <a:gd name="adj" fmla="val 61707"/>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7" name="Text Placeholder 1">
            <a:extLst>
              <a:ext uri="{FF2B5EF4-FFF2-40B4-BE49-F238E27FC236}">
                <a16:creationId xmlns:a16="http://schemas.microsoft.com/office/drawing/2014/main" id="{07FB7294-60F0-467A-B5CF-75DE7D288912}"/>
              </a:ext>
            </a:extLst>
          </p:cNvPr>
          <p:cNvSpPr txBox="1">
            <a:spLocks/>
          </p:cNvSpPr>
          <p:nvPr/>
        </p:nvSpPr>
        <p:spPr>
          <a:xfrm>
            <a:off x="4452873" y="1903039"/>
            <a:ext cx="4459038" cy="1815211"/>
          </a:xfrm>
          <a:prstGeom prst="rect">
            <a:avLst/>
          </a:prstGeom>
        </p:spPr>
        <p:txBody>
          <a:bodyPr vert="horz" wrap="square" lIns="107571" tIns="67232" rIns="107571" bIns="6723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defTabSz="685845">
              <a:buNone/>
              <a:defRPr/>
            </a:pPr>
            <a:r>
              <a:rPr lang="en-US" sz="2059" dirty="0">
                <a:gradFill>
                  <a:gsLst>
                    <a:gs pos="1250">
                      <a:srgbClr val="505050"/>
                    </a:gs>
                    <a:gs pos="100000">
                      <a:srgbClr val="505050"/>
                    </a:gs>
                  </a:gsLst>
                  <a:lin ang="5400000" scaled="0"/>
                </a:gradFill>
                <a:latin typeface="Segoe UI Light"/>
              </a:rPr>
              <a:t>Microsoft Teams API - </a:t>
            </a:r>
            <a:r>
              <a:rPr lang="en-US" sz="2059" dirty="0">
                <a:solidFill>
                  <a:srgbClr val="0078D7"/>
                </a:solidFill>
                <a:latin typeface="Segoe UI Light"/>
              </a:rPr>
              <a:t>preview</a:t>
            </a:r>
          </a:p>
          <a:p>
            <a:pPr marL="0" indent="0" algn="r" defTabSz="685845">
              <a:buNone/>
              <a:defRPr/>
            </a:pPr>
            <a:r>
              <a:rPr lang="en-US" sz="2059" dirty="0">
                <a:gradFill>
                  <a:gsLst>
                    <a:gs pos="1250">
                      <a:srgbClr val="505050"/>
                    </a:gs>
                    <a:gs pos="100000">
                      <a:srgbClr val="505050"/>
                    </a:gs>
                  </a:gsLst>
                  <a:lin ang="5400000" scaled="0"/>
                </a:gradFill>
                <a:latin typeface="Segoe UI Light"/>
              </a:rPr>
              <a:t>Project Rome API - </a:t>
            </a:r>
            <a:r>
              <a:rPr lang="en-US" sz="2059" dirty="0">
                <a:solidFill>
                  <a:srgbClr val="0078D7"/>
                </a:solidFill>
                <a:latin typeface="Segoe UI Light"/>
              </a:rPr>
              <a:t>preview</a:t>
            </a:r>
          </a:p>
          <a:p>
            <a:pPr marL="0" indent="0" algn="r" defTabSz="685845">
              <a:buNone/>
              <a:defRPr/>
            </a:pPr>
            <a:r>
              <a:rPr lang="en-US" sz="2059" dirty="0">
                <a:gradFill>
                  <a:gsLst>
                    <a:gs pos="1250">
                      <a:srgbClr val="505050"/>
                    </a:gs>
                    <a:gs pos="100000">
                      <a:srgbClr val="505050"/>
                    </a:gs>
                  </a:gsLst>
                  <a:lin ang="5400000" scaled="0"/>
                </a:gradFill>
                <a:latin typeface="Segoe UI Light"/>
              </a:rPr>
              <a:t>SharePoint Sites API – </a:t>
            </a:r>
            <a:r>
              <a:rPr lang="en-US" sz="2059" dirty="0">
                <a:solidFill>
                  <a:srgbClr val="0078D7"/>
                </a:solidFill>
                <a:latin typeface="Segoe UI Light"/>
              </a:rPr>
              <a:t>GA</a:t>
            </a:r>
          </a:p>
          <a:p>
            <a:pPr marL="0" indent="0" algn="r" defTabSz="685845">
              <a:buNone/>
              <a:defRPr/>
            </a:pPr>
            <a:r>
              <a:rPr lang="en-US" sz="2059" dirty="0">
                <a:gradFill>
                  <a:gsLst>
                    <a:gs pos="1250">
                      <a:srgbClr val="505050"/>
                    </a:gs>
                    <a:gs pos="100000">
                      <a:srgbClr val="505050"/>
                    </a:gs>
                  </a:gsLst>
                  <a:lin ang="5400000" scaled="0"/>
                </a:gradFill>
                <a:latin typeface="Segoe UI Light"/>
              </a:rPr>
              <a:t>OneNote API – </a:t>
            </a:r>
            <a:r>
              <a:rPr lang="en-US" sz="2059" dirty="0">
                <a:solidFill>
                  <a:srgbClr val="0078D7"/>
                </a:solidFill>
                <a:latin typeface="Segoe UI Light"/>
              </a:rPr>
              <a:t>GA</a:t>
            </a:r>
          </a:p>
          <a:p>
            <a:pPr marL="0" indent="0" algn="r" defTabSz="685845">
              <a:buNone/>
              <a:defRPr/>
            </a:pPr>
            <a:r>
              <a:rPr lang="en-US" sz="2059" dirty="0">
                <a:gradFill>
                  <a:gsLst>
                    <a:gs pos="1250">
                      <a:srgbClr val="505050"/>
                    </a:gs>
                    <a:gs pos="100000">
                      <a:srgbClr val="505050"/>
                    </a:gs>
                  </a:gsLst>
                  <a:lin ang="5400000" scaled="0"/>
                </a:gradFill>
                <a:latin typeface="Segoe UI Light"/>
              </a:rPr>
              <a:t>Planner API – </a:t>
            </a:r>
            <a:r>
              <a:rPr lang="en-US" sz="2059" dirty="0">
                <a:solidFill>
                  <a:srgbClr val="0078D7"/>
                </a:solidFill>
                <a:latin typeface="Segoe UI Light"/>
              </a:rPr>
              <a:t>GA</a:t>
            </a:r>
          </a:p>
        </p:txBody>
      </p:sp>
    </p:spTree>
    <p:custDataLst>
      <p:custData r:id="rId1"/>
      <p:tags r:id="rId2"/>
    </p:custDataLst>
    <p:extLst>
      <p:ext uri="{BB962C8B-B14F-4D97-AF65-F5344CB8AC3E}">
        <p14:creationId xmlns:p14="http://schemas.microsoft.com/office/powerpoint/2010/main" val="3623527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Microsoft Graph </a:t>
            </a:r>
          </a:p>
        </p:txBody>
      </p:sp>
      <p:sp>
        <p:nvSpPr>
          <p:cNvPr id="19" name="Text Placeholder 18"/>
          <p:cNvSpPr>
            <a:spLocks noGrp="1"/>
          </p:cNvSpPr>
          <p:nvPr>
            <p:ph type="body" sz="quarter" idx="4294967295"/>
          </p:nvPr>
        </p:nvSpPr>
        <p:spPr>
          <a:xfrm>
            <a:off x="644577" y="1749425"/>
            <a:ext cx="4397323" cy="503238"/>
          </a:xfrm>
        </p:spPr>
        <p:txBody>
          <a:bodyPr/>
          <a:lstStyle/>
          <a:p>
            <a:pPr marL="0" indent="0">
              <a:buNone/>
            </a:pPr>
            <a:r>
              <a:rPr lang="en-US" sz="2646" dirty="0">
                <a:gradFill>
                  <a:gsLst>
                    <a:gs pos="2917">
                      <a:schemeClr val="tx1"/>
                    </a:gs>
                    <a:gs pos="30000">
                      <a:schemeClr val="tx1"/>
                    </a:gs>
                  </a:gsLst>
                  <a:lin ang="5400000" scaled="0"/>
                </a:gradFill>
              </a:rPr>
              <a:t>Get the user </a:t>
            </a:r>
            <a:r>
              <a:rPr lang="en-US" sz="2646" dirty="0">
                <a:solidFill>
                  <a:schemeClr val="accent1"/>
                </a:solidFill>
              </a:rPr>
              <a:t>profile</a:t>
            </a:r>
            <a:endParaRPr lang="en-US" sz="2646" dirty="0">
              <a:gradFill>
                <a:gsLst>
                  <a:gs pos="2917">
                    <a:schemeClr val="tx1"/>
                  </a:gs>
                  <a:gs pos="30000">
                    <a:schemeClr val="tx1"/>
                  </a:gs>
                </a:gsLst>
                <a:lin ang="5400000" scaled="0"/>
              </a:gradFill>
            </a:endParaRPr>
          </a:p>
        </p:txBody>
      </p:sp>
      <p:sp>
        <p:nvSpPr>
          <p:cNvPr id="5" name="TextBox 4"/>
          <p:cNvSpPr txBox="1"/>
          <p:nvPr/>
        </p:nvSpPr>
        <p:spPr>
          <a:xfrm>
            <a:off x="1698505" y="4064530"/>
            <a:ext cx="1144107" cy="506713"/>
          </a:xfrm>
          <a:prstGeom prst="rect">
            <a:avLst/>
          </a:prstGeom>
          <a:noFill/>
        </p:spPr>
        <p:txBody>
          <a:bodyPr wrap="none" lIns="137102" tIns="109682" rIns="137102" bIns="109682" rtlCol="0">
            <a:spAutoFit/>
          </a:bodyPr>
          <a:lstStyle/>
          <a:p>
            <a:pPr algn="ctr" defTabSz="685714">
              <a:lnSpc>
                <a:spcPct val="90000"/>
              </a:lnSpc>
              <a:spcAft>
                <a:spcPts val="450"/>
              </a:spcAft>
              <a:defRPr/>
            </a:pPr>
            <a:r>
              <a:rPr lang="en-US" sz="2059" dirty="0" err="1">
                <a:gradFill>
                  <a:gsLst>
                    <a:gs pos="2917">
                      <a:srgbClr val="353535"/>
                    </a:gs>
                    <a:gs pos="30000">
                      <a:srgbClr val="353535"/>
                    </a:gs>
                  </a:gsLst>
                  <a:lin ang="5400000" scaled="0"/>
                </a:gradFill>
                <a:latin typeface="Segoe UI Light"/>
              </a:rPr>
              <a:t>JeanLuc</a:t>
            </a:r>
            <a:endParaRPr lang="en-US" dirty="0">
              <a:gradFill>
                <a:gsLst>
                  <a:gs pos="2917">
                    <a:srgbClr val="353535"/>
                  </a:gs>
                  <a:gs pos="30000">
                    <a:srgbClr val="353535"/>
                  </a:gs>
                </a:gsLst>
                <a:lin ang="5400000" scaled="0"/>
              </a:gradFill>
              <a:latin typeface="Segoe UI Light"/>
            </a:endParaRPr>
          </a:p>
        </p:txBody>
      </p:sp>
      <p:sp>
        <p:nvSpPr>
          <p:cNvPr id="51" name="TextBox 50"/>
          <p:cNvSpPr txBox="1"/>
          <p:nvPr/>
        </p:nvSpPr>
        <p:spPr>
          <a:xfrm>
            <a:off x="5127551" y="857616"/>
            <a:ext cx="4032875" cy="5142770"/>
          </a:xfrm>
          <a:prstGeom prst="rect">
            <a:avLst/>
          </a:prstGeom>
          <a:solidFill>
            <a:schemeClr val="bg1"/>
          </a:solidFill>
          <a:effectLst>
            <a:outerShdw blurRad="50800" dist="38100" dir="10800000" algn="r" rotWithShape="0">
              <a:prstClr val="black">
                <a:alpha val="40000"/>
              </a:prstClr>
            </a:outerShdw>
          </a:effectLst>
        </p:spPr>
        <p:txBody>
          <a:bodyPr wrap="square" lIns="201696" tIns="109682" rIns="137102" bIns="109682" rtlCol="0">
            <a:noAutofit/>
          </a:bodyPr>
          <a:lstStyle/>
          <a:p>
            <a:pPr defTabSz="698973">
              <a:defRPr/>
            </a:pPr>
            <a:endParaRPr lang="en-US" sz="1176"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/users/</a:t>
            </a:r>
            <a:r>
              <a:rPr lang="en-US" sz="1176" b="1" dirty="0" err="1">
                <a:solidFill>
                  <a:srgbClr val="0078D7"/>
                </a:solidFill>
                <a:latin typeface="Consolas" panose="020B0609020204030204" pitchFamily="49" charset="0"/>
                <a:ea typeface="Segoe UI" pitchFamily="34" charset="0"/>
                <a:cs typeface="Segoe UI" pitchFamily="34" charset="0"/>
              </a:rPr>
              <a:t>JeanLuc</a:t>
            </a:r>
            <a:r>
              <a:rPr lang="en-US" sz="1176" b="1" dirty="0">
                <a:solidFill>
                  <a:srgbClr val="0078D7"/>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JeanLuc</a:t>
            </a:r>
            <a:r>
              <a:rPr lang="en-US" sz="1029" dirty="0">
                <a:solidFill>
                  <a:srgbClr val="353535"/>
                </a:solidFill>
                <a:latin typeface="Consolas" panose="020B0609020204030204" pitchFamily="49" charset="0"/>
                <a:ea typeface="Segoe UI" pitchFamily="34" charset="0"/>
                <a:cs typeface="Segoe UI" pitchFamily="34" charset="0"/>
              </a:rPr>
              <a:t> Picard",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jobTitle</a:t>
            </a:r>
            <a:r>
              <a:rPr lang="en-US" sz="1029" dirty="0">
                <a:solidFill>
                  <a:srgbClr val="353535"/>
                </a:solidFill>
                <a:latin typeface="Consolas" panose="020B0609020204030204" pitchFamily="49" charset="0"/>
                <a:ea typeface="Segoe UI" pitchFamily="34" charset="0"/>
                <a:cs typeface="Segoe UI" pitchFamily="34" charset="0"/>
              </a:rPr>
              <a:t>": “Captain",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/users/</a:t>
            </a:r>
            <a:r>
              <a:rPr lang="en-US" sz="1176" b="1" dirty="0" err="1">
                <a:solidFill>
                  <a:srgbClr val="0078D7"/>
                </a:solidFill>
                <a:latin typeface="Consolas" panose="020B0609020204030204" pitchFamily="49" charset="0"/>
                <a:ea typeface="Segoe UI" pitchFamily="34" charset="0"/>
                <a:cs typeface="Segoe UI" pitchFamily="34" charset="0"/>
              </a:rPr>
              <a:t>JeanLuc</a:t>
            </a:r>
            <a:r>
              <a:rPr lang="en-US" sz="1176" b="1" dirty="0">
                <a:solidFill>
                  <a:srgbClr val="0078D7"/>
                </a:solidFill>
                <a:latin typeface="Consolas" panose="020B0609020204030204" pitchFamily="49" charset="0"/>
                <a:ea typeface="Segoe UI" pitchFamily="34" charset="0"/>
                <a:cs typeface="Segoe UI" pitchFamily="34" charset="0"/>
              </a:rPr>
              <a:t>/photo/</a:t>
            </a:r>
            <a:r>
              <a:rPr lang="en-US" sz="1176" b="1" dirty="0">
                <a:solidFill>
                  <a:srgbClr val="353535"/>
                </a:solidFill>
                <a:latin typeface="Consolas" panose="020B0609020204030204" pitchFamily="49" charset="0"/>
                <a:ea typeface="Segoe UI" pitchFamily="34" charset="0"/>
                <a:cs typeface="Segoe UI" pitchFamily="34" charset="0"/>
              </a:rPr>
              <a:t>…</a:t>
            </a:r>
            <a:endParaRPr lang="en-US" sz="1176" b="1" dirty="0">
              <a:solidFill>
                <a:srgbClr val="0078D7"/>
              </a:solidFill>
              <a:latin typeface="Consolas" panose="020B0609020204030204" pitchFamily="49" charset="0"/>
              <a:ea typeface="Segoe UI" pitchFamily="34" charset="0"/>
              <a:cs typeface="Segoe UI" pitchFamily="34" charset="0"/>
            </a:endParaRP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/users/</a:t>
            </a:r>
            <a:r>
              <a:rPr lang="en-US" sz="1176" b="1" dirty="0" err="1">
                <a:solidFill>
                  <a:srgbClr val="0078D7"/>
                </a:solidFill>
                <a:latin typeface="Consolas" panose="020B0609020204030204" pitchFamily="49" charset="0"/>
                <a:ea typeface="Segoe UI" pitchFamily="34" charset="0"/>
                <a:cs typeface="Segoe UI" pitchFamily="34" charset="0"/>
              </a:rPr>
              <a:t>JeanLuc</a:t>
            </a:r>
            <a:r>
              <a:rPr lang="en-US" sz="1176" b="1" dirty="0">
                <a:solidFill>
                  <a:srgbClr val="0078D7"/>
                </a:solidFill>
                <a:latin typeface="Consolas" panose="020B0609020204030204" pitchFamily="49" charset="0"/>
                <a:ea typeface="Segoe UI" pitchFamily="34" charset="0"/>
                <a:cs typeface="Segoe UI" pitchFamily="34" charset="0"/>
              </a:rPr>
              <a:t>/manager</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"Starfleet Admiral", …}</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/users/</a:t>
            </a:r>
            <a:r>
              <a:rPr lang="en-US" sz="1176" b="1" dirty="0" err="1">
                <a:solidFill>
                  <a:srgbClr val="0078D7"/>
                </a:solidFill>
                <a:latin typeface="Consolas" panose="020B0609020204030204" pitchFamily="49" charset="0"/>
                <a:ea typeface="Segoe UI" pitchFamily="34" charset="0"/>
                <a:cs typeface="Segoe UI" pitchFamily="34" charset="0"/>
              </a:rPr>
              <a:t>JeanLuc</a:t>
            </a:r>
            <a:r>
              <a:rPr lang="en-US" sz="1176" b="1" dirty="0">
                <a:solidFill>
                  <a:srgbClr val="0078D7"/>
                </a:solidFill>
                <a:latin typeface="Consolas" panose="020B0609020204030204" pitchFamily="49" charset="0"/>
                <a:ea typeface="Segoe UI" pitchFamily="34" charset="0"/>
                <a:cs typeface="Segoe UI" pitchFamily="34" charset="0"/>
              </a:rPr>
              <a:t>/</a:t>
            </a:r>
            <a:r>
              <a:rPr lang="en-US" sz="1176" b="1" dirty="0" err="1">
                <a:solidFill>
                  <a:srgbClr val="0078D7"/>
                </a:solidFill>
                <a:latin typeface="Consolas" panose="020B0609020204030204" pitchFamily="49" charset="0"/>
                <a:ea typeface="Segoe UI" pitchFamily="34" charset="0"/>
                <a:cs typeface="Segoe UI" pitchFamily="34" charset="0"/>
              </a:rPr>
              <a:t>directReports</a:t>
            </a:r>
            <a:endParaRPr lang="en-US" sz="1176" b="1" dirty="0">
              <a:solidFill>
                <a:srgbClr val="0078D7"/>
              </a:solidFill>
              <a:latin typeface="Consolas" panose="020B0609020204030204" pitchFamily="49" charset="0"/>
              <a:ea typeface="Segoe UI" pitchFamily="34" charset="0"/>
              <a:cs typeface="Segoe UI" pitchFamily="34" charset="0"/>
            </a:endParaRP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"Riker",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Worf</a:t>
            </a: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dirty="0">
                <a:solidFill>
                  <a:srgbClr val="0078D7"/>
                </a:solidFill>
                <a:latin typeface="Consolas" panose="020B0609020204030204" pitchFamily="49" charset="0"/>
                <a:ea typeface="Segoe UI" pitchFamily="34" charset="0"/>
                <a:cs typeface="Segoe UI" pitchFamily="34" charset="0"/>
              </a:rPr>
              <a:t>/</a:t>
            </a:r>
            <a:r>
              <a:rPr lang="en-US" sz="1176" b="1" dirty="0">
                <a:solidFill>
                  <a:srgbClr val="0078D7"/>
                </a:solidFill>
                <a:latin typeface="Consolas" panose="020B0609020204030204" pitchFamily="49" charset="0"/>
                <a:ea typeface="Segoe UI" pitchFamily="34" charset="0"/>
                <a:cs typeface="Segoe UI" pitchFamily="34" charset="0"/>
              </a:rPr>
              <a:t>me/</a:t>
            </a:r>
            <a:r>
              <a:rPr lang="en-US" sz="1176" b="1" dirty="0" err="1">
                <a:solidFill>
                  <a:srgbClr val="0078D7"/>
                </a:solidFill>
                <a:latin typeface="Consolas" panose="020B0609020204030204" pitchFamily="49" charset="0"/>
                <a:ea typeface="Segoe UI" pitchFamily="34" charset="0"/>
                <a:cs typeface="Segoe UI" pitchFamily="34" charset="0"/>
              </a:rPr>
              <a:t>memberOf</a:t>
            </a:r>
            <a:r>
              <a:rPr lang="en-US" sz="1176" b="1" dirty="0">
                <a:solidFill>
                  <a:srgbClr val="0078D7"/>
                </a:solidFill>
                <a:latin typeface="Consolas" panose="020B0609020204030204" pitchFamily="49" charset="0"/>
                <a:ea typeface="Segoe UI" pitchFamily="34" charset="0"/>
                <a:cs typeface="Segoe UI" pitchFamily="34" charset="0"/>
              </a:rPr>
              <a:t>/</a:t>
            </a:r>
            <a:r>
              <a:rPr lang="en-US" sz="1176" dirty="0">
                <a:solidFill>
                  <a:srgbClr val="353535"/>
                </a:solidFill>
                <a:latin typeface="Consolas" panose="020B0609020204030204" pitchFamily="49" charset="0"/>
                <a:ea typeface="Segoe UI" pitchFamily="34" charset="0"/>
                <a:cs typeface="Segoe UI" pitchFamily="34" charset="0"/>
              </a:rPr>
              <a:t>…</a:t>
            </a:r>
            <a:endParaRPr lang="en-US" sz="1176" dirty="0">
              <a:solidFill>
                <a:srgbClr val="0078D7"/>
              </a:solidFill>
              <a:latin typeface="Consolas" panose="020B0609020204030204" pitchFamily="49" charset="0"/>
              <a:ea typeface="Segoe UI" pitchFamily="34" charset="0"/>
              <a:cs typeface="Segoe UI" pitchFamily="34" charset="0"/>
            </a:endParaRP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"Starfleet engineering",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"Beaming",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809" dirty="0">
              <a:solidFill>
                <a:srgbClr val="353535"/>
              </a:solidFill>
              <a:latin typeface="Consolas" panose="020B0609020204030204" pitchFamily="49" charset="0"/>
              <a:ea typeface="Segoe UI" pitchFamily="34" charset="0"/>
              <a:cs typeface="Segoe UI" pitchFamily="34" charset="0"/>
            </a:endParaRPr>
          </a:p>
          <a:p>
            <a:pPr defTabSz="698973">
              <a:defRPr/>
            </a:pPr>
            <a:endParaRPr lang="en-US" sz="809" dirty="0">
              <a:solidFill>
                <a:srgbClr val="353535"/>
              </a:solidFill>
              <a:latin typeface="Consolas" panose="020B0609020204030204" pitchFamily="49" charset="0"/>
              <a:ea typeface="Segoe UI" pitchFamily="34" charset="0"/>
              <a:cs typeface="Segoe UI" pitchFamily="34" charset="0"/>
            </a:endParaRPr>
          </a:p>
          <a:p>
            <a:pPr defTabSz="698973">
              <a:defRPr/>
            </a:pPr>
            <a:endParaRPr lang="en-US" sz="809" dirty="0">
              <a:solidFill>
                <a:srgbClr val="353535"/>
              </a:solidFill>
              <a:latin typeface="Consolas" panose="020B0609020204030204" pitchFamily="49" charset="0"/>
              <a:ea typeface="Segoe UI" pitchFamily="34" charset="0"/>
              <a:cs typeface="Segoe UI" pitchFamily="34" charset="0"/>
            </a:endParaRPr>
          </a:p>
        </p:txBody>
      </p:sp>
      <p:grpSp>
        <p:nvGrpSpPr>
          <p:cNvPr id="7" name="Group 6"/>
          <p:cNvGrpSpPr/>
          <p:nvPr/>
        </p:nvGrpSpPr>
        <p:grpSpPr>
          <a:xfrm>
            <a:off x="855589" y="2926857"/>
            <a:ext cx="1327835" cy="941489"/>
            <a:chOff x="1366655" y="1943729"/>
            <a:chExt cx="1771194" cy="1255854"/>
          </a:xfrm>
        </p:grpSpPr>
        <p:grpSp>
          <p:nvGrpSpPr>
            <p:cNvPr id="3" name="Group 2"/>
            <p:cNvGrpSpPr/>
            <p:nvPr/>
          </p:nvGrpSpPr>
          <p:grpSpPr>
            <a:xfrm>
              <a:off x="1366655" y="2333973"/>
              <a:ext cx="1771194" cy="865610"/>
              <a:chOff x="1366655" y="2333973"/>
              <a:chExt cx="1771194" cy="865610"/>
            </a:xfrm>
          </p:grpSpPr>
          <p:cxnSp>
            <p:nvCxnSpPr>
              <p:cNvPr id="9" name="Straight Connector 8"/>
              <p:cNvCxnSpPr>
                <a:cxnSpLocks/>
                <a:endCxn id="36" idx="5"/>
              </p:cNvCxnSpPr>
              <p:nvPr/>
            </p:nvCxnSpPr>
            <p:spPr>
              <a:xfrm flipH="1" flipV="1">
                <a:off x="2025893" y="2333973"/>
                <a:ext cx="1081201" cy="86561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66655" y="2389697"/>
                <a:ext cx="938051" cy="425729"/>
              </a:xfrm>
              <a:prstGeom prst="rect">
                <a:avLst/>
              </a:prstGeom>
              <a:noFill/>
            </p:spPr>
            <p:txBody>
              <a:bodyPr wrap="none" lIns="67232" tIns="67232" rIns="67232" bIns="67232" rtlCol="0">
                <a:spAutoFit/>
              </a:bodyPr>
              <a:lstStyle>
                <a:defPPr>
                  <a:defRPr lang="en-US"/>
                </a:defPPr>
                <a:lvl1pPr defTabSz="932563">
                  <a:lnSpc>
                    <a:spcPct val="90000"/>
                  </a:lnSpc>
                  <a:spcAft>
                    <a:spcPts val="612"/>
                  </a:spcAft>
                  <a:defRPr>
                    <a:solidFill>
                      <a:srgbClr val="0171C7"/>
                    </a:solidFill>
                    <a:latin typeface="Calibri" panose="020F0502020204030204"/>
                  </a:defRPr>
                </a:lvl1pPr>
              </a:lstStyle>
              <a:p>
                <a:pPr algn="ctr" defTabSz="685714">
                  <a:spcAft>
                    <a:spcPts val="450"/>
                  </a:spcAft>
                  <a:defRPr/>
                </a:pPr>
                <a:r>
                  <a:rPr lang="en-US" sz="1324" dirty="0">
                    <a:solidFill>
                      <a:srgbClr val="505050"/>
                    </a:solidFill>
                    <a:latin typeface="Segoe UI Semilight"/>
                  </a:rPr>
                  <a:t>Admiral</a:t>
                </a:r>
              </a:p>
            </p:txBody>
          </p:sp>
          <p:grpSp>
            <p:nvGrpSpPr>
              <p:cNvPr id="30" name="Group 29"/>
              <p:cNvGrpSpPr/>
              <p:nvPr/>
            </p:nvGrpSpPr>
            <p:grpSpPr>
              <a:xfrm>
                <a:off x="2180501" y="2505458"/>
                <a:ext cx="957348" cy="461738"/>
                <a:chOff x="5958455" y="2399696"/>
                <a:chExt cx="957348" cy="461738"/>
              </a:xfrm>
            </p:grpSpPr>
            <p:sp>
              <p:nvSpPr>
                <p:cNvPr id="31" name="Rectangle 30"/>
                <p:cNvSpPr/>
                <p:nvPr/>
              </p:nvSpPr>
              <p:spPr bwMode="auto">
                <a:xfrm>
                  <a:off x="6111551" y="2538463"/>
                  <a:ext cx="653143" cy="1995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68551" tIns="68551" rIns="25710" bIns="25710" rtlCol="0" anchor="b" anchorCtr="0"/>
                <a:lstStyle/>
                <a:p>
                  <a:pPr algn="ctr" defTabSz="698973">
                    <a:defRPr/>
                  </a:pPr>
                  <a:endParaRPr lang="en-US" sz="75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 name="TextBox 31"/>
                <p:cNvSpPr txBox="1"/>
                <p:nvPr/>
              </p:nvSpPr>
              <p:spPr>
                <a:xfrm>
                  <a:off x="5958455" y="2399696"/>
                  <a:ext cx="957348" cy="461738"/>
                </a:xfrm>
                <a:prstGeom prst="rect">
                  <a:avLst/>
                </a:prstGeom>
                <a:noFill/>
              </p:spPr>
              <p:txBody>
                <a:bodyPr wrap="none" lIns="137102" tIns="109682" rIns="137102" bIns="109682" rtlCol="0">
                  <a:spAutoFit/>
                </a:bodyPr>
                <a:lstStyle/>
                <a:p>
                  <a:pPr defTabSz="685714">
                    <a:lnSpc>
                      <a:spcPct val="90000"/>
                    </a:lnSpc>
                    <a:spcAft>
                      <a:spcPts val="450"/>
                    </a:spcAft>
                    <a:defRPr/>
                  </a:pPr>
                  <a:r>
                    <a:rPr lang="en-US" sz="900">
                      <a:solidFill>
                        <a:srgbClr val="FFFFFF"/>
                      </a:solidFill>
                      <a:latin typeface="Segoe UI Semilight"/>
                    </a:rPr>
                    <a:t>manager</a:t>
                  </a:r>
                </a:p>
              </p:txBody>
            </p:sp>
          </p:grpSp>
        </p:grpSp>
        <p:grpSp>
          <p:nvGrpSpPr>
            <p:cNvPr id="33" name="Group 32"/>
            <p:cNvGrpSpPr/>
            <p:nvPr/>
          </p:nvGrpSpPr>
          <p:grpSpPr>
            <a:xfrm>
              <a:off x="1635648" y="1943729"/>
              <a:ext cx="457200" cy="457200"/>
              <a:chOff x="916973" y="3607407"/>
              <a:chExt cx="820389" cy="822960"/>
            </a:xfrm>
          </p:grpSpPr>
          <p:sp>
            <p:nvSpPr>
              <p:cNvPr id="36" name="Oval 35"/>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a:solidFill>
                    <a:srgbClr val="0171C7"/>
                  </a:solidFill>
                  <a:latin typeface="Calibri" panose="020F0502020204030204"/>
                  <a:ea typeface="Segoe UI" pitchFamily="34" charset="0"/>
                  <a:cs typeface="Segoe UI" pitchFamily="34" charset="0"/>
                </a:endParaRPr>
              </a:p>
            </p:txBody>
          </p:sp>
          <p:sp>
            <p:nvSpPr>
              <p:cNvPr id="37"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grpSp>
        <p:nvGrpSpPr>
          <p:cNvPr id="10" name="Group 9"/>
          <p:cNvGrpSpPr/>
          <p:nvPr/>
        </p:nvGrpSpPr>
        <p:grpSpPr>
          <a:xfrm>
            <a:off x="1149202" y="4317888"/>
            <a:ext cx="2175337" cy="1241762"/>
            <a:chOff x="1758316" y="3724333"/>
            <a:chExt cx="2901689" cy="1656387"/>
          </a:xfrm>
        </p:grpSpPr>
        <p:grpSp>
          <p:nvGrpSpPr>
            <p:cNvPr id="4" name="Group 3"/>
            <p:cNvGrpSpPr/>
            <p:nvPr/>
          </p:nvGrpSpPr>
          <p:grpSpPr>
            <a:xfrm>
              <a:off x="1758316" y="3724333"/>
              <a:ext cx="2901689" cy="1656387"/>
              <a:chOff x="1758316" y="3724333"/>
              <a:chExt cx="2901689" cy="1656387"/>
            </a:xfrm>
          </p:grpSpPr>
          <p:sp>
            <p:nvSpPr>
              <p:cNvPr id="15" name="TextBox 14"/>
              <p:cNvSpPr txBox="1"/>
              <p:nvPr/>
            </p:nvSpPr>
            <p:spPr>
              <a:xfrm>
                <a:off x="1758316" y="4954990"/>
                <a:ext cx="657688" cy="425729"/>
              </a:xfrm>
              <a:prstGeom prst="rect">
                <a:avLst/>
              </a:prstGeom>
              <a:noFill/>
            </p:spPr>
            <p:txBody>
              <a:bodyPr wrap="none" lIns="67232" tIns="67232" rIns="67232" bIns="67232" rtlCol="0">
                <a:spAutoFit/>
              </a:bodyPr>
              <a:lstStyle/>
              <a:p>
                <a:pPr algn="ctr" defTabSz="685714">
                  <a:lnSpc>
                    <a:spcPct val="90000"/>
                  </a:lnSpc>
                  <a:spcAft>
                    <a:spcPts val="450"/>
                  </a:spcAft>
                  <a:defRPr/>
                </a:pPr>
                <a:r>
                  <a:rPr lang="en-US" sz="1324" dirty="0">
                    <a:solidFill>
                      <a:srgbClr val="505050"/>
                    </a:solidFill>
                    <a:latin typeface="Segoe UI Semilight"/>
                  </a:rPr>
                  <a:t>Riker</a:t>
                </a:r>
              </a:p>
            </p:txBody>
          </p:sp>
          <p:sp>
            <p:nvSpPr>
              <p:cNvPr id="16" name="TextBox 15"/>
              <p:cNvSpPr txBox="1"/>
              <p:nvPr/>
            </p:nvSpPr>
            <p:spPr>
              <a:xfrm>
                <a:off x="2906851" y="4954990"/>
                <a:ext cx="661108" cy="425729"/>
              </a:xfrm>
              <a:prstGeom prst="rect">
                <a:avLst/>
              </a:prstGeom>
              <a:noFill/>
            </p:spPr>
            <p:txBody>
              <a:bodyPr wrap="none" lIns="67232" tIns="67232" rIns="67232" bIns="67232" rtlCol="0">
                <a:spAutoFit/>
              </a:bodyPr>
              <a:lstStyle/>
              <a:p>
                <a:pPr algn="ctr" defTabSz="685714">
                  <a:lnSpc>
                    <a:spcPct val="90000"/>
                  </a:lnSpc>
                  <a:spcAft>
                    <a:spcPts val="450"/>
                  </a:spcAft>
                  <a:defRPr/>
                </a:pPr>
                <a:r>
                  <a:rPr lang="en-US" sz="1324" dirty="0" err="1">
                    <a:solidFill>
                      <a:srgbClr val="505050"/>
                    </a:solidFill>
                    <a:latin typeface="Segoe UI Semilight"/>
                  </a:rPr>
                  <a:t>Worf</a:t>
                </a:r>
                <a:endParaRPr lang="en-US" sz="1324" dirty="0">
                  <a:solidFill>
                    <a:srgbClr val="505050"/>
                  </a:solidFill>
                  <a:latin typeface="Segoe UI Semilight"/>
                </a:endParaRPr>
              </a:p>
            </p:txBody>
          </p:sp>
          <p:sp>
            <p:nvSpPr>
              <p:cNvPr id="17" name="TextBox 16"/>
              <p:cNvSpPr txBox="1"/>
              <p:nvPr/>
            </p:nvSpPr>
            <p:spPr>
              <a:xfrm>
                <a:off x="4023444" y="4954991"/>
                <a:ext cx="636561" cy="425729"/>
              </a:xfrm>
              <a:prstGeom prst="rect">
                <a:avLst/>
              </a:prstGeom>
              <a:noFill/>
            </p:spPr>
            <p:txBody>
              <a:bodyPr wrap="none" lIns="67232" tIns="67232" rIns="67232" bIns="67232" rtlCol="0">
                <a:spAutoFit/>
              </a:bodyPr>
              <a:lstStyle/>
              <a:p>
                <a:pPr algn="ctr" defTabSz="685714">
                  <a:lnSpc>
                    <a:spcPct val="90000"/>
                  </a:lnSpc>
                  <a:spcAft>
                    <a:spcPts val="450"/>
                  </a:spcAft>
                  <a:defRPr/>
                </a:pPr>
                <a:r>
                  <a:rPr lang="en-US" sz="1324" dirty="0">
                    <a:solidFill>
                      <a:srgbClr val="505050"/>
                    </a:solidFill>
                    <a:latin typeface="Segoe UI Semilight"/>
                  </a:rPr>
                  <a:t>Data</a:t>
                </a:r>
              </a:p>
            </p:txBody>
          </p:sp>
          <p:cxnSp>
            <p:nvCxnSpPr>
              <p:cNvPr id="18" name="Straight Connector 17"/>
              <p:cNvCxnSpPr>
                <a:cxnSpLocks/>
                <a:endCxn id="5" idx="1"/>
              </p:cNvCxnSpPr>
              <p:nvPr/>
            </p:nvCxnSpPr>
            <p:spPr>
              <a:xfrm flipV="1">
                <a:off x="2147185" y="3724333"/>
                <a:ext cx="343847" cy="95013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42" idx="0"/>
              </p:cNvCxnSpPr>
              <p:nvPr/>
            </p:nvCxnSpPr>
            <p:spPr>
              <a:xfrm flipH="1" flipV="1">
                <a:off x="3237401" y="3912239"/>
                <a:ext cx="905" cy="60441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endCxn id="5" idx="3"/>
              </p:cNvCxnSpPr>
              <p:nvPr/>
            </p:nvCxnSpPr>
            <p:spPr>
              <a:xfrm flipH="1" flipV="1">
                <a:off x="4017161" y="3724333"/>
                <a:ext cx="207195" cy="95013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2340392" y="4120460"/>
                <a:ext cx="1700656" cy="19952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68551" tIns="68551" rIns="25710" bIns="25710" rtlCol="0" anchor="b" anchorCtr="0"/>
              <a:lstStyle/>
              <a:p>
                <a:pPr algn="ctr" defTabSz="698973">
                  <a:defRPr/>
                </a:pPr>
                <a:endParaRPr lang="en-US" sz="75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5" name="TextBox 34"/>
              <p:cNvSpPr txBox="1"/>
              <p:nvPr/>
            </p:nvSpPr>
            <p:spPr>
              <a:xfrm>
                <a:off x="2519570" y="4137085"/>
                <a:ext cx="1342299" cy="166271"/>
              </a:xfrm>
              <a:prstGeom prst="rect">
                <a:avLst/>
              </a:prstGeom>
              <a:noFill/>
            </p:spPr>
            <p:txBody>
              <a:bodyPr wrap="square" lIns="0" tIns="0" rIns="0" bIns="0" rtlCol="0">
                <a:spAutoFit/>
              </a:bodyPr>
              <a:lstStyle/>
              <a:p>
                <a:pPr algn="ctr" defTabSz="685714">
                  <a:lnSpc>
                    <a:spcPct val="90000"/>
                  </a:lnSpc>
                  <a:spcAft>
                    <a:spcPts val="450"/>
                  </a:spcAft>
                  <a:defRPr/>
                </a:pPr>
                <a:r>
                  <a:rPr lang="en-US" sz="900" err="1">
                    <a:solidFill>
                      <a:srgbClr val="FFFFFF"/>
                    </a:solidFill>
                    <a:latin typeface="Segoe UI Semilight"/>
                  </a:rPr>
                  <a:t>directReports</a:t>
                </a:r>
                <a:endParaRPr lang="en-US" sz="900">
                  <a:solidFill>
                    <a:srgbClr val="FFFFFF"/>
                  </a:solidFill>
                  <a:latin typeface="Segoe UI Semilight"/>
                </a:endParaRPr>
              </a:p>
            </p:txBody>
          </p:sp>
        </p:grpSp>
        <p:grpSp>
          <p:nvGrpSpPr>
            <p:cNvPr id="38" name="Group 37"/>
            <p:cNvGrpSpPr/>
            <p:nvPr/>
          </p:nvGrpSpPr>
          <p:grpSpPr>
            <a:xfrm>
              <a:off x="1883193" y="4516652"/>
              <a:ext cx="457200" cy="457200"/>
              <a:chOff x="287931" y="3607407"/>
              <a:chExt cx="820390" cy="822960"/>
            </a:xfrm>
          </p:grpSpPr>
          <p:sp>
            <p:nvSpPr>
              <p:cNvPr id="39" name="Oval 38"/>
              <p:cNvSpPr/>
              <p:nvPr/>
            </p:nvSpPr>
            <p:spPr bwMode="auto">
              <a:xfrm>
                <a:off x="287931" y="3607407"/>
                <a:ext cx="820390"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0" name="Freeform 110"/>
              <p:cNvSpPr>
                <a:spLocks noEditPoints="1"/>
              </p:cNvSpPr>
              <p:nvPr/>
            </p:nvSpPr>
            <p:spPr bwMode="auto">
              <a:xfrm>
                <a:off x="529566" y="3845419"/>
                <a:ext cx="337113"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41" name="Group 40"/>
            <p:cNvGrpSpPr/>
            <p:nvPr/>
          </p:nvGrpSpPr>
          <p:grpSpPr>
            <a:xfrm>
              <a:off x="3009707" y="4516652"/>
              <a:ext cx="457200" cy="457200"/>
              <a:chOff x="742191" y="3607407"/>
              <a:chExt cx="820389" cy="822960"/>
            </a:xfrm>
          </p:grpSpPr>
          <p:sp>
            <p:nvSpPr>
              <p:cNvPr id="42" name="Oval 41"/>
              <p:cNvSpPr/>
              <p:nvPr/>
            </p:nvSpPr>
            <p:spPr bwMode="auto">
              <a:xfrm>
                <a:off x="742191"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3" name="Freeform 110"/>
              <p:cNvSpPr>
                <a:spLocks noEditPoints="1"/>
              </p:cNvSpPr>
              <p:nvPr/>
            </p:nvSpPr>
            <p:spPr bwMode="auto">
              <a:xfrm>
                <a:off x="983828" y="3845419"/>
                <a:ext cx="337113"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44" name="Group 43"/>
            <p:cNvGrpSpPr/>
            <p:nvPr/>
          </p:nvGrpSpPr>
          <p:grpSpPr>
            <a:xfrm>
              <a:off x="4081696" y="4516652"/>
              <a:ext cx="457200" cy="457200"/>
              <a:chOff x="1204074" y="3607407"/>
              <a:chExt cx="820389" cy="822960"/>
            </a:xfrm>
          </p:grpSpPr>
          <p:sp>
            <p:nvSpPr>
              <p:cNvPr id="50" name="Oval 49"/>
              <p:cNvSpPr/>
              <p:nvPr/>
            </p:nvSpPr>
            <p:spPr bwMode="auto">
              <a:xfrm>
                <a:off x="1204074"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2" name="Freeform 110"/>
              <p:cNvSpPr>
                <a:spLocks noEditPoints="1"/>
              </p:cNvSpPr>
              <p:nvPr/>
            </p:nvSpPr>
            <p:spPr bwMode="auto">
              <a:xfrm>
                <a:off x="1445711" y="3845419"/>
                <a:ext cx="337113"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grpSp>
        <p:nvGrpSpPr>
          <p:cNvPr id="14" name="Group 13"/>
          <p:cNvGrpSpPr/>
          <p:nvPr/>
        </p:nvGrpSpPr>
        <p:grpSpPr>
          <a:xfrm>
            <a:off x="2386738" y="3238802"/>
            <a:ext cx="1874600" cy="686263"/>
            <a:chOff x="3409056" y="2359839"/>
            <a:chExt cx="2500530" cy="915410"/>
          </a:xfrm>
        </p:grpSpPr>
        <p:cxnSp>
          <p:nvCxnSpPr>
            <p:cNvPr id="66" name="Straight Connector 65"/>
            <p:cNvCxnSpPr>
              <a:cxnSpLocks/>
            </p:cNvCxnSpPr>
            <p:nvPr/>
          </p:nvCxnSpPr>
          <p:spPr>
            <a:xfrm flipH="1">
              <a:off x="3409056" y="2644227"/>
              <a:ext cx="1296632" cy="63102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593675" y="2359839"/>
              <a:ext cx="457200" cy="457200"/>
              <a:chOff x="1573571" y="4134409"/>
              <a:chExt cx="820389" cy="822960"/>
            </a:xfrm>
          </p:grpSpPr>
          <p:sp>
            <p:nvSpPr>
              <p:cNvPr id="64" name="Oval 63"/>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65" name="Freeform 107"/>
              <p:cNvSpPr>
                <a:spLocks noEditPoints="1"/>
              </p:cNvSpPr>
              <p:nvPr/>
            </p:nvSpPr>
            <p:spPr bwMode="auto">
              <a:xfrm>
                <a:off x="1751307" y="4360809"/>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67" name="TextBox 66"/>
            <p:cNvSpPr txBox="1"/>
            <p:nvPr/>
          </p:nvSpPr>
          <p:spPr>
            <a:xfrm>
              <a:off x="5023705" y="2387935"/>
              <a:ext cx="885881" cy="425731"/>
            </a:xfrm>
            <a:prstGeom prst="rect">
              <a:avLst/>
            </a:prstGeom>
            <a:noFill/>
          </p:spPr>
          <p:txBody>
            <a:bodyPr wrap="none" lIns="67232" tIns="67232" rIns="67232" bIns="67232" rtlCol="0">
              <a:spAutoFit/>
            </a:bodyPr>
            <a:lstStyle>
              <a:defPPr>
                <a:defRPr lang="en-US"/>
              </a:defPPr>
              <a:lvl1pPr defTabSz="932563">
                <a:lnSpc>
                  <a:spcPct val="90000"/>
                </a:lnSpc>
                <a:spcAft>
                  <a:spcPts val="612"/>
                </a:spcAft>
                <a:defRPr>
                  <a:solidFill>
                    <a:srgbClr val="0171C7"/>
                  </a:solidFill>
                  <a:latin typeface="Calibri" panose="020F0502020204030204"/>
                </a:defRPr>
              </a:lvl1pPr>
            </a:lstStyle>
            <a:p>
              <a:pPr algn="ctr" defTabSz="685714">
                <a:spcAft>
                  <a:spcPts val="450"/>
                </a:spcAft>
                <a:defRPr/>
              </a:pPr>
              <a:r>
                <a:rPr lang="en-US" sz="1324">
                  <a:solidFill>
                    <a:srgbClr val="505050"/>
                  </a:solidFill>
                  <a:latin typeface="Segoe UI Semilight"/>
                </a:rPr>
                <a:t>Groups</a:t>
              </a:r>
            </a:p>
          </p:txBody>
        </p:sp>
        <p:grpSp>
          <p:nvGrpSpPr>
            <p:cNvPr id="12" name="Group 11"/>
            <p:cNvGrpSpPr/>
            <p:nvPr/>
          </p:nvGrpSpPr>
          <p:grpSpPr>
            <a:xfrm>
              <a:off x="3587414" y="2737920"/>
              <a:ext cx="1089923" cy="461739"/>
              <a:chOff x="3567007" y="1091696"/>
              <a:chExt cx="1089923" cy="461739"/>
            </a:xfrm>
          </p:grpSpPr>
          <p:sp>
            <p:nvSpPr>
              <p:cNvPr id="8" name="Rectangle 7"/>
              <p:cNvSpPr/>
              <p:nvPr/>
            </p:nvSpPr>
            <p:spPr bwMode="auto">
              <a:xfrm>
                <a:off x="3734835" y="1212500"/>
                <a:ext cx="766251" cy="192339"/>
              </a:xfrm>
              <a:prstGeom prst="rect">
                <a:avLst/>
              </a:prstGeom>
              <a:solidFill>
                <a:srgbClr val="4040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51" tIns="68551" rIns="25710" bIns="25710" rtlCol="0" anchor="b" anchorCtr="0"/>
              <a:lstStyle/>
              <a:p>
                <a:pPr algn="ctr" defTabSz="698973">
                  <a:defRPr/>
                </a:pPr>
                <a:endParaRPr lang="en-US" sz="6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TextBox 44"/>
              <p:cNvSpPr txBox="1"/>
              <p:nvPr/>
            </p:nvSpPr>
            <p:spPr>
              <a:xfrm>
                <a:off x="3567007" y="1091696"/>
                <a:ext cx="1089923" cy="461739"/>
              </a:xfrm>
              <a:prstGeom prst="rect">
                <a:avLst/>
              </a:prstGeom>
              <a:noFill/>
            </p:spPr>
            <p:txBody>
              <a:bodyPr wrap="none" lIns="137102" tIns="109682" rIns="137102" bIns="109682" rtlCol="0">
                <a:spAutoFit/>
              </a:bodyPr>
              <a:lstStyle/>
              <a:p>
                <a:pPr defTabSz="685714">
                  <a:lnSpc>
                    <a:spcPct val="90000"/>
                  </a:lnSpc>
                  <a:spcAft>
                    <a:spcPts val="450"/>
                  </a:spcAft>
                  <a:defRPr/>
                </a:pPr>
                <a:r>
                  <a:rPr lang="en-US" sz="900" err="1">
                    <a:solidFill>
                      <a:srgbClr val="FFFFFF"/>
                    </a:solidFill>
                    <a:latin typeface="Segoe UI Semilight"/>
                  </a:rPr>
                  <a:t>memberOf</a:t>
                </a:r>
                <a:endParaRPr lang="en-US" sz="900">
                  <a:solidFill>
                    <a:srgbClr val="FFFFFF"/>
                  </a:solidFill>
                  <a:latin typeface="Segoe UI Semilight"/>
                </a:endParaRPr>
              </a:p>
            </p:txBody>
          </p:sp>
        </p:grpSp>
      </p:grpSp>
      <p:grpSp>
        <p:nvGrpSpPr>
          <p:cNvPr id="57" name="Group 56">
            <a:extLst>
              <a:ext uri="{FF2B5EF4-FFF2-40B4-BE49-F238E27FC236}">
                <a16:creationId xmlns:a16="http://schemas.microsoft.com/office/drawing/2014/main" id="{D055CA2C-774B-4B59-AEF7-6F2673CD3356}"/>
              </a:ext>
            </a:extLst>
          </p:cNvPr>
          <p:cNvGrpSpPr>
            <a:grpSpLocks noChangeAspect="1"/>
          </p:cNvGrpSpPr>
          <p:nvPr/>
        </p:nvGrpSpPr>
        <p:grpSpPr>
          <a:xfrm>
            <a:off x="2080257" y="3787869"/>
            <a:ext cx="355566" cy="355564"/>
            <a:chOff x="3245478" y="4834995"/>
            <a:chExt cx="643734" cy="643732"/>
          </a:xfrm>
        </p:grpSpPr>
        <p:sp>
          <p:nvSpPr>
            <p:cNvPr id="58" name="Oval 57">
              <a:extLst>
                <a:ext uri="{FF2B5EF4-FFF2-40B4-BE49-F238E27FC236}">
                  <a16:creationId xmlns:a16="http://schemas.microsoft.com/office/drawing/2014/main" id="{4AD9D894-7033-4AF8-82F9-023CC5EB9ECC}"/>
                </a:ext>
              </a:extLst>
            </p:cNvPr>
            <p:cNvSpPr/>
            <p:nvPr/>
          </p:nvSpPr>
          <p:spPr bwMode="auto">
            <a:xfrm>
              <a:off x="3245478" y="4834995"/>
              <a:ext cx="643734" cy="643732"/>
            </a:xfrm>
            <a:prstGeom prst="ellipse">
              <a:avLst/>
            </a:prstGeom>
            <a:solidFill>
              <a:schemeClr val="accent3"/>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75" rIns="0" bIns="34275" numCol="1" spcCol="0" rtlCol="0" fromWordArt="0" anchor="ctr" anchorCtr="0" forceAA="0" compatLnSpc="1">
              <a:prstTxWarp prst="textNoShape">
                <a:avLst/>
              </a:prstTxWarp>
              <a:noAutofit/>
            </a:bodyPr>
            <a:lstStyle/>
            <a:p>
              <a:pPr algn="ctr" defTabSz="685252" fontAlgn="base">
                <a:spcBef>
                  <a:spcPct val="0"/>
                </a:spcBef>
                <a:spcAft>
                  <a:spcPct val="0"/>
                </a:spcAft>
                <a:defRPr/>
              </a:pPr>
              <a:endParaRPr lang="en-US" sz="1471" kern="0">
                <a:gradFill>
                  <a:gsLst>
                    <a:gs pos="5439">
                      <a:srgbClr val="F8F8F8"/>
                    </a:gs>
                    <a:gs pos="10000">
                      <a:srgbClr val="F8F8F8"/>
                    </a:gs>
                  </a:gsLst>
                  <a:lin ang="5400000" scaled="0"/>
                </a:gradFill>
                <a:latin typeface="Segoe UI Semilight"/>
              </a:endParaRPr>
            </a:p>
          </p:txBody>
        </p:sp>
        <p:sp>
          <p:nvSpPr>
            <p:cNvPr id="59" name="Freeform 5">
              <a:extLst>
                <a:ext uri="{FF2B5EF4-FFF2-40B4-BE49-F238E27FC236}">
                  <a16:creationId xmlns:a16="http://schemas.microsoft.com/office/drawing/2014/main" id="{FEBCD1E2-FA74-4D6C-968D-754C575F0105}"/>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1" rIns="67203" bIns="33601" numCol="1" anchor="t" anchorCtr="0" compatLnSpc="1">
              <a:prstTxWarp prst="textNoShape">
                <a:avLst/>
              </a:prstTxWarp>
            </a:bodyPr>
            <a:lstStyle/>
            <a:p>
              <a:pPr defTabSz="685450">
                <a:defRPr/>
              </a:pPr>
              <a:endParaRPr lang="en-US" sz="1324">
                <a:solidFill>
                  <a:srgbClr val="505050"/>
                </a:solidFill>
                <a:latin typeface="Segoe UI Semilight"/>
              </a:endParaRPr>
            </a:p>
          </p:txBody>
        </p:sp>
      </p:grpSp>
      <p:pic>
        <p:nvPicPr>
          <p:cNvPr id="25" name="Picture 24"/>
          <p:cNvPicPr>
            <a:picLocks/>
          </p:cNvPicPr>
          <p:nvPr/>
        </p:nvPicPr>
        <p:blipFill>
          <a:blip r:embed="rId3"/>
          <a:stretch>
            <a:fillRect/>
          </a:stretch>
        </p:blipFill>
        <p:spPr>
          <a:xfrm>
            <a:off x="2059941" y="3679072"/>
            <a:ext cx="419003" cy="531638"/>
          </a:xfrm>
          <a:prstGeom prst="rect">
            <a:avLst/>
          </a:prstGeom>
        </p:spPr>
      </p:pic>
    </p:spTree>
    <p:extLst>
      <p:ext uri="{BB962C8B-B14F-4D97-AF65-F5344CB8AC3E}">
        <p14:creationId xmlns:p14="http://schemas.microsoft.com/office/powerpoint/2010/main" val="83638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animEffect transition="in" filter="fade">
                                      <p:cBhvr>
                                        <p:cTn id="7" dur="500"/>
                                        <p:tgtEl>
                                          <p:spTgt spid="51">
                                            <p:txEl>
                                              <p:pRg st="1" end="1"/>
                                            </p:txEl>
                                          </p:spTgt>
                                        </p:tgtEl>
                                      </p:cBhvr>
                                    </p:animEffect>
                                    <p:anim calcmode="lin" valueType="num">
                                      <p:cBhvr>
                                        <p:cTn id="8"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5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
                                            <p:txEl>
                                              <p:pRg st="2" end="2"/>
                                            </p:txEl>
                                          </p:spTgt>
                                        </p:tgtEl>
                                        <p:attrNameLst>
                                          <p:attrName>style.visibility</p:attrName>
                                        </p:attrNameLst>
                                      </p:cBhvr>
                                      <p:to>
                                        <p:strVal val="visible"/>
                                      </p:to>
                                    </p:set>
                                    <p:animEffect transition="in" filter="fade">
                                      <p:cBhvr>
                                        <p:cTn id="12" dur="500"/>
                                        <p:tgtEl>
                                          <p:spTgt spid="51">
                                            <p:txEl>
                                              <p:pRg st="2" end="2"/>
                                            </p:txEl>
                                          </p:spTgt>
                                        </p:tgtEl>
                                      </p:cBhvr>
                                    </p:animEffect>
                                    <p:anim calcmode="lin" valueType="num">
                                      <p:cBhvr>
                                        <p:cTn id="13"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5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
                                            <p:txEl>
                                              <p:pRg st="3" end="3"/>
                                            </p:txEl>
                                          </p:spTgt>
                                        </p:tgtEl>
                                        <p:attrNameLst>
                                          <p:attrName>style.visibility</p:attrName>
                                        </p:attrNameLst>
                                      </p:cBhvr>
                                      <p:to>
                                        <p:strVal val="visible"/>
                                      </p:to>
                                    </p:set>
                                    <p:animEffect transition="in" filter="fade">
                                      <p:cBhvr>
                                        <p:cTn id="17" dur="500"/>
                                        <p:tgtEl>
                                          <p:spTgt spid="51">
                                            <p:txEl>
                                              <p:pRg st="3" end="3"/>
                                            </p:txEl>
                                          </p:spTgt>
                                        </p:tgtEl>
                                      </p:cBhvr>
                                    </p:animEffect>
                                    <p:anim calcmode="lin" valueType="num">
                                      <p:cBhvr>
                                        <p:cTn id="18"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5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xEl>
                                              <p:pRg st="4" end="4"/>
                                            </p:txEl>
                                          </p:spTgt>
                                        </p:tgtEl>
                                        <p:attrNameLst>
                                          <p:attrName>style.visibility</p:attrName>
                                        </p:attrNameLst>
                                      </p:cBhvr>
                                      <p:to>
                                        <p:strVal val="visible"/>
                                      </p:to>
                                    </p:set>
                                    <p:animEffect transition="in" filter="fade">
                                      <p:cBhvr>
                                        <p:cTn id="22" dur="500"/>
                                        <p:tgtEl>
                                          <p:spTgt spid="51">
                                            <p:txEl>
                                              <p:pRg st="4" end="4"/>
                                            </p:txEl>
                                          </p:spTgt>
                                        </p:tgtEl>
                                      </p:cBhvr>
                                    </p:animEffect>
                                    <p:anim calcmode="lin" valueType="num">
                                      <p:cBhvr>
                                        <p:cTn id="23" dur="5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51">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
                                            <p:txEl>
                                              <p:pRg st="5" end="5"/>
                                            </p:txEl>
                                          </p:spTgt>
                                        </p:tgtEl>
                                        <p:attrNameLst>
                                          <p:attrName>style.visibility</p:attrName>
                                        </p:attrNameLst>
                                      </p:cBhvr>
                                      <p:to>
                                        <p:strVal val="visible"/>
                                      </p:to>
                                    </p:set>
                                    <p:animEffect transition="in" filter="fade">
                                      <p:cBhvr>
                                        <p:cTn id="27" dur="500"/>
                                        <p:tgtEl>
                                          <p:spTgt spid="51">
                                            <p:txEl>
                                              <p:pRg st="5" end="5"/>
                                            </p:txEl>
                                          </p:spTgt>
                                        </p:tgtEl>
                                      </p:cBhvr>
                                    </p:animEffect>
                                    <p:anim calcmode="lin" valueType="num">
                                      <p:cBhvr>
                                        <p:cTn id="28" dur="5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anim calcmode="lin" valueType="num">
                                      <p:cBhvr>
                                        <p:cTn id="35" dur="500" fill="hold"/>
                                        <p:tgtEl>
                                          <p:spTgt spid="5"/>
                                        </p:tgtEl>
                                        <p:attrNameLst>
                                          <p:attrName>ppt_x</p:attrName>
                                        </p:attrNameLst>
                                      </p:cBhvr>
                                      <p:tavLst>
                                        <p:tav tm="0">
                                          <p:val>
                                            <p:strVal val="#ppt_x"/>
                                          </p:val>
                                        </p:tav>
                                        <p:tav tm="100000">
                                          <p:val>
                                            <p:strVal val="#ppt_x"/>
                                          </p:val>
                                        </p:tav>
                                      </p:tavLst>
                                    </p:anim>
                                    <p:anim calcmode="lin" valueType="num">
                                      <p:cBhvr>
                                        <p:cTn id="3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1">
                                            <p:txEl>
                                              <p:pRg st="8" end="8"/>
                                            </p:txEl>
                                          </p:spTgt>
                                        </p:tgtEl>
                                        <p:attrNameLst>
                                          <p:attrName>style.visibility</p:attrName>
                                        </p:attrNameLst>
                                      </p:cBhvr>
                                      <p:to>
                                        <p:strVal val="visible"/>
                                      </p:to>
                                    </p:set>
                                    <p:animEffect transition="in" filter="fade">
                                      <p:cBhvr>
                                        <p:cTn id="41" dur="500"/>
                                        <p:tgtEl>
                                          <p:spTgt spid="51">
                                            <p:txEl>
                                              <p:pRg st="8" end="8"/>
                                            </p:txEl>
                                          </p:spTgt>
                                        </p:tgtEl>
                                      </p:cBhvr>
                                    </p:animEffect>
                                    <p:anim calcmode="lin" valueType="num">
                                      <p:cBhvr>
                                        <p:cTn id="42" dur="500" fill="hold"/>
                                        <p:tgtEl>
                                          <p:spTgt spid="51">
                                            <p:txEl>
                                              <p:pRg st="8" end="8"/>
                                            </p:txEl>
                                          </p:spTgt>
                                        </p:tgtEl>
                                        <p:attrNameLst>
                                          <p:attrName>ppt_x</p:attrName>
                                        </p:attrNameLst>
                                      </p:cBhvr>
                                      <p:tavLst>
                                        <p:tav tm="0">
                                          <p:val>
                                            <p:strVal val="#ppt_x"/>
                                          </p:val>
                                        </p:tav>
                                        <p:tav tm="100000">
                                          <p:val>
                                            <p:strVal val="#ppt_x"/>
                                          </p:val>
                                        </p:tav>
                                      </p:tavLst>
                                    </p:anim>
                                    <p:anim calcmode="lin" valueType="num">
                                      <p:cBhvr>
                                        <p:cTn id="43" dur="500" fill="hold"/>
                                        <p:tgtEl>
                                          <p:spTgt spid="51">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1">
                                            <p:txEl>
                                              <p:pRg st="9" end="9"/>
                                            </p:txEl>
                                          </p:spTgt>
                                        </p:tgtEl>
                                        <p:attrNameLst>
                                          <p:attrName>style.visibility</p:attrName>
                                        </p:attrNameLst>
                                      </p:cBhvr>
                                      <p:to>
                                        <p:strVal val="visible"/>
                                      </p:to>
                                    </p:set>
                                    <p:animEffect transition="in" filter="fade">
                                      <p:cBhvr>
                                        <p:cTn id="46" dur="500"/>
                                        <p:tgtEl>
                                          <p:spTgt spid="51">
                                            <p:txEl>
                                              <p:pRg st="9" end="9"/>
                                            </p:txEl>
                                          </p:spTgt>
                                        </p:tgtEl>
                                      </p:cBhvr>
                                    </p:animEffect>
                                    <p:anim calcmode="lin" valueType="num">
                                      <p:cBhvr>
                                        <p:cTn id="47" dur="500" fill="hold"/>
                                        <p:tgtEl>
                                          <p:spTgt spid="51">
                                            <p:txEl>
                                              <p:pRg st="9" end="9"/>
                                            </p:txEl>
                                          </p:spTgt>
                                        </p:tgtEl>
                                        <p:attrNameLst>
                                          <p:attrName>ppt_x</p:attrName>
                                        </p:attrNameLst>
                                      </p:cBhvr>
                                      <p:tavLst>
                                        <p:tav tm="0">
                                          <p:val>
                                            <p:strVal val="#ppt_x"/>
                                          </p:val>
                                        </p:tav>
                                        <p:tav tm="100000">
                                          <p:val>
                                            <p:strVal val="#ppt_x"/>
                                          </p:val>
                                        </p:tav>
                                      </p:tavLst>
                                    </p:anim>
                                    <p:anim calcmode="lin" valueType="num">
                                      <p:cBhvr>
                                        <p:cTn id="48" dur="500" fill="hold"/>
                                        <p:tgtEl>
                                          <p:spTgt spid="5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1">
                                            <p:txEl>
                                              <p:pRg st="12" end="12"/>
                                            </p:txEl>
                                          </p:spTgt>
                                        </p:tgtEl>
                                        <p:attrNameLst>
                                          <p:attrName>style.visibility</p:attrName>
                                        </p:attrNameLst>
                                      </p:cBhvr>
                                      <p:to>
                                        <p:strVal val="visible"/>
                                      </p:to>
                                    </p:set>
                                    <p:animEffect transition="in" filter="fade">
                                      <p:cBhvr>
                                        <p:cTn id="60" dur="500"/>
                                        <p:tgtEl>
                                          <p:spTgt spid="51">
                                            <p:txEl>
                                              <p:pRg st="12" end="12"/>
                                            </p:txEl>
                                          </p:spTgt>
                                        </p:tgtEl>
                                      </p:cBhvr>
                                    </p:animEffect>
                                    <p:anim calcmode="lin" valueType="num">
                                      <p:cBhvr>
                                        <p:cTn id="61" dur="500" fill="hold"/>
                                        <p:tgtEl>
                                          <p:spTgt spid="51">
                                            <p:txEl>
                                              <p:pRg st="12" end="12"/>
                                            </p:txEl>
                                          </p:spTgt>
                                        </p:tgtEl>
                                        <p:attrNameLst>
                                          <p:attrName>ppt_x</p:attrName>
                                        </p:attrNameLst>
                                      </p:cBhvr>
                                      <p:tavLst>
                                        <p:tav tm="0">
                                          <p:val>
                                            <p:strVal val="#ppt_x"/>
                                          </p:val>
                                        </p:tav>
                                        <p:tav tm="100000">
                                          <p:val>
                                            <p:strVal val="#ppt_x"/>
                                          </p:val>
                                        </p:tav>
                                      </p:tavLst>
                                    </p:anim>
                                    <p:anim calcmode="lin" valueType="num">
                                      <p:cBhvr>
                                        <p:cTn id="62" dur="500" fill="hold"/>
                                        <p:tgtEl>
                                          <p:spTgt spid="51">
                                            <p:txEl>
                                              <p:pRg st="12" end="12"/>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51">
                                            <p:txEl>
                                              <p:pRg st="13" end="13"/>
                                            </p:txEl>
                                          </p:spTgt>
                                        </p:tgtEl>
                                        <p:attrNameLst>
                                          <p:attrName>style.visibility</p:attrName>
                                        </p:attrNameLst>
                                      </p:cBhvr>
                                      <p:to>
                                        <p:strVal val="visible"/>
                                      </p:to>
                                    </p:set>
                                    <p:animEffect transition="in" filter="fade">
                                      <p:cBhvr>
                                        <p:cTn id="65" dur="500"/>
                                        <p:tgtEl>
                                          <p:spTgt spid="51">
                                            <p:txEl>
                                              <p:pRg st="13" end="13"/>
                                            </p:txEl>
                                          </p:spTgt>
                                        </p:tgtEl>
                                      </p:cBhvr>
                                    </p:animEffect>
                                    <p:anim calcmode="lin" valueType="num">
                                      <p:cBhvr>
                                        <p:cTn id="66" dur="500" fill="hold"/>
                                        <p:tgtEl>
                                          <p:spTgt spid="51">
                                            <p:txEl>
                                              <p:pRg st="13" end="13"/>
                                            </p:txEl>
                                          </p:spTgt>
                                        </p:tgtEl>
                                        <p:attrNameLst>
                                          <p:attrName>ppt_x</p:attrName>
                                        </p:attrNameLst>
                                      </p:cBhvr>
                                      <p:tavLst>
                                        <p:tav tm="0">
                                          <p:val>
                                            <p:strVal val="#ppt_x"/>
                                          </p:val>
                                        </p:tav>
                                        <p:tav tm="100000">
                                          <p:val>
                                            <p:strVal val="#ppt_x"/>
                                          </p:val>
                                        </p:tav>
                                      </p:tavLst>
                                    </p:anim>
                                    <p:anim calcmode="lin" valueType="num">
                                      <p:cBhvr>
                                        <p:cTn id="67" dur="500" fill="hold"/>
                                        <p:tgtEl>
                                          <p:spTgt spid="51">
                                            <p:txEl>
                                              <p:pRg st="13" end="13"/>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anim calcmode="lin" valueType="num">
                                      <p:cBhvr>
                                        <p:cTn id="71" dur="500" fill="hold"/>
                                        <p:tgtEl>
                                          <p:spTgt spid="7"/>
                                        </p:tgtEl>
                                        <p:attrNameLst>
                                          <p:attrName>ppt_x</p:attrName>
                                        </p:attrNameLst>
                                      </p:cBhvr>
                                      <p:tavLst>
                                        <p:tav tm="0">
                                          <p:val>
                                            <p:strVal val="#ppt_x"/>
                                          </p:val>
                                        </p:tav>
                                        <p:tav tm="100000">
                                          <p:val>
                                            <p:strVal val="#ppt_x"/>
                                          </p:val>
                                        </p:tav>
                                      </p:tavLst>
                                    </p:anim>
                                    <p:anim calcmode="lin" valueType="num">
                                      <p:cBhvr>
                                        <p:cTn id="72"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1">
                                            <p:txEl>
                                              <p:pRg st="16" end="16"/>
                                            </p:txEl>
                                          </p:spTgt>
                                        </p:tgtEl>
                                        <p:attrNameLst>
                                          <p:attrName>style.visibility</p:attrName>
                                        </p:attrNameLst>
                                      </p:cBhvr>
                                      <p:to>
                                        <p:strVal val="visible"/>
                                      </p:to>
                                    </p:set>
                                    <p:animEffect transition="in" filter="fade">
                                      <p:cBhvr>
                                        <p:cTn id="77" dur="500"/>
                                        <p:tgtEl>
                                          <p:spTgt spid="51">
                                            <p:txEl>
                                              <p:pRg st="16" end="16"/>
                                            </p:txEl>
                                          </p:spTgt>
                                        </p:tgtEl>
                                      </p:cBhvr>
                                    </p:animEffect>
                                    <p:anim calcmode="lin" valueType="num">
                                      <p:cBhvr>
                                        <p:cTn id="78" dur="500" fill="hold"/>
                                        <p:tgtEl>
                                          <p:spTgt spid="51">
                                            <p:txEl>
                                              <p:pRg st="16" end="16"/>
                                            </p:txEl>
                                          </p:spTgt>
                                        </p:tgtEl>
                                        <p:attrNameLst>
                                          <p:attrName>ppt_x</p:attrName>
                                        </p:attrNameLst>
                                      </p:cBhvr>
                                      <p:tavLst>
                                        <p:tav tm="0">
                                          <p:val>
                                            <p:strVal val="#ppt_x"/>
                                          </p:val>
                                        </p:tav>
                                        <p:tav tm="100000">
                                          <p:val>
                                            <p:strVal val="#ppt_x"/>
                                          </p:val>
                                        </p:tav>
                                      </p:tavLst>
                                    </p:anim>
                                    <p:anim calcmode="lin" valueType="num">
                                      <p:cBhvr>
                                        <p:cTn id="79" dur="500" fill="hold"/>
                                        <p:tgtEl>
                                          <p:spTgt spid="51">
                                            <p:txEl>
                                              <p:pRg st="16" end="16"/>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1">
                                            <p:txEl>
                                              <p:pRg st="17" end="17"/>
                                            </p:txEl>
                                          </p:spTgt>
                                        </p:tgtEl>
                                        <p:attrNameLst>
                                          <p:attrName>style.visibility</p:attrName>
                                        </p:attrNameLst>
                                      </p:cBhvr>
                                      <p:to>
                                        <p:strVal val="visible"/>
                                      </p:to>
                                    </p:set>
                                    <p:animEffect transition="in" filter="fade">
                                      <p:cBhvr>
                                        <p:cTn id="82" dur="500"/>
                                        <p:tgtEl>
                                          <p:spTgt spid="51">
                                            <p:txEl>
                                              <p:pRg st="17" end="17"/>
                                            </p:txEl>
                                          </p:spTgt>
                                        </p:tgtEl>
                                      </p:cBhvr>
                                    </p:animEffect>
                                    <p:anim calcmode="lin" valueType="num">
                                      <p:cBhvr>
                                        <p:cTn id="83" dur="500" fill="hold"/>
                                        <p:tgtEl>
                                          <p:spTgt spid="51">
                                            <p:txEl>
                                              <p:pRg st="17" end="17"/>
                                            </p:txEl>
                                          </p:spTgt>
                                        </p:tgtEl>
                                        <p:attrNameLst>
                                          <p:attrName>ppt_x</p:attrName>
                                        </p:attrNameLst>
                                      </p:cBhvr>
                                      <p:tavLst>
                                        <p:tav tm="0">
                                          <p:val>
                                            <p:strVal val="#ppt_x"/>
                                          </p:val>
                                        </p:tav>
                                        <p:tav tm="100000">
                                          <p:val>
                                            <p:strVal val="#ppt_x"/>
                                          </p:val>
                                        </p:tav>
                                      </p:tavLst>
                                    </p:anim>
                                    <p:anim calcmode="lin" valueType="num">
                                      <p:cBhvr>
                                        <p:cTn id="84" dur="500" fill="hold"/>
                                        <p:tgtEl>
                                          <p:spTgt spid="51">
                                            <p:txEl>
                                              <p:pRg st="17" end="17"/>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xEl>
                                              <p:pRg st="18" end="18"/>
                                            </p:txEl>
                                          </p:spTgt>
                                        </p:tgtEl>
                                        <p:attrNameLst>
                                          <p:attrName>style.visibility</p:attrName>
                                        </p:attrNameLst>
                                      </p:cBhvr>
                                      <p:to>
                                        <p:strVal val="visible"/>
                                      </p:to>
                                    </p:set>
                                    <p:animEffect transition="in" filter="fade">
                                      <p:cBhvr>
                                        <p:cTn id="87" dur="500"/>
                                        <p:tgtEl>
                                          <p:spTgt spid="51">
                                            <p:txEl>
                                              <p:pRg st="18" end="18"/>
                                            </p:txEl>
                                          </p:spTgt>
                                        </p:tgtEl>
                                      </p:cBhvr>
                                    </p:animEffect>
                                    <p:anim calcmode="lin" valueType="num">
                                      <p:cBhvr>
                                        <p:cTn id="88" dur="500" fill="hold"/>
                                        <p:tgtEl>
                                          <p:spTgt spid="51">
                                            <p:txEl>
                                              <p:pRg st="18" end="18"/>
                                            </p:txEl>
                                          </p:spTgt>
                                        </p:tgtEl>
                                        <p:attrNameLst>
                                          <p:attrName>ppt_x</p:attrName>
                                        </p:attrNameLst>
                                      </p:cBhvr>
                                      <p:tavLst>
                                        <p:tav tm="0">
                                          <p:val>
                                            <p:strVal val="#ppt_x"/>
                                          </p:val>
                                        </p:tav>
                                        <p:tav tm="100000">
                                          <p:val>
                                            <p:strVal val="#ppt_x"/>
                                          </p:val>
                                        </p:tav>
                                      </p:tavLst>
                                    </p:anim>
                                    <p:anim calcmode="lin" valueType="num">
                                      <p:cBhvr>
                                        <p:cTn id="89" dur="500" fill="hold"/>
                                        <p:tgtEl>
                                          <p:spTgt spid="51">
                                            <p:txEl>
                                              <p:pRg st="18" end="18"/>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1">
                                            <p:txEl>
                                              <p:pRg st="19" end="19"/>
                                            </p:txEl>
                                          </p:spTgt>
                                        </p:tgtEl>
                                        <p:attrNameLst>
                                          <p:attrName>style.visibility</p:attrName>
                                        </p:attrNameLst>
                                      </p:cBhvr>
                                      <p:to>
                                        <p:strVal val="visible"/>
                                      </p:to>
                                    </p:set>
                                    <p:animEffect transition="in" filter="fade">
                                      <p:cBhvr>
                                        <p:cTn id="92" dur="500"/>
                                        <p:tgtEl>
                                          <p:spTgt spid="51">
                                            <p:txEl>
                                              <p:pRg st="19" end="19"/>
                                            </p:txEl>
                                          </p:spTgt>
                                        </p:tgtEl>
                                      </p:cBhvr>
                                    </p:animEffect>
                                    <p:anim calcmode="lin" valueType="num">
                                      <p:cBhvr>
                                        <p:cTn id="93" dur="500" fill="hold"/>
                                        <p:tgtEl>
                                          <p:spTgt spid="51">
                                            <p:txEl>
                                              <p:pRg st="19" end="19"/>
                                            </p:txEl>
                                          </p:spTgt>
                                        </p:tgtEl>
                                        <p:attrNameLst>
                                          <p:attrName>ppt_x</p:attrName>
                                        </p:attrNameLst>
                                      </p:cBhvr>
                                      <p:tavLst>
                                        <p:tav tm="0">
                                          <p:val>
                                            <p:strVal val="#ppt_x"/>
                                          </p:val>
                                        </p:tav>
                                        <p:tav tm="100000">
                                          <p:val>
                                            <p:strVal val="#ppt_x"/>
                                          </p:val>
                                        </p:tav>
                                      </p:tavLst>
                                    </p:anim>
                                    <p:anim calcmode="lin" valueType="num">
                                      <p:cBhvr>
                                        <p:cTn id="94" dur="500" fill="hold"/>
                                        <p:tgtEl>
                                          <p:spTgt spid="51">
                                            <p:txEl>
                                              <p:pRg st="19" end="19"/>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1">
                                            <p:txEl>
                                              <p:pRg st="20" end="20"/>
                                            </p:txEl>
                                          </p:spTgt>
                                        </p:tgtEl>
                                        <p:attrNameLst>
                                          <p:attrName>style.visibility</p:attrName>
                                        </p:attrNameLst>
                                      </p:cBhvr>
                                      <p:to>
                                        <p:strVal val="visible"/>
                                      </p:to>
                                    </p:set>
                                    <p:animEffect transition="in" filter="fade">
                                      <p:cBhvr>
                                        <p:cTn id="97" dur="500"/>
                                        <p:tgtEl>
                                          <p:spTgt spid="51">
                                            <p:txEl>
                                              <p:pRg st="20" end="20"/>
                                            </p:txEl>
                                          </p:spTgt>
                                        </p:tgtEl>
                                      </p:cBhvr>
                                    </p:animEffect>
                                    <p:anim calcmode="lin" valueType="num">
                                      <p:cBhvr>
                                        <p:cTn id="98" dur="500" fill="hold"/>
                                        <p:tgtEl>
                                          <p:spTgt spid="51">
                                            <p:txEl>
                                              <p:pRg st="20" end="20"/>
                                            </p:txEl>
                                          </p:spTgt>
                                        </p:tgtEl>
                                        <p:attrNameLst>
                                          <p:attrName>ppt_x</p:attrName>
                                        </p:attrNameLst>
                                      </p:cBhvr>
                                      <p:tavLst>
                                        <p:tav tm="0">
                                          <p:val>
                                            <p:strVal val="#ppt_x"/>
                                          </p:val>
                                        </p:tav>
                                        <p:tav tm="100000">
                                          <p:val>
                                            <p:strVal val="#ppt_x"/>
                                          </p:val>
                                        </p:tav>
                                      </p:tavLst>
                                    </p:anim>
                                    <p:anim calcmode="lin" valueType="num">
                                      <p:cBhvr>
                                        <p:cTn id="99" dur="500" fill="hold"/>
                                        <p:tgtEl>
                                          <p:spTgt spid="51">
                                            <p:txEl>
                                              <p:pRg st="20" end="20"/>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anim calcmode="lin" valueType="num">
                                      <p:cBhvr>
                                        <p:cTn id="103" dur="500" fill="hold"/>
                                        <p:tgtEl>
                                          <p:spTgt spid="10"/>
                                        </p:tgtEl>
                                        <p:attrNameLst>
                                          <p:attrName>ppt_x</p:attrName>
                                        </p:attrNameLst>
                                      </p:cBhvr>
                                      <p:tavLst>
                                        <p:tav tm="0">
                                          <p:val>
                                            <p:strVal val="#ppt_x"/>
                                          </p:val>
                                        </p:tav>
                                        <p:tav tm="100000">
                                          <p:val>
                                            <p:strVal val="#ppt_x"/>
                                          </p:val>
                                        </p:tav>
                                      </p:tavLst>
                                    </p:anim>
                                    <p:anim calcmode="lin" valueType="num">
                                      <p:cBhvr>
                                        <p:cTn id="10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51">
                                            <p:txEl>
                                              <p:pRg st="23" end="23"/>
                                            </p:txEl>
                                          </p:spTgt>
                                        </p:tgtEl>
                                        <p:attrNameLst>
                                          <p:attrName>style.visibility</p:attrName>
                                        </p:attrNameLst>
                                      </p:cBhvr>
                                      <p:to>
                                        <p:strVal val="visible"/>
                                      </p:to>
                                    </p:set>
                                    <p:animEffect transition="in" filter="fade">
                                      <p:cBhvr>
                                        <p:cTn id="109" dur="500"/>
                                        <p:tgtEl>
                                          <p:spTgt spid="51">
                                            <p:txEl>
                                              <p:pRg st="23" end="23"/>
                                            </p:txEl>
                                          </p:spTgt>
                                        </p:tgtEl>
                                      </p:cBhvr>
                                    </p:animEffect>
                                    <p:anim calcmode="lin" valueType="num">
                                      <p:cBhvr>
                                        <p:cTn id="110" dur="500" fill="hold"/>
                                        <p:tgtEl>
                                          <p:spTgt spid="51">
                                            <p:txEl>
                                              <p:pRg st="23" end="23"/>
                                            </p:txEl>
                                          </p:spTgt>
                                        </p:tgtEl>
                                        <p:attrNameLst>
                                          <p:attrName>ppt_x</p:attrName>
                                        </p:attrNameLst>
                                      </p:cBhvr>
                                      <p:tavLst>
                                        <p:tav tm="0">
                                          <p:val>
                                            <p:strVal val="#ppt_x"/>
                                          </p:val>
                                        </p:tav>
                                        <p:tav tm="100000">
                                          <p:val>
                                            <p:strVal val="#ppt_x"/>
                                          </p:val>
                                        </p:tav>
                                      </p:tavLst>
                                    </p:anim>
                                    <p:anim calcmode="lin" valueType="num">
                                      <p:cBhvr>
                                        <p:cTn id="111" dur="500" fill="hold"/>
                                        <p:tgtEl>
                                          <p:spTgt spid="51">
                                            <p:txEl>
                                              <p:pRg st="23" end="23"/>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51">
                                            <p:txEl>
                                              <p:pRg st="24" end="24"/>
                                            </p:txEl>
                                          </p:spTgt>
                                        </p:tgtEl>
                                        <p:attrNameLst>
                                          <p:attrName>style.visibility</p:attrName>
                                        </p:attrNameLst>
                                      </p:cBhvr>
                                      <p:to>
                                        <p:strVal val="visible"/>
                                      </p:to>
                                    </p:set>
                                    <p:animEffect transition="in" filter="fade">
                                      <p:cBhvr>
                                        <p:cTn id="114" dur="500"/>
                                        <p:tgtEl>
                                          <p:spTgt spid="51">
                                            <p:txEl>
                                              <p:pRg st="24" end="24"/>
                                            </p:txEl>
                                          </p:spTgt>
                                        </p:tgtEl>
                                      </p:cBhvr>
                                    </p:animEffect>
                                    <p:anim calcmode="lin" valueType="num">
                                      <p:cBhvr>
                                        <p:cTn id="115" dur="500" fill="hold"/>
                                        <p:tgtEl>
                                          <p:spTgt spid="51">
                                            <p:txEl>
                                              <p:pRg st="24" end="24"/>
                                            </p:txEl>
                                          </p:spTgt>
                                        </p:tgtEl>
                                        <p:attrNameLst>
                                          <p:attrName>ppt_x</p:attrName>
                                        </p:attrNameLst>
                                      </p:cBhvr>
                                      <p:tavLst>
                                        <p:tav tm="0">
                                          <p:val>
                                            <p:strVal val="#ppt_x"/>
                                          </p:val>
                                        </p:tav>
                                        <p:tav tm="100000">
                                          <p:val>
                                            <p:strVal val="#ppt_x"/>
                                          </p:val>
                                        </p:tav>
                                      </p:tavLst>
                                    </p:anim>
                                    <p:anim calcmode="lin" valueType="num">
                                      <p:cBhvr>
                                        <p:cTn id="116" dur="500" fill="hold"/>
                                        <p:tgtEl>
                                          <p:spTgt spid="51">
                                            <p:txEl>
                                              <p:pRg st="24" end="24"/>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51">
                                            <p:txEl>
                                              <p:pRg st="25" end="25"/>
                                            </p:txEl>
                                          </p:spTgt>
                                        </p:tgtEl>
                                        <p:attrNameLst>
                                          <p:attrName>style.visibility</p:attrName>
                                        </p:attrNameLst>
                                      </p:cBhvr>
                                      <p:to>
                                        <p:strVal val="visible"/>
                                      </p:to>
                                    </p:set>
                                    <p:animEffect transition="in" filter="fade">
                                      <p:cBhvr>
                                        <p:cTn id="119" dur="500"/>
                                        <p:tgtEl>
                                          <p:spTgt spid="51">
                                            <p:txEl>
                                              <p:pRg st="25" end="25"/>
                                            </p:txEl>
                                          </p:spTgt>
                                        </p:tgtEl>
                                      </p:cBhvr>
                                    </p:animEffect>
                                    <p:anim calcmode="lin" valueType="num">
                                      <p:cBhvr>
                                        <p:cTn id="120" dur="500" fill="hold"/>
                                        <p:tgtEl>
                                          <p:spTgt spid="51">
                                            <p:txEl>
                                              <p:pRg st="25" end="25"/>
                                            </p:txEl>
                                          </p:spTgt>
                                        </p:tgtEl>
                                        <p:attrNameLst>
                                          <p:attrName>ppt_x</p:attrName>
                                        </p:attrNameLst>
                                      </p:cBhvr>
                                      <p:tavLst>
                                        <p:tav tm="0">
                                          <p:val>
                                            <p:strVal val="#ppt_x"/>
                                          </p:val>
                                        </p:tav>
                                        <p:tav tm="100000">
                                          <p:val>
                                            <p:strVal val="#ppt_x"/>
                                          </p:val>
                                        </p:tav>
                                      </p:tavLst>
                                    </p:anim>
                                    <p:anim calcmode="lin" valueType="num">
                                      <p:cBhvr>
                                        <p:cTn id="121" dur="500" fill="hold"/>
                                        <p:tgtEl>
                                          <p:spTgt spid="51">
                                            <p:txEl>
                                              <p:pRg st="25" end="25"/>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51">
                                            <p:txEl>
                                              <p:pRg st="26" end="26"/>
                                            </p:txEl>
                                          </p:spTgt>
                                        </p:tgtEl>
                                        <p:attrNameLst>
                                          <p:attrName>style.visibility</p:attrName>
                                        </p:attrNameLst>
                                      </p:cBhvr>
                                      <p:to>
                                        <p:strVal val="visible"/>
                                      </p:to>
                                    </p:set>
                                    <p:animEffect transition="in" filter="fade">
                                      <p:cBhvr>
                                        <p:cTn id="124" dur="500"/>
                                        <p:tgtEl>
                                          <p:spTgt spid="51">
                                            <p:txEl>
                                              <p:pRg st="26" end="26"/>
                                            </p:txEl>
                                          </p:spTgt>
                                        </p:tgtEl>
                                      </p:cBhvr>
                                    </p:animEffect>
                                    <p:anim calcmode="lin" valueType="num">
                                      <p:cBhvr>
                                        <p:cTn id="125" dur="500" fill="hold"/>
                                        <p:tgtEl>
                                          <p:spTgt spid="51">
                                            <p:txEl>
                                              <p:pRg st="26" end="26"/>
                                            </p:txEl>
                                          </p:spTgt>
                                        </p:tgtEl>
                                        <p:attrNameLst>
                                          <p:attrName>ppt_x</p:attrName>
                                        </p:attrNameLst>
                                      </p:cBhvr>
                                      <p:tavLst>
                                        <p:tav tm="0">
                                          <p:val>
                                            <p:strVal val="#ppt_x"/>
                                          </p:val>
                                        </p:tav>
                                        <p:tav tm="100000">
                                          <p:val>
                                            <p:strVal val="#ppt_x"/>
                                          </p:val>
                                        </p:tav>
                                      </p:tavLst>
                                    </p:anim>
                                    <p:anim calcmode="lin" valueType="num">
                                      <p:cBhvr>
                                        <p:cTn id="126" dur="500" fill="hold"/>
                                        <p:tgtEl>
                                          <p:spTgt spid="51">
                                            <p:txEl>
                                              <p:pRg st="26" end="26"/>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51">
                                            <p:txEl>
                                              <p:pRg st="27" end="27"/>
                                            </p:txEl>
                                          </p:spTgt>
                                        </p:tgtEl>
                                        <p:attrNameLst>
                                          <p:attrName>style.visibility</p:attrName>
                                        </p:attrNameLst>
                                      </p:cBhvr>
                                      <p:to>
                                        <p:strVal val="visible"/>
                                      </p:to>
                                    </p:set>
                                    <p:animEffect transition="in" filter="fade">
                                      <p:cBhvr>
                                        <p:cTn id="129" dur="500"/>
                                        <p:tgtEl>
                                          <p:spTgt spid="51">
                                            <p:txEl>
                                              <p:pRg st="27" end="27"/>
                                            </p:txEl>
                                          </p:spTgt>
                                        </p:tgtEl>
                                      </p:cBhvr>
                                    </p:animEffect>
                                    <p:anim calcmode="lin" valueType="num">
                                      <p:cBhvr>
                                        <p:cTn id="130" dur="500" fill="hold"/>
                                        <p:tgtEl>
                                          <p:spTgt spid="51">
                                            <p:txEl>
                                              <p:pRg st="27" end="27"/>
                                            </p:txEl>
                                          </p:spTgt>
                                        </p:tgtEl>
                                        <p:attrNameLst>
                                          <p:attrName>ppt_x</p:attrName>
                                        </p:attrNameLst>
                                      </p:cBhvr>
                                      <p:tavLst>
                                        <p:tav tm="0">
                                          <p:val>
                                            <p:strVal val="#ppt_x"/>
                                          </p:val>
                                        </p:tav>
                                        <p:tav tm="100000">
                                          <p:val>
                                            <p:strVal val="#ppt_x"/>
                                          </p:val>
                                        </p:tav>
                                      </p:tavLst>
                                    </p:anim>
                                    <p:anim calcmode="lin" valueType="num">
                                      <p:cBhvr>
                                        <p:cTn id="131" dur="500" fill="hold"/>
                                        <p:tgtEl>
                                          <p:spTgt spid="51">
                                            <p:txEl>
                                              <p:pRg st="27" end="27"/>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14"/>
                                        </p:tgtEl>
                                        <p:attrNameLst>
                                          <p:attrName>style.visibility</p:attrName>
                                        </p:attrNameLst>
                                      </p:cBhvr>
                                      <p:to>
                                        <p:strVal val="visible"/>
                                      </p:to>
                                    </p:set>
                                    <p:animEffect transition="in" filter="fade">
                                      <p:cBhvr>
                                        <p:cTn id="134" dur="500"/>
                                        <p:tgtEl>
                                          <p:spTgt spid="14"/>
                                        </p:tgtEl>
                                      </p:cBhvr>
                                    </p:animEffect>
                                    <p:anim calcmode="lin" valueType="num">
                                      <p:cBhvr>
                                        <p:cTn id="135" dur="500" fill="hold"/>
                                        <p:tgtEl>
                                          <p:spTgt spid="14"/>
                                        </p:tgtEl>
                                        <p:attrNameLst>
                                          <p:attrName>ppt_x</p:attrName>
                                        </p:attrNameLst>
                                      </p:cBhvr>
                                      <p:tavLst>
                                        <p:tav tm="0">
                                          <p:val>
                                            <p:strVal val="#ppt_x"/>
                                          </p:val>
                                        </p:tav>
                                        <p:tav tm="100000">
                                          <p:val>
                                            <p:strVal val="#ppt_x"/>
                                          </p:val>
                                        </p:tav>
                                      </p:tavLst>
                                    </p:anim>
                                    <p:anim calcmode="lin" valueType="num">
                                      <p:cBhvr>
                                        <p:cTn id="13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Microsoft Graph </a:t>
            </a:r>
          </a:p>
        </p:txBody>
      </p:sp>
      <p:sp>
        <p:nvSpPr>
          <p:cNvPr id="3" name="Text Placeholder 2"/>
          <p:cNvSpPr>
            <a:spLocks noGrp="1"/>
          </p:cNvSpPr>
          <p:nvPr>
            <p:ph type="body" sz="quarter" idx="4294967295"/>
          </p:nvPr>
        </p:nvSpPr>
        <p:spPr>
          <a:xfrm>
            <a:off x="488556" y="1749426"/>
            <a:ext cx="4553344" cy="868363"/>
          </a:xfrm>
        </p:spPr>
        <p:txBody>
          <a:bodyPr/>
          <a:lstStyle/>
          <a:p>
            <a:pPr marL="0" indent="0">
              <a:buNone/>
            </a:pPr>
            <a:r>
              <a:rPr lang="en-US" sz="2646" dirty="0">
                <a:gradFill>
                  <a:gsLst>
                    <a:gs pos="2917">
                      <a:schemeClr val="tx1"/>
                    </a:gs>
                    <a:gs pos="30000">
                      <a:schemeClr val="tx1"/>
                    </a:gs>
                  </a:gsLst>
                  <a:lin ang="5400000" scaled="0"/>
                </a:gradFill>
              </a:rPr>
              <a:t>Get </a:t>
            </a:r>
            <a:r>
              <a:rPr lang="en-US" sz="2646" dirty="0">
                <a:solidFill>
                  <a:schemeClr val="accent1"/>
                </a:solidFill>
              </a:rPr>
              <a:t>content</a:t>
            </a:r>
            <a:r>
              <a:rPr lang="en-US" sz="2646" dirty="0">
                <a:gradFill>
                  <a:gsLst>
                    <a:gs pos="2917">
                      <a:schemeClr val="tx1"/>
                    </a:gs>
                    <a:gs pos="30000">
                      <a:schemeClr val="tx1"/>
                    </a:gs>
                  </a:gsLst>
                  <a:lin ang="5400000" scaled="0"/>
                </a:gradFill>
              </a:rPr>
              <a:t> for email, calendar, files, tasks, sites, notes &amp; more</a:t>
            </a:r>
          </a:p>
        </p:txBody>
      </p:sp>
      <p:sp>
        <p:nvSpPr>
          <p:cNvPr id="51" name="TextBox 50"/>
          <p:cNvSpPr txBox="1"/>
          <p:nvPr/>
        </p:nvSpPr>
        <p:spPr>
          <a:xfrm>
            <a:off x="5127550" y="857615"/>
            <a:ext cx="4042744" cy="5142770"/>
          </a:xfrm>
          <a:prstGeom prst="rect">
            <a:avLst/>
          </a:prstGeom>
          <a:solidFill>
            <a:schemeClr val="bg1"/>
          </a:solidFill>
          <a:effectLst>
            <a:outerShdw blurRad="50800" dist="38100" dir="10800000" algn="r" rotWithShape="0">
              <a:prstClr val="black">
                <a:alpha val="40000"/>
              </a:prstClr>
            </a:outerShdw>
          </a:effectLst>
        </p:spPr>
        <p:txBody>
          <a:bodyPr wrap="square" lIns="201696" tIns="109682" rIns="137102" bIns="109682" rtlCol="0">
            <a:noAutofit/>
          </a:bodyPr>
          <a:lstStyle/>
          <a:p>
            <a:pPr defTabSz="698973">
              <a:defRPr/>
            </a:pPr>
            <a:endParaRPr lang="en-US" sz="1176">
              <a:solidFill>
                <a:srgbClr val="353535"/>
              </a:solidFill>
              <a:latin typeface="Consolas" panose="020B0609020204030204" pitchFamily="49" charset="0"/>
              <a:ea typeface="Segoe UI" pitchFamily="34" charset="0"/>
              <a:cs typeface="Segoe UI" pitchFamily="34" charset="0"/>
            </a:endParaRPr>
          </a:p>
          <a:p>
            <a:pPr defTabSz="698973">
              <a:defRPr/>
            </a:pPr>
            <a:endParaRPr lang="en-US" sz="1176">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/me/drive/root/…</a:t>
            </a:r>
          </a:p>
          <a:p>
            <a:pPr defTabSz="698973">
              <a:defRPr/>
            </a:pPr>
            <a:r>
              <a:rPr lang="en-US" sz="1029">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a:solidFill>
                  <a:srgbClr val="353535"/>
                </a:solidFill>
                <a:latin typeface="Consolas" panose="020B0609020204030204" pitchFamily="49" charset="0"/>
                <a:ea typeface="Segoe UI" pitchFamily="34" charset="0"/>
                <a:cs typeface="Segoe UI" pitchFamily="34" charset="0"/>
              </a:rPr>
              <a:t>  {"name": "proposal.pptx",… },</a:t>
            </a:r>
          </a:p>
          <a:p>
            <a:pPr defTabSz="698973">
              <a:defRPr/>
            </a:pPr>
            <a:r>
              <a:rPr lang="en-US" sz="1029">
                <a:solidFill>
                  <a:srgbClr val="353535"/>
                </a:solidFill>
                <a:latin typeface="Consolas" panose="020B0609020204030204" pitchFamily="49" charset="0"/>
                <a:ea typeface="Segoe UI" pitchFamily="34" charset="0"/>
                <a:cs typeface="Segoe UI" pitchFamily="34" charset="0"/>
              </a:rPr>
              <a:t>  {"name": "forecast.xlsx",… }</a:t>
            </a:r>
          </a:p>
          <a:p>
            <a:pPr defTabSz="698973">
              <a:defRPr/>
            </a:pPr>
            <a:r>
              <a:rPr lang="en-US" sz="1029">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/drives/items/{id}/workbook</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/me/messages</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/me/events</a:t>
            </a:r>
          </a:p>
          <a:p>
            <a:pPr defTabSz="698973">
              <a:defRPr/>
            </a:pPr>
            <a:endParaRPr lang="en-US" sz="1029" b="1">
              <a:solidFill>
                <a:srgbClr val="0078D7"/>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/me/contacts</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/me/</a:t>
            </a:r>
            <a:r>
              <a:rPr lang="en-US" sz="1176" b="1" err="1">
                <a:solidFill>
                  <a:srgbClr val="0078D7"/>
                </a:solidFill>
                <a:latin typeface="Consolas" panose="020B0609020204030204" pitchFamily="49" charset="0"/>
                <a:ea typeface="Segoe UI" pitchFamily="34" charset="0"/>
                <a:cs typeface="Segoe UI" pitchFamily="34" charset="0"/>
              </a:rPr>
              <a:t>onenote</a:t>
            </a:r>
            <a:r>
              <a:rPr lang="en-US" sz="1176" b="1">
                <a:solidFill>
                  <a:srgbClr val="0078D7"/>
                </a:solidFill>
                <a:latin typeface="Consolas" panose="020B0609020204030204" pitchFamily="49" charset="0"/>
                <a:ea typeface="Segoe UI" pitchFamily="34" charset="0"/>
                <a:cs typeface="Segoe UI" pitchFamily="34" charset="0"/>
              </a:rPr>
              <a:t>/notebooks </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/me/planner/tasks</a:t>
            </a:r>
          </a:p>
          <a:p>
            <a:pPr defTabSz="698973">
              <a:defRPr/>
            </a:pPr>
            <a:endParaRPr lang="en-US" sz="1029" b="1">
              <a:solidFill>
                <a:srgbClr val="0078D7"/>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/me/devices</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/sites:/teams/</a:t>
            </a:r>
            <a:r>
              <a:rPr lang="en-US" sz="1176" b="1" err="1">
                <a:solidFill>
                  <a:srgbClr val="0078D7"/>
                </a:solidFill>
                <a:latin typeface="Consolas" panose="020B0609020204030204" pitchFamily="49" charset="0"/>
                <a:ea typeface="Segoe UI" pitchFamily="34" charset="0"/>
                <a:cs typeface="Segoe UI" pitchFamily="34" charset="0"/>
              </a:rPr>
              <a:t>opg</a:t>
            </a:r>
            <a:r>
              <a:rPr lang="en-US" sz="1176" b="1">
                <a:solidFill>
                  <a:srgbClr val="0078D7"/>
                </a:solidFill>
                <a:latin typeface="Consolas" panose="020B0609020204030204" pitchFamily="49" charset="0"/>
                <a:ea typeface="Segoe UI" pitchFamily="34" charset="0"/>
                <a:cs typeface="Segoe UI" pitchFamily="34" charset="0"/>
              </a:rPr>
              <a:t>:/</a:t>
            </a:r>
          </a:p>
          <a:p>
            <a:pPr defTabSz="698973">
              <a:defRPr/>
            </a:pPr>
            <a:endParaRPr lang="en-US" sz="1029" b="1">
              <a:solidFill>
                <a:srgbClr val="0078D7"/>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/sites:/teams/</a:t>
            </a:r>
            <a:r>
              <a:rPr lang="en-US" sz="1176" b="1" err="1">
                <a:solidFill>
                  <a:srgbClr val="0078D7"/>
                </a:solidFill>
                <a:latin typeface="Consolas" panose="020B0609020204030204" pitchFamily="49" charset="0"/>
                <a:ea typeface="Segoe UI" pitchFamily="34" charset="0"/>
                <a:cs typeface="Segoe UI" pitchFamily="34" charset="0"/>
              </a:rPr>
              <a:t>opg</a:t>
            </a:r>
            <a:r>
              <a:rPr lang="en-US" sz="1176" b="1">
                <a:solidFill>
                  <a:srgbClr val="0078D7"/>
                </a:solidFill>
                <a:latin typeface="Consolas" panose="020B0609020204030204" pitchFamily="49" charset="0"/>
                <a:ea typeface="Segoe UI" pitchFamily="34" charset="0"/>
                <a:cs typeface="Segoe UI" pitchFamily="34" charset="0"/>
              </a:rPr>
              <a:t>:/lists</a:t>
            </a:r>
          </a:p>
          <a:p>
            <a:pPr defTabSz="698973">
              <a:defRPr/>
            </a:pPr>
            <a:endParaRPr lang="en-US" sz="1029" b="1">
              <a:solidFill>
                <a:srgbClr val="0078D7"/>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 </a:t>
            </a:r>
            <a:r>
              <a:rPr lang="en-US" sz="1176" b="1">
                <a:solidFill>
                  <a:srgbClr val="0078D7"/>
                </a:solidFill>
                <a:latin typeface="Consolas" panose="020B0609020204030204" pitchFamily="49" charset="0"/>
                <a:ea typeface="Segoe UI" pitchFamily="34" charset="0"/>
                <a:cs typeface="Segoe UI" pitchFamily="34" charset="0"/>
              </a:rPr>
              <a:t>/groups/{id}/conversations</a:t>
            </a:r>
          </a:p>
          <a:p>
            <a:pPr defTabSz="698973">
              <a:defRPr/>
            </a:pPr>
            <a:endParaRPr lang="en-US" sz="1029" b="1">
              <a:solidFill>
                <a:srgbClr val="0078D7"/>
              </a:solidFill>
              <a:latin typeface="Consolas" panose="020B0609020204030204" pitchFamily="49" charset="0"/>
              <a:ea typeface="Segoe UI" pitchFamily="34" charset="0"/>
              <a:cs typeface="Segoe UI" pitchFamily="34" charset="0"/>
            </a:endParaRPr>
          </a:p>
          <a:p>
            <a:pPr defTabSz="698973">
              <a:defRPr/>
            </a:pPr>
            <a:endParaRPr lang="en-US" sz="1176" b="1">
              <a:solidFill>
                <a:srgbClr val="0078D7"/>
              </a:solidFill>
              <a:latin typeface="Consolas" panose="020B0609020204030204" pitchFamily="49" charset="0"/>
              <a:ea typeface="Segoe UI" pitchFamily="34" charset="0"/>
              <a:cs typeface="Segoe UI" pitchFamily="34" charset="0"/>
            </a:endParaRPr>
          </a:p>
          <a:p>
            <a:pPr defTabSz="698973">
              <a:defRPr/>
            </a:pPr>
            <a:endParaRPr lang="en-US" sz="882">
              <a:solidFill>
                <a:srgbClr val="353535"/>
              </a:solidFill>
              <a:latin typeface="Consolas" panose="020B0609020204030204" pitchFamily="49" charset="0"/>
              <a:ea typeface="Segoe UI" pitchFamily="34" charset="0"/>
              <a:cs typeface="Segoe UI" pitchFamily="34" charset="0"/>
            </a:endParaRPr>
          </a:p>
          <a:p>
            <a:pPr defTabSz="698973">
              <a:defRPr/>
            </a:pPr>
            <a:endParaRPr lang="en-US" sz="809">
              <a:solidFill>
                <a:srgbClr val="353535"/>
              </a:solidFill>
              <a:latin typeface="Consolas" panose="020B0609020204030204" pitchFamily="49" charset="0"/>
              <a:ea typeface="Segoe UI" pitchFamily="34" charset="0"/>
              <a:cs typeface="Segoe UI" pitchFamily="34" charset="0"/>
            </a:endParaRPr>
          </a:p>
          <a:p>
            <a:pPr defTabSz="698973">
              <a:defRPr/>
            </a:pPr>
            <a:endParaRPr lang="en-US" sz="809">
              <a:solidFill>
                <a:srgbClr val="353535"/>
              </a:solidFill>
              <a:latin typeface="Consolas" panose="020B0609020204030204" pitchFamily="49" charset="0"/>
              <a:ea typeface="Segoe UI" pitchFamily="34" charset="0"/>
              <a:cs typeface="Segoe UI" pitchFamily="34" charset="0"/>
            </a:endParaRPr>
          </a:p>
          <a:p>
            <a:pPr defTabSz="698973">
              <a:defRPr/>
            </a:pPr>
            <a:r>
              <a:rPr lang="en-US" sz="809">
                <a:solidFill>
                  <a:srgbClr val="353535"/>
                </a:solidFill>
                <a:latin typeface="Consolas" panose="020B0609020204030204" pitchFamily="49" charset="0"/>
                <a:ea typeface="Segoe UI" pitchFamily="34" charset="0"/>
                <a:cs typeface="Segoe UI" pitchFamily="34" charset="0"/>
              </a:rPr>
              <a:t>`</a:t>
            </a:r>
          </a:p>
        </p:txBody>
      </p:sp>
      <p:cxnSp>
        <p:nvCxnSpPr>
          <p:cNvPr id="78" name="Straight Connector 77"/>
          <p:cNvCxnSpPr>
            <a:cxnSpLocks/>
          </p:cNvCxnSpPr>
          <p:nvPr/>
        </p:nvCxnSpPr>
        <p:spPr>
          <a:xfrm flipH="1">
            <a:off x="2288760" y="3423478"/>
            <a:ext cx="303805" cy="42471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flipV="1">
            <a:off x="2329382" y="4000463"/>
            <a:ext cx="1053286" cy="29379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cxnSpLocks/>
          </p:cNvCxnSpPr>
          <p:nvPr/>
        </p:nvCxnSpPr>
        <p:spPr>
          <a:xfrm>
            <a:off x="1489557" y="3607165"/>
            <a:ext cx="721240" cy="33901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a:endCxn id="74" idx="18"/>
          </p:cNvCxnSpPr>
          <p:nvPr/>
        </p:nvCxnSpPr>
        <p:spPr>
          <a:xfrm>
            <a:off x="2318252" y="4070902"/>
            <a:ext cx="562432" cy="89429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flipV="1">
            <a:off x="1300999" y="4016632"/>
            <a:ext cx="895104" cy="47026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p:cNvCxnSpPr>
          <p:nvPr/>
        </p:nvCxnSpPr>
        <p:spPr>
          <a:xfrm flipV="1">
            <a:off x="1917526" y="4095515"/>
            <a:ext cx="323073" cy="100144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733BFFD-5AB7-47C5-B610-5E8D1122A412}"/>
              </a:ext>
            </a:extLst>
          </p:cNvPr>
          <p:cNvCxnSpPr>
            <a:cxnSpLocks/>
            <a:stCxn id="45" idx="8"/>
          </p:cNvCxnSpPr>
          <p:nvPr/>
        </p:nvCxnSpPr>
        <p:spPr>
          <a:xfrm flipH="1">
            <a:off x="2298394" y="3723710"/>
            <a:ext cx="1214664" cy="23113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050807" y="3701898"/>
            <a:ext cx="419003" cy="531638"/>
            <a:chOff x="2789237" y="3868422"/>
            <a:chExt cx="569873" cy="723064"/>
          </a:xfrm>
        </p:grpSpPr>
        <p:grpSp>
          <p:nvGrpSpPr>
            <p:cNvPr id="71" name="Group 70"/>
            <p:cNvGrpSpPr/>
            <p:nvPr/>
          </p:nvGrpSpPr>
          <p:grpSpPr>
            <a:xfrm>
              <a:off x="2862317" y="4005162"/>
              <a:ext cx="466169" cy="466169"/>
              <a:chOff x="916973" y="3607407"/>
              <a:chExt cx="820389" cy="822960"/>
            </a:xfrm>
          </p:grpSpPr>
          <p:sp>
            <p:nvSpPr>
              <p:cNvPr id="84" name="Oval 83"/>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85"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pic>
          <p:nvPicPr>
            <p:cNvPr id="86" name="Picture 85"/>
            <p:cNvPicPr>
              <a:picLocks/>
            </p:cNvPicPr>
            <p:nvPr/>
          </p:nvPicPr>
          <p:blipFill>
            <a:blip r:embed="rId3"/>
            <a:stretch>
              <a:fillRect/>
            </a:stretch>
          </p:blipFill>
          <p:spPr>
            <a:xfrm>
              <a:off x="2789237" y="3868422"/>
              <a:ext cx="569873" cy="723064"/>
            </a:xfrm>
            <a:prstGeom prst="rect">
              <a:avLst/>
            </a:prstGeom>
          </p:spPr>
        </p:pic>
      </p:grpSp>
      <p:grpSp>
        <p:nvGrpSpPr>
          <p:cNvPr id="48" name="Group 47"/>
          <p:cNvGrpSpPr/>
          <p:nvPr/>
        </p:nvGrpSpPr>
        <p:grpSpPr>
          <a:xfrm>
            <a:off x="1111539" y="4331398"/>
            <a:ext cx="342754" cy="342754"/>
            <a:chOff x="942627" y="3529405"/>
            <a:chExt cx="820389" cy="822960"/>
          </a:xfrm>
        </p:grpSpPr>
        <p:sp>
          <p:nvSpPr>
            <p:cNvPr id="49" name="Oval 48"/>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3"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66" name="TextBox 65"/>
          <p:cNvSpPr txBox="1"/>
          <p:nvPr/>
        </p:nvSpPr>
        <p:spPr>
          <a:xfrm>
            <a:off x="488557" y="4295854"/>
            <a:ext cx="660967"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Email</a:t>
            </a:r>
          </a:p>
        </p:txBody>
      </p:sp>
      <p:grpSp>
        <p:nvGrpSpPr>
          <p:cNvPr id="57" name="Group 56"/>
          <p:cNvGrpSpPr/>
          <p:nvPr/>
        </p:nvGrpSpPr>
        <p:grpSpPr>
          <a:xfrm>
            <a:off x="2428091" y="3195312"/>
            <a:ext cx="342754" cy="342754"/>
            <a:chOff x="4750202" y="3174487"/>
            <a:chExt cx="820389" cy="822960"/>
          </a:xfrm>
        </p:grpSpPr>
        <p:sp>
          <p:nvSpPr>
            <p:cNvPr id="58" name="Oval 57"/>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9" name="Freeform 124"/>
            <p:cNvSpPr>
              <a:spLocks noEditPoints="1"/>
            </p:cNvSpPr>
            <p:nvPr/>
          </p:nvSpPr>
          <p:spPr bwMode="auto">
            <a:xfrm>
              <a:off x="4963544" y="3393709"/>
              <a:ext cx="393704" cy="386074"/>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67" name="TextBox 66"/>
          <p:cNvSpPr txBox="1"/>
          <p:nvPr/>
        </p:nvSpPr>
        <p:spPr>
          <a:xfrm>
            <a:off x="2087798" y="2783565"/>
            <a:ext cx="1101793"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Documents</a:t>
            </a:r>
          </a:p>
        </p:txBody>
      </p:sp>
      <p:grpSp>
        <p:nvGrpSpPr>
          <p:cNvPr id="60" name="Group 59"/>
          <p:cNvGrpSpPr/>
          <p:nvPr/>
        </p:nvGrpSpPr>
        <p:grpSpPr>
          <a:xfrm>
            <a:off x="1742368" y="4999195"/>
            <a:ext cx="342754" cy="342754"/>
            <a:chOff x="3251137" y="3045890"/>
            <a:chExt cx="820389" cy="822960"/>
          </a:xfrm>
        </p:grpSpPr>
        <p:sp>
          <p:nvSpPr>
            <p:cNvPr id="61" name="Oval 60"/>
            <p:cNvSpPr/>
            <p:nvPr/>
          </p:nvSpPr>
          <p:spPr bwMode="auto">
            <a:xfrm>
              <a:off x="3251137" y="3045890"/>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62" name="Freeform 137"/>
            <p:cNvSpPr>
              <a:spLocks noEditPoints="1"/>
            </p:cNvSpPr>
            <p:nvPr/>
          </p:nvSpPr>
          <p:spPr bwMode="auto">
            <a:xfrm>
              <a:off x="3460778" y="3215036"/>
              <a:ext cx="401107" cy="484669"/>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68" name="TextBox 67"/>
          <p:cNvSpPr txBox="1"/>
          <p:nvPr/>
        </p:nvSpPr>
        <p:spPr>
          <a:xfrm>
            <a:off x="835654" y="4965192"/>
            <a:ext cx="907830"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Contacts</a:t>
            </a:r>
          </a:p>
        </p:txBody>
      </p:sp>
      <p:grpSp>
        <p:nvGrpSpPr>
          <p:cNvPr id="63" name="Group 62"/>
          <p:cNvGrpSpPr/>
          <p:nvPr/>
        </p:nvGrpSpPr>
        <p:grpSpPr>
          <a:xfrm>
            <a:off x="1287272" y="3393748"/>
            <a:ext cx="342754" cy="342754"/>
            <a:chOff x="5474685" y="1406711"/>
            <a:chExt cx="820389" cy="822960"/>
          </a:xfrm>
        </p:grpSpPr>
        <p:sp>
          <p:nvSpPr>
            <p:cNvPr id="64" name="Oval 63"/>
            <p:cNvSpPr/>
            <p:nvPr/>
          </p:nvSpPr>
          <p:spPr bwMode="auto">
            <a:xfrm>
              <a:off x="5474685" y="1406711"/>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pic>
          <p:nvPicPr>
            <p:cNvPr id="65" name="Graphic 64" descr="Flip Calenda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0309" y="1519840"/>
              <a:ext cx="595158" cy="595158"/>
            </a:xfrm>
            <a:prstGeom prst="rect">
              <a:avLst/>
            </a:prstGeom>
          </p:spPr>
        </p:pic>
      </p:grpSp>
      <p:sp>
        <p:nvSpPr>
          <p:cNvPr id="69" name="TextBox 68"/>
          <p:cNvSpPr txBox="1"/>
          <p:nvPr/>
        </p:nvSpPr>
        <p:spPr>
          <a:xfrm>
            <a:off x="448948" y="3354761"/>
            <a:ext cx="920654"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Calendar</a:t>
            </a:r>
          </a:p>
        </p:txBody>
      </p:sp>
      <p:grpSp>
        <p:nvGrpSpPr>
          <p:cNvPr id="54" name="Group 53"/>
          <p:cNvGrpSpPr/>
          <p:nvPr/>
        </p:nvGrpSpPr>
        <p:grpSpPr>
          <a:xfrm>
            <a:off x="3303761" y="4151701"/>
            <a:ext cx="342754" cy="342754"/>
            <a:chOff x="4795139" y="3188817"/>
            <a:chExt cx="820389" cy="822960"/>
          </a:xfrm>
        </p:grpSpPr>
        <p:sp>
          <p:nvSpPr>
            <p:cNvPr id="55" name="Oval 54"/>
            <p:cNvSpPr/>
            <p:nvPr/>
          </p:nvSpPr>
          <p:spPr bwMode="auto">
            <a:xfrm>
              <a:off x="4795139" y="318881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6" name="Freeform 114"/>
            <p:cNvSpPr>
              <a:spLocks noChangeAspect="1" noEditPoints="1"/>
            </p:cNvSpPr>
            <p:nvPr/>
          </p:nvSpPr>
          <p:spPr bwMode="auto">
            <a:xfrm>
              <a:off x="5037124" y="3403930"/>
              <a:ext cx="336418" cy="392734"/>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70" name="TextBox 69"/>
          <p:cNvSpPr txBox="1"/>
          <p:nvPr/>
        </p:nvSpPr>
        <p:spPr>
          <a:xfrm>
            <a:off x="3608129" y="4127816"/>
            <a:ext cx="644553"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Tasks</a:t>
            </a:r>
          </a:p>
        </p:txBody>
      </p:sp>
      <p:grpSp>
        <p:nvGrpSpPr>
          <p:cNvPr id="72" name="Group 71"/>
          <p:cNvGrpSpPr/>
          <p:nvPr/>
        </p:nvGrpSpPr>
        <p:grpSpPr>
          <a:xfrm>
            <a:off x="2736991" y="4845144"/>
            <a:ext cx="342754" cy="342754"/>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b="1">
                <a:solidFill>
                  <a:srgbClr val="0171C7"/>
                </a:solidFill>
                <a:latin typeface="Calibri" panose="020F0502020204030204"/>
              </a:endParaRPr>
            </a:p>
          </p:txBody>
        </p:sp>
      </p:grpSp>
      <p:sp>
        <p:nvSpPr>
          <p:cNvPr id="77" name="TextBox 76"/>
          <p:cNvSpPr txBox="1"/>
          <p:nvPr/>
        </p:nvSpPr>
        <p:spPr>
          <a:xfrm>
            <a:off x="3068029" y="4816296"/>
            <a:ext cx="944698"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Meetings</a:t>
            </a:r>
          </a:p>
        </p:txBody>
      </p:sp>
      <p:grpSp>
        <p:nvGrpSpPr>
          <p:cNvPr id="43" name="Group 42">
            <a:extLst>
              <a:ext uri="{FF2B5EF4-FFF2-40B4-BE49-F238E27FC236}">
                <a16:creationId xmlns:a16="http://schemas.microsoft.com/office/drawing/2014/main" id="{F6ACF692-9A9E-41D0-8E28-A21A4E15D714}"/>
              </a:ext>
            </a:extLst>
          </p:cNvPr>
          <p:cNvGrpSpPr/>
          <p:nvPr/>
        </p:nvGrpSpPr>
        <p:grpSpPr>
          <a:xfrm>
            <a:off x="3397608" y="3554986"/>
            <a:ext cx="342754" cy="342754"/>
            <a:chOff x="4750202" y="3174487"/>
            <a:chExt cx="820389" cy="822960"/>
          </a:xfrm>
        </p:grpSpPr>
        <p:sp>
          <p:nvSpPr>
            <p:cNvPr id="44" name="Oval 43">
              <a:extLst>
                <a:ext uri="{FF2B5EF4-FFF2-40B4-BE49-F238E27FC236}">
                  <a16:creationId xmlns:a16="http://schemas.microsoft.com/office/drawing/2014/main" id="{2952849C-5F1B-4143-95E5-ECB66521033A}"/>
                </a:ext>
              </a:extLst>
            </p:cNvPr>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5" name="Freeform 124">
              <a:extLst>
                <a:ext uri="{FF2B5EF4-FFF2-40B4-BE49-F238E27FC236}">
                  <a16:creationId xmlns:a16="http://schemas.microsoft.com/office/drawing/2014/main" id="{3B373577-F562-464A-B93C-2F560E6DCC98}"/>
                </a:ext>
              </a:extLst>
            </p:cNvPr>
            <p:cNvSpPr>
              <a:spLocks noEditPoints="1"/>
            </p:cNvSpPr>
            <p:nvPr/>
          </p:nvSpPr>
          <p:spPr bwMode="auto">
            <a:xfrm>
              <a:off x="4963544" y="3393709"/>
              <a:ext cx="393704" cy="386074"/>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46" name="TextBox 45">
            <a:extLst>
              <a:ext uri="{FF2B5EF4-FFF2-40B4-BE49-F238E27FC236}">
                <a16:creationId xmlns:a16="http://schemas.microsoft.com/office/drawing/2014/main" id="{5D5A7C50-84C6-4AED-97D2-C9C687943DBE}"/>
              </a:ext>
            </a:extLst>
          </p:cNvPr>
          <p:cNvSpPr txBox="1"/>
          <p:nvPr/>
        </p:nvSpPr>
        <p:spPr>
          <a:xfrm>
            <a:off x="3740361" y="3523890"/>
            <a:ext cx="605118"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Sites</a:t>
            </a:r>
          </a:p>
        </p:txBody>
      </p:sp>
    </p:spTree>
    <p:extLst>
      <p:ext uri="{BB962C8B-B14F-4D97-AF65-F5344CB8AC3E}">
        <p14:creationId xmlns:p14="http://schemas.microsoft.com/office/powerpoint/2010/main" val="412216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Microsoft Graph </a:t>
            </a:r>
          </a:p>
        </p:txBody>
      </p:sp>
      <p:sp>
        <p:nvSpPr>
          <p:cNvPr id="3" name="Text Placeholder 2"/>
          <p:cNvSpPr>
            <a:spLocks noGrp="1"/>
          </p:cNvSpPr>
          <p:nvPr>
            <p:ph type="body" sz="quarter" idx="4294967295"/>
          </p:nvPr>
        </p:nvSpPr>
        <p:spPr>
          <a:xfrm>
            <a:off x="592111" y="1749425"/>
            <a:ext cx="4449789" cy="503238"/>
          </a:xfrm>
        </p:spPr>
        <p:txBody>
          <a:bodyPr/>
          <a:lstStyle/>
          <a:p>
            <a:pPr marL="0" indent="0">
              <a:buNone/>
            </a:pPr>
            <a:r>
              <a:rPr lang="en-US" sz="2646" dirty="0">
                <a:gradFill>
                  <a:gsLst>
                    <a:gs pos="2917">
                      <a:schemeClr val="tx1"/>
                    </a:gs>
                    <a:gs pos="30000">
                      <a:schemeClr val="tx1"/>
                    </a:gs>
                  </a:gsLst>
                  <a:lin ang="5400000" scaled="0"/>
                </a:gradFill>
              </a:rPr>
              <a:t>Get </a:t>
            </a:r>
            <a:r>
              <a:rPr lang="en-US" sz="2646" dirty="0">
                <a:solidFill>
                  <a:schemeClr val="accent1"/>
                </a:solidFill>
              </a:rPr>
              <a:t>insights</a:t>
            </a:r>
            <a:r>
              <a:rPr lang="en-US" sz="2646" dirty="0">
                <a:gradFill>
                  <a:gsLst>
                    <a:gs pos="2917">
                      <a:schemeClr val="tx1"/>
                    </a:gs>
                    <a:gs pos="30000">
                      <a:schemeClr val="tx1"/>
                    </a:gs>
                  </a:gsLst>
                  <a:lin ang="5400000" scaled="0"/>
                </a:gradFill>
              </a:rPr>
              <a:t> based on activities</a:t>
            </a:r>
          </a:p>
        </p:txBody>
      </p:sp>
      <p:sp>
        <p:nvSpPr>
          <p:cNvPr id="51" name="TextBox 50"/>
          <p:cNvSpPr txBox="1"/>
          <p:nvPr/>
        </p:nvSpPr>
        <p:spPr>
          <a:xfrm>
            <a:off x="5127551" y="857616"/>
            <a:ext cx="4016450" cy="5142770"/>
          </a:xfrm>
          <a:prstGeom prst="rect">
            <a:avLst/>
          </a:prstGeom>
          <a:solidFill>
            <a:schemeClr val="bg1"/>
          </a:solidFill>
          <a:effectLst>
            <a:outerShdw blurRad="50800" dist="38100" dir="10800000" algn="r" rotWithShape="0">
              <a:prstClr val="black">
                <a:alpha val="40000"/>
              </a:prstClr>
            </a:outerShdw>
          </a:effectLst>
        </p:spPr>
        <p:txBody>
          <a:bodyPr wrap="square" lIns="201696" tIns="109682" rIns="137102" bIns="109682" rtlCol="0">
            <a:noAutofit/>
          </a:bodyPr>
          <a:lstStyle/>
          <a:p>
            <a:pPr defTabSz="698973">
              <a:defRPr/>
            </a:pPr>
            <a:endParaRPr lang="en-US" sz="1176"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/me/insights/trending</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"presentation.pptx",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"forecast.xlsx",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/me/drive/recent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"guidelines.pptx",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"budget.xlsx",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people/?$search="topic: planning"</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"value"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"Data",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Worf</a:t>
            </a: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POST: </a:t>
            </a:r>
            <a:r>
              <a:rPr lang="en-US" sz="1176" b="1" dirty="0">
                <a:solidFill>
                  <a:srgbClr val="0078D7"/>
                </a:solidFill>
                <a:latin typeface="Consolas" panose="020B0609020204030204" pitchFamily="49" charset="0"/>
                <a:ea typeface="Segoe UI" pitchFamily="34" charset="0"/>
                <a:cs typeface="Segoe UI" pitchFamily="34" charset="0"/>
              </a:rPr>
              <a:t>/me/</a:t>
            </a:r>
            <a:r>
              <a:rPr lang="en-US" sz="1176" b="1" dirty="0" err="1">
                <a:solidFill>
                  <a:srgbClr val="0078D7"/>
                </a:solidFill>
                <a:latin typeface="Consolas" panose="020B0609020204030204" pitchFamily="49" charset="0"/>
                <a:ea typeface="Segoe UI" pitchFamily="34" charset="0"/>
                <a:cs typeface="Segoe UI" pitchFamily="34" charset="0"/>
              </a:rPr>
              <a:t>findMeetingTimes</a:t>
            </a:r>
            <a:endParaRPr lang="en-US" sz="1176" b="1" dirty="0">
              <a:solidFill>
                <a:srgbClr val="0078D7"/>
              </a:solidFill>
              <a:latin typeface="Consolas" panose="020B0609020204030204" pitchFamily="49" charset="0"/>
              <a:ea typeface="Segoe UI" pitchFamily="34" charset="0"/>
              <a:cs typeface="Segoe UI" pitchFamily="34" charset="0"/>
            </a:endParaRP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"attendees":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"type": "required",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emailAddress</a:t>
            </a: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"address": "riker@contoso.com"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meetingDuration</a:t>
            </a:r>
            <a:r>
              <a:rPr lang="en-US" sz="1029" dirty="0">
                <a:solidFill>
                  <a:srgbClr val="353535"/>
                </a:solidFill>
                <a:latin typeface="Consolas" panose="020B0609020204030204" pitchFamily="49" charset="0"/>
                <a:ea typeface="Segoe UI" pitchFamily="34" charset="0"/>
                <a:cs typeface="Segoe UI" pitchFamily="34" charset="0"/>
              </a:rPr>
              <a:t>": "2h"</a:t>
            </a:r>
          </a:p>
          <a:p>
            <a:pPr defTabSz="698973">
              <a:defRPr/>
            </a:pPr>
            <a:r>
              <a:rPr lang="en-US" sz="882" dirty="0">
                <a:solidFill>
                  <a:srgbClr val="353535"/>
                </a:solidFill>
                <a:latin typeface="Consolas" panose="020B0609020204030204" pitchFamily="49" charset="0"/>
                <a:ea typeface="Segoe UI" pitchFamily="34" charset="0"/>
                <a:cs typeface="Segoe UI" pitchFamily="34" charset="0"/>
              </a:rPr>
              <a:t>}</a:t>
            </a:r>
            <a:endParaRPr lang="en-US" sz="809" dirty="0">
              <a:solidFill>
                <a:srgbClr val="353535"/>
              </a:solidFill>
              <a:latin typeface="Consolas" panose="020B0609020204030204" pitchFamily="49" charset="0"/>
              <a:ea typeface="Segoe UI" pitchFamily="34" charset="0"/>
              <a:cs typeface="Segoe UI" pitchFamily="34" charset="0"/>
            </a:endParaRPr>
          </a:p>
          <a:p>
            <a:pPr defTabSz="698973">
              <a:defRPr/>
            </a:pPr>
            <a:endParaRPr lang="en-US" sz="809" dirty="0">
              <a:solidFill>
                <a:srgbClr val="353535"/>
              </a:solidFill>
              <a:latin typeface="Consolas" panose="020B0609020204030204" pitchFamily="49" charset="0"/>
              <a:ea typeface="Segoe UI" pitchFamily="34" charset="0"/>
              <a:cs typeface="Segoe UI" pitchFamily="34" charset="0"/>
            </a:endParaRPr>
          </a:p>
        </p:txBody>
      </p:sp>
      <p:sp>
        <p:nvSpPr>
          <p:cNvPr id="67" name="TextBox 66"/>
          <p:cNvSpPr txBox="1"/>
          <p:nvPr/>
        </p:nvSpPr>
        <p:spPr>
          <a:xfrm>
            <a:off x="126799" y="2832356"/>
            <a:ext cx="1101793" cy="583917"/>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Trending</a:t>
            </a:r>
            <a:br>
              <a:rPr lang="en-US" sz="1324">
                <a:solidFill>
                  <a:srgbClr val="505050"/>
                </a:solidFill>
                <a:latin typeface="Segoe UI Semilight"/>
              </a:rPr>
            </a:br>
            <a:r>
              <a:rPr lang="en-US" sz="1324">
                <a:solidFill>
                  <a:srgbClr val="505050"/>
                </a:solidFill>
                <a:latin typeface="Segoe UI Semilight"/>
              </a:rPr>
              <a:t>Documents</a:t>
            </a:r>
          </a:p>
        </p:txBody>
      </p:sp>
      <p:sp>
        <p:nvSpPr>
          <p:cNvPr id="68" name="TextBox 67"/>
          <p:cNvSpPr txBox="1"/>
          <p:nvPr/>
        </p:nvSpPr>
        <p:spPr>
          <a:xfrm>
            <a:off x="3090663" y="4448454"/>
            <a:ext cx="1262154"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People I’m working with</a:t>
            </a:r>
          </a:p>
        </p:txBody>
      </p:sp>
      <p:sp>
        <p:nvSpPr>
          <p:cNvPr id="77" name="TextBox 76"/>
          <p:cNvSpPr txBox="1"/>
          <p:nvPr/>
        </p:nvSpPr>
        <p:spPr>
          <a:xfrm>
            <a:off x="118448" y="3732042"/>
            <a:ext cx="1199069" cy="767301"/>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Find me the best time to meet Ana</a:t>
            </a:r>
          </a:p>
        </p:txBody>
      </p:sp>
      <p:cxnSp>
        <p:nvCxnSpPr>
          <p:cNvPr id="78" name="Straight Connector 77"/>
          <p:cNvCxnSpPr>
            <a:cxnSpLocks/>
          </p:cNvCxnSpPr>
          <p:nvPr/>
        </p:nvCxnSpPr>
        <p:spPr>
          <a:xfrm>
            <a:off x="1457789" y="3206737"/>
            <a:ext cx="695664" cy="67023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flipV="1">
            <a:off x="2370334" y="4065861"/>
            <a:ext cx="514752" cy="56609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flipV="1">
            <a:off x="1371684" y="4019085"/>
            <a:ext cx="800272" cy="8607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0283" y="2455713"/>
            <a:ext cx="1180597"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Out of office</a:t>
            </a:r>
          </a:p>
        </p:txBody>
      </p:sp>
      <p:cxnSp>
        <p:nvCxnSpPr>
          <p:cNvPr id="36" name="Straight Connector 35"/>
          <p:cNvCxnSpPr>
            <a:cxnSpLocks/>
          </p:cNvCxnSpPr>
          <p:nvPr/>
        </p:nvCxnSpPr>
        <p:spPr>
          <a:xfrm flipV="1">
            <a:off x="2280920" y="3072907"/>
            <a:ext cx="379946" cy="806482"/>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4D728B8-AAE8-49C5-AFA7-9FC8BF67028D}"/>
              </a:ext>
            </a:extLst>
          </p:cNvPr>
          <p:cNvCxnSpPr>
            <a:cxnSpLocks/>
          </p:cNvCxnSpPr>
          <p:nvPr/>
        </p:nvCxnSpPr>
        <p:spPr>
          <a:xfrm flipH="1">
            <a:off x="2324047" y="3558814"/>
            <a:ext cx="1141484" cy="37121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9BF4C4B0-7BCB-4339-A75C-467FFC707ECA}"/>
              </a:ext>
            </a:extLst>
          </p:cNvPr>
          <p:cNvSpPr txBox="1"/>
          <p:nvPr/>
        </p:nvSpPr>
        <p:spPr>
          <a:xfrm>
            <a:off x="3217788" y="3703254"/>
            <a:ext cx="1772873" cy="583917"/>
          </a:xfrm>
          <a:prstGeom prst="rect">
            <a:avLst/>
          </a:prstGeom>
          <a:noFill/>
        </p:spPr>
        <p:txBody>
          <a:bodyPr wrap="square" lIns="134406" tIns="107525" rIns="134406" bIns="107525" rtlCol="0">
            <a:spAutoFit/>
          </a:bodyPr>
          <a:lstStyle>
            <a:defPPr>
              <a:defRPr lang="en-US"/>
            </a:defPPr>
            <a:lvl1pPr defTabSz="932418">
              <a:lnSpc>
                <a:spcPct val="90000"/>
              </a:lnSpc>
              <a:spcAft>
                <a:spcPts val="600"/>
              </a:spcAft>
              <a:defRPr>
                <a:solidFill>
                  <a:srgbClr val="0171C7"/>
                </a:solidFill>
                <a:latin typeface="Calibri" panose="020F0502020204030204"/>
              </a:defRPr>
            </a:lvl1pPr>
          </a:lstStyle>
          <a:p>
            <a:pPr defTabSz="685475">
              <a:spcAft>
                <a:spcPts val="441"/>
              </a:spcAft>
              <a:defRPr/>
            </a:pPr>
            <a:r>
              <a:rPr lang="en-US" sz="1324">
                <a:solidFill>
                  <a:srgbClr val="505050"/>
                </a:solidFill>
                <a:latin typeface="Segoe UI Semilight"/>
              </a:rPr>
              <a:t>Search people </a:t>
            </a:r>
            <a:br>
              <a:rPr lang="en-US" sz="1324">
                <a:solidFill>
                  <a:srgbClr val="505050"/>
                </a:solidFill>
                <a:latin typeface="Segoe UI Semilight"/>
              </a:rPr>
            </a:br>
            <a:r>
              <a:rPr lang="en-US" sz="1324">
                <a:solidFill>
                  <a:srgbClr val="505050"/>
                </a:solidFill>
                <a:latin typeface="Segoe UI Semilight"/>
              </a:rPr>
              <a:t>based on topics</a:t>
            </a:r>
          </a:p>
        </p:txBody>
      </p:sp>
      <p:cxnSp>
        <p:nvCxnSpPr>
          <p:cNvPr id="49" name="Straight Connector 48"/>
          <p:cNvCxnSpPr>
            <a:cxnSpLocks/>
          </p:cNvCxnSpPr>
          <p:nvPr/>
        </p:nvCxnSpPr>
        <p:spPr>
          <a:xfrm flipH="1">
            <a:off x="1494573" y="4065862"/>
            <a:ext cx="666648" cy="110417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2050807" y="3701898"/>
            <a:ext cx="419003" cy="531638"/>
            <a:chOff x="2789237" y="3868422"/>
            <a:chExt cx="569873" cy="723064"/>
          </a:xfrm>
        </p:grpSpPr>
        <p:grpSp>
          <p:nvGrpSpPr>
            <p:cNvPr id="62" name="Group 61"/>
            <p:cNvGrpSpPr/>
            <p:nvPr/>
          </p:nvGrpSpPr>
          <p:grpSpPr>
            <a:xfrm>
              <a:off x="2862317" y="4005162"/>
              <a:ext cx="466169" cy="466169"/>
              <a:chOff x="916973" y="3607407"/>
              <a:chExt cx="820389" cy="822960"/>
            </a:xfrm>
          </p:grpSpPr>
          <p:sp>
            <p:nvSpPr>
              <p:cNvPr id="64" name="Oval 63"/>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65"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pic>
          <p:nvPicPr>
            <p:cNvPr id="63" name="Picture 62"/>
            <p:cNvPicPr>
              <a:picLocks/>
            </p:cNvPicPr>
            <p:nvPr/>
          </p:nvPicPr>
          <p:blipFill>
            <a:blip r:embed="rId3"/>
            <a:stretch>
              <a:fillRect/>
            </a:stretch>
          </p:blipFill>
          <p:spPr>
            <a:xfrm>
              <a:off x="2789237" y="3868422"/>
              <a:ext cx="569873" cy="723064"/>
            </a:xfrm>
            <a:prstGeom prst="rect">
              <a:avLst/>
            </a:prstGeom>
          </p:spPr>
        </p:pic>
      </p:grpSp>
      <p:grpSp>
        <p:nvGrpSpPr>
          <p:cNvPr id="57" name="Group 56"/>
          <p:cNvGrpSpPr/>
          <p:nvPr/>
        </p:nvGrpSpPr>
        <p:grpSpPr>
          <a:xfrm>
            <a:off x="1223509" y="2952852"/>
            <a:ext cx="342754" cy="342754"/>
            <a:chOff x="4750202" y="3174487"/>
            <a:chExt cx="820389" cy="822960"/>
          </a:xfrm>
        </p:grpSpPr>
        <p:sp>
          <p:nvSpPr>
            <p:cNvPr id="58" name="Oval 57"/>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9"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72" name="Group 71"/>
          <p:cNvGrpSpPr/>
          <p:nvPr/>
        </p:nvGrpSpPr>
        <p:grpSpPr>
          <a:xfrm>
            <a:off x="1277293" y="3936112"/>
            <a:ext cx="342754" cy="342754"/>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b="1">
                <a:solidFill>
                  <a:srgbClr val="0171C7"/>
                </a:solidFill>
                <a:latin typeface="Calibri" panose="020F0502020204030204"/>
              </a:endParaRPr>
            </a:p>
          </p:txBody>
        </p:sp>
      </p:grpSp>
      <p:grpSp>
        <p:nvGrpSpPr>
          <p:cNvPr id="42" name="Group 41"/>
          <p:cNvGrpSpPr/>
          <p:nvPr/>
        </p:nvGrpSpPr>
        <p:grpSpPr>
          <a:xfrm>
            <a:off x="2747909" y="4516898"/>
            <a:ext cx="342754" cy="342754"/>
            <a:chOff x="2434265" y="3747764"/>
            <a:chExt cx="820389" cy="822960"/>
          </a:xfrm>
        </p:grpSpPr>
        <p:sp>
          <p:nvSpPr>
            <p:cNvPr id="43" name="Oval 42"/>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4"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10" name="Group 9"/>
          <p:cNvGrpSpPr/>
          <p:nvPr/>
        </p:nvGrpSpPr>
        <p:grpSpPr>
          <a:xfrm>
            <a:off x="2576532" y="2810005"/>
            <a:ext cx="342754" cy="351324"/>
            <a:chOff x="3336660" y="2862788"/>
            <a:chExt cx="466169" cy="477825"/>
          </a:xfrm>
        </p:grpSpPr>
        <p:sp>
          <p:nvSpPr>
            <p:cNvPr id="33" name="Oval 32"/>
            <p:cNvSpPr/>
            <p:nvPr/>
          </p:nvSpPr>
          <p:spPr bwMode="auto">
            <a:xfrm>
              <a:off x="3336660" y="2874444"/>
              <a:ext cx="466169" cy="4661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pic>
          <p:nvPicPr>
            <p:cNvPr id="4" name="Graphic 3" descr="Tent"/>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63104" y="2862788"/>
              <a:ext cx="413280" cy="413280"/>
            </a:xfrm>
            <a:prstGeom prst="rect">
              <a:avLst/>
            </a:prstGeom>
          </p:spPr>
        </p:pic>
      </p:grpSp>
      <p:grpSp>
        <p:nvGrpSpPr>
          <p:cNvPr id="82" name="Group 81">
            <a:extLst>
              <a:ext uri="{FF2B5EF4-FFF2-40B4-BE49-F238E27FC236}">
                <a16:creationId xmlns:a16="http://schemas.microsoft.com/office/drawing/2014/main" id="{AB593001-5248-43FB-A8ED-A0F2F66CA1C9}"/>
              </a:ext>
            </a:extLst>
          </p:cNvPr>
          <p:cNvGrpSpPr/>
          <p:nvPr/>
        </p:nvGrpSpPr>
        <p:grpSpPr>
          <a:xfrm>
            <a:off x="3369036" y="3372974"/>
            <a:ext cx="342754" cy="342754"/>
            <a:chOff x="916972" y="3607402"/>
            <a:chExt cx="820389" cy="822959"/>
          </a:xfrm>
        </p:grpSpPr>
        <p:sp>
          <p:nvSpPr>
            <p:cNvPr id="83" name="Oval 82">
              <a:extLst>
                <a:ext uri="{FF2B5EF4-FFF2-40B4-BE49-F238E27FC236}">
                  <a16:creationId xmlns:a16="http://schemas.microsoft.com/office/drawing/2014/main" id="{5BCF9302-DD56-4A93-9AAD-AB419CFD800C}"/>
                </a:ext>
              </a:extLst>
            </p:cNvPr>
            <p:cNvSpPr/>
            <p:nvPr/>
          </p:nvSpPr>
          <p:spPr bwMode="auto">
            <a:xfrm>
              <a:off x="916972" y="3607402"/>
              <a:ext cx="820389" cy="8229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84" name="Freeform 110">
              <a:extLst>
                <a:ext uri="{FF2B5EF4-FFF2-40B4-BE49-F238E27FC236}">
                  <a16:creationId xmlns:a16="http://schemas.microsoft.com/office/drawing/2014/main" id="{55249F3D-7353-4233-98EE-444AB175B5EB}"/>
                </a:ext>
              </a:extLst>
            </p:cNvPr>
            <p:cNvSpPr>
              <a:spLocks noEditPoints="1"/>
            </p:cNvSpPr>
            <p:nvPr/>
          </p:nvSpPr>
          <p:spPr bwMode="auto">
            <a:xfrm>
              <a:off x="1158610" y="3845419"/>
              <a:ext cx="337112"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46" name="Group 45"/>
          <p:cNvGrpSpPr/>
          <p:nvPr/>
        </p:nvGrpSpPr>
        <p:grpSpPr>
          <a:xfrm>
            <a:off x="1313633" y="5042061"/>
            <a:ext cx="342754" cy="342754"/>
            <a:chOff x="4750202" y="3174487"/>
            <a:chExt cx="820389" cy="822960"/>
          </a:xfrm>
        </p:grpSpPr>
        <p:sp>
          <p:nvSpPr>
            <p:cNvPr id="47" name="Oval 46"/>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8"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50" name="TextBox 49"/>
          <p:cNvSpPr txBox="1"/>
          <p:nvPr/>
        </p:nvSpPr>
        <p:spPr>
          <a:xfrm>
            <a:off x="1602489" y="4969849"/>
            <a:ext cx="1101793" cy="583917"/>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Recent</a:t>
            </a:r>
            <a:br>
              <a:rPr lang="en-US" sz="1324">
                <a:solidFill>
                  <a:srgbClr val="505050"/>
                </a:solidFill>
                <a:latin typeface="Segoe UI Semilight"/>
              </a:rPr>
            </a:br>
            <a:r>
              <a:rPr lang="en-US" sz="1324">
                <a:solidFill>
                  <a:srgbClr val="505050"/>
                </a:solidFill>
                <a:latin typeface="Segoe UI Semilight"/>
              </a:rPr>
              <a:t>Documents</a:t>
            </a:r>
          </a:p>
        </p:txBody>
      </p:sp>
    </p:spTree>
    <p:extLst>
      <p:ext uri="{BB962C8B-B14F-4D97-AF65-F5344CB8AC3E}">
        <p14:creationId xmlns:p14="http://schemas.microsoft.com/office/powerpoint/2010/main" val="4171620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Read data from existing SharePoint site</a:t>
            </a:r>
          </a:p>
        </p:txBody>
      </p:sp>
      <p:sp>
        <p:nvSpPr>
          <p:cNvPr id="2" name="Text Placeholder 1"/>
          <p:cNvSpPr>
            <a:spLocks noGrp="1"/>
          </p:cNvSpPr>
          <p:nvPr>
            <p:ph idx="1"/>
          </p:nvPr>
        </p:nvSpPr>
        <p:spPr/>
        <p:txBody>
          <a:bodyPr/>
          <a:lstStyle/>
          <a:p>
            <a:pPr marL="0" indent="0">
              <a:buNone/>
            </a:pPr>
            <a:r>
              <a:rPr lang="en-US" sz="2353" dirty="0"/>
              <a:t>GET https://graph.microsoft.com/beta/sites/			{</a:t>
            </a:r>
            <a:r>
              <a:rPr lang="en-US" sz="2353" dirty="0" err="1"/>
              <a:t>siteId</a:t>
            </a:r>
            <a:r>
              <a:rPr lang="en-US" sz="2353" dirty="0"/>
              <a:t>}/lists/{</a:t>
            </a:r>
            <a:r>
              <a:rPr lang="en-US" sz="2353" dirty="0" err="1"/>
              <a:t>listId</a:t>
            </a:r>
            <a:r>
              <a:rPr lang="en-US" sz="2353" dirty="0"/>
              <a:t>}/</a:t>
            </a:r>
            <a:r>
              <a:rPr lang="en-US" sz="2353" dirty="0" err="1"/>
              <a:t>items?expand</a:t>
            </a:r>
            <a:r>
              <a:rPr lang="en-US" sz="2353" dirty="0"/>
              <a:t>=</a:t>
            </a:r>
            <a:r>
              <a:rPr lang="en-US" sz="2353" dirty="0" err="1"/>
              <a:t>columnSet</a:t>
            </a:r>
            <a:endParaRPr lang="en-US" dirty="0"/>
          </a:p>
          <a:p>
            <a:pPr marL="0" indent="0">
              <a:buNone/>
            </a:pPr>
            <a:endParaRPr lang="en-US" sz="1100" dirty="0">
              <a:solidFill>
                <a:schemeClr val="accent2">
                  <a:lumMod val="50000"/>
                </a:schemeClr>
              </a:solidFill>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"value":[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createdBy</a:t>
            </a:r>
            <a:r>
              <a:rPr lang="en-US" sz="1100" dirty="0">
                <a:latin typeface="Courier New" panose="02070309020205020404" pitchFamily="49" charset="0"/>
                <a:cs typeface="Courier New" panose="02070309020205020404" pitchFamily="49" charset="0"/>
              </a:rPr>
              <a:t>": { "user" : {"id":"d54e4cdd-d2ca-4c39-bfa5-35895bca12f0","displayName":"John"}},</a:t>
            </a:r>
          </a:p>
          <a:p>
            <a:pPr marL="0" indent="0">
              <a:buNone/>
            </a:pPr>
            <a:r>
              <a:rPr lang="en-US" sz="1100" dirty="0">
                <a:latin typeface="Courier New" panose="02070309020205020404" pitchFamily="49" charset="0"/>
                <a:cs typeface="Courier New" panose="02070309020205020404" pitchFamily="49" charset="0"/>
              </a:rPr>
              <a:t>    "createdDateTime":"2017-09-20T08:16:21Z",</a:t>
            </a:r>
          </a:p>
          <a:p>
            <a:pPr marL="0" indent="0">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eTag</a:t>
            </a:r>
            <a:r>
              <a:rPr lang="en-US" sz="1100" dirty="0">
                <a:latin typeface="Courier New" panose="02070309020205020404" pitchFamily="49" charset="0"/>
                <a:cs typeface="Courier New" panose="02070309020205020404" pitchFamily="49" charset="0"/>
              </a:rPr>
              <a:t>":"1610ac6a-24f6-4458-9733-1e5977c63caa,1",</a:t>
            </a:r>
          </a:p>
          <a:p>
            <a:pPr marL="0" indent="0">
              <a:buNone/>
            </a:pPr>
            <a:r>
              <a:rPr lang="en-US" sz="1100" dirty="0">
                <a:latin typeface="Courier New" panose="02070309020205020404" pitchFamily="49" charset="0"/>
                <a:cs typeface="Courier New" panose="02070309020205020404" pitchFamily="49" charset="0"/>
              </a:rPr>
              <a:t>    "id":"1610ac6a-24f6-4458-9733-1e5977c63caa",</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lastModifiedBy</a:t>
            </a:r>
            <a:r>
              <a:rPr lang="en-US" sz="1100" dirty="0">
                <a:latin typeface="Courier New" panose="02070309020205020404" pitchFamily="49" charset="0"/>
                <a:cs typeface="Courier New" panose="02070309020205020404" pitchFamily="49" charset="0"/>
              </a:rPr>
              <a:t>":{"user":{"id":"d54e4cdd-d2ca-4c39-bfa5-35895bca12f0","displayName":"John"}},</a:t>
            </a:r>
          </a:p>
          <a:p>
            <a:pPr marL="0" indent="0">
              <a:buNone/>
            </a:pPr>
            <a:r>
              <a:rPr lang="en-US" sz="1100" dirty="0">
                <a:latin typeface="Courier New" panose="02070309020205020404" pitchFamily="49" charset="0"/>
                <a:cs typeface="Courier New" panose="02070309020205020404" pitchFamily="49" charset="0"/>
              </a:rPr>
              <a:t>    "lastModifiedDateTime":"2017-09-0T08:16:21Z",</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webUrl</a:t>
            </a:r>
            <a:r>
              <a:rPr lang="en-US" sz="1100" dirty="0">
                <a:latin typeface="Courier New" panose="02070309020205020404" pitchFamily="49" charset="0"/>
                <a:cs typeface="Courier New" panose="02070309020205020404" pitchFamily="49" charset="0"/>
              </a:rPr>
              <a:t>":"https://site.sharepoint.com/sites/</a:t>
            </a:r>
            <a:r>
              <a:rPr lang="en-US" sz="1100" dirty="0" err="1">
                <a:latin typeface="Courier New" panose="02070309020205020404" pitchFamily="49" charset="0"/>
                <a:cs typeface="Courier New" panose="02070309020205020404" pitchFamily="49" charset="0"/>
              </a:rPr>
              <a:t>mysite</a:t>
            </a:r>
            <a:r>
              <a:rPr lang="en-US" sz="1100" dirty="0">
                <a:latin typeface="Courier New" panose="02070309020205020404" pitchFamily="49" charset="0"/>
                <a:cs typeface="Courier New" panose="02070309020205020404" pitchFamily="49" charset="0"/>
              </a:rPr>
              <a:t>/Lists/</a:t>
            </a:r>
            <a:r>
              <a:rPr lang="en-US" sz="1100" dirty="0" err="1">
                <a:latin typeface="Courier New" panose="02070309020205020404" pitchFamily="49" charset="0"/>
                <a:cs typeface="Courier New" panose="02070309020205020404" pitchFamily="49" charset="0"/>
              </a:rPr>
              <a:t>mytasks</a:t>
            </a:r>
            <a:r>
              <a:rPr lang="en-US" sz="1100" dirty="0">
                <a:latin typeface="Courier New" panose="02070309020205020404" pitchFamily="49" charset="0"/>
                <a:cs typeface="Courier New" panose="02070309020205020404" pitchFamily="49" charset="0"/>
              </a:rPr>
              <a:t>/1_.000",</a:t>
            </a:r>
          </a:p>
          <a:p>
            <a:pPr marL="0" indent="0">
              <a:buNone/>
            </a:pPr>
            <a:r>
              <a:rPr lang="en-US" sz="1100" dirty="0">
                <a:latin typeface="Courier New" panose="02070309020205020404" pitchFamily="49" charset="0"/>
                <a:cs typeface="Courier New" panose="02070309020205020404" pitchFamily="49" charset="0"/>
              </a:rPr>
              <a:t>    "listItemId":1,</a:t>
            </a:r>
          </a:p>
          <a:p>
            <a:pPr marL="0" indent="0">
              <a:buNone/>
            </a:pPr>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columnSet</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Title</a:t>
            </a:r>
            <a:r>
              <a:rPr lang="en-US" sz="1100" dirty="0" err="1">
                <a:latin typeface="Courier New" panose="02070309020205020404" pitchFamily="49" charset="0"/>
                <a:cs typeface="Courier New" panose="02070309020205020404" pitchFamily="49" charset="0"/>
              </a:rPr>
              <a:t>":"Project</a:t>
            </a:r>
            <a:r>
              <a:rPr lang="en-US" sz="1100" dirty="0">
                <a:latin typeface="Courier New" panose="02070309020205020404" pitchFamily="49" charset="0"/>
                <a:cs typeface="Courier New" panose="02070309020205020404" pitchFamily="49" charset="0"/>
              </a:rPr>
              <a:t> Upgrade: Use the Microsoft Graph",</a:t>
            </a:r>
          </a:p>
          <a:p>
            <a:pPr marL="0" indent="0">
              <a:buNone/>
            </a:pPr>
            <a:r>
              <a:rPr lang="en-US" sz="1100"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Description</a:t>
            </a:r>
            <a:r>
              <a:rPr lang="en-US" sz="1100" dirty="0" err="1">
                <a:latin typeface="Courier New" panose="02070309020205020404" pitchFamily="49" charset="0"/>
                <a:cs typeface="Courier New" panose="02070309020205020404" pitchFamily="49" charset="0"/>
              </a:rPr>
              <a:t>":"Set</a:t>
            </a:r>
            <a:r>
              <a:rPr lang="en-US" sz="1100" dirty="0">
                <a:latin typeface="Courier New" panose="02070309020205020404" pitchFamily="49" charset="0"/>
                <a:cs typeface="Courier New" panose="02070309020205020404" pitchFamily="49" charset="0"/>
              </a:rPr>
              <a:t> up group for new technologies.",</a:t>
            </a:r>
          </a:p>
          <a:p>
            <a:pPr marL="0" indent="0">
              <a:buNone/>
            </a:pPr>
            <a:r>
              <a:rPr lang="en-US" sz="1100" dirty="0">
                <a:latin typeface="Courier New" panose="02070309020205020404" pitchFamily="49" charset="0"/>
                <a:cs typeface="Courier New" panose="02070309020205020404" pitchFamily="49" charset="0"/>
              </a:rPr>
              <a:t>      "id":"1",</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220380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Overview of Microsoft Graph API</a:t>
            </a:r>
          </a:p>
          <a:p>
            <a:pPr lvl="0"/>
            <a:r>
              <a:rPr lang="en-US" sz="2400" dirty="0"/>
              <a:t>Constructing URLs for the Microsoft Graph API</a:t>
            </a:r>
          </a:p>
          <a:p>
            <a:r>
              <a:rPr lang="en-US" sz="2400" dirty="0"/>
              <a:t>Developing Applications with the Microsoft Graph API</a:t>
            </a:r>
          </a:p>
          <a:p>
            <a:pPr lvl="0"/>
            <a:r>
              <a:rPr lang="en-US" sz="2400" dirty="0"/>
              <a:t>Programming SPFx Webparts using MSGraphClient</a:t>
            </a:r>
          </a:p>
          <a:p>
            <a:pPr lvl="0"/>
            <a:r>
              <a:rPr lang="en-US" sz="2400" dirty="0"/>
              <a:t>Granting Microsoft Graph API Permissions</a:t>
            </a:r>
          </a:p>
        </p:txBody>
      </p:sp>
    </p:spTree>
    <p:extLst>
      <p:ext uri="{BB962C8B-B14F-4D97-AF65-F5344CB8AC3E}">
        <p14:creationId xmlns:p14="http://schemas.microsoft.com/office/powerpoint/2010/main" val="375661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OneDrive + Excel Services</a:t>
            </a:r>
          </a:p>
        </p:txBody>
      </p:sp>
      <p:sp>
        <p:nvSpPr>
          <p:cNvPr id="2" name="Text Placeholder 1"/>
          <p:cNvSpPr>
            <a:spLocks noGrp="1"/>
          </p:cNvSpPr>
          <p:nvPr>
            <p:ph idx="1"/>
          </p:nvPr>
        </p:nvSpPr>
        <p:spPr/>
        <p:txBody>
          <a:bodyPr/>
          <a:lstStyle/>
          <a:p>
            <a:pPr marL="0" indent="0">
              <a:buNone/>
            </a:pPr>
            <a:r>
              <a:rPr lang="en-US" sz="1765" dirty="0">
                <a:latin typeface="Courier New" panose="02070309020205020404" pitchFamily="49" charset="0"/>
                <a:cs typeface="Courier New" panose="02070309020205020404" pitchFamily="49" charset="0"/>
              </a:rPr>
              <a:t>GET https://graph.microsoft.com/v1.0/me/drive/</a:t>
            </a:r>
            <a:br>
              <a:rPr lang="en-US" sz="1765" dirty="0">
                <a:latin typeface="Courier New" panose="02070309020205020404" pitchFamily="49" charset="0"/>
                <a:cs typeface="Courier New" panose="02070309020205020404" pitchFamily="49" charset="0"/>
              </a:rPr>
            </a:br>
            <a:r>
              <a:rPr lang="en-US" sz="1765" dirty="0">
                <a:latin typeface="Courier New" panose="02070309020205020404" pitchFamily="49" charset="0"/>
                <a:cs typeface="Courier New" panose="02070309020205020404" pitchFamily="49" charset="0"/>
              </a:rPr>
              <a:t>		root/search(q='.xlsx')?select=name,id,webUrl</a:t>
            </a:r>
          </a:p>
          <a:p>
            <a:pPr marL="0" indent="0">
              <a:buNone/>
            </a:pPr>
            <a:endParaRPr lang="en-US" sz="1765" dirty="0">
              <a:latin typeface="Courier New" panose="02070309020205020404" pitchFamily="49" charset="0"/>
              <a:cs typeface="Courier New" panose="02070309020205020404" pitchFamily="49" charset="0"/>
            </a:endParaRPr>
          </a:p>
          <a:p>
            <a:pPr marL="0" indent="0">
              <a:buNone/>
            </a:pPr>
            <a:endParaRPr lang="en-US" sz="1765" dirty="0">
              <a:latin typeface="Courier New" panose="02070309020205020404" pitchFamily="49" charset="0"/>
              <a:cs typeface="Courier New" panose="02070309020205020404" pitchFamily="49" charset="0"/>
            </a:endParaRPr>
          </a:p>
          <a:p>
            <a:pPr marL="0" indent="0">
              <a:buNone/>
            </a:pPr>
            <a:r>
              <a:rPr lang="en-US" sz="1765" dirty="0">
                <a:latin typeface="Courier New" panose="02070309020205020404" pitchFamily="49" charset="0"/>
                <a:cs typeface="Courier New" panose="02070309020205020404" pitchFamily="49" charset="0"/>
              </a:rPr>
              <a:t>GET https://graph.microsoft.com/1.0/me/drive/</a:t>
            </a:r>
          </a:p>
          <a:p>
            <a:pPr marL="0" indent="0">
              <a:buNone/>
            </a:pPr>
            <a:r>
              <a:rPr lang="en-US" sz="1765" dirty="0">
                <a:latin typeface="Courier New" panose="02070309020205020404" pitchFamily="49" charset="0"/>
                <a:cs typeface="Courier New" panose="02070309020205020404" pitchFamily="49" charset="0"/>
              </a:rPr>
              <a:t>       items/&lt;id&gt;/workbook/worksheets</a:t>
            </a:r>
            <a:endParaRPr lang="en-US" sz="1471" dirty="0">
              <a:latin typeface="Courier New" panose="02070309020205020404" pitchFamily="49" charset="0"/>
              <a:cs typeface="Courier New" panose="02070309020205020404" pitchFamily="49" charset="0"/>
            </a:endParaRPr>
          </a:p>
          <a:p>
            <a:pPr marL="0" indent="0">
              <a:buNone/>
            </a:pPr>
            <a:endParaRPr lang="en-US" sz="1471" dirty="0">
              <a:latin typeface="Courier New" panose="02070309020205020404" pitchFamily="49" charset="0"/>
              <a:cs typeface="Courier New" panose="02070309020205020404" pitchFamily="49" charset="0"/>
            </a:endParaRPr>
          </a:p>
          <a:p>
            <a:pPr marL="0" indent="0">
              <a:buNone/>
            </a:pPr>
            <a:endParaRPr lang="en-US" sz="1471" dirty="0">
              <a:latin typeface="Courier New" panose="02070309020205020404" pitchFamily="49" charset="0"/>
              <a:cs typeface="Courier New" panose="02070309020205020404" pitchFamily="49" charset="0"/>
            </a:endParaRPr>
          </a:p>
          <a:p>
            <a:pPr marL="0" indent="0">
              <a:buNone/>
            </a:pPr>
            <a:r>
              <a:rPr lang="en-US" sz="1765" dirty="0">
                <a:latin typeface="Courier New" panose="02070309020205020404" pitchFamily="49" charset="0"/>
                <a:cs typeface="Courier New" panose="02070309020205020404" pitchFamily="49" charset="0"/>
              </a:rPr>
              <a:t>GET https://graph.microsoft.com/beta/me/drive/</a:t>
            </a:r>
          </a:p>
          <a:p>
            <a:pPr marL="0" indent="0">
              <a:buNone/>
            </a:pPr>
            <a:r>
              <a:rPr lang="en-US" sz="1765" dirty="0">
                <a:latin typeface="Courier New" panose="02070309020205020404" pitchFamily="49" charset="0"/>
                <a:cs typeface="Courier New" panose="02070309020205020404" pitchFamily="49" charset="0"/>
              </a:rPr>
              <a:t>		items/{</a:t>
            </a:r>
            <a:r>
              <a:rPr lang="en-US" sz="1765" dirty="0" err="1">
                <a:latin typeface="Courier New" panose="02070309020205020404" pitchFamily="49" charset="0"/>
                <a:cs typeface="Courier New" panose="02070309020205020404" pitchFamily="49" charset="0"/>
              </a:rPr>
              <a:t>itemId</a:t>
            </a:r>
            <a:r>
              <a:rPr lang="en-US" sz="1765" dirty="0">
                <a:latin typeface="Courier New" panose="02070309020205020404" pitchFamily="49" charset="0"/>
                <a:cs typeface="Courier New" panose="02070309020205020404" pitchFamily="49" charset="0"/>
              </a:rPr>
              <a:t>}/workbook/worksheets('Time’)/</a:t>
            </a:r>
            <a:br>
              <a:rPr lang="en-US" sz="1765" dirty="0">
                <a:latin typeface="Courier New" panose="02070309020205020404" pitchFamily="49" charset="0"/>
                <a:cs typeface="Courier New" panose="02070309020205020404" pitchFamily="49" charset="0"/>
              </a:rPr>
            </a:br>
            <a:r>
              <a:rPr lang="en-US" sz="1765" dirty="0">
                <a:latin typeface="Courier New" panose="02070309020205020404" pitchFamily="49" charset="0"/>
                <a:cs typeface="Courier New" panose="02070309020205020404" pitchFamily="49" charset="0"/>
              </a:rPr>
              <a:t>		range(address='a2:d4') </a:t>
            </a:r>
          </a:p>
          <a:p>
            <a:pPr marL="0" indent="0">
              <a:buNone/>
            </a:pPr>
            <a:endParaRPr lang="en-US" sz="147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13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Excel Timesheet Data</a:t>
            </a:r>
          </a:p>
        </p:txBody>
      </p:sp>
      <p:sp>
        <p:nvSpPr>
          <p:cNvPr id="2" name="Text Placeholder 1"/>
          <p:cNvSpPr>
            <a:spLocks noGrp="1"/>
          </p:cNvSpPr>
          <p:nvPr>
            <p:ph idx="1"/>
          </p:nvPr>
        </p:nvSpPr>
        <p:spPr/>
        <p:txBody>
          <a:bodyPr/>
          <a:lstStyle/>
          <a:p>
            <a:pPr marL="0" indent="0">
              <a:buNone/>
            </a:pPr>
            <a:r>
              <a:rPr lang="en-US" sz="1765" dirty="0">
                <a:latin typeface="Courier New" panose="02070309020205020404" pitchFamily="49" charset="0"/>
                <a:cs typeface="Courier New" panose="02070309020205020404" pitchFamily="49" charset="0"/>
              </a:rPr>
              <a:t>PATCH https://graph.microsoft.com/beta/me/drive/</a:t>
            </a:r>
          </a:p>
          <a:p>
            <a:pPr marL="0" indent="0">
              <a:buNone/>
            </a:pPr>
            <a:r>
              <a:rPr lang="en-US" sz="1765" dirty="0">
                <a:latin typeface="Courier New" panose="02070309020205020404" pitchFamily="49" charset="0"/>
                <a:cs typeface="Courier New" panose="02070309020205020404" pitchFamily="49" charset="0"/>
              </a:rPr>
              <a:t>     items/{</a:t>
            </a:r>
            <a:r>
              <a:rPr lang="en-US" sz="1765" dirty="0" err="1">
                <a:latin typeface="Courier New" panose="02070309020205020404" pitchFamily="49" charset="0"/>
                <a:cs typeface="Courier New" panose="02070309020205020404" pitchFamily="49" charset="0"/>
              </a:rPr>
              <a:t>itemId</a:t>
            </a:r>
            <a:r>
              <a:rPr lang="en-US" sz="1765" dirty="0">
                <a:latin typeface="Courier New" panose="02070309020205020404" pitchFamily="49" charset="0"/>
                <a:cs typeface="Courier New" panose="02070309020205020404" pitchFamily="49" charset="0"/>
              </a:rPr>
              <a:t>}/workbook/worksheets('Sheet1')/</a:t>
            </a:r>
            <a:br>
              <a:rPr lang="en-US" sz="1765" dirty="0">
                <a:latin typeface="Courier New" panose="02070309020205020404" pitchFamily="49" charset="0"/>
                <a:cs typeface="Courier New" panose="02070309020205020404" pitchFamily="49" charset="0"/>
              </a:rPr>
            </a:br>
            <a:r>
              <a:rPr lang="en-US" sz="1765" dirty="0">
                <a:latin typeface="Courier New" panose="02070309020205020404" pitchFamily="49" charset="0"/>
                <a:cs typeface="Courier New" panose="02070309020205020404" pitchFamily="49" charset="0"/>
              </a:rPr>
              <a:t>     range(address='a2:b2') </a:t>
            </a:r>
            <a:endParaRPr lang="en-US" sz="1765"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sz="1765" dirty="0">
                <a:latin typeface="Courier New" panose="02070309020205020404" pitchFamily="49" charset="0"/>
                <a:cs typeface="Courier New" panose="02070309020205020404" pitchFamily="49" charset="0"/>
              </a:rPr>
              <a:t>{</a:t>
            </a:r>
          </a:p>
          <a:p>
            <a:pPr marL="0" indent="0">
              <a:buNone/>
            </a:pPr>
            <a:r>
              <a:rPr lang="en-US" sz="1765" dirty="0">
                <a:latin typeface="Courier New" panose="02070309020205020404" pitchFamily="49" charset="0"/>
                <a:cs typeface="Courier New" panose="02070309020205020404" pitchFamily="49" charset="0"/>
              </a:rPr>
              <a:t>  "values": [ ["September", "200.0"] ],</a:t>
            </a:r>
          </a:p>
          <a:p>
            <a:pPr marL="0" indent="0">
              <a:buNone/>
            </a:pPr>
            <a:r>
              <a:rPr lang="en-US" sz="1765" dirty="0">
                <a:latin typeface="Courier New" panose="02070309020205020404" pitchFamily="49" charset="0"/>
                <a:cs typeface="Courier New" panose="02070309020205020404" pitchFamily="49" charset="0"/>
              </a:rPr>
              <a:t>  "</a:t>
            </a:r>
            <a:r>
              <a:rPr lang="en-US" sz="1765" dirty="0" err="1">
                <a:latin typeface="Courier New" panose="02070309020205020404" pitchFamily="49" charset="0"/>
                <a:cs typeface="Courier New" panose="02070309020205020404" pitchFamily="49" charset="0"/>
              </a:rPr>
              <a:t>valueTypes</a:t>
            </a:r>
            <a:r>
              <a:rPr lang="en-US" sz="1765" dirty="0">
                <a:latin typeface="Courier New" panose="02070309020205020404" pitchFamily="49" charset="0"/>
                <a:cs typeface="Courier New" panose="02070309020205020404" pitchFamily="49" charset="0"/>
              </a:rPr>
              <a:t>": [ ["String", "Double"] ],</a:t>
            </a:r>
          </a:p>
          <a:p>
            <a:pPr marL="0" indent="0">
              <a:buNone/>
            </a:pPr>
            <a:r>
              <a:rPr lang="en-US" sz="1765" dirty="0">
                <a:latin typeface="Courier New" panose="02070309020205020404" pitchFamily="49" charset="0"/>
                <a:cs typeface="Courier New" panose="02070309020205020404" pitchFamily="49" charset="0"/>
              </a:rPr>
              <a:t>}</a:t>
            </a:r>
            <a:endParaRPr lang="en-US" sz="1471" dirty="0">
              <a:latin typeface="Courier New" panose="02070309020205020404" pitchFamily="49" charset="0"/>
              <a:cs typeface="Courier New" panose="02070309020205020404" pitchFamily="49" charset="0"/>
            </a:endParaRPr>
          </a:p>
          <a:p>
            <a:pPr marL="0" indent="0">
              <a:buNone/>
            </a:pPr>
            <a:endParaRPr lang="en-US" sz="147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371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Capabilities</a:t>
            </a:r>
            <a:endParaRPr lang="en-US" dirty="0"/>
          </a:p>
        </p:txBody>
      </p:sp>
      <p:sp>
        <p:nvSpPr>
          <p:cNvPr id="5" name="Content Placeholder 4">
            <a:extLst>
              <a:ext uri="{FF2B5EF4-FFF2-40B4-BE49-F238E27FC236}">
                <a16:creationId xmlns:a16="http://schemas.microsoft.com/office/drawing/2014/main" id="{61B8B6A7-0E3F-4999-BEEE-21046C8CCAFD}"/>
              </a:ext>
            </a:extLst>
          </p:cNvPr>
          <p:cNvSpPr>
            <a:spLocks noGrp="1"/>
          </p:cNvSpPr>
          <p:nvPr>
            <p:ph idx="1"/>
          </p:nvPr>
        </p:nvSpPr>
        <p:spPr/>
        <p:txBody>
          <a:bodyPr/>
          <a:lstStyle/>
          <a:p>
            <a:r>
              <a:rPr lang="en-US"/>
              <a:t>Traversal of relationships</a:t>
            </a:r>
          </a:p>
          <a:p>
            <a:r>
              <a:rPr lang="en-US"/>
              <a:t>Query parameters</a:t>
            </a:r>
          </a:p>
          <a:p>
            <a:r>
              <a:rPr lang="en-US"/>
              <a:t>Batching - preview</a:t>
            </a:r>
          </a:p>
          <a:p>
            <a:r>
              <a:rPr lang="en-US"/>
              <a:t>Notifications - users &amp; groups - preview</a:t>
            </a:r>
          </a:p>
          <a:p>
            <a:r>
              <a:rPr lang="en-US"/>
              <a:t>Track changes - GA</a:t>
            </a:r>
          </a:p>
          <a:p>
            <a:r>
              <a:rPr lang="en-US"/>
              <a:t>Extensions - GA</a:t>
            </a:r>
          </a:p>
          <a:p>
            <a:endParaRPr lang="en-US"/>
          </a:p>
          <a:p>
            <a:endParaRPr lang="en-US" dirty="0"/>
          </a:p>
        </p:txBody>
      </p:sp>
    </p:spTree>
    <p:extLst>
      <p:ext uri="{BB962C8B-B14F-4D97-AF65-F5344CB8AC3E}">
        <p14:creationId xmlns:p14="http://schemas.microsoft.com/office/powerpoint/2010/main" val="134198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ü"/>
            </a:pPr>
            <a:r>
              <a:rPr lang="en-US" sz="2400" dirty="0"/>
              <a:t>Constructing URLs for the Microsoft Graph API</a:t>
            </a:r>
          </a:p>
          <a:p>
            <a:pPr>
              <a:buFont typeface="Wingdings" panose="05000000000000000000" pitchFamily="2" charset="2"/>
              <a:buChar char="Ø"/>
            </a:pPr>
            <a:r>
              <a:rPr lang="en-US" sz="2400" dirty="0"/>
              <a:t>Developing Applications with the Microsoft Graph API</a:t>
            </a:r>
          </a:p>
          <a:p>
            <a:pPr lvl="0"/>
            <a:r>
              <a:rPr lang="en-US" sz="2400" dirty="0"/>
              <a:t>Programming SPFx Webparts using MSGraphClient</a:t>
            </a:r>
          </a:p>
          <a:p>
            <a:pPr lvl="0"/>
            <a:r>
              <a:rPr lang="en-US" sz="2400" dirty="0"/>
              <a:t>Granting Microsoft Graph API Permissions</a:t>
            </a:r>
          </a:p>
        </p:txBody>
      </p:sp>
    </p:spTree>
    <p:extLst>
      <p:ext uri="{BB962C8B-B14F-4D97-AF65-F5344CB8AC3E}">
        <p14:creationId xmlns:p14="http://schemas.microsoft.com/office/powerpoint/2010/main" val="154465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
        <p:nvSpPr>
          <p:cNvPr id="4" name="Text Placeholder 3">
            <a:extLst>
              <a:ext uri="{FF2B5EF4-FFF2-40B4-BE49-F238E27FC236}">
                <a16:creationId xmlns:a16="http://schemas.microsoft.com/office/drawing/2014/main" id="{5807526E-11FD-B74B-9E33-D4816D7D7191}"/>
              </a:ext>
            </a:extLst>
          </p:cNvPr>
          <p:cNvSpPr>
            <a:spLocks noGrp="1"/>
          </p:cNvSpPr>
          <p:nvPr>
            <p:ph idx="1"/>
          </p:nvPr>
        </p:nvSpPr>
        <p:spPr/>
        <p:txBody>
          <a:bodyPr>
            <a:normAutofit/>
          </a:bodyPr>
          <a:lstStyle/>
          <a:p>
            <a:r>
              <a:rPr lang="en-US" sz="2400" dirty="0"/>
              <a:t>Microsoft Graph is accessible via REST API &amp; various SDKs</a:t>
            </a:r>
          </a:p>
          <a:p>
            <a:endParaRPr lang="en-US" sz="2400" dirty="0"/>
          </a:p>
          <a:p>
            <a:r>
              <a:rPr lang="en-US" sz="2400" dirty="0"/>
              <a:t>Client-side solutions can leverage the JavaScript SDK</a:t>
            </a:r>
          </a:p>
          <a:p>
            <a:pPr lvl="1"/>
            <a:r>
              <a:rPr lang="en-US" sz="2000" dirty="0">
                <a:hlinkClick r:id="rId3"/>
              </a:rPr>
              <a:t>https://github.com/microsoftgraph/msgraph-sdk-javascript</a:t>
            </a:r>
            <a:endParaRPr lang="en-US" sz="2000" dirty="0"/>
          </a:p>
          <a:p>
            <a:pPr lvl="1"/>
            <a:r>
              <a:rPr lang="en-US" sz="2000" dirty="0"/>
              <a:t>Requires initialization with an Azure AD provided OAuth2 access token to create the client</a:t>
            </a:r>
          </a:p>
        </p:txBody>
      </p:sp>
    </p:spTree>
    <p:extLst>
      <p:ext uri="{BB962C8B-B14F-4D97-AF65-F5344CB8AC3E}">
        <p14:creationId xmlns:p14="http://schemas.microsoft.com/office/powerpoint/2010/main" val="1617919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4294967295"/>
          </p:nvPr>
        </p:nvSpPr>
        <p:spPr>
          <a:xfrm>
            <a:off x="609600" y="1524000"/>
            <a:ext cx="5333999" cy="3516313"/>
          </a:xfrm>
          <a:solidFill>
            <a:schemeClr val="bg1"/>
          </a:solidFill>
        </p:spPr>
        <p:txBody>
          <a:bodyPr/>
          <a:lstStyle/>
          <a:p>
            <a:pPr marL="0" indent="0">
              <a:buNone/>
            </a:pPr>
            <a:r>
              <a:rPr lang="en-US" sz="1765" dirty="0" err="1"/>
              <a:t>var</a:t>
            </a:r>
            <a:r>
              <a:rPr lang="en-US" sz="1765" dirty="0"/>
              <a:t> client = </a:t>
            </a:r>
            <a:r>
              <a:rPr lang="en-US" sz="1765" dirty="0" err="1"/>
              <a:t>MicrosoftGraph.Client.init</a:t>
            </a:r>
            <a:r>
              <a:rPr lang="en-US" sz="1765" dirty="0"/>
              <a:t>({</a:t>
            </a:r>
          </a:p>
          <a:p>
            <a:pPr marL="0" indent="0">
              <a:buNone/>
            </a:pPr>
            <a:r>
              <a:rPr lang="en-US" sz="1765" dirty="0"/>
              <a:t>  </a:t>
            </a:r>
            <a:r>
              <a:rPr lang="en-US" sz="1765" dirty="0" err="1"/>
              <a:t>authProvider</a:t>
            </a:r>
            <a:r>
              <a:rPr lang="en-US" sz="1765" dirty="0"/>
              <a:t>: (done) =&gt; {</a:t>
            </a:r>
          </a:p>
          <a:p>
            <a:pPr marL="0" indent="0">
              <a:buNone/>
            </a:pPr>
            <a:r>
              <a:rPr lang="en-US" sz="1765" dirty="0"/>
              <a:t>    done(null, </a:t>
            </a:r>
            <a:r>
              <a:rPr lang="en-US" sz="1765" dirty="0" err="1"/>
              <a:t>access_token</a:t>
            </a:r>
            <a:r>
              <a:rPr lang="en-US" sz="1765" dirty="0"/>
              <a:t>);</a:t>
            </a:r>
          </a:p>
          <a:p>
            <a:pPr marL="0" indent="0">
              <a:buNone/>
            </a:pPr>
            <a:r>
              <a:rPr lang="en-US" sz="1765" dirty="0"/>
              <a:t>  }</a:t>
            </a:r>
          </a:p>
          <a:p>
            <a:pPr marL="0" indent="0">
              <a:buNone/>
            </a:pPr>
            <a:r>
              <a:rPr lang="en-US" sz="1765" dirty="0"/>
              <a:t>});</a:t>
            </a:r>
          </a:p>
          <a:p>
            <a:pPr marL="0" indent="0">
              <a:buNone/>
            </a:pPr>
            <a:endParaRPr lang="en-US" sz="1765" dirty="0"/>
          </a:p>
          <a:p>
            <a:pPr marL="0" indent="0">
              <a:buNone/>
            </a:pPr>
            <a:r>
              <a:rPr lang="en-US" sz="1765" dirty="0"/>
              <a:t>client</a:t>
            </a:r>
          </a:p>
          <a:p>
            <a:pPr marL="0" indent="0">
              <a:buNone/>
            </a:pPr>
            <a:r>
              <a:rPr lang="en-US" sz="1765" dirty="0"/>
              <a:t>  .</a:t>
            </a:r>
            <a:r>
              <a:rPr lang="en-US" sz="1765" dirty="0" err="1"/>
              <a:t>api</a:t>
            </a:r>
            <a:r>
              <a:rPr lang="en-US" sz="1765" dirty="0"/>
              <a:t>('/me')</a:t>
            </a:r>
          </a:p>
          <a:p>
            <a:pPr marL="0" indent="0">
              <a:buNone/>
            </a:pPr>
            <a:r>
              <a:rPr lang="en-US" sz="1765" dirty="0"/>
              <a:t>  .get((err, res) =&gt; {</a:t>
            </a:r>
          </a:p>
          <a:p>
            <a:pPr marL="0" indent="0">
              <a:buNone/>
            </a:pPr>
            <a:r>
              <a:rPr lang="en-US" sz="1765" dirty="0"/>
              <a:t>    </a:t>
            </a:r>
            <a:r>
              <a:rPr lang="en-US" sz="1765" dirty="0" err="1"/>
              <a:t>console.log</a:t>
            </a:r>
            <a:r>
              <a:rPr lang="en-US" sz="1765" dirty="0"/>
              <a:t>(res);</a:t>
            </a:r>
          </a:p>
          <a:p>
            <a:pPr marL="0" indent="0">
              <a:buNone/>
            </a:pPr>
            <a:r>
              <a:rPr lang="en-US" sz="1765" dirty="0"/>
              <a:t>  });</a:t>
            </a:r>
          </a:p>
        </p:txBody>
      </p:sp>
    </p:spTree>
    <p:extLst>
      <p:ext uri="{BB962C8B-B14F-4D97-AF65-F5344CB8AC3E}">
        <p14:creationId xmlns:p14="http://schemas.microsoft.com/office/powerpoint/2010/main" val="1564764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sz="2600" dirty="0"/>
              <a:t>Microsoft Graph TypeScript Type Declarations</a:t>
            </a:r>
          </a:p>
        </p:txBody>
      </p:sp>
      <p:sp>
        <p:nvSpPr>
          <p:cNvPr id="4" name="Text Placeholder 3">
            <a:extLst>
              <a:ext uri="{FF2B5EF4-FFF2-40B4-BE49-F238E27FC236}">
                <a16:creationId xmlns:a16="http://schemas.microsoft.com/office/drawing/2014/main" id="{E344C447-64DF-8E4F-81D6-84769AA4E5B0}"/>
              </a:ext>
            </a:extLst>
          </p:cNvPr>
          <p:cNvSpPr>
            <a:spLocks noGrp="1"/>
          </p:cNvSpPr>
          <p:nvPr>
            <p:ph idx="1"/>
          </p:nvPr>
        </p:nvSpPr>
        <p:spPr/>
        <p:txBody>
          <a:bodyPr>
            <a:normAutofit/>
          </a:bodyPr>
          <a:lstStyle/>
          <a:p>
            <a:r>
              <a:rPr lang="en-US" sz="2400" dirty="0"/>
              <a:t>Use the Microsoft Graph JavaScript SDK in TypeScript applications</a:t>
            </a:r>
          </a:p>
          <a:p>
            <a:r>
              <a:rPr lang="en-US" sz="2400" dirty="0"/>
              <a:t>TypeScript type declarations introduce strong types and documentation to client-side projects</a:t>
            </a:r>
          </a:p>
          <a:p>
            <a:pPr lvl="1"/>
            <a:r>
              <a:rPr lang="en-US" sz="2000" dirty="0">
                <a:hlinkClick r:id="rId2"/>
              </a:rPr>
              <a:t>https://github.com/microsoftgraph/msgraph-typescript-typings</a:t>
            </a:r>
            <a:r>
              <a:rPr lang="en-US" sz="2000" dirty="0"/>
              <a:t> </a:t>
            </a:r>
          </a:p>
        </p:txBody>
      </p:sp>
    </p:spTree>
    <p:extLst>
      <p:ext uri="{BB962C8B-B14F-4D97-AF65-F5344CB8AC3E}">
        <p14:creationId xmlns:p14="http://schemas.microsoft.com/office/powerpoint/2010/main" val="2828563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sz="2600"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4294967295"/>
          </p:nvPr>
        </p:nvSpPr>
        <p:spPr>
          <a:xfrm>
            <a:off x="609600" y="1447800"/>
            <a:ext cx="6858000" cy="3473450"/>
          </a:xfrm>
          <a:solidFill>
            <a:schemeClr val="bg1"/>
          </a:solidFill>
          <a:ln>
            <a:solidFill>
              <a:schemeClr val="tx1">
                <a:lumMod val="50000"/>
                <a:lumOff val="50000"/>
              </a:schemeClr>
            </a:solidFill>
          </a:ln>
        </p:spPr>
        <p:txBody>
          <a:bodyPr/>
          <a:lstStyle/>
          <a:p>
            <a:pPr marL="0" indent="0">
              <a:buNone/>
            </a:pPr>
            <a:r>
              <a:rPr lang="en-US" sz="1471" dirty="0"/>
              <a:t>import * as </a:t>
            </a:r>
            <a:r>
              <a:rPr lang="en-US" sz="1471" dirty="0" err="1"/>
              <a:t>MicrosoftGraph</a:t>
            </a:r>
            <a:r>
              <a:rPr lang="en-US" sz="1471" dirty="0"/>
              <a:t> from '@</a:t>
            </a:r>
            <a:r>
              <a:rPr lang="en-US" sz="1471" dirty="0" err="1"/>
              <a:t>microsoft</a:t>
            </a:r>
            <a:r>
              <a:rPr lang="en-US" sz="1471" dirty="0"/>
              <a:t>/</a:t>
            </a:r>
            <a:r>
              <a:rPr lang="en-US" sz="1471" dirty="0" err="1"/>
              <a:t>microsoft</a:t>
            </a:r>
            <a:r>
              <a:rPr lang="en-US" sz="1471" dirty="0"/>
              <a:t>-graph-types';</a:t>
            </a:r>
          </a:p>
          <a:p>
            <a:pPr marL="0" indent="0">
              <a:buNone/>
            </a:pPr>
            <a:endParaRPr lang="en-US" sz="1471" dirty="0"/>
          </a:p>
          <a:p>
            <a:pPr marL="0" indent="0">
              <a:buNone/>
            </a:pPr>
            <a:r>
              <a:rPr lang="en-US" sz="1471" dirty="0"/>
              <a:t>// </a:t>
            </a:r>
            <a:r>
              <a:rPr lang="en-US" sz="1471" dirty="0" err="1"/>
              <a:t>init</a:t>
            </a:r>
            <a:r>
              <a:rPr lang="en-US" sz="1471" dirty="0"/>
              <a:t> Microsoft Graph client</a:t>
            </a:r>
          </a:p>
          <a:p>
            <a:pPr marL="0" indent="0">
              <a:buNone/>
            </a:pPr>
            <a:endParaRPr lang="en-US" sz="1471" dirty="0"/>
          </a:p>
          <a:p>
            <a:pPr marL="0" indent="0">
              <a:buNone/>
            </a:pPr>
            <a:r>
              <a:rPr lang="en-US" sz="1471" dirty="0"/>
              <a:t>client</a:t>
            </a:r>
          </a:p>
          <a:p>
            <a:pPr marL="0" indent="0">
              <a:buNone/>
            </a:pPr>
            <a:r>
              <a:rPr lang="en-US" sz="1471" dirty="0"/>
              <a:t>  .</a:t>
            </a:r>
            <a:r>
              <a:rPr lang="en-US" sz="1471" dirty="0" err="1"/>
              <a:t>api</a:t>
            </a:r>
            <a:r>
              <a:rPr lang="en-US" sz="1471" dirty="0"/>
              <a:t>('/me')</a:t>
            </a:r>
          </a:p>
          <a:p>
            <a:pPr marL="0" indent="0">
              <a:buNone/>
            </a:pPr>
            <a:r>
              <a:rPr lang="en-US" sz="1471" dirty="0"/>
              <a:t>  .get((error: any, user: </a:t>
            </a:r>
            <a:r>
              <a:rPr lang="en-US" sz="1471" dirty="0" err="1"/>
              <a:t>MicrosoftGraph.User</a:t>
            </a:r>
            <a:r>
              <a:rPr lang="en-US" sz="1471" dirty="0"/>
              <a:t>, </a:t>
            </a:r>
            <a:r>
              <a:rPr lang="en-US" sz="1471" dirty="0" err="1"/>
              <a:t>rawResponse</a:t>
            </a:r>
            <a:r>
              <a:rPr lang="en-US" sz="1471" dirty="0"/>
              <a:t>?: any) =&gt; {</a:t>
            </a:r>
          </a:p>
          <a:p>
            <a:pPr marL="0" indent="0">
              <a:buNone/>
            </a:pPr>
            <a:r>
              <a:rPr lang="en-US" sz="1471" dirty="0"/>
              <a:t>    </a:t>
            </a:r>
            <a:r>
              <a:rPr lang="en-US" sz="1471" dirty="0" err="1"/>
              <a:t>console.log</a:t>
            </a:r>
            <a:r>
              <a:rPr lang="en-US" sz="1471" dirty="0"/>
              <a:t>('name: ', </a:t>
            </a:r>
            <a:r>
              <a:rPr lang="en-US" sz="1471" dirty="0" err="1"/>
              <a:t>user.displayName</a:t>
            </a:r>
            <a:r>
              <a:rPr lang="en-US" sz="1471" dirty="0"/>
              <a:t>);</a:t>
            </a:r>
          </a:p>
          <a:p>
            <a:pPr marL="0" indent="0">
              <a:buNone/>
            </a:pPr>
            <a:r>
              <a:rPr lang="en-US" sz="1471" dirty="0"/>
              <a:t>    </a:t>
            </a:r>
            <a:r>
              <a:rPr lang="en-US" sz="1471" dirty="0" err="1"/>
              <a:t>console.log</a:t>
            </a:r>
            <a:r>
              <a:rPr lang="en-US" sz="1471" dirty="0"/>
              <a:t>('email: ', </a:t>
            </a:r>
            <a:r>
              <a:rPr lang="en-US" sz="1471" dirty="0" err="1"/>
              <a:t>user.displmailayName</a:t>
            </a:r>
            <a:r>
              <a:rPr lang="en-US" sz="1471" dirty="0"/>
              <a:t>);</a:t>
            </a:r>
          </a:p>
          <a:p>
            <a:pPr marL="0" indent="0">
              <a:buNone/>
            </a:pPr>
            <a:r>
              <a:rPr lang="en-US" sz="1471" dirty="0"/>
              <a:t>    </a:t>
            </a:r>
            <a:r>
              <a:rPr lang="en-US" sz="1471" dirty="0" err="1"/>
              <a:t>console.log</a:t>
            </a:r>
            <a:r>
              <a:rPr lang="en-US" sz="1471" dirty="0"/>
              <a:t>('phone: ', </a:t>
            </a:r>
            <a:r>
              <a:rPr lang="en-US" sz="1471" dirty="0" err="1"/>
              <a:t>user.businessPhones</a:t>
            </a:r>
            <a:r>
              <a:rPr lang="en-US" sz="1471" dirty="0"/>
              <a:t>[0]);</a:t>
            </a:r>
          </a:p>
          <a:p>
            <a:pPr marL="0" indent="0">
              <a:buNone/>
            </a:pPr>
            <a:r>
              <a:rPr lang="en-US" sz="1471" dirty="0"/>
              <a:t>    });</a:t>
            </a:r>
          </a:p>
          <a:p>
            <a:pPr marL="0" indent="0">
              <a:buNone/>
            </a:pPr>
            <a:r>
              <a:rPr lang="en-US" sz="1471" dirty="0"/>
              <a:t>  });</a:t>
            </a:r>
          </a:p>
          <a:p>
            <a:pPr marL="0" indent="0">
              <a:buNone/>
            </a:pPr>
            <a:endParaRPr lang="en-US" sz="1471" dirty="0"/>
          </a:p>
        </p:txBody>
      </p:sp>
    </p:spTree>
    <p:extLst>
      <p:ext uri="{BB962C8B-B14F-4D97-AF65-F5344CB8AC3E}">
        <p14:creationId xmlns:p14="http://schemas.microsoft.com/office/powerpoint/2010/main" val="1208263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ü"/>
            </a:pPr>
            <a:r>
              <a:rPr lang="en-US" sz="2400" dirty="0"/>
              <a:t>Constructing URLs for the Microsoft Graph API</a:t>
            </a:r>
          </a:p>
          <a:p>
            <a:pPr>
              <a:buFont typeface="Wingdings" panose="05000000000000000000" pitchFamily="2" charset="2"/>
              <a:buChar char="ü"/>
            </a:pPr>
            <a:r>
              <a:rPr lang="en-US" sz="2400" dirty="0"/>
              <a:t>Developing Applications with the Microsoft Graph API</a:t>
            </a:r>
          </a:p>
          <a:p>
            <a:pPr lvl="0">
              <a:buFont typeface="Wingdings" panose="05000000000000000000" pitchFamily="2" charset="2"/>
              <a:buChar char="Ø"/>
            </a:pPr>
            <a:r>
              <a:rPr lang="en-US" sz="2400" dirty="0"/>
              <a:t>Programming SPFx Webparts using MSGraphClient</a:t>
            </a:r>
          </a:p>
          <a:p>
            <a:pPr lvl="0"/>
            <a:r>
              <a:rPr lang="en-US" sz="2400" dirty="0"/>
              <a:t>Granting Microsoft Graph API Permissions</a:t>
            </a:r>
          </a:p>
        </p:txBody>
      </p:sp>
    </p:spTree>
    <p:extLst>
      <p:ext uri="{BB962C8B-B14F-4D97-AF65-F5344CB8AC3E}">
        <p14:creationId xmlns:p14="http://schemas.microsoft.com/office/powerpoint/2010/main" val="363788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sz="2600" dirty="0"/>
              <a:t>SharePoint Online User Already Authenticated</a:t>
            </a:r>
          </a:p>
        </p:txBody>
      </p:sp>
      <p:sp>
        <p:nvSpPr>
          <p:cNvPr id="4" name="Text Placeholder 3">
            <a:extLst>
              <a:ext uri="{FF2B5EF4-FFF2-40B4-BE49-F238E27FC236}">
                <a16:creationId xmlns:a16="http://schemas.microsoft.com/office/drawing/2014/main" id="{5807526E-11FD-B74B-9E33-D4816D7D7191}"/>
              </a:ext>
            </a:extLst>
          </p:cNvPr>
          <p:cNvSpPr>
            <a:spLocks noGrp="1"/>
          </p:cNvSpPr>
          <p:nvPr>
            <p:ph idx="1"/>
          </p:nvPr>
        </p:nvSpPr>
        <p:spPr>
          <a:xfrm>
            <a:off x="395591" y="1447800"/>
            <a:ext cx="8382000" cy="5181600"/>
          </a:xfrm>
        </p:spPr>
        <p:txBody>
          <a:bodyPr>
            <a:normAutofit/>
          </a:bodyPr>
          <a:lstStyle/>
          <a:p>
            <a:r>
              <a:rPr lang="en-US" sz="2000" dirty="0"/>
              <a:t>Users in SharePoint Online &amp; Office 365 are already authenticated</a:t>
            </a:r>
          </a:p>
          <a:p>
            <a:pPr lvl="1"/>
            <a:r>
              <a:rPr lang="en-US" sz="1800" dirty="0"/>
              <a:t>SharePoint Online has same Azure AD dependency as Microsoft Graph</a:t>
            </a:r>
          </a:p>
          <a:p>
            <a:pPr lvl="1"/>
            <a:r>
              <a:rPr lang="en-US" sz="1800" dirty="0"/>
              <a:t>Users login to Office 365 with their Work &amp; School account (Azure AD)</a:t>
            </a:r>
          </a:p>
          <a:p>
            <a:endParaRPr lang="en-US" sz="2000" dirty="0"/>
          </a:p>
          <a:p>
            <a:r>
              <a:rPr lang="en-US" sz="2000" dirty="0"/>
              <a:t>Calls to the Microsoft Graph are proxied through SharePoint Online</a:t>
            </a:r>
          </a:p>
          <a:p>
            <a:pPr lvl="1"/>
            <a:r>
              <a:rPr lang="en-US" sz="1800" dirty="0"/>
              <a:t>Eliminates the need for creation of a separate Azure AD application</a:t>
            </a:r>
          </a:p>
          <a:p>
            <a:pPr lvl="1"/>
            <a:r>
              <a:rPr lang="en-US" sz="1800" dirty="0"/>
              <a:t>Does not bypass any permission / scope requirements</a:t>
            </a:r>
          </a:p>
          <a:p>
            <a:pPr lvl="1"/>
            <a:r>
              <a:rPr lang="en-US" sz="1800" dirty="0"/>
              <a:t>Can only access business entities, not consumer entities</a:t>
            </a:r>
          </a:p>
        </p:txBody>
      </p:sp>
    </p:spTree>
    <p:extLst>
      <p:ext uri="{BB962C8B-B14F-4D97-AF65-F5344CB8AC3E}">
        <p14:creationId xmlns:p14="http://schemas.microsoft.com/office/powerpoint/2010/main" val="118972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52600" y="4953000"/>
            <a:ext cx="7086599" cy="1524000"/>
          </a:xfrm>
          <a:prstGeom prst="rect">
            <a:avLst/>
          </a:prstGeom>
          <a:solidFill>
            <a:schemeClr val="accent2">
              <a:lumMod val="20000"/>
              <a:lumOff val="80000"/>
            </a:schemeClr>
          </a:solid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50000"/>
                    <a:lumOff val="50000"/>
                  </a:schemeClr>
                </a:solidFill>
              </a:rPr>
              <a:t>Office 365 APIs – Preview release in Q4 of 2014</a:t>
            </a:r>
          </a:p>
        </p:txBody>
      </p:sp>
      <p:sp>
        <p:nvSpPr>
          <p:cNvPr id="12" name="Rectangle 11"/>
          <p:cNvSpPr/>
          <p:nvPr/>
        </p:nvSpPr>
        <p:spPr>
          <a:xfrm>
            <a:off x="3163431" y="5257800"/>
            <a:ext cx="4201093"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Exchange</a:t>
            </a:r>
          </a:p>
        </p:txBody>
      </p:sp>
      <p:sp>
        <p:nvSpPr>
          <p:cNvPr id="13" name="Rectangle 12"/>
          <p:cNvSpPr/>
          <p:nvPr/>
        </p:nvSpPr>
        <p:spPr>
          <a:xfrm>
            <a:off x="7467599" y="5257800"/>
            <a:ext cx="1295400"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SharePoint</a:t>
            </a:r>
          </a:p>
        </p:txBody>
      </p:sp>
      <p:sp>
        <p:nvSpPr>
          <p:cNvPr id="14" name="Rectangle 13"/>
          <p:cNvSpPr/>
          <p:nvPr/>
        </p:nvSpPr>
        <p:spPr>
          <a:xfrm>
            <a:off x="1828799" y="5257800"/>
            <a:ext cx="1231557" cy="1066800"/>
          </a:xfrm>
          <a:prstGeom prst="rect">
            <a:avLst/>
          </a:prstGeom>
          <a:noFill/>
          <a:ln w="635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2">
                    <a:lumMod val="90000"/>
                    <a:lumOff val="10000"/>
                  </a:schemeClr>
                </a:solidFill>
              </a:rPr>
              <a:t>General</a:t>
            </a:r>
          </a:p>
        </p:txBody>
      </p:sp>
      <p:sp>
        <p:nvSpPr>
          <p:cNvPr id="15" name="Rectangle 14"/>
          <p:cNvSpPr/>
          <p:nvPr/>
        </p:nvSpPr>
        <p:spPr>
          <a:xfrm>
            <a:off x="228600" y="4953000"/>
            <a:ext cx="1388763" cy="1524000"/>
          </a:xfrm>
          <a:prstGeom prst="rect">
            <a:avLst/>
          </a:prstGeom>
          <a:solidFill>
            <a:schemeClr val="bg1">
              <a:lumMod val="85000"/>
            </a:schemeClr>
          </a:solid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50000"/>
                    <a:lumOff val="50000"/>
                  </a:schemeClr>
                </a:solidFill>
              </a:rPr>
              <a:t>Azure API</a:t>
            </a:r>
          </a:p>
        </p:txBody>
      </p:sp>
      <p:sp>
        <p:nvSpPr>
          <p:cNvPr id="2" name="Title 1"/>
          <p:cNvSpPr>
            <a:spLocks noGrp="1"/>
          </p:cNvSpPr>
          <p:nvPr>
            <p:ph type="title"/>
          </p:nvPr>
        </p:nvSpPr>
        <p:spPr/>
        <p:txBody>
          <a:bodyPr/>
          <a:lstStyle/>
          <a:p>
            <a:r>
              <a:rPr lang="en-US" dirty="0"/>
              <a:t>Microsoft Released Office 365 APIs in 2014</a:t>
            </a:r>
          </a:p>
        </p:txBody>
      </p:sp>
      <p:sp>
        <p:nvSpPr>
          <p:cNvPr id="3" name="Content Placeholder 2"/>
          <p:cNvSpPr>
            <a:spLocks noGrp="1"/>
          </p:cNvSpPr>
          <p:nvPr>
            <p:ph idx="1"/>
          </p:nvPr>
        </p:nvSpPr>
        <p:spPr/>
        <p:txBody>
          <a:bodyPr>
            <a:noAutofit/>
          </a:bodyPr>
          <a:lstStyle/>
          <a:p>
            <a:r>
              <a:rPr lang="en-US" sz="2000" dirty="0"/>
              <a:t>Office 365 APIs created for accessing data in Office 365</a:t>
            </a:r>
          </a:p>
          <a:p>
            <a:pPr lvl="1"/>
            <a:r>
              <a:rPr lang="en-US" sz="1800" dirty="0"/>
              <a:t>Implemented as RESTful services based on ODATA version 4.0</a:t>
            </a:r>
          </a:p>
          <a:p>
            <a:pPr lvl="1"/>
            <a:r>
              <a:rPr lang="en-US" sz="1800" dirty="0"/>
              <a:t>Provides authentication and authorization based on OAuth 2.0</a:t>
            </a:r>
          </a:p>
          <a:p>
            <a:pPr lvl="1"/>
            <a:r>
              <a:rPr lang="en-US" sz="1800" dirty="0"/>
              <a:t>Provides extra authentication support for </a:t>
            </a:r>
            <a:r>
              <a:rPr lang="en-US" sz="1800" dirty="0" err="1"/>
              <a:t>OpenID</a:t>
            </a:r>
            <a:r>
              <a:rPr lang="en-US" sz="1800" dirty="0"/>
              <a:t> Connect</a:t>
            </a:r>
            <a:endParaRPr lang="en-US" sz="2000" dirty="0"/>
          </a:p>
          <a:p>
            <a:r>
              <a:rPr lang="en-US" sz="2000" dirty="0"/>
              <a:t>Open standards provide wide range of accessibility</a:t>
            </a:r>
          </a:p>
          <a:p>
            <a:pPr lvl="1"/>
            <a:r>
              <a:rPr lang="en-US" sz="1800" dirty="0"/>
              <a:t>Many choices for tools, languages and development platforms</a:t>
            </a:r>
          </a:p>
          <a:p>
            <a:pPr lvl="1"/>
            <a:r>
              <a:rPr lang="en-US" sz="1800" dirty="0"/>
              <a:t>Microsoft has created Office 365 SDKs for specific platforms</a:t>
            </a:r>
          </a:p>
          <a:p>
            <a:r>
              <a:rPr lang="en-US" sz="2000" dirty="0"/>
              <a:t>Office 365 APIs set the stage for the Microsoft Graph API</a:t>
            </a:r>
          </a:p>
          <a:p>
            <a:pPr lvl="1"/>
            <a:r>
              <a:rPr lang="en-US" sz="1800" dirty="0"/>
              <a:t>Microsoft Graph API created to simplify accessing Office 365</a:t>
            </a:r>
          </a:p>
        </p:txBody>
      </p:sp>
      <p:sp>
        <p:nvSpPr>
          <p:cNvPr id="4" name="Rectangle 3"/>
          <p:cNvSpPr/>
          <p:nvPr/>
        </p:nvSpPr>
        <p:spPr>
          <a:xfrm>
            <a:off x="3286797"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Mail</a:t>
            </a:r>
          </a:p>
          <a:p>
            <a:pPr algn="ctr"/>
            <a:r>
              <a:rPr lang="en-US" sz="1400" dirty="0"/>
              <a:t>API</a:t>
            </a:r>
          </a:p>
        </p:txBody>
      </p:sp>
      <p:sp>
        <p:nvSpPr>
          <p:cNvPr id="5" name="Rectangle 4"/>
          <p:cNvSpPr/>
          <p:nvPr/>
        </p:nvSpPr>
        <p:spPr>
          <a:xfrm>
            <a:off x="4729278"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Events</a:t>
            </a:r>
          </a:p>
          <a:p>
            <a:pPr algn="ctr"/>
            <a:r>
              <a:rPr lang="en-US" sz="1400" dirty="0"/>
              <a:t>API</a:t>
            </a:r>
          </a:p>
        </p:txBody>
      </p:sp>
      <p:sp>
        <p:nvSpPr>
          <p:cNvPr id="6" name="Rectangle 5"/>
          <p:cNvSpPr/>
          <p:nvPr/>
        </p:nvSpPr>
        <p:spPr>
          <a:xfrm>
            <a:off x="6171760"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Contacts</a:t>
            </a:r>
          </a:p>
          <a:p>
            <a:pPr algn="ctr"/>
            <a:r>
              <a:rPr lang="en-US" sz="1400" dirty="0"/>
              <a:t>API</a:t>
            </a:r>
          </a:p>
        </p:txBody>
      </p:sp>
      <p:sp>
        <p:nvSpPr>
          <p:cNvPr id="7" name="Rectangle 6"/>
          <p:cNvSpPr/>
          <p:nvPr/>
        </p:nvSpPr>
        <p:spPr>
          <a:xfrm>
            <a:off x="7593124"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Files</a:t>
            </a:r>
          </a:p>
          <a:p>
            <a:pPr algn="ctr"/>
            <a:r>
              <a:rPr lang="en-US" sz="1400" dirty="0"/>
              <a:t>API</a:t>
            </a:r>
          </a:p>
        </p:txBody>
      </p:sp>
      <p:sp>
        <p:nvSpPr>
          <p:cNvPr id="8" name="Rectangle 7"/>
          <p:cNvSpPr/>
          <p:nvPr/>
        </p:nvSpPr>
        <p:spPr>
          <a:xfrm>
            <a:off x="1904999" y="5334000"/>
            <a:ext cx="1093675" cy="685800"/>
          </a:xfrm>
          <a:prstGeom prst="rect">
            <a:avLst/>
          </a:prstGeom>
          <a:solidFill>
            <a:srgbClr val="9F002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Discovery</a:t>
            </a:r>
          </a:p>
          <a:p>
            <a:pPr algn="ctr"/>
            <a:r>
              <a:rPr lang="en-US" sz="1400" dirty="0"/>
              <a:t>API</a:t>
            </a:r>
          </a:p>
        </p:txBody>
      </p:sp>
      <p:sp>
        <p:nvSpPr>
          <p:cNvPr id="10" name="Rectangle 9"/>
          <p:cNvSpPr/>
          <p:nvPr/>
        </p:nvSpPr>
        <p:spPr>
          <a:xfrm>
            <a:off x="354125" y="5334000"/>
            <a:ext cx="1202067" cy="685800"/>
          </a:xfrm>
          <a:prstGeom prst="rect">
            <a:avLst/>
          </a:prstGeom>
          <a:solidFill>
            <a:schemeClr val="accent3">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Azure</a:t>
            </a:r>
            <a:br>
              <a:rPr lang="en-US" sz="1400" dirty="0"/>
            </a:br>
            <a:r>
              <a:rPr lang="en-US" sz="1400" dirty="0"/>
              <a:t>Graph API</a:t>
            </a:r>
          </a:p>
          <a:p>
            <a:pPr algn="ctr"/>
            <a:r>
              <a:rPr lang="en-US" sz="800" dirty="0">
                <a:solidFill>
                  <a:schemeClr val="accent2">
                    <a:lumMod val="40000"/>
                    <a:lumOff val="60000"/>
                  </a:schemeClr>
                </a:solidFill>
              </a:rPr>
              <a:t>user management</a:t>
            </a:r>
          </a:p>
        </p:txBody>
      </p:sp>
    </p:spTree>
    <p:extLst>
      <p:ext uri="{BB962C8B-B14F-4D97-AF65-F5344CB8AC3E}">
        <p14:creationId xmlns:p14="http://schemas.microsoft.com/office/powerpoint/2010/main" val="483320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DA89-FC75-FA46-9789-8ECABE2A7D1D}"/>
              </a:ext>
            </a:extLst>
          </p:cNvPr>
          <p:cNvSpPr>
            <a:spLocks noGrp="1"/>
          </p:cNvSpPr>
          <p:nvPr>
            <p:ph type="title"/>
          </p:nvPr>
        </p:nvSpPr>
        <p:spPr/>
        <p:txBody>
          <a:bodyPr/>
          <a:lstStyle/>
          <a:p>
            <a:r>
              <a:rPr lang="en-US"/>
              <a:t>Calling Services from Client-side Code</a:t>
            </a:r>
            <a:endParaRPr lang="en-US" dirty="0"/>
          </a:p>
        </p:txBody>
      </p:sp>
      <p:sp>
        <p:nvSpPr>
          <p:cNvPr id="3" name="Text Placeholder 2">
            <a:extLst>
              <a:ext uri="{FF2B5EF4-FFF2-40B4-BE49-F238E27FC236}">
                <a16:creationId xmlns:a16="http://schemas.microsoft.com/office/drawing/2014/main" id="{7EB60E44-B11D-5948-9ACA-1D2FC34B262F}"/>
              </a:ext>
            </a:extLst>
          </p:cNvPr>
          <p:cNvSpPr>
            <a:spLocks noGrp="1"/>
          </p:cNvSpPr>
          <p:nvPr>
            <p:ph idx="1"/>
          </p:nvPr>
        </p:nvSpPr>
        <p:spPr/>
        <p:txBody>
          <a:bodyPr>
            <a:normAutofit/>
          </a:bodyPr>
          <a:lstStyle/>
          <a:p>
            <a:r>
              <a:rPr lang="en-US" sz="2400" dirty="0"/>
              <a:t>Calling a secured service requires the acquisition of token</a:t>
            </a:r>
          </a:p>
          <a:p>
            <a:pPr lvl="1"/>
            <a:r>
              <a:rPr lang="en-US" sz="2000" dirty="0"/>
              <a:t>Authenticate and get authorized in Azure AD application</a:t>
            </a:r>
          </a:p>
          <a:p>
            <a:pPr lvl="1"/>
            <a:r>
              <a:rPr lang="en-US" sz="2000" dirty="0"/>
              <a:t>Interactive login &amp; programmatic acquisition of access token</a:t>
            </a:r>
          </a:p>
          <a:p>
            <a:endParaRPr lang="en-US" sz="2400" dirty="0"/>
          </a:p>
          <a:p>
            <a:r>
              <a:rPr lang="en-US" sz="2400" dirty="0"/>
              <a:t>Client-side components cannot do the same</a:t>
            </a:r>
          </a:p>
          <a:p>
            <a:pPr lvl="1"/>
            <a:r>
              <a:rPr lang="en-US" sz="2000" dirty="0"/>
              <a:t>Components cannot securely do this across domains seamlessly</a:t>
            </a:r>
          </a:p>
          <a:p>
            <a:pPr lvl="1"/>
            <a:r>
              <a:rPr lang="en-US" sz="2000" dirty="0"/>
              <a:t>Can’t store application ID’s and secrets client side</a:t>
            </a:r>
          </a:p>
          <a:p>
            <a:pPr lvl="1"/>
            <a:r>
              <a:rPr lang="en-US" sz="2000" dirty="0"/>
              <a:t>Require an authentication prompt with a popup or redirection</a:t>
            </a:r>
          </a:p>
        </p:txBody>
      </p:sp>
    </p:spTree>
    <p:extLst>
      <p:ext uri="{BB962C8B-B14F-4D97-AF65-F5344CB8AC3E}">
        <p14:creationId xmlns:p14="http://schemas.microsoft.com/office/powerpoint/2010/main" val="280975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SPFx Includes Microsoft Graph Client</a:t>
            </a:r>
          </a:p>
        </p:txBody>
      </p:sp>
      <p:sp>
        <p:nvSpPr>
          <p:cNvPr id="4" name="Text Placeholder 3">
            <a:extLst>
              <a:ext uri="{FF2B5EF4-FFF2-40B4-BE49-F238E27FC236}">
                <a16:creationId xmlns:a16="http://schemas.microsoft.com/office/drawing/2014/main" id="{5E485200-6B9F-D04F-BEEE-01D42D3C7F2D}"/>
              </a:ext>
            </a:extLst>
          </p:cNvPr>
          <p:cNvSpPr>
            <a:spLocks noGrp="1"/>
          </p:cNvSpPr>
          <p:nvPr>
            <p:ph idx="1"/>
          </p:nvPr>
        </p:nvSpPr>
        <p:spPr/>
        <p:txBody>
          <a:bodyPr>
            <a:normAutofit/>
          </a:bodyPr>
          <a:lstStyle/>
          <a:p>
            <a:r>
              <a:rPr lang="en-US" sz="2400" dirty="0"/>
              <a:t>MSGraphClient: Microsoft Graph Client </a:t>
            </a:r>
            <a:r>
              <a:rPr lang="en-US" sz="2400" dirty="0" err="1"/>
              <a:t>fpr</a:t>
            </a:r>
            <a:r>
              <a:rPr lang="en-US" sz="2400" dirty="0"/>
              <a:t> SPFx</a:t>
            </a:r>
          </a:p>
          <a:p>
            <a:pPr lvl="1"/>
            <a:r>
              <a:rPr lang="en-US" sz="2000" dirty="0"/>
              <a:t>Abstracts the token acquisition from the SPFx development</a:t>
            </a:r>
          </a:p>
          <a:p>
            <a:pPr lvl="1"/>
            <a:r>
              <a:rPr lang="en-US" sz="2000" dirty="0"/>
              <a:t>Wraps the Microsoft Graph JavaScript SDK line</a:t>
            </a:r>
          </a:p>
        </p:txBody>
      </p:sp>
      <p:sp>
        <p:nvSpPr>
          <p:cNvPr id="10" name="Text Placeholder 9">
            <a:extLst>
              <a:ext uri="{FF2B5EF4-FFF2-40B4-BE49-F238E27FC236}">
                <a16:creationId xmlns:a16="http://schemas.microsoft.com/office/drawing/2014/main" id="{9A51DF86-2FCC-3542-82A9-C5C17A0418C6}"/>
              </a:ext>
            </a:extLst>
          </p:cNvPr>
          <p:cNvSpPr>
            <a:spLocks noGrp="1"/>
          </p:cNvSpPr>
          <p:nvPr>
            <p:ph type="body" sz="quarter" idx="4294967295"/>
          </p:nvPr>
        </p:nvSpPr>
        <p:spPr>
          <a:xfrm>
            <a:off x="609601" y="3074987"/>
            <a:ext cx="8229600" cy="963613"/>
          </a:xfrm>
          <a:solidFill>
            <a:schemeClr val="bg1"/>
          </a:solidFill>
          <a:ln>
            <a:solidFill>
              <a:schemeClr val="tx1">
                <a:lumMod val="50000"/>
                <a:lumOff val="50000"/>
              </a:schemeClr>
            </a:solidFill>
          </a:ln>
        </p:spPr>
        <p:txBody>
          <a:bodyPr vert="horz" wrap="square" lIns="107571" tIns="67232" rIns="107571" bIns="67232" rtlCol="0">
            <a:spAutoFit/>
          </a:bodyPr>
          <a:lstStyle/>
          <a:p>
            <a:pPr marL="0" indent="0">
              <a:lnSpc>
                <a:spcPct val="95000"/>
              </a:lnSpc>
              <a:spcBef>
                <a:spcPct val="20000"/>
              </a:spcBef>
              <a:buNone/>
            </a:pPr>
            <a:r>
              <a:rPr lang="en-US" sz="1765" dirty="0">
                <a:gradFill>
                  <a:gsLst>
                    <a:gs pos="1250">
                      <a:srgbClr val="000000"/>
                    </a:gs>
                    <a:gs pos="100000">
                      <a:srgbClr val="000000"/>
                    </a:gs>
                  </a:gsLst>
                  <a:lin ang="5400000" scaled="0"/>
                </a:gradFill>
                <a:latin typeface="Consolas" pitchFamily="49" charset="0"/>
                <a:cs typeface="Consolas" pitchFamily="49" charset="0"/>
              </a:rPr>
              <a:t>let </a:t>
            </a:r>
            <a:r>
              <a:rPr lang="en-US" sz="1765" dirty="0" err="1">
                <a:gradFill>
                  <a:gsLst>
                    <a:gs pos="1250">
                      <a:srgbClr val="000000"/>
                    </a:gs>
                    <a:gs pos="100000">
                      <a:srgbClr val="000000"/>
                    </a:gs>
                  </a:gsLst>
                  <a:lin ang="5400000" scaled="0"/>
                </a:gradFill>
                <a:latin typeface="Consolas" pitchFamily="49" charset="0"/>
                <a:cs typeface="Consolas" pitchFamily="49" charset="0"/>
              </a:rPr>
              <a:t>graphClient</a:t>
            </a:r>
            <a:r>
              <a:rPr lang="en-US" sz="1765" dirty="0">
                <a:gradFill>
                  <a:gsLst>
                    <a:gs pos="1250">
                      <a:srgbClr val="000000"/>
                    </a:gs>
                    <a:gs pos="100000">
                      <a:srgbClr val="000000"/>
                    </a:gs>
                  </a:gsLst>
                  <a:lin ang="5400000" scaled="0"/>
                </a:gradFill>
                <a:latin typeface="Consolas" pitchFamily="49" charset="0"/>
                <a:cs typeface="Consolas" pitchFamily="49" charset="0"/>
              </a:rPr>
              <a:t>: MSGraphClient = </a:t>
            </a:r>
            <a:br>
              <a:rPr lang="en-US" sz="1765" dirty="0">
                <a:gradFill>
                  <a:gsLst>
                    <a:gs pos="1250">
                      <a:srgbClr val="000000"/>
                    </a:gs>
                    <a:gs pos="100000">
                      <a:srgbClr val="000000"/>
                    </a:gs>
                  </a:gsLst>
                  <a:lin ang="5400000" scaled="0"/>
                </a:gradFill>
                <a:latin typeface="Consolas" pitchFamily="49" charset="0"/>
                <a:cs typeface="Consolas" pitchFamily="49" charset="0"/>
              </a:rPr>
            </a:br>
            <a:r>
              <a:rPr lang="en-US" sz="1765" dirty="0">
                <a:gradFill>
                  <a:gsLst>
                    <a:gs pos="1250">
                      <a:srgbClr val="000000"/>
                    </a:gs>
                    <a:gs pos="100000">
                      <a:srgbClr val="000000"/>
                    </a:gs>
                  </a:gsLst>
                  <a:lin ang="5400000" scaled="0"/>
                </a:gradFill>
                <a:latin typeface="Consolas" pitchFamily="49" charset="0"/>
                <a:cs typeface="Consolas" pitchFamily="49" charset="0"/>
              </a:rPr>
              <a:t>    </a:t>
            </a:r>
            <a:r>
              <a:rPr lang="en-US" sz="1765" dirty="0" err="1">
                <a:gradFill>
                  <a:gsLst>
                    <a:gs pos="1250">
                      <a:srgbClr val="000000"/>
                    </a:gs>
                    <a:gs pos="100000">
                      <a:srgbClr val="000000"/>
                    </a:gs>
                  </a:gsLst>
                  <a:lin ang="5400000" scaled="0"/>
                </a:gradFill>
                <a:latin typeface="Consolas" pitchFamily="49" charset="0"/>
                <a:cs typeface="Consolas" pitchFamily="49" charset="0"/>
              </a:rPr>
              <a:t>this.context.serviceScope.consume</a:t>
            </a:r>
            <a:r>
              <a:rPr lang="en-US" sz="1765" dirty="0">
                <a:gradFill>
                  <a:gsLst>
                    <a:gs pos="1250">
                      <a:srgbClr val="000000"/>
                    </a:gs>
                    <a:gs pos="100000">
                      <a:srgbClr val="000000"/>
                    </a:gs>
                  </a:gsLst>
                  <a:lin ang="5400000" scaled="0"/>
                </a:gradFill>
                <a:latin typeface="Consolas" pitchFamily="49" charset="0"/>
                <a:cs typeface="Consolas" pitchFamily="49" charset="0"/>
              </a:rPr>
              <a:t>(</a:t>
            </a:r>
            <a:r>
              <a:rPr lang="en-US" sz="1765" dirty="0" err="1">
                <a:gradFill>
                  <a:gsLst>
                    <a:gs pos="1250">
                      <a:srgbClr val="000000"/>
                    </a:gs>
                    <a:gs pos="100000">
                      <a:srgbClr val="000000"/>
                    </a:gs>
                  </a:gsLst>
                  <a:lin ang="5400000" scaled="0"/>
                </a:gradFill>
                <a:latin typeface="Consolas" pitchFamily="49" charset="0"/>
                <a:cs typeface="Consolas" pitchFamily="49" charset="0"/>
              </a:rPr>
              <a:t>MSGraphClient.serviceKey</a:t>
            </a:r>
            <a:r>
              <a:rPr lang="en-US" sz="1765" dirty="0">
                <a:gradFill>
                  <a:gsLst>
                    <a:gs pos="1250">
                      <a:srgbClr val="000000"/>
                    </a:gs>
                    <a:gs pos="100000">
                      <a:srgbClr val="000000"/>
                    </a:gs>
                  </a:gsLst>
                  <a:lin ang="5400000" scaled="0"/>
                </a:gradFill>
                <a:latin typeface="Consolas" pitchFamily="49" charset="0"/>
                <a:cs typeface="Consolas" pitchFamily="49" charset="0"/>
              </a:rPr>
              <a:t>);</a:t>
            </a:r>
          </a:p>
          <a:p>
            <a:pPr marL="0" indent="0">
              <a:lnSpc>
                <a:spcPct val="95000"/>
              </a:lnSpc>
              <a:spcBef>
                <a:spcPct val="20000"/>
              </a:spcBef>
              <a:buNone/>
            </a:pPr>
            <a:endParaRPr lang="en-US" sz="1765" dirty="0">
              <a:gradFill>
                <a:gsLst>
                  <a:gs pos="1250">
                    <a:srgbClr val="000000"/>
                  </a:gs>
                  <a:gs pos="100000">
                    <a:srgbClr val="000000"/>
                  </a:gs>
                </a:gsLst>
                <a:lin ang="5400000" scaled="0"/>
              </a:gradFill>
              <a:latin typeface="Consolas" pitchFamily="49" charset="0"/>
              <a:cs typeface="Consolas" pitchFamily="49" charset="0"/>
            </a:endParaRPr>
          </a:p>
        </p:txBody>
      </p:sp>
    </p:spTree>
    <p:extLst>
      <p:ext uri="{BB962C8B-B14F-4D97-AF65-F5344CB8AC3E}">
        <p14:creationId xmlns:p14="http://schemas.microsoft.com/office/powerpoint/2010/main" val="2463493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B0C9-D2F8-7441-A649-99DA1C861AF8}"/>
              </a:ext>
            </a:extLst>
          </p:cNvPr>
          <p:cNvSpPr>
            <a:spLocks noGrp="1"/>
          </p:cNvSpPr>
          <p:nvPr>
            <p:ph type="title"/>
          </p:nvPr>
        </p:nvSpPr>
        <p:spPr/>
        <p:txBody>
          <a:bodyPr/>
          <a:lstStyle/>
          <a:p>
            <a:r>
              <a:rPr lang="en-US" dirty="0"/>
              <a:t>SPFx Proxy Calls through Existing Application</a:t>
            </a:r>
          </a:p>
        </p:txBody>
      </p:sp>
      <p:sp>
        <p:nvSpPr>
          <p:cNvPr id="3" name="Text Placeholder 2">
            <a:extLst>
              <a:ext uri="{FF2B5EF4-FFF2-40B4-BE49-F238E27FC236}">
                <a16:creationId xmlns:a16="http://schemas.microsoft.com/office/drawing/2014/main" id="{B01FEFE6-4942-F149-B356-9EE55700B6E6}"/>
              </a:ext>
            </a:extLst>
          </p:cNvPr>
          <p:cNvSpPr>
            <a:spLocks noGrp="1"/>
          </p:cNvSpPr>
          <p:nvPr>
            <p:ph idx="1"/>
          </p:nvPr>
        </p:nvSpPr>
        <p:spPr/>
        <p:txBody>
          <a:bodyPr>
            <a:noAutofit/>
          </a:bodyPr>
          <a:lstStyle/>
          <a:p>
            <a:r>
              <a:rPr lang="en-US" sz="2400" dirty="0"/>
              <a:t>SharePoint Online already has an Azure AD application</a:t>
            </a:r>
          </a:p>
          <a:p>
            <a:pPr lvl="1"/>
            <a:r>
              <a:rPr lang="en-US" sz="2000" dirty="0"/>
              <a:t>Client-side solutions in SharePoint Online call the SharePoint REST API in the same domain</a:t>
            </a:r>
          </a:p>
          <a:p>
            <a:pPr lvl="1"/>
            <a:r>
              <a:rPr lang="en-US" sz="2000" dirty="0"/>
              <a:t>No extra authentication required</a:t>
            </a:r>
          </a:p>
          <a:p>
            <a:pPr lvl="1"/>
            <a:r>
              <a:rPr lang="en-US" sz="2000" dirty="0"/>
              <a:t>Provided these tenants have granted the necessary scopes, SharePoint will call the Microsoft Graph</a:t>
            </a:r>
          </a:p>
          <a:p>
            <a:pPr lvl="1"/>
            <a:r>
              <a:rPr lang="en-US" sz="2000" dirty="0"/>
              <a:t>Responses from the Microsoft Graph are returned back to the client-side application</a:t>
            </a:r>
          </a:p>
          <a:p>
            <a:pPr lvl="1"/>
            <a:endParaRPr lang="en-US" sz="2000" dirty="0"/>
          </a:p>
          <a:p>
            <a:r>
              <a:rPr lang="en-US" sz="2400" dirty="0"/>
              <a:t>Permission requests to Azure AD applications </a:t>
            </a:r>
          </a:p>
          <a:p>
            <a:pPr lvl="1"/>
            <a:r>
              <a:rPr lang="en-US" sz="2000" dirty="0"/>
              <a:t>Only SharePoint Online tenant administrators can [</a:t>
            </a:r>
            <a:r>
              <a:rPr lang="en-US" sz="2000" dirty="0" err="1"/>
              <a:t>grant|reject</a:t>
            </a:r>
            <a:r>
              <a:rPr lang="en-US" sz="2000" dirty="0"/>
              <a:t>] permission requests</a:t>
            </a:r>
          </a:p>
          <a:p>
            <a:pPr lvl="1"/>
            <a:r>
              <a:rPr lang="en-US" sz="2000" dirty="0"/>
              <a:t>Approved permissions are available to all client-side solutions in a tenant</a:t>
            </a:r>
          </a:p>
        </p:txBody>
      </p:sp>
    </p:spTree>
    <p:extLst>
      <p:ext uri="{BB962C8B-B14F-4D97-AF65-F5344CB8AC3E}">
        <p14:creationId xmlns:p14="http://schemas.microsoft.com/office/powerpoint/2010/main" val="1064378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a:t>SPFx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4294967295"/>
          </p:nvPr>
        </p:nvSpPr>
        <p:spPr>
          <a:xfrm>
            <a:off x="457200" y="1524000"/>
            <a:ext cx="7620000" cy="3733800"/>
          </a:xfrm>
          <a:solidFill>
            <a:schemeClr val="bg1"/>
          </a:solidFill>
          <a:ln>
            <a:solidFill>
              <a:schemeClr val="tx1">
                <a:lumMod val="50000"/>
                <a:lumOff val="50000"/>
              </a:schemeClr>
            </a:solidFill>
          </a:ln>
        </p:spPr>
        <p:txBody>
          <a:bodyPr>
            <a:normAutofit/>
          </a:bodyPr>
          <a:lstStyle/>
          <a:p>
            <a:pPr marL="0" indent="0">
              <a:buNone/>
            </a:pPr>
            <a:r>
              <a:rPr lang="en-US" sz="1100" dirty="0"/>
              <a:t>// package-</a:t>
            </a:r>
            <a:r>
              <a:rPr lang="en-US" sz="1100" dirty="0" err="1"/>
              <a:t>solution.json</a:t>
            </a:r>
            <a:endParaRPr lang="en-US" sz="1100" dirty="0"/>
          </a:p>
          <a:p>
            <a:pPr marL="0" indent="0">
              <a:buNone/>
            </a:pPr>
            <a:r>
              <a:rPr lang="en-US" sz="1100" dirty="0"/>
              <a:t>{</a:t>
            </a:r>
          </a:p>
          <a:p>
            <a:pPr marL="0" indent="0">
              <a:buNone/>
            </a:pPr>
            <a:r>
              <a:rPr lang="en-US" sz="1100" dirty="0"/>
              <a:t>  "$schema": "https://</a:t>
            </a:r>
            <a:r>
              <a:rPr lang="en-US" sz="1100" dirty="0" err="1"/>
              <a:t>developer.microsoft.com</a:t>
            </a:r>
            <a:r>
              <a:rPr lang="en-US" sz="1100" dirty="0"/>
              <a:t>/</a:t>
            </a:r>
            <a:r>
              <a:rPr lang="en-US" sz="1100" dirty="0" err="1"/>
              <a:t>json</a:t>
            </a:r>
            <a:r>
              <a:rPr lang="en-US" sz="1100" dirty="0"/>
              <a:t>-schemas/</a:t>
            </a:r>
            <a:r>
              <a:rPr lang="en-US" sz="1100" dirty="0" err="1"/>
              <a:t>spfx</a:t>
            </a:r>
            <a:r>
              <a:rPr lang="en-US" sz="1100" dirty="0"/>
              <a:t>-build/package-</a:t>
            </a:r>
            <a:r>
              <a:rPr lang="en-US" sz="1100" dirty="0" err="1"/>
              <a:t>solution.schema.json</a:t>
            </a:r>
            <a:r>
              <a:rPr lang="en-US" sz="1100" dirty="0"/>
              <a:t>",</a:t>
            </a:r>
          </a:p>
          <a:p>
            <a:pPr marL="0" indent="0">
              <a:buNone/>
            </a:pPr>
            <a:r>
              <a:rPr lang="en-US" sz="1100" dirty="0"/>
              <a:t>  "solution": {</a:t>
            </a:r>
          </a:p>
          <a:p>
            <a:pPr marL="0" indent="0">
              <a:buNone/>
            </a:pPr>
            <a:r>
              <a:rPr lang="en-US" sz="1100" dirty="0"/>
              <a:t>    "name": "</a:t>
            </a:r>
            <a:r>
              <a:rPr lang="en-US" sz="1100" dirty="0" err="1"/>
              <a:t>ms</a:t>
            </a:r>
            <a:r>
              <a:rPr lang="en-US" sz="1100" dirty="0"/>
              <a:t>-graph-</a:t>
            </a:r>
            <a:r>
              <a:rPr lang="en-US" sz="1100" dirty="0" err="1"/>
              <a:t>sp</a:t>
            </a:r>
            <a:r>
              <a:rPr lang="en-US" sz="1100" dirty="0"/>
              <a:t>-</a:t>
            </a:r>
            <a:r>
              <a:rPr lang="en-US" sz="1100" dirty="0" err="1"/>
              <a:t>fx</a:t>
            </a:r>
            <a:r>
              <a:rPr lang="en-US" sz="1100" dirty="0"/>
              <a:t>-client-side-solution",</a:t>
            </a:r>
          </a:p>
          <a:p>
            <a:pPr marL="0" indent="0">
              <a:buNone/>
            </a:pPr>
            <a:r>
              <a:rPr lang="en-US" sz="1100" dirty="0"/>
              <a:t>    "id": "dfb230b7-4f61-431f-9b65-a34e83922663",</a:t>
            </a:r>
          </a:p>
          <a:p>
            <a:pPr marL="0" indent="0">
              <a:buNone/>
            </a:pPr>
            <a:r>
              <a:rPr lang="en-US" sz="1100" dirty="0"/>
              <a:t>    "version": "1.0.0.0",</a:t>
            </a:r>
          </a:p>
          <a:p>
            <a:pPr marL="0" indent="0">
              <a:buNone/>
            </a:pPr>
            <a:r>
              <a:rPr lang="en-US" sz="1100" dirty="0"/>
              <a:t>    "</a:t>
            </a:r>
            <a:r>
              <a:rPr lang="en-US" sz="1100" dirty="0" err="1"/>
              <a:t>includeClientSideAssets</a:t>
            </a:r>
            <a:r>
              <a:rPr lang="en-US" sz="1100" dirty="0"/>
              <a:t>": true,</a:t>
            </a:r>
          </a:p>
          <a:p>
            <a:pPr marL="0" indent="0">
              <a:buNone/>
            </a:pPr>
            <a:r>
              <a:rPr lang="en-US" sz="1100" dirty="0"/>
              <a:t>    "</a:t>
            </a:r>
            <a:r>
              <a:rPr lang="en-US" sz="1100" dirty="0" err="1"/>
              <a:t>webApiPermissionRequests</a:t>
            </a:r>
            <a:r>
              <a:rPr lang="en-US" sz="1100" dirty="0"/>
              <a:t>": [</a:t>
            </a:r>
          </a:p>
          <a:p>
            <a:pPr marL="0" indent="0">
              <a:buNone/>
            </a:pPr>
            <a:r>
              <a:rPr lang="en-US" sz="1100" dirty="0"/>
              <a:t>      { "resource": "Microsoft Graph", "scope": "</a:t>
            </a:r>
            <a:r>
              <a:rPr lang="en-US" sz="1100" dirty="0" err="1"/>
              <a:t>User.ReadBasic.All</a:t>
            </a:r>
            <a:r>
              <a:rPr lang="en-US" sz="1100" dirty="0"/>
              <a:t>” },</a:t>
            </a:r>
          </a:p>
          <a:p>
            <a:pPr marL="0" indent="0">
              <a:buNone/>
            </a:pPr>
            <a:r>
              <a:rPr lang="en-US" sz="1100" dirty="0"/>
              <a:t>      { "resource": "Microsoft Graph", "scope": "</a:t>
            </a:r>
            <a:r>
              <a:rPr lang="en-US" sz="1100" dirty="0" err="1"/>
              <a:t>Calendars.Read</a:t>
            </a:r>
            <a:r>
              <a:rPr lang="en-US" sz="1100" dirty="0"/>
              <a:t>” },</a:t>
            </a:r>
          </a:p>
          <a:p>
            <a:pPr marL="0" indent="0">
              <a:buNone/>
            </a:pPr>
            <a:r>
              <a:rPr lang="en-US" sz="1100" dirty="0"/>
              <a:t>      { "resource": "Microsoft Graph", "scope": "</a:t>
            </a:r>
            <a:r>
              <a:rPr lang="en-US" sz="1100" dirty="0" err="1"/>
              <a:t>Tasks.Read</a:t>
            </a:r>
            <a:r>
              <a:rPr lang="en-US" sz="1100" dirty="0"/>
              <a:t>” }</a:t>
            </a:r>
          </a:p>
          <a:p>
            <a:pPr marL="0" indent="0">
              <a:buNone/>
            </a:pPr>
            <a:r>
              <a:rPr lang="en-US" sz="1100" dirty="0"/>
              <a:t>    ]</a:t>
            </a:r>
          </a:p>
          <a:p>
            <a:pPr marL="0" indent="0">
              <a:buNone/>
            </a:pPr>
            <a:r>
              <a:rPr lang="en-US" sz="1100" dirty="0"/>
              <a:t>  },</a:t>
            </a:r>
          </a:p>
          <a:p>
            <a:pPr marL="0" indent="0">
              <a:buNone/>
            </a:pPr>
            <a:r>
              <a:rPr lang="en-US" sz="1100" dirty="0"/>
              <a:t>  "paths": {</a:t>
            </a:r>
          </a:p>
          <a:p>
            <a:pPr marL="0" indent="0">
              <a:buNone/>
            </a:pPr>
            <a:r>
              <a:rPr lang="en-US" sz="1100" dirty="0"/>
              <a:t>    "</a:t>
            </a:r>
            <a:r>
              <a:rPr lang="en-US" sz="1100" dirty="0" err="1"/>
              <a:t>zippedPackage</a:t>
            </a:r>
            <a:r>
              <a:rPr lang="en-US" sz="1100" dirty="0"/>
              <a:t>": "solution/</a:t>
            </a:r>
            <a:r>
              <a:rPr lang="en-US" sz="1100" dirty="0" err="1"/>
              <a:t>ms</a:t>
            </a:r>
            <a:r>
              <a:rPr lang="en-US" sz="1100" dirty="0"/>
              <a:t>-graph-</a:t>
            </a:r>
            <a:r>
              <a:rPr lang="en-US" sz="1100" dirty="0" err="1"/>
              <a:t>sp</a:t>
            </a:r>
            <a:r>
              <a:rPr lang="en-US" sz="1100" dirty="0"/>
              <a:t>-</a:t>
            </a:r>
            <a:r>
              <a:rPr lang="en-US" sz="1100" dirty="0" err="1"/>
              <a:t>fx.sppkg</a:t>
            </a:r>
            <a:r>
              <a:rPr lang="en-US" sz="1100" dirty="0"/>
              <a:t>"</a:t>
            </a:r>
          </a:p>
          <a:p>
            <a:pPr marL="0" indent="0">
              <a:buNone/>
            </a:pPr>
            <a:r>
              <a:rPr lang="en-US" sz="1100" dirty="0"/>
              <a:t>  }</a:t>
            </a:r>
          </a:p>
          <a:p>
            <a:pPr marL="0" indent="0">
              <a:buNone/>
            </a:pPr>
            <a:r>
              <a:rPr lang="en-US" sz="1100" dirty="0"/>
              <a:t>}</a:t>
            </a:r>
          </a:p>
        </p:txBody>
      </p:sp>
    </p:spTree>
    <p:extLst>
      <p:ext uri="{BB962C8B-B14F-4D97-AF65-F5344CB8AC3E}">
        <p14:creationId xmlns:p14="http://schemas.microsoft.com/office/powerpoint/2010/main" val="2215534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ü"/>
            </a:pPr>
            <a:r>
              <a:rPr lang="en-US" sz="2400" dirty="0"/>
              <a:t>Constructing URLs for the Microsoft Graph API</a:t>
            </a:r>
          </a:p>
          <a:p>
            <a:pPr>
              <a:buFont typeface="Wingdings" panose="05000000000000000000" pitchFamily="2" charset="2"/>
              <a:buChar char="ü"/>
            </a:pPr>
            <a:r>
              <a:rPr lang="en-US" sz="2400" dirty="0"/>
              <a:t>Developing Applications with the Microsoft Graph API</a:t>
            </a:r>
          </a:p>
          <a:p>
            <a:pPr lvl="0">
              <a:buFont typeface="Wingdings" panose="05000000000000000000" pitchFamily="2" charset="2"/>
              <a:buChar char="ü"/>
            </a:pPr>
            <a:r>
              <a:rPr lang="en-US" sz="2400" dirty="0"/>
              <a:t>Programming SPFx Webparts using MSGraphClient</a:t>
            </a:r>
          </a:p>
          <a:p>
            <a:pPr lvl="0">
              <a:buFont typeface="Wingdings" panose="05000000000000000000" pitchFamily="2" charset="2"/>
              <a:buChar char="Ø"/>
            </a:pPr>
            <a:r>
              <a:rPr lang="en-US" sz="2400" dirty="0"/>
              <a:t>Granting Microsoft Graph API Permissions</a:t>
            </a:r>
          </a:p>
        </p:txBody>
      </p:sp>
    </p:spTree>
    <p:extLst>
      <p:ext uri="{BB962C8B-B14F-4D97-AF65-F5344CB8AC3E}">
        <p14:creationId xmlns:p14="http://schemas.microsoft.com/office/powerpoint/2010/main" val="66404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a:t>Add Package to SharePoint App Catalog</a:t>
            </a:r>
            <a:endParaRPr lang="en-US" dirty="0"/>
          </a:p>
        </p:txBody>
      </p:sp>
      <p:sp>
        <p:nvSpPr>
          <p:cNvPr id="8" name="Text Placeholder 7">
            <a:extLst>
              <a:ext uri="{FF2B5EF4-FFF2-40B4-BE49-F238E27FC236}">
                <a16:creationId xmlns:a16="http://schemas.microsoft.com/office/drawing/2014/main" id="{6C590F03-7E50-AD4A-A381-ED8F20034532}"/>
              </a:ext>
            </a:extLst>
          </p:cNvPr>
          <p:cNvSpPr>
            <a:spLocks noGrp="1"/>
          </p:cNvSpPr>
          <p:nvPr>
            <p:ph idx="1"/>
          </p:nvPr>
        </p:nvSpPr>
        <p:spPr/>
        <p:txBody>
          <a:bodyPr/>
          <a:lstStyle/>
          <a:p>
            <a:pPr lvl="1"/>
            <a:r>
              <a:rPr lang="en-US" dirty="0"/>
              <a:t>Extra note in dialog notifies of additional step required</a:t>
            </a:r>
          </a:p>
          <a:p>
            <a:pPr lvl="1"/>
            <a:r>
              <a:rPr lang="en-US" dirty="0"/>
              <a:t>While application can be installed in SharePoint sites,</a:t>
            </a:r>
            <a:br>
              <a:rPr lang="en-US" dirty="0"/>
            </a:br>
            <a:r>
              <a:rPr lang="en-US" dirty="0"/>
              <a:t>it does not have the permissions granted that it needs</a:t>
            </a:r>
            <a:br>
              <a:rPr lang="en-US" dirty="0"/>
            </a:br>
            <a:r>
              <a:rPr lang="en-US" dirty="0"/>
              <a:t>to access Azure AD protected resources</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1066800" y="3429000"/>
            <a:ext cx="4264902" cy="2465962"/>
          </a:xfrm>
          <a:prstGeom prst="rect">
            <a:avLst/>
          </a:prstGeom>
          <a:ln>
            <a:solidFill>
              <a:schemeClr val="tx1">
                <a:lumMod val="50000"/>
                <a:lumOff val="50000"/>
              </a:schemeClr>
            </a:solidFill>
          </a:ln>
        </p:spPr>
      </p:pic>
    </p:spTree>
    <p:extLst>
      <p:ext uri="{BB962C8B-B14F-4D97-AF65-F5344CB8AC3E}">
        <p14:creationId xmlns:p14="http://schemas.microsoft.com/office/powerpoint/2010/main" val="2542923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9" name="Picture 8">
            <a:extLst>
              <a:ext uri="{FF2B5EF4-FFF2-40B4-BE49-F238E27FC236}">
                <a16:creationId xmlns:a16="http://schemas.microsoft.com/office/drawing/2014/main" id="{BA3DED1D-5B65-9547-8D2B-396BE49DBF02}"/>
              </a:ext>
            </a:extLst>
          </p:cNvPr>
          <p:cNvPicPr>
            <a:picLocks noChangeAspect="1"/>
          </p:cNvPicPr>
          <p:nvPr/>
        </p:nvPicPr>
        <p:blipFill>
          <a:blip r:embed="rId2"/>
          <a:stretch>
            <a:fillRect/>
          </a:stretch>
        </p:blipFill>
        <p:spPr>
          <a:xfrm>
            <a:off x="6019800" y="1575455"/>
            <a:ext cx="1720215" cy="3833033"/>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B85CD8D1-9D2D-7242-9E40-C612F55FBA26}"/>
              </a:ext>
            </a:extLst>
          </p:cNvPr>
          <p:cNvPicPr>
            <a:picLocks noChangeAspect="1"/>
          </p:cNvPicPr>
          <p:nvPr/>
        </p:nvPicPr>
        <p:blipFill>
          <a:blip r:embed="rId3"/>
          <a:stretch>
            <a:fillRect/>
          </a:stretch>
        </p:blipFill>
        <p:spPr>
          <a:xfrm>
            <a:off x="609600" y="1575455"/>
            <a:ext cx="4734244" cy="3707090"/>
          </a:xfrm>
          <a:prstGeom prst="rect">
            <a:avLst/>
          </a:prstGeom>
          <a:ln>
            <a:solidFill>
              <a:schemeClr val="tx1">
                <a:lumMod val="50000"/>
                <a:lumOff val="50000"/>
              </a:schemeClr>
            </a:solidFill>
          </a:ln>
        </p:spPr>
      </p:pic>
    </p:spTree>
    <p:extLst>
      <p:ext uri="{BB962C8B-B14F-4D97-AF65-F5344CB8AC3E}">
        <p14:creationId xmlns:p14="http://schemas.microsoft.com/office/powerpoint/2010/main" val="2585057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ü"/>
            </a:pPr>
            <a:r>
              <a:rPr lang="en-US" sz="2400" dirty="0"/>
              <a:t>Constructing URLs for the Microsoft Graph API</a:t>
            </a:r>
          </a:p>
          <a:p>
            <a:pPr>
              <a:buFont typeface="Wingdings" panose="05000000000000000000" pitchFamily="2" charset="2"/>
              <a:buChar char="ü"/>
            </a:pPr>
            <a:r>
              <a:rPr lang="en-US" sz="2400" dirty="0"/>
              <a:t>Developing Applications with the Microsoft Graph API</a:t>
            </a:r>
          </a:p>
          <a:p>
            <a:pPr lvl="0">
              <a:buFont typeface="Wingdings" panose="05000000000000000000" pitchFamily="2" charset="2"/>
              <a:buChar char="ü"/>
            </a:pPr>
            <a:r>
              <a:rPr lang="en-US" sz="2400" dirty="0"/>
              <a:t>Programming SPFx Webparts using MSGraphClient</a:t>
            </a:r>
          </a:p>
          <a:p>
            <a:pPr lvl="0">
              <a:buFont typeface="Wingdings" panose="05000000000000000000" pitchFamily="2" charset="2"/>
              <a:buChar char="ü"/>
            </a:pPr>
            <a:r>
              <a:rPr lang="en-US" sz="2400" dirty="0"/>
              <a:t>Granting Microsoft Graph API Permissions</a:t>
            </a:r>
          </a:p>
        </p:txBody>
      </p:sp>
    </p:spTree>
    <p:extLst>
      <p:ext uri="{BB962C8B-B14F-4D97-AF65-F5344CB8AC3E}">
        <p14:creationId xmlns:p14="http://schemas.microsoft.com/office/powerpoint/2010/main" val="4007763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Microsoft Graph </a:t>
            </a:r>
          </a:p>
        </p:txBody>
      </p:sp>
      <p:sp>
        <p:nvSpPr>
          <p:cNvPr id="3" name="Text Placeholder 2"/>
          <p:cNvSpPr>
            <a:spLocks noGrp="1"/>
          </p:cNvSpPr>
          <p:nvPr>
            <p:ph type="body" sz="quarter" idx="4294967295"/>
          </p:nvPr>
        </p:nvSpPr>
        <p:spPr>
          <a:xfrm>
            <a:off x="637082" y="1749426"/>
            <a:ext cx="4404818" cy="868363"/>
          </a:xfrm>
        </p:spPr>
        <p:txBody>
          <a:bodyPr/>
          <a:lstStyle/>
          <a:p>
            <a:pPr marL="0" indent="0">
              <a:buNone/>
            </a:pPr>
            <a:r>
              <a:rPr lang="en-US" sz="2646" dirty="0">
                <a:gradFill>
                  <a:gsLst>
                    <a:gs pos="2917">
                      <a:schemeClr val="tx1"/>
                    </a:gs>
                    <a:gs pos="30000">
                      <a:schemeClr val="tx1"/>
                    </a:gs>
                  </a:gsLst>
                  <a:lin ang="5400000" scaled="0"/>
                </a:gradFill>
              </a:rPr>
              <a:t>Use </a:t>
            </a:r>
            <a:r>
              <a:rPr lang="en-US" sz="2646" dirty="0">
                <a:solidFill>
                  <a:srgbClr val="0078D7"/>
                </a:solidFill>
              </a:rPr>
              <a:t>$batch</a:t>
            </a:r>
            <a:r>
              <a:rPr lang="en-US" sz="2646" dirty="0">
                <a:gradFill>
                  <a:gsLst>
                    <a:gs pos="2917">
                      <a:schemeClr val="tx1"/>
                    </a:gs>
                    <a:gs pos="30000">
                      <a:schemeClr val="tx1"/>
                    </a:gs>
                  </a:gsLst>
                  <a:lin ang="5400000" scaled="0"/>
                </a:gradFill>
              </a:rPr>
              <a:t> to combine multiple requests in one call </a:t>
            </a:r>
            <a:endParaRPr lang="en-US" dirty="0"/>
          </a:p>
        </p:txBody>
      </p:sp>
      <p:sp>
        <p:nvSpPr>
          <p:cNvPr id="51" name="TextBox 50"/>
          <p:cNvSpPr txBox="1"/>
          <p:nvPr/>
        </p:nvSpPr>
        <p:spPr>
          <a:xfrm>
            <a:off x="5127550" y="857615"/>
            <a:ext cx="4042744" cy="5142770"/>
          </a:xfrm>
          <a:prstGeom prst="rect">
            <a:avLst/>
          </a:prstGeom>
          <a:solidFill>
            <a:schemeClr val="bg1"/>
          </a:solidFill>
          <a:effectLst>
            <a:outerShdw blurRad="50800" dist="38100" dir="10800000" algn="r" rotWithShape="0">
              <a:prstClr val="black">
                <a:alpha val="40000"/>
              </a:prstClr>
            </a:outerShdw>
          </a:effectLst>
        </p:spPr>
        <p:txBody>
          <a:bodyPr wrap="square" lIns="201696" tIns="109682" rIns="137102" bIns="109682" rtlCol="0">
            <a:noAutofit/>
          </a:bodyPr>
          <a:lstStyle/>
          <a:p>
            <a:pPr defTabSz="698973">
              <a:defRPr/>
            </a:pPr>
            <a:endParaRPr lang="en-US" sz="772" dirty="0">
              <a:solidFill>
                <a:srgbClr val="353535"/>
              </a:solidFill>
              <a:latin typeface="Segoe UI" panose="020B0502040204020203" pitchFamily="34" charset="0"/>
              <a:ea typeface="Segoe UI" panose="020B0502040204020203" pitchFamily="34" charset="0"/>
              <a:cs typeface="Segoe UI" panose="020B0502040204020203" pitchFamily="34" charset="0"/>
            </a:endParaRPr>
          </a:p>
          <a:p>
            <a:pPr defTabSz="698973">
              <a:defRPr/>
            </a:pPr>
            <a:r>
              <a:rPr lang="en-US" sz="1176" dirty="0">
                <a:solidFill>
                  <a:srgbClr val="353535"/>
                </a:solidFill>
                <a:latin typeface="Segoe UI" panose="020B0502040204020203" pitchFamily="34" charset="0"/>
                <a:ea typeface="Segoe UI" panose="020B0502040204020203" pitchFamily="34" charset="0"/>
                <a:cs typeface="Segoe UI" panose="020B0502040204020203" pitchFamily="34" charset="0"/>
              </a:rPr>
              <a:t>Batching</a:t>
            </a: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POST </a:t>
            </a:r>
            <a:r>
              <a:rPr lang="en-US" sz="1176" b="1" dirty="0">
                <a:solidFill>
                  <a:srgbClr val="0078D7"/>
                </a:solidFill>
                <a:latin typeface="Consolas" panose="020B0609020204030204" pitchFamily="49" charset="0"/>
                <a:ea typeface="Segoe UI" pitchFamily="34" charset="0"/>
                <a:cs typeface="Segoe UI" pitchFamily="34" charset="0"/>
              </a:rPr>
              <a:t>/$batch</a:t>
            </a:r>
          </a:p>
          <a:p>
            <a:pPr defTabSz="698973">
              <a:defRPr/>
            </a:pPr>
            <a:r>
              <a:rPr lang="en-US" sz="1029" dirty="0">
                <a:solidFill>
                  <a:srgbClr val="353535"/>
                </a:solidFill>
                <a:latin typeface="Consolas" panose="020B0609020204030204" pitchFamily="49" charset="0"/>
                <a:cs typeface="Segoe UI" pitchFamily="34" charset="0"/>
              </a:rPr>
              <a:t>{</a:t>
            </a:r>
          </a:p>
          <a:p>
            <a:pPr defTabSz="698973">
              <a:defRPr/>
            </a:pPr>
            <a:r>
              <a:rPr lang="en-US" sz="1029" dirty="0">
                <a:solidFill>
                  <a:srgbClr val="353535"/>
                </a:solidFill>
                <a:latin typeface="Consolas" panose="020B0609020204030204" pitchFamily="49" charset="0"/>
                <a:cs typeface="Segoe UI" pitchFamily="34" charset="0"/>
              </a:rPr>
              <a:t>  "requests": [{</a:t>
            </a:r>
          </a:p>
          <a:p>
            <a:pPr defTabSz="698973">
              <a:defRPr/>
            </a:pPr>
            <a:r>
              <a:rPr lang="en-US" sz="1029" dirty="0">
                <a:solidFill>
                  <a:srgbClr val="353535"/>
                </a:solidFill>
                <a:latin typeface="Consolas" panose="020B0609020204030204" pitchFamily="49" charset="0"/>
                <a:cs typeface="Segoe UI" pitchFamily="34" charset="0"/>
              </a:rPr>
              <a:t>     "id": "1",</a:t>
            </a:r>
          </a:p>
          <a:p>
            <a:pPr defTabSz="698973">
              <a:defRPr/>
            </a:pPr>
            <a:r>
              <a:rPr lang="en-US" sz="1029" dirty="0">
                <a:solidFill>
                  <a:srgbClr val="353535"/>
                </a:solidFill>
                <a:latin typeface="Consolas" panose="020B0609020204030204" pitchFamily="49" charset="0"/>
                <a:cs typeface="Segoe UI" pitchFamily="34" charset="0"/>
              </a:rPr>
              <a:t>     "</a:t>
            </a:r>
            <a:r>
              <a:rPr lang="en-US" sz="1029" dirty="0" err="1">
                <a:solidFill>
                  <a:srgbClr val="353535"/>
                </a:solidFill>
                <a:latin typeface="Consolas" panose="020B0609020204030204" pitchFamily="49" charset="0"/>
                <a:cs typeface="Segoe UI" pitchFamily="34" charset="0"/>
              </a:rPr>
              <a:t>url</a:t>
            </a:r>
            <a:r>
              <a:rPr lang="en-US" sz="1029" dirty="0">
                <a:solidFill>
                  <a:srgbClr val="353535"/>
                </a:solidFill>
                <a:latin typeface="Consolas" panose="020B0609020204030204" pitchFamily="49" charset="0"/>
                <a:cs typeface="Segoe UI" pitchFamily="34" charset="0"/>
              </a:rPr>
              <a:t>": "/me/drive/root/children",</a:t>
            </a:r>
          </a:p>
          <a:p>
            <a:pPr defTabSz="698973">
              <a:defRPr/>
            </a:pPr>
            <a:r>
              <a:rPr lang="en-US" sz="1029" dirty="0">
                <a:solidFill>
                  <a:srgbClr val="353535"/>
                </a:solidFill>
                <a:latin typeface="Consolas" panose="020B0609020204030204" pitchFamily="49" charset="0"/>
                <a:cs typeface="Segoe UI" pitchFamily="34" charset="0"/>
              </a:rPr>
              <a:t>     "method": "POST",</a:t>
            </a:r>
          </a:p>
          <a:p>
            <a:pPr defTabSz="698973">
              <a:defRPr/>
            </a:pPr>
            <a:r>
              <a:rPr lang="en-US" sz="1029" dirty="0">
                <a:solidFill>
                  <a:srgbClr val="353535"/>
                </a:solidFill>
                <a:latin typeface="Consolas" panose="020B0609020204030204" pitchFamily="49" charset="0"/>
                <a:cs typeface="Segoe UI" pitchFamily="34" charset="0"/>
              </a:rPr>
              <a:t>     "body": {</a:t>
            </a:r>
          </a:p>
          <a:p>
            <a:pPr defTabSz="698973">
              <a:defRPr/>
            </a:pPr>
            <a:r>
              <a:rPr lang="en-US" sz="1029" dirty="0">
                <a:solidFill>
                  <a:srgbClr val="353535"/>
                </a:solidFill>
                <a:latin typeface="Consolas" panose="020B0609020204030204" pitchFamily="49" charset="0"/>
                <a:cs typeface="Segoe UI" pitchFamily="34" charset="0"/>
              </a:rPr>
              <a:t>         "name": "folder1",</a:t>
            </a:r>
          </a:p>
          <a:p>
            <a:pPr defTabSz="698973">
              <a:defRPr/>
            </a:pPr>
            <a:r>
              <a:rPr lang="en-US" sz="1029" dirty="0">
                <a:solidFill>
                  <a:srgbClr val="353535"/>
                </a:solidFill>
                <a:latin typeface="Consolas" panose="020B0609020204030204" pitchFamily="49" charset="0"/>
                <a:cs typeface="Segoe UI" pitchFamily="34" charset="0"/>
              </a:rPr>
              <a:t>         "folder": {}</a:t>
            </a:r>
          </a:p>
          <a:p>
            <a:pPr defTabSz="698973">
              <a:defRPr/>
            </a:pPr>
            <a:r>
              <a:rPr lang="en-US" sz="1029" dirty="0">
                <a:solidFill>
                  <a:srgbClr val="353535"/>
                </a:solidFill>
                <a:latin typeface="Consolas" panose="020B0609020204030204" pitchFamily="49" charset="0"/>
                <a:cs typeface="Segoe UI" pitchFamily="34" charset="0"/>
              </a:rPr>
              <a:t>     },</a:t>
            </a:r>
          </a:p>
          <a:p>
            <a:pPr defTabSz="698973">
              <a:defRPr/>
            </a:pPr>
            <a:r>
              <a:rPr lang="en-US" sz="1029" dirty="0">
                <a:solidFill>
                  <a:srgbClr val="353535"/>
                </a:solidFill>
                <a:latin typeface="Consolas" panose="020B0609020204030204" pitchFamily="49" charset="0"/>
                <a:cs typeface="Segoe UI" pitchFamily="34" charset="0"/>
              </a:rPr>
              <a:t>     "headers": {</a:t>
            </a:r>
          </a:p>
          <a:p>
            <a:pPr defTabSz="698973">
              <a:defRPr/>
            </a:pPr>
            <a:r>
              <a:rPr lang="en-US" sz="1029" dirty="0">
                <a:solidFill>
                  <a:srgbClr val="353535"/>
                </a:solidFill>
                <a:latin typeface="Consolas" panose="020B0609020204030204" pitchFamily="49" charset="0"/>
                <a:cs typeface="Segoe UI" pitchFamily="34" charset="0"/>
              </a:rPr>
              <a:t>         "content-type": "application/</a:t>
            </a:r>
            <a:r>
              <a:rPr lang="en-US" sz="1029" dirty="0" err="1">
                <a:solidFill>
                  <a:srgbClr val="353535"/>
                </a:solidFill>
                <a:latin typeface="Consolas" panose="020B0609020204030204" pitchFamily="49" charset="0"/>
                <a:cs typeface="Segoe UI" pitchFamily="34" charset="0"/>
              </a:rPr>
              <a:t>json</a:t>
            </a:r>
            <a:r>
              <a:rPr lang="en-US" sz="1029" dirty="0">
                <a:solidFill>
                  <a:srgbClr val="353535"/>
                </a:solidFill>
                <a:latin typeface="Consolas" panose="020B0609020204030204" pitchFamily="49" charset="0"/>
                <a:cs typeface="Segoe UI" pitchFamily="34" charset="0"/>
              </a:rPr>
              <a:t>"</a:t>
            </a:r>
          </a:p>
          <a:p>
            <a:pPr defTabSz="698973">
              <a:defRPr/>
            </a:pPr>
            <a:r>
              <a:rPr lang="en-US" sz="1029" dirty="0">
                <a:solidFill>
                  <a:srgbClr val="353535"/>
                </a:solidFill>
                <a:latin typeface="Consolas" panose="020B0609020204030204" pitchFamily="49" charset="0"/>
                <a:cs typeface="Segoe UI" pitchFamily="34" charset="0"/>
              </a:rPr>
              <a:t>     }</a:t>
            </a:r>
          </a:p>
          <a:p>
            <a:pPr defTabSz="698973">
              <a:defRPr/>
            </a:pPr>
            <a:r>
              <a:rPr lang="en-US" sz="1029" dirty="0">
                <a:solidFill>
                  <a:srgbClr val="353535"/>
                </a:solidFill>
                <a:latin typeface="Consolas" panose="020B0609020204030204" pitchFamily="49" charset="0"/>
                <a:cs typeface="Segoe UI" pitchFamily="34" charset="0"/>
              </a:rPr>
              <a:t>   }, {</a:t>
            </a:r>
          </a:p>
          <a:p>
            <a:pPr defTabSz="698973">
              <a:defRPr/>
            </a:pPr>
            <a:r>
              <a:rPr lang="en-US" sz="1029" dirty="0">
                <a:solidFill>
                  <a:srgbClr val="353535"/>
                </a:solidFill>
                <a:latin typeface="Consolas" panose="020B0609020204030204" pitchFamily="49" charset="0"/>
                <a:cs typeface="Segoe UI" pitchFamily="34" charset="0"/>
              </a:rPr>
              <a:t>      "id": "2",</a:t>
            </a:r>
          </a:p>
          <a:p>
            <a:pPr defTabSz="698973">
              <a:defRPr/>
            </a:pPr>
            <a:r>
              <a:rPr lang="en-US" sz="1029" dirty="0">
                <a:solidFill>
                  <a:srgbClr val="353535"/>
                </a:solidFill>
                <a:latin typeface="Consolas" panose="020B0609020204030204" pitchFamily="49" charset="0"/>
                <a:cs typeface="Segoe UI" pitchFamily="34" charset="0"/>
              </a:rPr>
              <a:t>      "</a:t>
            </a:r>
            <a:r>
              <a:rPr lang="en-US" sz="1029" dirty="0" err="1">
                <a:solidFill>
                  <a:srgbClr val="353535"/>
                </a:solidFill>
                <a:latin typeface="Consolas" panose="020B0609020204030204" pitchFamily="49" charset="0"/>
                <a:cs typeface="Segoe UI" pitchFamily="34" charset="0"/>
              </a:rPr>
              <a:t>url</a:t>
            </a:r>
            <a:r>
              <a:rPr lang="en-US" sz="1029" dirty="0">
                <a:solidFill>
                  <a:srgbClr val="353535"/>
                </a:solidFill>
                <a:latin typeface="Consolas" panose="020B0609020204030204" pitchFamily="49" charset="0"/>
                <a:cs typeface="Segoe UI" pitchFamily="34" charset="0"/>
              </a:rPr>
              <a:t>": "/me/drive/root/children/folder1",</a:t>
            </a:r>
          </a:p>
          <a:p>
            <a:pPr defTabSz="698973">
              <a:defRPr/>
            </a:pPr>
            <a:r>
              <a:rPr lang="en-US" sz="1029" dirty="0">
                <a:solidFill>
                  <a:srgbClr val="353535"/>
                </a:solidFill>
                <a:latin typeface="Consolas" panose="020B0609020204030204" pitchFamily="49" charset="0"/>
                <a:cs typeface="Segoe UI" pitchFamily="34" charset="0"/>
              </a:rPr>
              <a:t>      "method": "GET",</a:t>
            </a:r>
          </a:p>
          <a:p>
            <a:pPr defTabSz="698973">
              <a:defRPr/>
            </a:pPr>
            <a:r>
              <a:rPr lang="en-US" sz="1029" dirty="0">
                <a:solidFill>
                  <a:srgbClr val="353535"/>
                </a:solidFill>
                <a:latin typeface="Consolas" panose="020B0609020204030204" pitchFamily="49" charset="0"/>
                <a:cs typeface="Segoe UI" pitchFamily="34" charset="0"/>
              </a:rPr>
              <a:t>      "</a:t>
            </a:r>
            <a:r>
              <a:rPr lang="en-US" sz="1029" dirty="0" err="1">
                <a:solidFill>
                  <a:srgbClr val="353535"/>
                </a:solidFill>
                <a:latin typeface="Consolas" panose="020B0609020204030204" pitchFamily="49" charset="0"/>
                <a:cs typeface="Segoe UI" pitchFamily="34" charset="0"/>
              </a:rPr>
              <a:t>dependsOn</a:t>
            </a:r>
            <a:r>
              <a:rPr lang="en-US" sz="1029" dirty="0">
                <a:solidFill>
                  <a:srgbClr val="353535"/>
                </a:solidFill>
                <a:latin typeface="Consolas" panose="020B0609020204030204" pitchFamily="49" charset="0"/>
                <a:cs typeface="Segoe UI" pitchFamily="34" charset="0"/>
              </a:rPr>
              <a:t>": ["1"]</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"id": </a:t>
            </a:r>
            <a:r>
              <a:rPr lang="en-US" sz="1029" dirty="0">
                <a:solidFill>
                  <a:srgbClr val="353535"/>
                </a:solidFill>
                <a:latin typeface="Consolas" panose="020B0609020204030204" pitchFamily="49" charset="0"/>
                <a:cs typeface="Segoe UI" pitchFamily="34" charset="0"/>
              </a:rPr>
              <a:t>"</a:t>
            </a:r>
            <a:r>
              <a:rPr lang="en-US" sz="1029" dirty="0">
                <a:solidFill>
                  <a:srgbClr val="353535"/>
                </a:solidFill>
                <a:latin typeface="Consolas" panose="020B0609020204030204" pitchFamily="49" charset="0"/>
                <a:ea typeface="Segoe UI" pitchFamily="34" charset="0"/>
                <a:cs typeface="Segoe UI" pitchFamily="34" charset="0"/>
              </a:rPr>
              <a:t>3",</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"method": "GET",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url</a:t>
            </a:r>
            <a:r>
              <a:rPr lang="en-US" sz="1029" dirty="0">
                <a:solidFill>
                  <a:srgbClr val="353535"/>
                </a:solidFill>
                <a:latin typeface="Consolas" panose="020B0609020204030204" pitchFamily="49" charset="0"/>
                <a:ea typeface="Segoe UI" pitchFamily="34" charset="0"/>
                <a:cs typeface="Segoe UI" pitchFamily="34" charset="0"/>
              </a:rPr>
              <a:t>": "/me/planner/tasks"</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"id": </a:t>
            </a:r>
            <a:r>
              <a:rPr lang="en-US" sz="1029" dirty="0">
                <a:solidFill>
                  <a:srgbClr val="353535"/>
                </a:solidFill>
                <a:latin typeface="Consolas" panose="020B0609020204030204" pitchFamily="49" charset="0"/>
                <a:cs typeface="Segoe UI" pitchFamily="34" charset="0"/>
              </a:rPr>
              <a:t>"</a:t>
            </a:r>
            <a:r>
              <a:rPr lang="en-US" sz="1029" dirty="0">
                <a:solidFill>
                  <a:srgbClr val="353535"/>
                </a:solidFill>
                <a:latin typeface="Consolas" panose="020B0609020204030204" pitchFamily="49" charset="0"/>
                <a:ea typeface="Segoe UI" pitchFamily="34" charset="0"/>
                <a:cs typeface="Segoe UI" pitchFamily="34" charset="0"/>
              </a:rPr>
              <a:t>4",</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"method": "GET",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url</a:t>
            </a:r>
            <a:r>
              <a:rPr lang="en-US" sz="1029" dirty="0">
                <a:solidFill>
                  <a:srgbClr val="353535"/>
                </a:solidFill>
                <a:latin typeface="Consolas" panose="020B0609020204030204" pitchFamily="49" charset="0"/>
                <a:ea typeface="Segoe UI" pitchFamily="34" charset="0"/>
                <a:cs typeface="Segoe UI" pitchFamily="34" charset="0"/>
              </a:rPr>
              <a:t>": "/groups/{id}/events"</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endParaRPr lang="en-US" sz="1029" dirty="0">
              <a:solidFill>
                <a:srgbClr val="353535"/>
              </a:solidFill>
              <a:latin typeface="Consolas" panose="020B0609020204030204" pitchFamily="49" charset="0"/>
              <a:cs typeface="Segoe UI" pitchFamily="34" charset="0"/>
            </a:endParaRPr>
          </a:p>
          <a:p>
            <a:pPr defTabSz="698973">
              <a:defRPr/>
            </a:pPr>
            <a:r>
              <a:rPr lang="en-US" sz="1029" dirty="0">
                <a:solidFill>
                  <a:srgbClr val="353535"/>
                </a:solidFill>
                <a:latin typeface="Consolas" panose="020B0609020204030204" pitchFamily="49" charset="0"/>
                <a:cs typeface="Segoe UI" pitchFamily="34" charset="0"/>
              </a:rPr>
              <a:t> ]</a:t>
            </a:r>
          </a:p>
          <a:p>
            <a:pPr defTabSz="698973">
              <a:defRPr/>
            </a:pPr>
            <a:r>
              <a:rPr lang="en-US" sz="1029" dirty="0">
                <a:solidFill>
                  <a:srgbClr val="353535"/>
                </a:solidFill>
                <a:latin typeface="Consolas" panose="020B0609020204030204" pitchFamily="49" charset="0"/>
                <a:cs typeface="Segoe UI" pitchFamily="34" charset="0"/>
              </a:rPr>
              <a:t>}</a:t>
            </a:r>
          </a:p>
          <a:p>
            <a:pPr defTabSz="698973">
              <a:defRPr/>
            </a:pPr>
            <a:endParaRPr lang="en-US" sz="1029" dirty="0">
              <a:solidFill>
                <a:srgbClr val="353535"/>
              </a:solidFill>
              <a:latin typeface="Consolas" panose="020B0609020204030204" pitchFamily="49" charset="0"/>
              <a:cs typeface="Segoe UI" pitchFamily="34" charset="0"/>
            </a:endParaRPr>
          </a:p>
        </p:txBody>
      </p:sp>
      <p:cxnSp>
        <p:nvCxnSpPr>
          <p:cNvPr id="78" name="Straight Connector 77"/>
          <p:cNvCxnSpPr>
            <a:cxnSpLocks/>
          </p:cNvCxnSpPr>
          <p:nvPr/>
        </p:nvCxnSpPr>
        <p:spPr>
          <a:xfrm flipH="1">
            <a:off x="2288760" y="3423478"/>
            <a:ext cx="303805" cy="42471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flipV="1">
            <a:off x="2329382" y="4000463"/>
            <a:ext cx="1053286" cy="29379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cxnSpLocks/>
          </p:cNvCxnSpPr>
          <p:nvPr/>
        </p:nvCxnSpPr>
        <p:spPr>
          <a:xfrm>
            <a:off x="1489557" y="3607165"/>
            <a:ext cx="721240" cy="339018"/>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a:endCxn id="74" idx="18"/>
          </p:cNvCxnSpPr>
          <p:nvPr/>
        </p:nvCxnSpPr>
        <p:spPr>
          <a:xfrm>
            <a:off x="2318252" y="4070902"/>
            <a:ext cx="562432" cy="89429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flipV="1">
            <a:off x="1300999" y="4016632"/>
            <a:ext cx="895104" cy="47026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p:cNvCxnSpPr>
          <p:nvPr/>
        </p:nvCxnSpPr>
        <p:spPr>
          <a:xfrm flipV="1">
            <a:off x="1917526" y="4095515"/>
            <a:ext cx="323073" cy="100144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733BFFD-5AB7-47C5-B610-5E8D1122A412}"/>
              </a:ext>
            </a:extLst>
          </p:cNvPr>
          <p:cNvCxnSpPr>
            <a:cxnSpLocks/>
            <a:stCxn id="45" idx="8"/>
          </p:cNvCxnSpPr>
          <p:nvPr/>
        </p:nvCxnSpPr>
        <p:spPr>
          <a:xfrm flipH="1">
            <a:off x="2298394" y="3723710"/>
            <a:ext cx="1214664" cy="231136"/>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050807" y="3703747"/>
            <a:ext cx="419003" cy="527943"/>
            <a:chOff x="2789237" y="3870935"/>
            <a:chExt cx="569873" cy="718039"/>
          </a:xfrm>
        </p:grpSpPr>
        <p:grpSp>
          <p:nvGrpSpPr>
            <p:cNvPr id="71" name="Group 70"/>
            <p:cNvGrpSpPr/>
            <p:nvPr/>
          </p:nvGrpSpPr>
          <p:grpSpPr>
            <a:xfrm>
              <a:off x="2862317" y="4005162"/>
              <a:ext cx="466169" cy="466169"/>
              <a:chOff x="916973" y="3607407"/>
              <a:chExt cx="820389" cy="822960"/>
            </a:xfrm>
          </p:grpSpPr>
          <p:sp>
            <p:nvSpPr>
              <p:cNvPr id="84" name="Oval 83"/>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85"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pic>
          <p:nvPicPr>
            <p:cNvPr id="86" name="Picture 85"/>
            <p:cNvPicPr>
              <a:picLocks/>
            </p:cNvPicPr>
            <p:nvPr/>
          </p:nvPicPr>
          <p:blipFill>
            <a:blip r:embed="rId3"/>
            <a:stretch>
              <a:fillRect/>
            </a:stretch>
          </p:blipFill>
          <p:spPr>
            <a:xfrm>
              <a:off x="2789237" y="3870935"/>
              <a:ext cx="569873" cy="718039"/>
            </a:xfrm>
            <a:prstGeom prst="rect">
              <a:avLst/>
            </a:prstGeom>
          </p:spPr>
        </p:pic>
      </p:grpSp>
      <p:grpSp>
        <p:nvGrpSpPr>
          <p:cNvPr id="48" name="Group 47"/>
          <p:cNvGrpSpPr/>
          <p:nvPr/>
        </p:nvGrpSpPr>
        <p:grpSpPr>
          <a:xfrm>
            <a:off x="1111539" y="4331398"/>
            <a:ext cx="342754" cy="342754"/>
            <a:chOff x="942627" y="3529405"/>
            <a:chExt cx="820389" cy="822960"/>
          </a:xfrm>
        </p:grpSpPr>
        <p:sp>
          <p:nvSpPr>
            <p:cNvPr id="49" name="Oval 48"/>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3"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66" name="TextBox 65"/>
          <p:cNvSpPr txBox="1"/>
          <p:nvPr/>
        </p:nvSpPr>
        <p:spPr>
          <a:xfrm>
            <a:off x="488557" y="4295854"/>
            <a:ext cx="660967"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Email</a:t>
            </a:r>
          </a:p>
        </p:txBody>
      </p:sp>
      <p:grpSp>
        <p:nvGrpSpPr>
          <p:cNvPr id="57" name="Group 56"/>
          <p:cNvGrpSpPr/>
          <p:nvPr/>
        </p:nvGrpSpPr>
        <p:grpSpPr>
          <a:xfrm>
            <a:off x="2428091" y="3195312"/>
            <a:ext cx="342754" cy="342754"/>
            <a:chOff x="4750202" y="3174487"/>
            <a:chExt cx="820389" cy="822960"/>
          </a:xfrm>
        </p:grpSpPr>
        <p:sp>
          <p:nvSpPr>
            <p:cNvPr id="58" name="Oval 57"/>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9" name="Freeform 124"/>
            <p:cNvSpPr>
              <a:spLocks noEditPoints="1"/>
            </p:cNvSpPr>
            <p:nvPr/>
          </p:nvSpPr>
          <p:spPr bwMode="auto">
            <a:xfrm>
              <a:off x="4963544" y="3393709"/>
              <a:ext cx="393704" cy="386074"/>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67" name="TextBox 66"/>
          <p:cNvSpPr txBox="1"/>
          <p:nvPr/>
        </p:nvSpPr>
        <p:spPr>
          <a:xfrm>
            <a:off x="2087798" y="2783565"/>
            <a:ext cx="1101793"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Documents</a:t>
            </a:r>
          </a:p>
        </p:txBody>
      </p:sp>
      <p:grpSp>
        <p:nvGrpSpPr>
          <p:cNvPr id="60" name="Group 59"/>
          <p:cNvGrpSpPr/>
          <p:nvPr/>
        </p:nvGrpSpPr>
        <p:grpSpPr>
          <a:xfrm>
            <a:off x="1742368" y="4999195"/>
            <a:ext cx="342754" cy="342754"/>
            <a:chOff x="3251137" y="3045890"/>
            <a:chExt cx="820389" cy="822960"/>
          </a:xfrm>
        </p:grpSpPr>
        <p:sp>
          <p:nvSpPr>
            <p:cNvPr id="61" name="Oval 60"/>
            <p:cNvSpPr/>
            <p:nvPr/>
          </p:nvSpPr>
          <p:spPr bwMode="auto">
            <a:xfrm>
              <a:off x="3251137" y="3045890"/>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62" name="Freeform 137"/>
            <p:cNvSpPr>
              <a:spLocks noEditPoints="1"/>
            </p:cNvSpPr>
            <p:nvPr/>
          </p:nvSpPr>
          <p:spPr bwMode="auto">
            <a:xfrm>
              <a:off x="3460778" y="3215036"/>
              <a:ext cx="401107" cy="484669"/>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68" name="TextBox 67"/>
          <p:cNvSpPr txBox="1"/>
          <p:nvPr/>
        </p:nvSpPr>
        <p:spPr>
          <a:xfrm>
            <a:off x="835654" y="4965192"/>
            <a:ext cx="907830"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Contacts</a:t>
            </a:r>
          </a:p>
        </p:txBody>
      </p:sp>
      <p:grpSp>
        <p:nvGrpSpPr>
          <p:cNvPr id="63" name="Group 62"/>
          <p:cNvGrpSpPr/>
          <p:nvPr/>
        </p:nvGrpSpPr>
        <p:grpSpPr>
          <a:xfrm>
            <a:off x="1287272" y="3393748"/>
            <a:ext cx="342754" cy="342754"/>
            <a:chOff x="5474685" y="1406711"/>
            <a:chExt cx="820389" cy="822960"/>
          </a:xfrm>
        </p:grpSpPr>
        <p:sp>
          <p:nvSpPr>
            <p:cNvPr id="64" name="Oval 63"/>
            <p:cNvSpPr/>
            <p:nvPr/>
          </p:nvSpPr>
          <p:spPr bwMode="auto">
            <a:xfrm>
              <a:off x="5474685" y="1406711"/>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pic>
          <p:nvPicPr>
            <p:cNvPr id="65" name="Graphic 64" descr="Flip Calenda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0309" y="1519840"/>
              <a:ext cx="595158" cy="595158"/>
            </a:xfrm>
            <a:prstGeom prst="rect">
              <a:avLst/>
            </a:prstGeom>
          </p:spPr>
        </p:pic>
      </p:grpSp>
      <p:sp>
        <p:nvSpPr>
          <p:cNvPr id="69" name="TextBox 68"/>
          <p:cNvSpPr txBox="1"/>
          <p:nvPr/>
        </p:nvSpPr>
        <p:spPr>
          <a:xfrm>
            <a:off x="448948" y="3354761"/>
            <a:ext cx="920654"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Calendar</a:t>
            </a:r>
          </a:p>
        </p:txBody>
      </p:sp>
      <p:grpSp>
        <p:nvGrpSpPr>
          <p:cNvPr id="54" name="Group 53"/>
          <p:cNvGrpSpPr/>
          <p:nvPr/>
        </p:nvGrpSpPr>
        <p:grpSpPr>
          <a:xfrm>
            <a:off x="3303761" y="4151701"/>
            <a:ext cx="342754" cy="342754"/>
            <a:chOff x="4795139" y="3188817"/>
            <a:chExt cx="820389" cy="822960"/>
          </a:xfrm>
        </p:grpSpPr>
        <p:sp>
          <p:nvSpPr>
            <p:cNvPr id="55" name="Oval 54"/>
            <p:cNvSpPr/>
            <p:nvPr/>
          </p:nvSpPr>
          <p:spPr bwMode="auto">
            <a:xfrm>
              <a:off x="4795139" y="318881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6" name="Freeform 114"/>
            <p:cNvSpPr>
              <a:spLocks noChangeAspect="1" noEditPoints="1"/>
            </p:cNvSpPr>
            <p:nvPr/>
          </p:nvSpPr>
          <p:spPr bwMode="auto">
            <a:xfrm>
              <a:off x="5037124" y="3403930"/>
              <a:ext cx="336418" cy="392734"/>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70" name="TextBox 69"/>
          <p:cNvSpPr txBox="1"/>
          <p:nvPr/>
        </p:nvSpPr>
        <p:spPr>
          <a:xfrm>
            <a:off x="3608129" y="4127816"/>
            <a:ext cx="644553"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Tasks</a:t>
            </a:r>
          </a:p>
        </p:txBody>
      </p:sp>
      <p:grpSp>
        <p:nvGrpSpPr>
          <p:cNvPr id="72" name="Group 71"/>
          <p:cNvGrpSpPr/>
          <p:nvPr/>
        </p:nvGrpSpPr>
        <p:grpSpPr>
          <a:xfrm>
            <a:off x="2736991" y="4845144"/>
            <a:ext cx="342754" cy="342754"/>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b="1">
                <a:solidFill>
                  <a:srgbClr val="0171C7"/>
                </a:solidFill>
                <a:latin typeface="Calibri" panose="020F0502020204030204"/>
              </a:endParaRPr>
            </a:p>
          </p:txBody>
        </p:sp>
      </p:grpSp>
      <p:sp>
        <p:nvSpPr>
          <p:cNvPr id="77" name="TextBox 76"/>
          <p:cNvSpPr txBox="1"/>
          <p:nvPr/>
        </p:nvSpPr>
        <p:spPr>
          <a:xfrm>
            <a:off x="3068029" y="4816296"/>
            <a:ext cx="944698"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Meetings</a:t>
            </a:r>
          </a:p>
        </p:txBody>
      </p:sp>
      <p:grpSp>
        <p:nvGrpSpPr>
          <p:cNvPr id="43" name="Group 42">
            <a:extLst>
              <a:ext uri="{FF2B5EF4-FFF2-40B4-BE49-F238E27FC236}">
                <a16:creationId xmlns:a16="http://schemas.microsoft.com/office/drawing/2014/main" id="{F6ACF692-9A9E-41D0-8E28-A21A4E15D714}"/>
              </a:ext>
            </a:extLst>
          </p:cNvPr>
          <p:cNvGrpSpPr/>
          <p:nvPr/>
        </p:nvGrpSpPr>
        <p:grpSpPr>
          <a:xfrm>
            <a:off x="3397608" y="3554986"/>
            <a:ext cx="342754" cy="342754"/>
            <a:chOff x="4750202" y="3174487"/>
            <a:chExt cx="820389" cy="822960"/>
          </a:xfrm>
        </p:grpSpPr>
        <p:sp>
          <p:nvSpPr>
            <p:cNvPr id="44" name="Oval 43">
              <a:extLst>
                <a:ext uri="{FF2B5EF4-FFF2-40B4-BE49-F238E27FC236}">
                  <a16:creationId xmlns:a16="http://schemas.microsoft.com/office/drawing/2014/main" id="{2952849C-5F1B-4143-95E5-ECB66521033A}"/>
                </a:ext>
              </a:extLst>
            </p:cNvPr>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5" name="Freeform 124">
              <a:extLst>
                <a:ext uri="{FF2B5EF4-FFF2-40B4-BE49-F238E27FC236}">
                  <a16:creationId xmlns:a16="http://schemas.microsoft.com/office/drawing/2014/main" id="{3B373577-F562-464A-B93C-2F560E6DCC98}"/>
                </a:ext>
              </a:extLst>
            </p:cNvPr>
            <p:cNvSpPr>
              <a:spLocks noEditPoints="1"/>
            </p:cNvSpPr>
            <p:nvPr/>
          </p:nvSpPr>
          <p:spPr bwMode="auto">
            <a:xfrm>
              <a:off x="4963544" y="3393709"/>
              <a:ext cx="393704" cy="386074"/>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46" name="TextBox 45">
            <a:extLst>
              <a:ext uri="{FF2B5EF4-FFF2-40B4-BE49-F238E27FC236}">
                <a16:creationId xmlns:a16="http://schemas.microsoft.com/office/drawing/2014/main" id="{5D5A7C50-84C6-4AED-97D2-C9C687943DBE}"/>
              </a:ext>
            </a:extLst>
          </p:cNvPr>
          <p:cNvSpPr txBox="1"/>
          <p:nvPr/>
        </p:nvSpPr>
        <p:spPr>
          <a:xfrm>
            <a:off x="3740361" y="3523890"/>
            <a:ext cx="605118" cy="400534"/>
          </a:xfrm>
          <a:prstGeom prst="rect">
            <a:avLst/>
          </a:prstGeom>
          <a:noFill/>
        </p:spPr>
        <p:txBody>
          <a:bodyPr wrap="non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Sites</a:t>
            </a:r>
          </a:p>
        </p:txBody>
      </p:sp>
    </p:spTree>
    <p:extLst>
      <p:ext uri="{BB962C8B-B14F-4D97-AF65-F5344CB8AC3E}">
        <p14:creationId xmlns:p14="http://schemas.microsoft.com/office/powerpoint/2010/main" val="1323331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a:cxnSpLocks/>
          </p:cNvCxnSpPr>
          <p:nvPr/>
        </p:nvCxnSpPr>
        <p:spPr>
          <a:xfrm flipV="1">
            <a:off x="1296196" y="3972692"/>
            <a:ext cx="909296" cy="28705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a:stCxn id="48" idx="44"/>
          </p:cNvCxnSpPr>
          <p:nvPr/>
        </p:nvCxnSpPr>
        <p:spPr>
          <a:xfrm>
            <a:off x="1307027" y="3073597"/>
            <a:ext cx="854194" cy="799797"/>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With Microsoft Graph</a:t>
            </a:r>
          </a:p>
        </p:txBody>
      </p:sp>
      <p:sp>
        <p:nvSpPr>
          <p:cNvPr id="4" name="Text Placeholder 3"/>
          <p:cNvSpPr>
            <a:spLocks noGrp="1"/>
          </p:cNvSpPr>
          <p:nvPr>
            <p:ph type="body" sz="quarter" idx="4294967295"/>
          </p:nvPr>
        </p:nvSpPr>
        <p:spPr>
          <a:xfrm>
            <a:off x="457201" y="1725614"/>
            <a:ext cx="4975225" cy="503237"/>
          </a:xfrm>
        </p:spPr>
        <p:txBody>
          <a:bodyPr/>
          <a:lstStyle/>
          <a:p>
            <a:pPr marL="0" indent="0">
              <a:buNone/>
            </a:pPr>
            <a:r>
              <a:rPr lang="en-US" sz="2646" dirty="0">
                <a:gradFill>
                  <a:gsLst>
                    <a:gs pos="2917">
                      <a:schemeClr val="tx1"/>
                    </a:gs>
                    <a:gs pos="30000">
                      <a:schemeClr val="tx1"/>
                    </a:gs>
                  </a:gsLst>
                  <a:lin ang="5400000" scaled="0"/>
                </a:gradFill>
              </a:rPr>
              <a:t>Get </a:t>
            </a:r>
            <a:r>
              <a:rPr lang="en-US" sz="2646" dirty="0">
                <a:solidFill>
                  <a:srgbClr val="0078D7"/>
                </a:solidFill>
              </a:rPr>
              <a:t>notifications</a:t>
            </a:r>
            <a:r>
              <a:rPr lang="en-US" sz="2646" dirty="0">
                <a:gradFill>
                  <a:gsLst>
                    <a:gs pos="2917">
                      <a:schemeClr val="tx1"/>
                    </a:gs>
                    <a:gs pos="30000">
                      <a:schemeClr val="tx1"/>
                    </a:gs>
                  </a:gsLst>
                  <a:lin ang="5400000" scaled="0"/>
                </a:gradFill>
              </a:rPr>
              <a:t> &amp; </a:t>
            </a:r>
            <a:r>
              <a:rPr lang="en-US" sz="2646" dirty="0">
                <a:solidFill>
                  <a:schemeClr val="accent1"/>
                </a:solidFill>
              </a:rPr>
              <a:t>track changes</a:t>
            </a:r>
            <a:endParaRPr lang="en-US" dirty="0"/>
          </a:p>
        </p:txBody>
      </p:sp>
      <p:sp>
        <p:nvSpPr>
          <p:cNvPr id="51" name="TextBox 50"/>
          <p:cNvSpPr txBox="1"/>
          <p:nvPr/>
        </p:nvSpPr>
        <p:spPr>
          <a:xfrm>
            <a:off x="5231614" y="857616"/>
            <a:ext cx="3912387" cy="5142770"/>
          </a:xfrm>
          <a:prstGeom prst="rect">
            <a:avLst/>
          </a:prstGeom>
          <a:solidFill>
            <a:schemeClr val="bg1"/>
          </a:solidFill>
          <a:effectLst>
            <a:outerShdw blurRad="50800" dist="38100" dir="10800000" algn="r" rotWithShape="0">
              <a:prstClr val="black">
                <a:alpha val="40000"/>
              </a:prstClr>
            </a:outerShdw>
          </a:effectLst>
        </p:spPr>
        <p:txBody>
          <a:bodyPr wrap="square" lIns="201696" tIns="109682" rIns="137102" bIns="109682" rtlCol="0">
            <a:noAutofit/>
          </a:bodyPr>
          <a:lstStyle/>
          <a:p>
            <a:pPr defTabSz="698973">
              <a:defRPr/>
            </a:pPr>
            <a:endParaRPr lang="en-US" sz="1176">
              <a:solidFill>
                <a:srgbClr val="353535"/>
              </a:solidFill>
              <a:latin typeface="Consolas" panose="020B0609020204030204" pitchFamily="49" charset="0"/>
              <a:ea typeface="Segoe UI" pitchFamily="34" charset="0"/>
              <a:cs typeface="Segoe UI" pitchFamily="34" charset="0"/>
            </a:endParaRPr>
          </a:p>
          <a:p>
            <a:pPr defTabSz="698973">
              <a:defRPr/>
            </a:pPr>
            <a:endParaRPr lang="en-US" sz="1176">
              <a:solidFill>
                <a:srgbClr val="353535"/>
              </a:solidFill>
              <a:latin typeface="Consolas" panose="020B0609020204030204" pitchFamily="49" charset="0"/>
              <a:ea typeface="Segoe UI" pitchFamily="34" charset="0"/>
              <a:cs typeface="Segoe UI" pitchFamily="34" charset="0"/>
            </a:endParaRPr>
          </a:p>
          <a:p>
            <a:pPr defTabSz="698973">
              <a:defRPr/>
            </a:pPr>
            <a:endParaRPr lang="en-US" sz="1176">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a:t>
            </a:r>
            <a:r>
              <a:rPr lang="en-US" sz="1176" b="1">
                <a:solidFill>
                  <a:srgbClr val="0078D7"/>
                </a:solidFill>
                <a:latin typeface="Consolas" panose="020B0609020204030204" pitchFamily="49" charset="0"/>
                <a:ea typeface="Segoe UI" pitchFamily="34" charset="0"/>
                <a:cs typeface="Segoe UI" pitchFamily="34" charset="0"/>
              </a:rPr>
              <a:t>/me/</a:t>
            </a:r>
            <a:r>
              <a:rPr lang="en-US" sz="1176" b="1" err="1">
                <a:solidFill>
                  <a:srgbClr val="0078D7"/>
                </a:solidFill>
                <a:latin typeface="Consolas" panose="020B0609020204030204" pitchFamily="49" charset="0"/>
                <a:ea typeface="Segoe UI" pitchFamily="34" charset="0"/>
                <a:cs typeface="Segoe UI" pitchFamily="34" charset="0"/>
              </a:rPr>
              <a:t>mailFolders</a:t>
            </a:r>
            <a:r>
              <a:rPr lang="en-US" sz="1176" b="1">
                <a:solidFill>
                  <a:srgbClr val="0078D7"/>
                </a:solidFill>
                <a:latin typeface="Consolas" panose="020B0609020204030204" pitchFamily="49" charset="0"/>
                <a:ea typeface="Segoe UI" pitchFamily="34" charset="0"/>
                <a:cs typeface="Segoe UI" pitchFamily="34" charset="0"/>
              </a:rPr>
              <a:t>/{id}/messages/delta</a:t>
            </a:r>
          </a:p>
          <a:p>
            <a:pPr defTabSz="698973">
              <a:defRPr/>
            </a:pPr>
            <a:r>
              <a:rPr lang="en-US" sz="1029">
                <a:solidFill>
                  <a:srgbClr val="353535"/>
                </a:solidFill>
                <a:latin typeface="Consolas" panose="020B0609020204030204" pitchFamily="49" charset="0"/>
                <a:ea typeface="Segoe UI" pitchFamily="34" charset="0"/>
                <a:cs typeface="Segoe UI" pitchFamily="34" charset="0"/>
              </a:rPr>
              <a:t>"@odata.</a:t>
            </a:r>
            <a:r>
              <a:rPr lang="en-US" sz="1029" err="1">
                <a:solidFill>
                  <a:srgbClr val="353535"/>
                </a:solidFill>
                <a:latin typeface="Consolas" panose="020B0609020204030204" pitchFamily="49" charset="0"/>
                <a:ea typeface="Segoe UI" pitchFamily="34" charset="0"/>
                <a:cs typeface="Segoe UI" pitchFamily="34" charset="0"/>
              </a:rPr>
              <a:t>deltalink</a:t>
            </a:r>
            <a:r>
              <a:rPr lang="en-US" sz="1029">
                <a:solidFill>
                  <a:srgbClr val="353535"/>
                </a:solidFill>
                <a:latin typeface="Consolas" panose="020B0609020204030204" pitchFamily="49" charset="0"/>
                <a:ea typeface="Segoe UI" pitchFamily="34" charset="0"/>
                <a:cs typeface="Segoe UI" pitchFamily="34" charset="0"/>
              </a:rPr>
              <a:t>":"me/</a:t>
            </a:r>
            <a:r>
              <a:rPr lang="en-US" sz="1029" err="1">
                <a:solidFill>
                  <a:srgbClr val="353535"/>
                </a:solidFill>
                <a:latin typeface="Consolas" panose="020B0609020204030204" pitchFamily="49" charset="0"/>
                <a:ea typeface="Segoe UI" pitchFamily="34" charset="0"/>
                <a:cs typeface="Segoe UI" pitchFamily="34" charset="0"/>
              </a:rPr>
              <a:t>mailfolders</a:t>
            </a:r>
            <a:r>
              <a:rPr lang="en-US" sz="1029">
                <a:solidFill>
                  <a:srgbClr val="353535"/>
                </a:solidFill>
                <a:latin typeface="Consolas" panose="020B0609020204030204" pitchFamily="49" charset="0"/>
                <a:ea typeface="Segoe UI" pitchFamily="34" charset="0"/>
                <a:cs typeface="Segoe UI" pitchFamily="34" charset="0"/>
              </a:rPr>
              <a:t>('AA')/messages/delta</a:t>
            </a:r>
            <a:r>
              <a:rPr lang="en-US" sz="1029">
                <a:solidFill>
                  <a:srgbClr val="505050"/>
                </a:solidFill>
                <a:latin typeface="Consolas" panose="020B0609020204030204" pitchFamily="49" charset="0"/>
                <a:ea typeface="Segoe UI" pitchFamily="34" charset="0"/>
                <a:cs typeface="Segoe UI" pitchFamily="34" charset="0"/>
              </a:rPr>
              <a:t>?</a:t>
            </a:r>
            <a:r>
              <a:rPr lang="en-US" sz="1029">
                <a:solidFill>
                  <a:srgbClr val="0078D7"/>
                </a:solidFill>
                <a:latin typeface="Consolas" panose="020B0609020204030204" pitchFamily="49" charset="0"/>
                <a:ea typeface="Segoe UI" pitchFamily="34" charset="0"/>
                <a:cs typeface="Segoe UI" pitchFamily="34" charset="0"/>
              </a:rPr>
              <a:t>$</a:t>
            </a:r>
            <a:r>
              <a:rPr lang="en-US" sz="1029" err="1">
                <a:solidFill>
                  <a:srgbClr val="0078D7"/>
                </a:solidFill>
                <a:latin typeface="Consolas" panose="020B0609020204030204" pitchFamily="49" charset="0"/>
                <a:ea typeface="Segoe UI" pitchFamily="34" charset="0"/>
                <a:cs typeface="Segoe UI" pitchFamily="34" charset="0"/>
              </a:rPr>
              <a:t>deltatoken</a:t>
            </a:r>
            <a:r>
              <a:rPr lang="en-US" sz="1029">
                <a:solidFill>
                  <a:srgbClr val="0078D7"/>
                </a:solidFill>
                <a:latin typeface="Consolas" panose="020B0609020204030204" pitchFamily="49" charset="0"/>
                <a:ea typeface="Segoe UI" pitchFamily="34" charset="0"/>
                <a:cs typeface="Segoe UI" pitchFamily="34" charset="0"/>
              </a:rPr>
              <a:t>=BB"</a:t>
            </a:r>
            <a:r>
              <a:rPr lang="en-US" sz="1029">
                <a:solidFill>
                  <a:srgbClr val="505050"/>
                </a:solidFill>
                <a:latin typeface="Consolas" panose="020B0609020204030204" pitchFamily="49" charset="0"/>
                <a:ea typeface="Segoe UI" pitchFamily="34" charset="0"/>
                <a:cs typeface="Segoe UI" pitchFamily="34" charset="0"/>
              </a:rPr>
              <a:t>,</a:t>
            </a:r>
          </a:p>
          <a:p>
            <a:pPr defTabSz="698973">
              <a:defRPr/>
            </a:pPr>
            <a:r>
              <a:rPr lang="en-US" sz="1029">
                <a:solidFill>
                  <a:srgbClr val="353535"/>
                </a:solidFill>
                <a:latin typeface="Consolas" panose="020B0609020204030204" pitchFamily="49" charset="0"/>
                <a:ea typeface="Segoe UI" pitchFamily="34" charset="0"/>
                <a:cs typeface="Segoe UI" pitchFamily="34" charset="0"/>
              </a:rPr>
              <a:t>"value" : […]</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POST </a:t>
            </a:r>
            <a:r>
              <a:rPr lang="en-US" sz="1176" b="1">
                <a:solidFill>
                  <a:srgbClr val="0078D7"/>
                </a:solidFill>
                <a:latin typeface="Consolas" panose="020B0609020204030204" pitchFamily="49" charset="0"/>
                <a:ea typeface="Segoe UI" pitchFamily="34" charset="0"/>
                <a:cs typeface="Segoe UI" pitchFamily="34" charset="0"/>
              </a:rPr>
              <a:t>/subscriptions</a:t>
            </a:r>
          </a:p>
          <a:p>
            <a:pPr defTabSz="698973">
              <a:defRPr/>
            </a:pPr>
            <a:r>
              <a:rPr lang="en-US" sz="1029">
                <a:solidFill>
                  <a:srgbClr val="353535"/>
                </a:solidFill>
                <a:latin typeface="Consolas" panose="020B0609020204030204" pitchFamily="49" charset="0"/>
                <a:ea typeface="Segoe UI" pitchFamily="34" charset="0"/>
                <a:cs typeface="Segoe UI" pitchFamily="34" charset="0"/>
              </a:rPr>
              <a:t>{</a:t>
            </a:r>
          </a:p>
          <a:p>
            <a:pPr defTabSz="698973">
              <a:defRPr/>
            </a:pPr>
            <a:r>
              <a:rPr lang="en-US" sz="1029">
                <a:solidFill>
                  <a:srgbClr val="353535"/>
                </a:solidFill>
                <a:latin typeface="Consolas" panose="020B0609020204030204" pitchFamily="49" charset="0"/>
                <a:ea typeface="Segoe UI" pitchFamily="34" charset="0"/>
                <a:cs typeface="Segoe UI" pitchFamily="34" charset="0"/>
              </a:rPr>
              <a:t>  "</a:t>
            </a:r>
            <a:r>
              <a:rPr lang="en-US" sz="1029" err="1">
                <a:solidFill>
                  <a:srgbClr val="353535"/>
                </a:solidFill>
                <a:latin typeface="Consolas" panose="020B0609020204030204" pitchFamily="49" charset="0"/>
                <a:ea typeface="Segoe UI" pitchFamily="34" charset="0"/>
                <a:cs typeface="Segoe UI" pitchFamily="34" charset="0"/>
              </a:rPr>
              <a:t>changeType</a:t>
            </a:r>
            <a:r>
              <a:rPr lang="en-US" sz="1029">
                <a:solidFill>
                  <a:srgbClr val="353535"/>
                </a:solidFill>
                <a:latin typeface="Consolas" panose="020B0609020204030204" pitchFamily="49" charset="0"/>
                <a:ea typeface="Segoe UI" pitchFamily="34" charset="0"/>
                <a:cs typeface="Segoe UI" pitchFamily="34" charset="0"/>
              </a:rPr>
              <a:t>": "</a:t>
            </a:r>
            <a:r>
              <a:rPr lang="en-US" sz="1029" err="1">
                <a:solidFill>
                  <a:srgbClr val="353535"/>
                </a:solidFill>
                <a:latin typeface="Consolas" panose="020B0609020204030204" pitchFamily="49" charset="0"/>
                <a:ea typeface="Segoe UI" pitchFamily="34" charset="0"/>
                <a:cs typeface="Segoe UI" pitchFamily="34" charset="0"/>
              </a:rPr>
              <a:t>created,updated</a:t>
            </a:r>
            <a:r>
              <a:rPr lang="en-US" sz="1029">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a:solidFill>
                  <a:srgbClr val="353535"/>
                </a:solidFill>
                <a:latin typeface="Consolas" panose="020B0609020204030204" pitchFamily="49" charset="0"/>
                <a:ea typeface="Segoe UI" pitchFamily="34" charset="0"/>
                <a:cs typeface="Segoe UI" pitchFamily="34" charset="0"/>
              </a:rPr>
              <a:t>  "</a:t>
            </a:r>
            <a:r>
              <a:rPr lang="en-US" sz="1029" err="1">
                <a:solidFill>
                  <a:srgbClr val="353535"/>
                </a:solidFill>
                <a:latin typeface="Consolas" panose="020B0609020204030204" pitchFamily="49" charset="0"/>
                <a:ea typeface="Segoe UI" pitchFamily="34" charset="0"/>
                <a:cs typeface="Segoe UI" pitchFamily="34" charset="0"/>
              </a:rPr>
              <a:t>notificationUrl</a:t>
            </a:r>
            <a:r>
              <a:rPr lang="en-US" sz="1029">
                <a:solidFill>
                  <a:srgbClr val="353535"/>
                </a:solidFill>
                <a:latin typeface="Consolas" panose="020B0609020204030204" pitchFamily="49" charset="0"/>
                <a:ea typeface="Segoe UI" pitchFamily="34" charset="0"/>
                <a:cs typeface="Segoe UI" pitchFamily="34" charset="0"/>
              </a:rPr>
              <a:t>": "https://app.net/callback",</a:t>
            </a:r>
          </a:p>
          <a:p>
            <a:pPr defTabSz="698973">
              <a:defRPr/>
            </a:pPr>
            <a:r>
              <a:rPr lang="en-US" sz="1029">
                <a:solidFill>
                  <a:srgbClr val="353535"/>
                </a:solidFill>
                <a:latin typeface="Consolas" panose="020B0609020204030204" pitchFamily="49" charset="0"/>
                <a:ea typeface="Segoe UI" pitchFamily="34" charset="0"/>
                <a:cs typeface="Segoe UI" pitchFamily="34" charset="0"/>
              </a:rPr>
              <a:t>  "resource": "/me/</a:t>
            </a:r>
            <a:r>
              <a:rPr lang="en-US" sz="1029" err="1">
                <a:solidFill>
                  <a:srgbClr val="353535"/>
                </a:solidFill>
                <a:latin typeface="Consolas" panose="020B0609020204030204" pitchFamily="49" charset="0"/>
                <a:ea typeface="Segoe UI" pitchFamily="34" charset="0"/>
                <a:cs typeface="Segoe UI" pitchFamily="34" charset="0"/>
              </a:rPr>
              <a:t>mailfolders</a:t>
            </a:r>
            <a:r>
              <a:rPr lang="en-US" sz="1029">
                <a:solidFill>
                  <a:srgbClr val="353535"/>
                </a:solidFill>
                <a:latin typeface="Consolas" panose="020B0609020204030204" pitchFamily="49" charset="0"/>
                <a:ea typeface="Segoe UI" pitchFamily="34" charset="0"/>
                <a:cs typeface="Segoe UI" pitchFamily="34" charset="0"/>
              </a:rPr>
              <a:t>('AA')/messages",</a:t>
            </a:r>
          </a:p>
          <a:p>
            <a:pPr defTabSz="698973">
              <a:defRPr/>
            </a:pPr>
            <a:r>
              <a:rPr lang="en-US" sz="1029">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a:p>
            <a:pPr defTabSz="698973">
              <a:defRPr/>
            </a:pPr>
            <a:r>
              <a:rPr lang="en-US" sz="1176">
                <a:solidFill>
                  <a:srgbClr val="353535"/>
                </a:solidFill>
                <a:latin typeface="Consolas" panose="020B0609020204030204" pitchFamily="49" charset="0"/>
                <a:ea typeface="Segoe UI" pitchFamily="34" charset="0"/>
                <a:cs typeface="Segoe UI" pitchFamily="34" charset="0"/>
              </a:rPr>
              <a:t>GET</a:t>
            </a:r>
            <a:r>
              <a:rPr lang="en-US" sz="1176" b="1">
                <a:solidFill>
                  <a:srgbClr val="0078D7"/>
                </a:solidFill>
                <a:latin typeface="Consolas" panose="020B0609020204030204" pitchFamily="49" charset="0"/>
                <a:ea typeface="Segoe UI" pitchFamily="34" charset="0"/>
                <a:cs typeface="Segoe UI" pitchFamily="34" charset="0"/>
              </a:rPr>
              <a:t>/me/</a:t>
            </a:r>
            <a:r>
              <a:rPr lang="en-US" sz="1176" b="1" err="1">
                <a:solidFill>
                  <a:srgbClr val="0078D7"/>
                </a:solidFill>
                <a:latin typeface="Consolas" panose="020B0609020204030204" pitchFamily="49" charset="0"/>
                <a:ea typeface="Segoe UI" pitchFamily="34" charset="0"/>
                <a:cs typeface="Segoe UI" pitchFamily="34" charset="0"/>
              </a:rPr>
              <a:t>mailFolders</a:t>
            </a:r>
            <a:r>
              <a:rPr lang="en-US" sz="1176" b="1">
                <a:solidFill>
                  <a:srgbClr val="0078D7"/>
                </a:solidFill>
                <a:latin typeface="Consolas" panose="020B0609020204030204" pitchFamily="49" charset="0"/>
                <a:ea typeface="Segoe UI" pitchFamily="34" charset="0"/>
                <a:cs typeface="Segoe UI" pitchFamily="34" charset="0"/>
              </a:rPr>
              <a:t>/{id}/messages/delta</a:t>
            </a:r>
            <a:r>
              <a:rPr lang="en-US" sz="1176">
                <a:solidFill>
                  <a:srgbClr val="505050"/>
                </a:solidFill>
                <a:latin typeface="Consolas" panose="020B0609020204030204" pitchFamily="49" charset="0"/>
                <a:ea typeface="Segoe UI" pitchFamily="34" charset="0"/>
                <a:cs typeface="Segoe UI" pitchFamily="34" charset="0"/>
              </a:rPr>
              <a:t> </a:t>
            </a:r>
            <a:r>
              <a:rPr lang="en-US" sz="1176" b="1">
                <a:solidFill>
                  <a:srgbClr val="0078D7"/>
                </a:solidFill>
                <a:latin typeface="Consolas" panose="020B0609020204030204" pitchFamily="49" charset="0"/>
                <a:ea typeface="Segoe UI" pitchFamily="34" charset="0"/>
                <a:cs typeface="Segoe UI" pitchFamily="34" charset="0"/>
              </a:rPr>
              <a:t>?$</a:t>
            </a:r>
            <a:r>
              <a:rPr lang="en-US" sz="1176" b="1" err="1">
                <a:solidFill>
                  <a:srgbClr val="0078D7"/>
                </a:solidFill>
                <a:latin typeface="Consolas" panose="020B0609020204030204" pitchFamily="49" charset="0"/>
                <a:ea typeface="Segoe UI" pitchFamily="34" charset="0"/>
                <a:cs typeface="Segoe UI" pitchFamily="34" charset="0"/>
              </a:rPr>
              <a:t>deltatoken</a:t>
            </a:r>
            <a:r>
              <a:rPr lang="en-US" sz="1176" b="1">
                <a:solidFill>
                  <a:srgbClr val="0078D7"/>
                </a:solidFill>
                <a:latin typeface="Consolas" panose="020B0609020204030204" pitchFamily="49" charset="0"/>
                <a:ea typeface="Segoe UI" pitchFamily="34" charset="0"/>
                <a:cs typeface="Segoe UI" pitchFamily="34" charset="0"/>
              </a:rPr>
              <a:t>=BB"</a:t>
            </a:r>
          </a:p>
          <a:p>
            <a:pPr defTabSz="698973">
              <a:defRPr/>
            </a:pPr>
            <a:r>
              <a:rPr lang="en-US" sz="1029">
                <a:solidFill>
                  <a:srgbClr val="353535"/>
                </a:solidFill>
                <a:latin typeface="Consolas" panose="020B0609020204030204" pitchFamily="49" charset="0"/>
                <a:ea typeface="Segoe UI" pitchFamily="34" charset="0"/>
                <a:cs typeface="Segoe UI" pitchFamily="34" charset="0"/>
              </a:rPr>
              <a:t>"value" : […]</a:t>
            </a:r>
          </a:p>
          <a:p>
            <a:pPr defTabSz="698973">
              <a:defRPr/>
            </a:pPr>
            <a:endParaRPr lang="en-US" sz="1029">
              <a:solidFill>
                <a:srgbClr val="353535"/>
              </a:solidFill>
              <a:latin typeface="Consolas" panose="020B0609020204030204" pitchFamily="49" charset="0"/>
              <a:ea typeface="Segoe UI" pitchFamily="34" charset="0"/>
              <a:cs typeface="Segoe UI" pitchFamily="34" charset="0"/>
            </a:endParaRPr>
          </a:p>
        </p:txBody>
      </p:sp>
      <p:grpSp>
        <p:nvGrpSpPr>
          <p:cNvPr id="46" name="Group 45"/>
          <p:cNvGrpSpPr/>
          <p:nvPr/>
        </p:nvGrpSpPr>
        <p:grpSpPr>
          <a:xfrm>
            <a:off x="1138940" y="2866162"/>
            <a:ext cx="342754" cy="342754"/>
            <a:chOff x="4750202" y="3174487"/>
            <a:chExt cx="820389" cy="822960"/>
          </a:xfrm>
        </p:grpSpPr>
        <p:sp>
          <p:nvSpPr>
            <p:cNvPr id="47" name="Oval 46"/>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8"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49" name="TextBox 48"/>
          <p:cNvSpPr txBox="1"/>
          <p:nvPr/>
        </p:nvSpPr>
        <p:spPr>
          <a:xfrm>
            <a:off x="409402" y="2759654"/>
            <a:ext cx="809549"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Edited a file</a:t>
            </a:r>
          </a:p>
        </p:txBody>
      </p:sp>
      <p:sp>
        <p:nvSpPr>
          <p:cNvPr id="50" name="TextBox 49"/>
          <p:cNvSpPr txBox="1"/>
          <p:nvPr/>
        </p:nvSpPr>
        <p:spPr>
          <a:xfrm>
            <a:off x="3397162" y="3564803"/>
            <a:ext cx="1161604"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Got a new hire</a:t>
            </a:r>
          </a:p>
        </p:txBody>
      </p:sp>
      <p:grpSp>
        <p:nvGrpSpPr>
          <p:cNvPr id="52" name="Group 51"/>
          <p:cNvGrpSpPr/>
          <p:nvPr/>
        </p:nvGrpSpPr>
        <p:grpSpPr>
          <a:xfrm>
            <a:off x="1049807" y="4105699"/>
            <a:ext cx="342754" cy="342754"/>
            <a:chOff x="8955124" y="5214407"/>
            <a:chExt cx="820389" cy="822960"/>
          </a:xfrm>
        </p:grpSpPr>
        <p:grpSp>
          <p:nvGrpSpPr>
            <p:cNvPr id="53" name="Group 52"/>
            <p:cNvGrpSpPr/>
            <p:nvPr/>
          </p:nvGrpSpPr>
          <p:grpSpPr>
            <a:xfrm>
              <a:off x="8955124" y="5214407"/>
              <a:ext cx="820389" cy="822960"/>
              <a:chOff x="1573571" y="4134409"/>
              <a:chExt cx="820389" cy="822960"/>
            </a:xfrm>
          </p:grpSpPr>
          <p:sp>
            <p:nvSpPr>
              <p:cNvPr id="55" name="Oval 5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5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b="1">
                <a:solidFill>
                  <a:srgbClr val="0171C7"/>
                </a:solidFill>
                <a:latin typeface="Calibri" panose="020F0502020204030204"/>
              </a:endParaRPr>
            </a:p>
          </p:txBody>
        </p:sp>
      </p:grpSp>
      <p:sp>
        <p:nvSpPr>
          <p:cNvPr id="60" name="TextBox 59"/>
          <p:cNvSpPr txBox="1"/>
          <p:nvPr/>
        </p:nvSpPr>
        <p:spPr>
          <a:xfrm>
            <a:off x="375916" y="4459963"/>
            <a:ext cx="1785305"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Added a new member to a group</a:t>
            </a:r>
          </a:p>
        </p:txBody>
      </p:sp>
      <p:cxnSp>
        <p:nvCxnSpPr>
          <p:cNvPr id="62" name="Straight Connector 61"/>
          <p:cNvCxnSpPr>
            <a:cxnSpLocks/>
          </p:cNvCxnSpPr>
          <p:nvPr/>
        </p:nvCxnSpPr>
        <p:spPr>
          <a:xfrm flipH="1">
            <a:off x="2280690" y="3873394"/>
            <a:ext cx="818474" cy="9929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3013970" y="3690088"/>
            <a:ext cx="342754" cy="342754"/>
            <a:chOff x="2434265" y="3747764"/>
            <a:chExt cx="820389" cy="822960"/>
          </a:xfrm>
        </p:grpSpPr>
        <p:sp>
          <p:nvSpPr>
            <p:cNvPr id="65" name="Oval 64"/>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66"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70" name="TextBox 69"/>
          <p:cNvSpPr txBox="1"/>
          <p:nvPr/>
        </p:nvSpPr>
        <p:spPr>
          <a:xfrm>
            <a:off x="2868089" y="2830915"/>
            <a:ext cx="1411130"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Scheduled a new meeting</a:t>
            </a:r>
          </a:p>
        </p:txBody>
      </p:sp>
      <p:cxnSp>
        <p:nvCxnSpPr>
          <p:cNvPr id="71" name="Straight Connector 70"/>
          <p:cNvCxnSpPr>
            <a:cxnSpLocks/>
          </p:cNvCxnSpPr>
          <p:nvPr/>
        </p:nvCxnSpPr>
        <p:spPr>
          <a:xfrm flipV="1">
            <a:off x="2280690" y="3143669"/>
            <a:ext cx="342754" cy="78107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flipH="1" flipV="1">
            <a:off x="2270762" y="4032844"/>
            <a:ext cx="176530" cy="88109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2280690" y="4773932"/>
            <a:ext cx="342754" cy="342754"/>
            <a:chOff x="942627" y="3529405"/>
            <a:chExt cx="820389" cy="822960"/>
          </a:xfrm>
        </p:grpSpPr>
        <p:sp>
          <p:nvSpPr>
            <p:cNvPr id="84" name="Oval 83"/>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85"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86" name="TextBox 85"/>
          <p:cNvSpPr txBox="1"/>
          <p:nvPr/>
        </p:nvSpPr>
        <p:spPr>
          <a:xfrm>
            <a:off x="2592487" y="4654469"/>
            <a:ext cx="1656487"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Got high important email</a:t>
            </a:r>
          </a:p>
        </p:txBody>
      </p:sp>
      <p:grpSp>
        <p:nvGrpSpPr>
          <p:cNvPr id="87" name="Group 86"/>
          <p:cNvGrpSpPr/>
          <p:nvPr/>
        </p:nvGrpSpPr>
        <p:grpSpPr>
          <a:xfrm>
            <a:off x="2477028" y="2964967"/>
            <a:ext cx="342754" cy="342754"/>
            <a:chOff x="5474685" y="1406711"/>
            <a:chExt cx="820389" cy="822960"/>
          </a:xfrm>
        </p:grpSpPr>
        <p:sp>
          <p:nvSpPr>
            <p:cNvPr id="88" name="Oval 87"/>
            <p:cNvSpPr/>
            <p:nvPr/>
          </p:nvSpPr>
          <p:spPr bwMode="auto">
            <a:xfrm>
              <a:off x="5474685" y="1406711"/>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pic>
          <p:nvPicPr>
            <p:cNvPr id="89" name="Graphic 88" descr="Flip Calenda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0309" y="1519840"/>
              <a:ext cx="595158" cy="595158"/>
            </a:xfrm>
            <a:prstGeom prst="rect">
              <a:avLst/>
            </a:prstGeom>
          </p:spPr>
        </p:pic>
      </p:grpSp>
      <p:grpSp>
        <p:nvGrpSpPr>
          <p:cNvPr id="38" name="Group 37"/>
          <p:cNvGrpSpPr/>
          <p:nvPr/>
        </p:nvGrpSpPr>
        <p:grpSpPr>
          <a:xfrm>
            <a:off x="2050807" y="3701898"/>
            <a:ext cx="419003" cy="531638"/>
            <a:chOff x="2789237" y="3868422"/>
            <a:chExt cx="569873" cy="723064"/>
          </a:xfrm>
        </p:grpSpPr>
        <p:grpSp>
          <p:nvGrpSpPr>
            <p:cNvPr id="42" name="Group 41"/>
            <p:cNvGrpSpPr/>
            <p:nvPr/>
          </p:nvGrpSpPr>
          <p:grpSpPr>
            <a:xfrm>
              <a:off x="2862317" y="4005162"/>
              <a:ext cx="466169" cy="466169"/>
              <a:chOff x="916973" y="3607407"/>
              <a:chExt cx="820389" cy="822960"/>
            </a:xfrm>
          </p:grpSpPr>
          <p:sp>
            <p:nvSpPr>
              <p:cNvPr id="44" name="Oval 43"/>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57"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pic>
          <p:nvPicPr>
            <p:cNvPr id="43" name="Picture 42"/>
            <p:cNvPicPr>
              <a:picLocks/>
            </p:cNvPicPr>
            <p:nvPr/>
          </p:nvPicPr>
          <p:blipFill>
            <a:blip r:embed="rId5"/>
            <a:stretch>
              <a:fillRect/>
            </a:stretch>
          </p:blipFill>
          <p:spPr>
            <a:xfrm>
              <a:off x="2789237" y="3868422"/>
              <a:ext cx="569873" cy="723064"/>
            </a:xfrm>
            <a:prstGeom prst="rect">
              <a:avLst/>
            </a:prstGeom>
          </p:spPr>
        </p:pic>
      </p:grpSp>
    </p:spTree>
    <p:extLst>
      <p:ext uri="{BB962C8B-B14F-4D97-AF65-F5344CB8AC3E}">
        <p14:creationId xmlns:p14="http://schemas.microsoft.com/office/powerpoint/2010/main" val="1442266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76262" y="4443413"/>
            <a:ext cx="8415338" cy="226218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699" name="Title 1"/>
          <p:cNvSpPr>
            <a:spLocks noGrp="1"/>
          </p:cNvSpPr>
          <p:nvPr>
            <p:ph type="title"/>
          </p:nvPr>
        </p:nvSpPr>
        <p:spPr/>
        <p:txBody>
          <a:bodyPr/>
          <a:lstStyle/>
          <a:p>
            <a:r>
              <a:rPr lang="en-US" altLang="en-US" dirty="0"/>
              <a:t>Office 365 API Endpoint in Initial Release</a:t>
            </a:r>
          </a:p>
        </p:txBody>
      </p:sp>
      <p:sp>
        <p:nvSpPr>
          <p:cNvPr id="3" name="Content Placeholder 2"/>
          <p:cNvSpPr>
            <a:spLocks noGrp="1"/>
          </p:cNvSpPr>
          <p:nvPr>
            <p:ph idx="1"/>
          </p:nvPr>
        </p:nvSpPr>
        <p:spPr/>
        <p:txBody>
          <a:bodyPr>
            <a:normAutofit/>
          </a:bodyPr>
          <a:lstStyle/>
          <a:p>
            <a:r>
              <a:rPr lang="en-US" sz="2400" dirty="0"/>
              <a:t>Azure Endpoints</a:t>
            </a:r>
          </a:p>
          <a:p>
            <a:pPr lvl="1"/>
            <a:r>
              <a:rPr lang="en-US" sz="2000" dirty="0"/>
              <a:t>Azure Graph API</a:t>
            </a:r>
          </a:p>
          <a:p>
            <a:r>
              <a:rPr lang="en-US" sz="2400" dirty="0"/>
              <a:t>Office 365 API Endpoints</a:t>
            </a:r>
          </a:p>
          <a:p>
            <a:pPr lvl="1"/>
            <a:r>
              <a:rPr lang="en-US" sz="2000" dirty="0"/>
              <a:t>Outlook service</a:t>
            </a:r>
          </a:p>
          <a:p>
            <a:pPr lvl="1"/>
            <a:r>
              <a:rPr lang="en-US" sz="2000" dirty="0"/>
              <a:t>OneDrive for Business Service</a:t>
            </a:r>
          </a:p>
          <a:p>
            <a:pPr lvl="1"/>
            <a:r>
              <a:rPr lang="en-US" sz="2000" dirty="0"/>
              <a:t>SharePoint Files Service</a:t>
            </a:r>
          </a:p>
          <a:p>
            <a:pPr lvl="1"/>
            <a:r>
              <a:rPr lang="en-US" sz="2000" dirty="0"/>
              <a:t>Discovery Services</a:t>
            </a:r>
          </a:p>
        </p:txBody>
      </p:sp>
      <p:sp>
        <p:nvSpPr>
          <p:cNvPr id="8" name="Rectangle 7"/>
          <p:cNvSpPr/>
          <p:nvPr/>
        </p:nvSpPr>
        <p:spPr bwMode="auto">
          <a:xfrm>
            <a:off x="698501" y="5256212"/>
            <a:ext cx="1289050" cy="617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t>Your</a:t>
            </a:r>
          </a:p>
          <a:p>
            <a:pPr algn="ctr">
              <a:defRPr/>
            </a:pPr>
            <a:r>
              <a:rPr lang="en-US" sz="1000" dirty="0"/>
              <a:t>Office 365</a:t>
            </a:r>
          </a:p>
          <a:p>
            <a:pPr algn="ctr">
              <a:defRPr/>
            </a:pPr>
            <a:r>
              <a:rPr lang="en-US" sz="1000" dirty="0"/>
              <a:t>Application</a:t>
            </a:r>
          </a:p>
        </p:txBody>
      </p:sp>
      <p:sp>
        <p:nvSpPr>
          <p:cNvPr id="4" name="Rectangle 3"/>
          <p:cNvSpPr/>
          <p:nvPr/>
        </p:nvSpPr>
        <p:spPr bwMode="auto">
          <a:xfrm>
            <a:off x="2722562" y="4975224"/>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Azure Active Directory Graph API</a:t>
            </a:r>
          </a:p>
          <a:p>
            <a:pPr>
              <a:defRPr/>
            </a:pPr>
            <a:r>
              <a:rPr lang="en-US" sz="900" b="1" dirty="0">
                <a:solidFill>
                  <a:srgbClr val="800000"/>
                </a:solidFill>
              </a:rPr>
              <a:t>https://graph.windows.net/CptClassroom1.onMicrosoft.com</a:t>
            </a:r>
          </a:p>
        </p:txBody>
      </p:sp>
      <p:sp>
        <p:nvSpPr>
          <p:cNvPr id="5" name="Rectangle 4"/>
          <p:cNvSpPr/>
          <p:nvPr/>
        </p:nvSpPr>
        <p:spPr bwMode="auto">
          <a:xfrm>
            <a:off x="2700338" y="4584699"/>
            <a:ext cx="4027487" cy="3317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Discovery Service</a:t>
            </a:r>
          </a:p>
          <a:p>
            <a:pPr>
              <a:defRPr/>
            </a:pPr>
            <a:r>
              <a:rPr lang="en-US" sz="900" b="1" dirty="0">
                <a:solidFill>
                  <a:srgbClr val="800000"/>
                </a:solidFill>
              </a:rPr>
              <a:t>https://api.office.com/discovery/v1.0/me</a:t>
            </a:r>
          </a:p>
        </p:txBody>
      </p:sp>
      <p:sp>
        <p:nvSpPr>
          <p:cNvPr id="6" name="Rectangle 5"/>
          <p:cNvSpPr/>
          <p:nvPr/>
        </p:nvSpPr>
        <p:spPr bwMode="auto">
          <a:xfrm>
            <a:off x="2722562" y="5397499"/>
            <a:ext cx="4024313" cy="3349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Outlook Service</a:t>
            </a:r>
          </a:p>
          <a:p>
            <a:pPr>
              <a:defRPr/>
            </a:pPr>
            <a:r>
              <a:rPr lang="en-US" sz="900" b="1" dirty="0">
                <a:solidFill>
                  <a:srgbClr val="800000"/>
                </a:solidFill>
              </a:rPr>
              <a:t>https://outlook.office365.com/api/v1.0/</a:t>
            </a:r>
          </a:p>
        </p:txBody>
      </p:sp>
      <p:sp>
        <p:nvSpPr>
          <p:cNvPr id="7" name="Rectangle 6"/>
          <p:cNvSpPr/>
          <p:nvPr/>
        </p:nvSpPr>
        <p:spPr bwMode="auto">
          <a:xfrm>
            <a:off x="2722562" y="5815013"/>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OneDrive for Business Service</a:t>
            </a:r>
          </a:p>
          <a:p>
            <a:pPr>
              <a:defRPr/>
            </a:pPr>
            <a:r>
              <a:rPr lang="en-US" sz="900" b="1" dirty="0">
                <a:solidFill>
                  <a:srgbClr val="800000"/>
                </a:solidFill>
              </a:rPr>
              <a:t>https://myTenant-my.SharePoint.com/personal/TedP/_api/v1.0/Files</a:t>
            </a:r>
          </a:p>
        </p:txBody>
      </p:sp>
      <p:sp>
        <p:nvSpPr>
          <p:cNvPr id="9" name="Rectangle 8"/>
          <p:cNvSpPr/>
          <p:nvPr/>
        </p:nvSpPr>
        <p:spPr bwMode="auto">
          <a:xfrm>
            <a:off x="2722562" y="6232524"/>
            <a:ext cx="4024313" cy="3333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a:solidFill>
                  <a:schemeClr val="tx1">
                    <a:lumMod val="75000"/>
                  </a:schemeClr>
                </a:solidFill>
              </a:rPr>
              <a:t>SharePoint Files Service</a:t>
            </a:r>
          </a:p>
          <a:p>
            <a:pPr>
              <a:defRPr/>
            </a:pPr>
            <a:r>
              <a:rPr lang="en-US" sz="900" b="1" dirty="0">
                <a:solidFill>
                  <a:srgbClr val="800000"/>
                </a:solidFill>
              </a:rPr>
              <a:t>https://myTenant.SharePoint.com/_api/v1.0/Files</a:t>
            </a:r>
          </a:p>
        </p:txBody>
      </p:sp>
      <p:cxnSp>
        <p:nvCxnSpPr>
          <p:cNvPr id="12" name="Straight Arrow Connector 11"/>
          <p:cNvCxnSpPr>
            <a:stCxn id="8" idx="3"/>
          </p:cNvCxnSpPr>
          <p:nvPr/>
        </p:nvCxnSpPr>
        <p:spPr bwMode="auto">
          <a:xfrm flipV="1">
            <a:off x="1987551" y="4872037"/>
            <a:ext cx="628650" cy="692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p:cNvCxnSpPr>
          <p:nvPr/>
        </p:nvCxnSpPr>
        <p:spPr bwMode="auto">
          <a:xfrm flipV="1">
            <a:off x="1987551" y="5219699"/>
            <a:ext cx="628650" cy="344488"/>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bwMode="auto">
          <a:xfrm flipV="1">
            <a:off x="1987551" y="5564187"/>
            <a:ext cx="628650"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p:cNvCxnSpPr>
          <p:nvPr/>
        </p:nvCxnSpPr>
        <p:spPr bwMode="auto">
          <a:xfrm>
            <a:off x="1987551" y="5564187"/>
            <a:ext cx="628650" cy="376237"/>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p:cNvCxnSpPr>
          <p:nvPr/>
        </p:nvCxnSpPr>
        <p:spPr bwMode="auto">
          <a:xfrm>
            <a:off x="1987551" y="5564187"/>
            <a:ext cx="628650" cy="692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auto">
          <a:xfrm>
            <a:off x="7251701" y="4524374"/>
            <a:ext cx="1609725" cy="555625"/>
          </a:xfrm>
          <a:prstGeom prst="round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Azure AD Data</a:t>
            </a:r>
          </a:p>
          <a:p>
            <a:pPr algn="ctr">
              <a:defRPr/>
            </a:pPr>
            <a:r>
              <a:rPr lang="en-US" sz="900" dirty="0">
                <a:solidFill>
                  <a:srgbClr val="800000"/>
                </a:solidFill>
              </a:rPr>
              <a:t>Users</a:t>
            </a:r>
          </a:p>
          <a:p>
            <a:pPr algn="ctr">
              <a:defRPr/>
            </a:pPr>
            <a:r>
              <a:rPr lang="en-US" sz="900" dirty="0">
                <a:solidFill>
                  <a:srgbClr val="800000"/>
                </a:solidFill>
              </a:rPr>
              <a:t>Groups</a:t>
            </a:r>
          </a:p>
        </p:txBody>
      </p:sp>
      <p:sp>
        <p:nvSpPr>
          <p:cNvPr id="23" name="Rounded Rectangle 22"/>
          <p:cNvSpPr/>
          <p:nvPr/>
        </p:nvSpPr>
        <p:spPr bwMode="auto">
          <a:xfrm>
            <a:off x="7264401" y="5208587"/>
            <a:ext cx="1609725" cy="63500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Outlook Data</a:t>
            </a:r>
          </a:p>
          <a:p>
            <a:pPr algn="ctr">
              <a:defRPr/>
            </a:pPr>
            <a:r>
              <a:rPr lang="en-US" sz="900" dirty="0">
                <a:solidFill>
                  <a:srgbClr val="800000"/>
                </a:solidFill>
              </a:rPr>
              <a:t>Mail</a:t>
            </a:r>
          </a:p>
          <a:p>
            <a:pPr algn="ctr">
              <a:defRPr/>
            </a:pPr>
            <a:r>
              <a:rPr lang="en-US" sz="900" dirty="0">
                <a:solidFill>
                  <a:srgbClr val="800000"/>
                </a:solidFill>
              </a:rPr>
              <a:t>Calendar</a:t>
            </a:r>
          </a:p>
          <a:p>
            <a:pPr algn="ctr">
              <a:defRPr/>
            </a:pPr>
            <a:r>
              <a:rPr lang="en-US" sz="900" dirty="0">
                <a:solidFill>
                  <a:srgbClr val="800000"/>
                </a:solidFill>
              </a:rPr>
              <a:t>Contacts</a:t>
            </a:r>
          </a:p>
        </p:txBody>
      </p:sp>
      <p:sp>
        <p:nvSpPr>
          <p:cNvPr id="24" name="Rounded Rectangle 23"/>
          <p:cNvSpPr/>
          <p:nvPr/>
        </p:nvSpPr>
        <p:spPr bwMode="auto">
          <a:xfrm>
            <a:off x="7264401" y="5942012"/>
            <a:ext cx="1609725" cy="633412"/>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SharePoint Data</a:t>
            </a:r>
          </a:p>
          <a:p>
            <a:pPr algn="ctr">
              <a:defRPr/>
            </a:pPr>
            <a:r>
              <a:rPr lang="en-US" sz="900" dirty="0">
                <a:solidFill>
                  <a:srgbClr val="800000"/>
                </a:solidFill>
              </a:rPr>
              <a:t>OneDrive Files</a:t>
            </a:r>
          </a:p>
          <a:p>
            <a:pPr algn="ctr">
              <a:defRPr/>
            </a:pPr>
            <a:r>
              <a:rPr lang="en-US" sz="900" dirty="0">
                <a:solidFill>
                  <a:srgbClr val="800000"/>
                </a:solidFill>
              </a:rPr>
              <a:t>Team Site Files</a:t>
            </a:r>
          </a:p>
        </p:txBody>
      </p:sp>
      <p:cxnSp>
        <p:nvCxnSpPr>
          <p:cNvPr id="25" name="Straight Arrow Connector 24"/>
          <p:cNvCxnSpPr>
            <a:stCxn id="4" idx="3"/>
          </p:cNvCxnSpPr>
          <p:nvPr/>
        </p:nvCxnSpPr>
        <p:spPr bwMode="auto">
          <a:xfrm flipV="1">
            <a:off x="6746875" y="4800599"/>
            <a:ext cx="436562" cy="3429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bwMode="auto">
          <a:xfrm flipV="1">
            <a:off x="6746875" y="5524499"/>
            <a:ext cx="517525" cy="39689"/>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3"/>
          </p:cNvCxnSpPr>
          <p:nvPr/>
        </p:nvCxnSpPr>
        <p:spPr bwMode="auto">
          <a:xfrm>
            <a:off x="6746875" y="5981699"/>
            <a:ext cx="504825" cy="125413"/>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bwMode="auto">
          <a:xfrm flipV="1">
            <a:off x="6746875" y="6342062"/>
            <a:ext cx="504825" cy="5715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647279"/>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Graph</a:t>
            </a:r>
          </a:p>
        </p:txBody>
      </p:sp>
      <p:sp>
        <p:nvSpPr>
          <p:cNvPr id="4" name="Text Placeholder 3"/>
          <p:cNvSpPr>
            <a:spLocks noGrp="1"/>
          </p:cNvSpPr>
          <p:nvPr>
            <p:ph type="body" sz="quarter" idx="4294967295"/>
          </p:nvPr>
        </p:nvSpPr>
        <p:spPr>
          <a:xfrm>
            <a:off x="547141" y="1725613"/>
            <a:ext cx="4482059" cy="869950"/>
          </a:xfrm>
        </p:spPr>
        <p:txBody>
          <a:bodyPr/>
          <a:lstStyle/>
          <a:p>
            <a:pPr marL="0" indent="0">
              <a:buNone/>
            </a:pPr>
            <a:r>
              <a:rPr lang="en-US" sz="2646" dirty="0">
                <a:gradFill>
                  <a:gsLst>
                    <a:gs pos="2917">
                      <a:schemeClr val="tx1"/>
                    </a:gs>
                    <a:gs pos="30000">
                      <a:schemeClr val="tx1"/>
                    </a:gs>
                  </a:gsLst>
                  <a:lin ang="5400000" scaled="0"/>
                </a:gradFill>
              </a:rPr>
              <a:t>Add </a:t>
            </a:r>
            <a:r>
              <a:rPr lang="en-US" sz="2646" dirty="0">
                <a:solidFill>
                  <a:srgbClr val="0078D7"/>
                </a:solidFill>
              </a:rPr>
              <a:t>extensions</a:t>
            </a:r>
            <a:r>
              <a:rPr lang="en-US" sz="2646" dirty="0">
                <a:gradFill>
                  <a:gsLst>
                    <a:gs pos="2917">
                      <a:schemeClr val="tx1"/>
                    </a:gs>
                    <a:gs pos="30000">
                      <a:schemeClr val="tx1"/>
                    </a:gs>
                  </a:gsLst>
                  <a:lin ang="5400000" scaled="0"/>
                </a:gradFill>
              </a:rPr>
              <a:t> to user, group, mail &amp; more</a:t>
            </a:r>
            <a:endParaRPr lang="en-US" dirty="0"/>
          </a:p>
        </p:txBody>
      </p:sp>
      <p:sp>
        <p:nvSpPr>
          <p:cNvPr id="51" name="TextBox 50"/>
          <p:cNvSpPr txBox="1"/>
          <p:nvPr/>
        </p:nvSpPr>
        <p:spPr>
          <a:xfrm>
            <a:off x="5231614" y="857615"/>
            <a:ext cx="3936400" cy="5142770"/>
          </a:xfrm>
          <a:prstGeom prst="rect">
            <a:avLst/>
          </a:prstGeom>
          <a:solidFill>
            <a:schemeClr val="bg1"/>
          </a:solidFill>
          <a:effectLst>
            <a:outerShdw blurRad="50800" dist="38100" dir="10800000" algn="r" rotWithShape="0">
              <a:prstClr val="black">
                <a:alpha val="40000"/>
              </a:prstClr>
            </a:outerShdw>
          </a:effectLst>
        </p:spPr>
        <p:txBody>
          <a:bodyPr wrap="square" lIns="201696" tIns="109682" rIns="137102" bIns="109682" rtlCol="0">
            <a:noAutofit/>
          </a:bodyPr>
          <a:lstStyle/>
          <a:p>
            <a:pPr defTabSz="698973">
              <a:defRPr/>
            </a:pPr>
            <a:endParaRPr lang="en-US" sz="1176"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Segoe UI" panose="020B0502040204020203" pitchFamily="34" charset="0"/>
                <a:ea typeface="Segoe UI" panose="020B0502040204020203" pitchFamily="34" charset="0"/>
                <a:cs typeface="Segoe UI" panose="020B0502040204020203" pitchFamily="34" charset="0"/>
              </a:rPr>
              <a:t>Open Extensions</a:t>
            </a: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GET </a:t>
            </a:r>
            <a:r>
              <a:rPr lang="en-US" sz="1176" b="1" dirty="0">
                <a:solidFill>
                  <a:srgbClr val="0078D7"/>
                </a:solidFill>
                <a:latin typeface="Consolas" panose="020B0609020204030204" pitchFamily="49" charset="0"/>
                <a:ea typeface="Segoe UI" pitchFamily="34" charset="0"/>
                <a:cs typeface="Segoe UI" pitchFamily="34" charset="0"/>
              </a:rPr>
              <a:t>/me/message/&lt;id&gt;/?$expand=extensions</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displayName</a:t>
            </a: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JeanLuc</a:t>
            </a: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"extensions":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extensionName</a:t>
            </a: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Com.Contoso.Referral</a:t>
            </a: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companyName</a:t>
            </a:r>
            <a:r>
              <a:rPr lang="en-US" sz="1029" dirty="0">
                <a:solidFill>
                  <a:srgbClr val="353535"/>
                </a:solidFill>
                <a:latin typeface="Consolas" panose="020B0609020204030204" pitchFamily="49" charset="0"/>
                <a:ea typeface="Segoe UI" pitchFamily="34" charset="0"/>
                <a:cs typeface="Segoe UI" pitchFamily="34" charset="0"/>
              </a:rPr>
              <a:t>": "atwork",</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expirationDate</a:t>
            </a:r>
            <a:r>
              <a:rPr lang="en-US" sz="1029" dirty="0">
                <a:solidFill>
                  <a:srgbClr val="353535"/>
                </a:solidFill>
                <a:latin typeface="Consolas" panose="020B0609020204030204" pitchFamily="49" charset="0"/>
                <a:ea typeface="Segoe UI" pitchFamily="34" charset="0"/>
                <a:cs typeface="Segoe UI" pitchFamily="34" charset="0"/>
              </a:rPr>
              <a:t>": "2017-12-30T11",</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dealValue</a:t>
            </a:r>
            <a:r>
              <a:rPr lang="en-US" sz="1029" dirty="0">
                <a:solidFill>
                  <a:srgbClr val="353535"/>
                </a:solidFill>
                <a:latin typeface="Consolas" panose="020B0609020204030204" pitchFamily="49" charset="0"/>
                <a:ea typeface="Segoe UI" pitchFamily="34" charset="0"/>
                <a:cs typeface="Segoe UI" pitchFamily="34" charset="0"/>
              </a:rPr>
              <a:t>": 10,000</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102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Segoe UI" panose="020B0502040204020203" pitchFamily="34" charset="0"/>
                <a:ea typeface="Segoe UI" panose="020B0502040204020203" pitchFamily="34" charset="0"/>
                <a:cs typeface="Segoe UI" panose="020B0502040204020203" pitchFamily="34" charset="0"/>
              </a:rPr>
              <a:t>Schema extensions</a:t>
            </a:r>
          </a:p>
          <a:p>
            <a:pPr defTabSz="698973">
              <a:defRPr/>
            </a:pPr>
            <a:r>
              <a:rPr lang="en-US" sz="1176" dirty="0">
                <a:solidFill>
                  <a:srgbClr val="353535"/>
                </a:solidFill>
                <a:latin typeface="Consolas" panose="020B0609020204030204" pitchFamily="49" charset="0"/>
                <a:ea typeface="Segoe UI" pitchFamily="34" charset="0"/>
                <a:cs typeface="Segoe UI" pitchFamily="34" charset="0"/>
              </a:rPr>
              <a:t>POST </a:t>
            </a:r>
            <a:r>
              <a:rPr lang="en-US" sz="1176" b="1" dirty="0">
                <a:solidFill>
                  <a:srgbClr val="0078D7"/>
                </a:solidFill>
                <a:latin typeface="Consolas" panose="020B0609020204030204" pitchFamily="49" charset="0"/>
                <a:ea typeface="Segoe UI" pitchFamily="34" charset="0"/>
                <a:cs typeface="Segoe UI" pitchFamily="34" charset="0"/>
              </a:rPr>
              <a:t>/</a:t>
            </a:r>
            <a:r>
              <a:rPr lang="en-US" sz="1176" b="1" dirty="0" err="1">
                <a:solidFill>
                  <a:srgbClr val="0078D7"/>
                </a:solidFill>
                <a:latin typeface="Consolas" panose="020B0609020204030204" pitchFamily="49" charset="0"/>
                <a:ea typeface="Segoe UI" pitchFamily="34" charset="0"/>
                <a:cs typeface="Segoe UI" pitchFamily="34" charset="0"/>
              </a:rPr>
              <a:t>schemaExtensions</a:t>
            </a:r>
            <a:endParaRPr lang="en-US" sz="1176" b="1" dirty="0">
              <a:solidFill>
                <a:srgbClr val="0078D7"/>
              </a:solidFill>
              <a:latin typeface="Consolas" panose="020B0609020204030204" pitchFamily="49" charset="0"/>
              <a:ea typeface="Segoe UI" pitchFamily="34" charset="0"/>
              <a:cs typeface="Segoe UI" pitchFamily="34" charset="0"/>
            </a:endParaRP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"id": "</a:t>
            </a:r>
            <a:r>
              <a:rPr lang="en-US" sz="1029" dirty="0" err="1">
                <a:solidFill>
                  <a:srgbClr val="353535"/>
                </a:solidFill>
                <a:latin typeface="Consolas" panose="020B0609020204030204" pitchFamily="49" charset="0"/>
                <a:ea typeface="Segoe UI" pitchFamily="34" charset="0"/>
                <a:cs typeface="Segoe UI" pitchFamily="34" charset="0"/>
              </a:rPr>
              <a:t>training_courses</a:t>
            </a: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r>
              <a:rPr lang="en-US" sz="1029" dirty="0" err="1">
                <a:solidFill>
                  <a:srgbClr val="353535"/>
                </a:solidFill>
                <a:latin typeface="Consolas" panose="020B0609020204030204" pitchFamily="49" charset="0"/>
                <a:ea typeface="Segoe UI" pitchFamily="34" charset="0"/>
                <a:cs typeface="Segoe UI" pitchFamily="34" charset="0"/>
              </a:rPr>
              <a:t>targetTypes</a:t>
            </a:r>
            <a:r>
              <a:rPr lang="en-US" sz="1029" dirty="0">
                <a:solidFill>
                  <a:srgbClr val="353535"/>
                </a:solidFill>
                <a:latin typeface="Consolas" panose="020B0609020204030204" pitchFamily="49" charset="0"/>
                <a:ea typeface="Segoe UI" pitchFamily="34" charset="0"/>
                <a:cs typeface="Segoe UI" pitchFamily="34" charset="0"/>
              </a:rPr>
              <a:t>": [ "Group"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"properties":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"name": "</a:t>
            </a:r>
            <a:r>
              <a:rPr lang="en-US" sz="1029" dirty="0" err="1">
                <a:solidFill>
                  <a:srgbClr val="353535"/>
                </a:solidFill>
                <a:latin typeface="Consolas" panose="020B0609020204030204" pitchFamily="49" charset="0"/>
                <a:ea typeface="Segoe UI" pitchFamily="34" charset="0"/>
                <a:cs typeface="Segoe UI" pitchFamily="34" charset="0"/>
              </a:rPr>
              <a:t>courseName</a:t>
            </a: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"type": "String"</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    ]</a:t>
            </a:r>
          </a:p>
          <a:p>
            <a:pPr defTabSz="698973">
              <a:defRPr/>
            </a:pPr>
            <a:r>
              <a:rPr lang="en-US" sz="1029" dirty="0">
                <a:solidFill>
                  <a:srgbClr val="353535"/>
                </a:solidFill>
                <a:latin typeface="Consolas" panose="020B0609020204030204" pitchFamily="49" charset="0"/>
                <a:ea typeface="Segoe UI" pitchFamily="34" charset="0"/>
                <a:cs typeface="Segoe UI" pitchFamily="34" charset="0"/>
              </a:rPr>
              <a:t>}</a:t>
            </a:r>
          </a:p>
          <a:p>
            <a:pPr defTabSz="698973">
              <a:defRPr/>
            </a:pPr>
            <a:endParaRPr lang="en-US" sz="809" dirty="0">
              <a:solidFill>
                <a:srgbClr val="353535"/>
              </a:solidFill>
              <a:latin typeface="Consolas" panose="020B0609020204030204" pitchFamily="49" charset="0"/>
              <a:ea typeface="Segoe UI" pitchFamily="34" charset="0"/>
              <a:cs typeface="Segoe UI" pitchFamily="34" charset="0"/>
            </a:endParaRPr>
          </a:p>
          <a:p>
            <a:pPr defTabSz="698973">
              <a:defRPr/>
            </a:pPr>
            <a:r>
              <a:rPr lang="en-US" sz="1176" dirty="0">
                <a:solidFill>
                  <a:srgbClr val="353535"/>
                </a:solidFill>
                <a:latin typeface="Consolas" panose="020B0609020204030204" pitchFamily="49" charset="0"/>
                <a:cs typeface="Segoe UI" pitchFamily="34" charset="0"/>
              </a:rPr>
              <a:t>GET </a:t>
            </a:r>
            <a:r>
              <a:rPr lang="en-US" sz="1176" b="1" dirty="0">
                <a:solidFill>
                  <a:srgbClr val="0078D7"/>
                </a:solidFill>
                <a:latin typeface="Consolas" panose="020B0609020204030204" pitchFamily="49" charset="0"/>
                <a:cs typeface="Segoe UI" pitchFamily="34" charset="0"/>
              </a:rPr>
              <a:t>/groups?$filter=courses/name </a:t>
            </a:r>
            <a:r>
              <a:rPr lang="en-US" sz="1176" b="1" dirty="0" err="1">
                <a:solidFill>
                  <a:srgbClr val="0078D7"/>
                </a:solidFill>
                <a:latin typeface="Consolas" panose="020B0609020204030204" pitchFamily="49" charset="0"/>
                <a:cs typeface="Segoe UI" pitchFamily="34" charset="0"/>
              </a:rPr>
              <a:t>eq</a:t>
            </a:r>
            <a:r>
              <a:rPr lang="en-US" sz="1176" b="1" dirty="0">
                <a:solidFill>
                  <a:srgbClr val="0078D7"/>
                </a:solidFill>
                <a:latin typeface="Consolas" panose="020B0609020204030204" pitchFamily="49" charset="0"/>
                <a:cs typeface="Segoe UI" pitchFamily="34" charset="0"/>
              </a:rPr>
              <a:t> Math101</a:t>
            </a:r>
          </a:p>
          <a:p>
            <a:pPr defTabSz="698973">
              <a:defRPr/>
            </a:pPr>
            <a:endParaRPr lang="en-US" sz="809" dirty="0">
              <a:solidFill>
                <a:srgbClr val="353535"/>
              </a:solidFill>
              <a:latin typeface="Consolas" panose="020B0609020204030204" pitchFamily="49" charset="0"/>
              <a:ea typeface="Segoe UI" pitchFamily="34" charset="0"/>
              <a:cs typeface="Segoe UI" pitchFamily="34" charset="0"/>
            </a:endParaRPr>
          </a:p>
        </p:txBody>
      </p:sp>
      <p:sp>
        <p:nvSpPr>
          <p:cNvPr id="67" name="TextBox 66"/>
          <p:cNvSpPr txBox="1"/>
          <p:nvPr/>
        </p:nvSpPr>
        <p:spPr>
          <a:xfrm>
            <a:off x="3081109" y="2914935"/>
            <a:ext cx="1304058"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Customer referral email</a:t>
            </a:r>
          </a:p>
        </p:txBody>
      </p:sp>
      <p:sp>
        <p:nvSpPr>
          <p:cNvPr id="68" name="TextBox 67"/>
          <p:cNvSpPr txBox="1"/>
          <p:nvPr/>
        </p:nvSpPr>
        <p:spPr>
          <a:xfrm>
            <a:off x="3511068" y="3882114"/>
            <a:ext cx="1259655"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Carlo’s son: Johnny</a:t>
            </a:r>
          </a:p>
        </p:txBody>
      </p:sp>
      <p:cxnSp>
        <p:nvCxnSpPr>
          <p:cNvPr id="78" name="Straight Connector 77"/>
          <p:cNvCxnSpPr>
            <a:cxnSpLocks/>
          </p:cNvCxnSpPr>
          <p:nvPr/>
        </p:nvCxnSpPr>
        <p:spPr>
          <a:xfrm flipH="1">
            <a:off x="2353678" y="3258354"/>
            <a:ext cx="520485" cy="58949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a:stCxn id="44" idx="24"/>
          </p:cNvCxnSpPr>
          <p:nvPr/>
        </p:nvCxnSpPr>
        <p:spPr>
          <a:xfrm flipH="1" flipV="1">
            <a:off x="2346338" y="4052522"/>
            <a:ext cx="972027" cy="109961"/>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a:off x="1324074" y="3435772"/>
            <a:ext cx="841424" cy="456985"/>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3192952" y="4002610"/>
            <a:ext cx="342754" cy="342754"/>
            <a:chOff x="2434265" y="3747764"/>
            <a:chExt cx="820389" cy="822960"/>
          </a:xfrm>
        </p:grpSpPr>
        <p:sp>
          <p:nvSpPr>
            <p:cNvPr id="43" name="Oval 42"/>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4"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grpSp>
        <p:nvGrpSpPr>
          <p:cNvPr id="30" name="Group 29"/>
          <p:cNvGrpSpPr/>
          <p:nvPr/>
        </p:nvGrpSpPr>
        <p:grpSpPr>
          <a:xfrm>
            <a:off x="2731014" y="3058393"/>
            <a:ext cx="342754" cy="342754"/>
            <a:chOff x="942627" y="3529405"/>
            <a:chExt cx="820389" cy="822960"/>
          </a:xfrm>
        </p:grpSpPr>
        <p:sp>
          <p:nvSpPr>
            <p:cNvPr id="31" name="Oval 30"/>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Segoe UI Semilight"/>
                <a:ea typeface="Segoe UI" pitchFamily="34" charset="0"/>
                <a:cs typeface="Segoe UI" pitchFamily="34" charset="0"/>
              </a:endParaRPr>
            </a:p>
          </p:txBody>
        </p:sp>
        <p:sp>
          <p:nvSpPr>
            <p:cNvPr id="32"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Segoe UI Semilight"/>
              </a:endParaRPr>
            </a:p>
          </p:txBody>
        </p:sp>
      </p:grpSp>
      <p:sp>
        <p:nvSpPr>
          <p:cNvPr id="3" name="Rectangle 2"/>
          <p:cNvSpPr/>
          <p:nvPr/>
        </p:nvSpPr>
        <p:spPr>
          <a:xfrm>
            <a:off x="1024009" y="5122153"/>
            <a:ext cx="1662587" cy="400534"/>
          </a:xfrm>
          <a:prstGeom prst="rect">
            <a:avLst/>
          </a:prstGeom>
          <a:noFill/>
        </p:spPr>
        <p:txBody>
          <a:bodyPr wrap="none" lIns="134406" tIns="107525" rIns="134406" bIns="107525" rtlCol="0">
            <a:spAutoFit/>
          </a:bodyPr>
          <a:lstStyle/>
          <a:p>
            <a:pPr defTabSz="685714">
              <a:lnSpc>
                <a:spcPct val="90000"/>
              </a:lnSpc>
              <a:spcAft>
                <a:spcPts val="441"/>
              </a:spcAft>
              <a:defRPr/>
            </a:pPr>
            <a:r>
              <a:rPr lang="en-US" sz="1324">
                <a:solidFill>
                  <a:srgbClr val="505050"/>
                </a:solidFill>
                <a:latin typeface="Segoe UI Semilight"/>
              </a:rPr>
              <a:t>Favorite color: blue</a:t>
            </a:r>
          </a:p>
        </p:txBody>
      </p:sp>
      <p:cxnSp>
        <p:nvCxnSpPr>
          <p:cNvPr id="37" name="Straight Connector 36"/>
          <p:cNvCxnSpPr>
            <a:cxnSpLocks/>
          </p:cNvCxnSpPr>
          <p:nvPr/>
        </p:nvCxnSpPr>
        <p:spPr>
          <a:xfrm flipH="1">
            <a:off x="1954550" y="4073104"/>
            <a:ext cx="250942" cy="890959"/>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2050807" y="3701898"/>
            <a:ext cx="419003" cy="531638"/>
            <a:chOff x="2789237" y="3868422"/>
            <a:chExt cx="569873" cy="723064"/>
          </a:xfrm>
        </p:grpSpPr>
        <p:grpSp>
          <p:nvGrpSpPr>
            <p:cNvPr id="36" name="Group 35"/>
            <p:cNvGrpSpPr/>
            <p:nvPr/>
          </p:nvGrpSpPr>
          <p:grpSpPr>
            <a:xfrm>
              <a:off x="2862317" y="4005162"/>
              <a:ext cx="466169" cy="466169"/>
              <a:chOff x="916973" y="3607407"/>
              <a:chExt cx="820389" cy="822960"/>
            </a:xfrm>
          </p:grpSpPr>
          <p:sp>
            <p:nvSpPr>
              <p:cNvPr id="39" name="Oval 38"/>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40"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pic>
          <p:nvPicPr>
            <p:cNvPr id="38" name="Picture 37"/>
            <p:cNvPicPr>
              <a:picLocks/>
            </p:cNvPicPr>
            <p:nvPr/>
          </p:nvPicPr>
          <p:blipFill>
            <a:blip r:embed="rId3"/>
            <a:stretch>
              <a:fillRect/>
            </a:stretch>
          </p:blipFill>
          <p:spPr>
            <a:xfrm>
              <a:off x="2789237" y="3868422"/>
              <a:ext cx="569873" cy="723064"/>
            </a:xfrm>
            <a:prstGeom prst="rect">
              <a:avLst/>
            </a:prstGeom>
          </p:spPr>
        </p:pic>
      </p:grpSp>
      <p:grpSp>
        <p:nvGrpSpPr>
          <p:cNvPr id="72" name="Group 71"/>
          <p:cNvGrpSpPr/>
          <p:nvPr/>
        </p:nvGrpSpPr>
        <p:grpSpPr>
          <a:xfrm>
            <a:off x="1077685" y="3229771"/>
            <a:ext cx="342754" cy="342754"/>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a:solidFill>
                    <a:srgbClr val="0171C7"/>
                  </a:solidFill>
                  <a:latin typeface="Calibri" panose="020F0502020204030204"/>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67203" tIns="33601" rIns="67203" bIns="336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1971">
                <a:defRPr/>
              </a:pPr>
              <a:endParaRPr lang="en-US" sz="1324" b="1">
                <a:solidFill>
                  <a:srgbClr val="0171C7"/>
                </a:solidFill>
                <a:latin typeface="Calibri" panose="020F0502020204030204"/>
              </a:endParaRPr>
            </a:p>
          </p:txBody>
        </p:sp>
      </p:grpSp>
      <p:sp>
        <p:nvSpPr>
          <p:cNvPr id="77" name="TextBox 76"/>
          <p:cNvSpPr txBox="1"/>
          <p:nvPr/>
        </p:nvSpPr>
        <p:spPr>
          <a:xfrm>
            <a:off x="175537" y="3137127"/>
            <a:ext cx="936994" cy="583917"/>
          </a:xfrm>
          <a:prstGeom prst="rect">
            <a:avLst/>
          </a:prstGeom>
          <a:noFill/>
        </p:spPr>
        <p:txBody>
          <a:bodyPr wrap="square" lIns="134406" tIns="107525" rIns="134406" bIns="107525" rtlCol="0">
            <a:spAutoFit/>
          </a:bodyPr>
          <a:lstStyle/>
          <a:p>
            <a:pPr defTabSz="685475">
              <a:lnSpc>
                <a:spcPct val="90000"/>
              </a:lnSpc>
              <a:spcAft>
                <a:spcPts val="441"/>
              </a:spcAft>
              <a:defRPr/>
            </a:pPr>
            <a:r>
              <a:rPr lang="en-US" sz="1324">
                <a:solidFill>
                  <a:srgbClr val="505050"/>
                </a:solidFill>
                <a:latin typeface="Segoe UI Semilight"/>
              </a:rPr>
              <a:t>Group: Math 101</a:t>
            </a:r>
          </a:p>
        </p:txBody>
      </p:sp>
      <p:grpSp>
        <p:nvGrpSpPr>
          <p:cNvPr id="16" name="Group 15"/>
          <p:cNvGrpSpPr/>
          <p:nvPr/>
        </p:nvGrpSpPr>
        <p:grpSpPr>
          <a:xfrm>
            <a:off x="1761784" y="4779400"/>
            <a:ext cx="342754" cy="342754"/>
            <a:chOff x="2396148" y="5333900"/>
            <a:chExt cx="466169" cy="466169"/>
          </a:xfrm>
          <a:solidFill>
            <a:schemeClr val="accent1"/>
          </a:solidFill>
        </p:grpSpPr>
        <p:sp>
          <p:nvSpPr>
            <p:cNvPr id="45" name="Oval 44"/>
            <p:cNvSpPr/>
            <p:nvPr/>
          </p:nvSpPr>
          <p:spPr bwMode="auto">
            <a:xfrm>
              <a:off x="2396148" y="5333900"/>
              <a:ext cx="466169" cy="466169"/>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algn="ctr" defTabSz="685252" fontAlgn="base">
                <a:lnSpc>
                  <a:spcPct val="90000"/>
                </a:lnSpc>
                <a:spcBef>
                  <a:spcPct val="0"/>
                </a:spcBef>
                <a:spcAft>
                  <a:spcPct val="0"/>
                </a:spcAft>
                <a:defRPr/>
              </a:pPr>
              <a:endParaRPr lang="en-US" sz="1765" err="1">
                <a:solidFill>
                  <a:srgbClr val="0171C7"/>
                </a:solidFill>
                <a:latin typeface="Calibri" panose="020F0502020204030204"/>
                <a:ea typeface="Segoe UI" pitchFamily="34" charset="0"/>
                <a:cs typeface="Segoe UI" pitchFamily="34" charset="0"/>
              </a:endParaRPr>
            </a:p>
          </p:txBody>
        </p:sp>
        <p:sp>
          <p:nvSpPr>
            <p:cNvPr id="15" name="Star: 5 Points 14"/>
            <p:cNvSpPr/>
            <p:nvPr/>
          </p:nvSpPr>
          <p:spPr bwMode="auto">
            <a:xfrm>
              <a:off x="2496455" y="5427007"/>
              <a:ext cx="265554" cy="265554"/>
            </a:xfrm>
            <a:prstGeom prst="star5">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315069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The Microsoft Graph API</a:t>
            </a:r>
          </a:p>
        </p:txBody>
      </p:sp>
      <p:sp>
        <p:nvSpPr>
          <p:cNvPr id="3" name="Content Placeholder 2"/>
          <p:cNvSpPr>
            <a:spLocks noGrp="1"/>
          </p:cNvSpPr>
          <p:nvPr>
            <p:ph idx="1"/>
          </p:nvPr>
        </p:nvSpPr>
        <p:spPr/>
        <p:txBody>
          <a:bodyPr/>
          <a:lstStyle/>
          <a:p>
            <a:r>
              <a:rPr lang="en-US" sz="2400" dirty="0"/>
              <a:t>Designed as a single, more-comprehensive service</a:t>
            </a:r>
          </a:p>
          <a:p>
            <a:pPr lvl="1"/>
            <a:r>
              <a:rPr lang="en-US" sz="2000" dirty="0"/>
              <a:t>Abstracts away divisions between AD, Exchange and SharePoint</a:t>
            </a:r>
          </a:p>
          <a:p>
            <a:pPr lvl="1"/>
            <a:r>
              <a:rPr lang="en-US" sz="2000" dirty="0"/>
              <a:t>No need to discover endpoints using the Discovery Service</a:t>
            </a:r>
          </a:p>
          <a:p>
            <a:pPr lvl="1"/>
            <a:r>
              <a:rPr lang="en-US" sz="2000" dirty="0"/>
              <a:t>You can acquire and cache a single access token per user</a:t>
            </a:r>
          </a:p>
        </p:txBody>
      </p:sp>
      <p:sp>
        <p:nvSpPr>
          <p:cNvPr id="32" name="Rectangle 31"/>
          <p:cNvSpPr/>
          <p:nvPr/>
        </p:nvSpPr>
        <p:spPr bwMode="auto">
          <a:xfrm>
            <a:off x="914400" y="3276600"/>
            <a:ext cx="7548562" cy="2406650"/>
          </a:xfrm>
          <a:prstGeom prst="rect">
            <a:avLst/>
          </a:prstGeom>
          <a:solidFill>
            <a:schemeClr val="bg1">
              <a:lumMod val="85000"/>
            </a:schemeClr>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0848" tIns="80678" rIns="100848" bIns="80678"/>
          <a:lstStyle/>
          <a:p>
            <a:pPr algn="ctr" defTabSz="514235">
              <a:lnSpc>
                <a:spcPct val="90000"/>
              </a:lnSpc>
              <a:defRPr/>
            </a:pPr>
            <a:endParaRPr lang="en-US" sz="132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255712" y="4098925"/>
            <a:ext cx="13589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Your</a:t>
            </a:r>
          </a:p>
          <a:p>
            <a:pPr algn="ctr">
              <a:defRPr/>
            </a:pPr>
            <a:r>
              <a:rPr lang="en-US" sz="1200" dirty="0"/>
              <a:t>Office 365</a:t>
            </a:r>
          </a:p>
          <a:p>
            <a:pPr algn="ctr">
              <a:defRPr/>
            </a:pPr>
            <a:r>
              <a:rPr lang="en-US" sz="1200" dirty="0"/>
              <a:t>Application</a:t>
            </a:r>
          </a:p>
        </p:txBody>
      </p:sp>
      <p:cxnSp>
        <p:nvCxnSpPr>
          <p:cNvPr id="16" name="Straight Arrow Connector 15"/>
          <p:cNvCxnSpPr>
            <a:stCxn id="8" idx="3"/>
            <a:endCxn id="13" idx="1"/>
          </p:cNvCxnSpPr>
          <p:nvPr/>
        </p:nvCxnSpPr>
        <p:spPr>
          <a:xfrm>
            <a:off x="2614613" y="4498975"/>
            <a:ext cx="650875" cy="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915150" y="3436939"/>
            <a:ext cx="1325562" cy="604837"/>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Azure AD Data</a:t>
            </a:r>
          </a:p>
          <a:p>
            <a:pPr algn="ctr">
              <a:defRPr/>
            </a:pPr>
            <a:r>
              <a:rPr lang="en-US" sz="1000" dirty="0">
                <a:solidFill>
                  <a:srgbClr val="800000"/>
                </a:solidFill>
              </a:rPr>
              <a:t>Users</a:t>
            </a:r>
          </a:p>
          <a:p>
            <a:pPr algn="ctr">
              <a:defRPr/>
            </a:pPr>
            <a:r>
              <a:rPr lang="en-US" sz="1000" dirty="0">
                <a:solidFill>
                  <a:srgbClr val="800000"/>
                </a:solidFill>
              </a:rPr>
              <a:t>Groups</a:t>
            </a:r>
          </a:p>
        </p:txBody>
      </p:sp>
      <p:sp>
        <p:nvSpPr>
          <p:cNvPr id="23" name="Rounded Rectangle 22"/>
          <p:cNvSpPr/>
          <p:nvPr/>
        </p:nvSpPr>
        <p:spPr>
          <a:xfrm>
            <a:off x="6915150" y="4114800"/>
            <a:ext cx="1325562" cy="692150"/>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Outlook Data</a:t>
            </a:r>
          </a:p>
          <a:p>
            <a:pPr algn="ctr">
              <a:defRPr/>
            </a:pPr>
            <a:r>
              <a:rPr lang="en-US" sz="1000" dirty="0">
                <a:solidFill>
                  <a:srgbClr val="800000"/>
                </a:solidFill>
              </a:rPr>
              <a:t>Mail</a:t>
            </a:r>
          </a:p>
          <a:p>
            <a:pPr algn="ctr">
              <a:defRPr/>
            </a:pPr>
            <a:r>
              <a:rPr lang="en-US" sz="1000" dirty="0">
                <a:solidFill>
                  <a:srgbClr val="800000"/>
                </a:solidFill>
              </a:rPr>
              <a:t>Calendar</a:t>
            </a:r>
          </a:p>
          <a:p>
            <a:pPr algn="ctr">
              <a:defRPr/>
            </a:pPr>
            <a:r>
              <a:rPr lang="en-US" sz="1000" dirty="0">
                <a:solidFill>
                  <a:srgbClr val="800000"/>
                </a:solidFill>
              </a:rPr>
              <a:t>Contacts</a:t>
            </a:r>
          </a:p>
        </p:txBody>
      </p:sp>
      <p:sp>
        <p:nvSpPr>
          <p:cNvPr id="24" name="Rounded Rectangle 23"/>
          <p:cNvSpPr/>
          <p:nvPr/>
        </p:nvSpPr>
        <p:spPr>
          <a:xfrm>
            <a:off x="6935788" y="4899026"/>
            <a:ext cx="1325563" cy="69056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a:solidFill>
                  <a:schemeClr val="tx1"/>
                </a:solidFill>
              </a:rPr>
              <a:t>SharePoint Data</a:t>
            </a:r>
          </a:p>
          <a:p>
            <a:pPr algn="ctr">
              <a:defRPr/>
            </a:pPr>
            <a:r>
              <a:rPr lang="en-US" sz="1000" dirty="0">
                <a:solidFill>
                  <a:srgbClr val="800000"/>
                </a:solidFill>
              </a:rPr>
              <a:t>OneDrive Files</a:t>
            </a:r>
          </a:p>
          <a:p>
            <a:pPr algn="ctr">
              <a:defRPr/>
            </a:pPr>
            <a:r>
              <a:rPr lang="en-US" sz="1000" dirty="0">
                <a:solidFill>
                  <a:srgbClr val="800000"/>
                </a:solidFill>
              </a:rPr>
              <a:t>Team Site Files</a:t>
            </a:r>
          </a:p>
        </p:txBody>
      </p:sp>
      <p:cxnSp>
        <p:nvCxnSpPr>
          <p:cNvPr id="25" name="Straight Arrow Connector 24"/>
          <p:cNvCxnSpPr>
            <a:stCxn id="13" idx="3"/>
            <a:endCxn id="22" idx="1"/>
          </p:cNvCxnSpPr>
          <p:nvPr/>
        </p:nvCxnSpPr>
        <p:spPr>
          <a:xfrm flipV="1">
            <a:off x="6088062" y="3740151"/>
            <a:ext cx="827088" cy="7588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23" idx="1"/>
          </p:cNvCxnSpPr>
          <p:nvPr/>
        </p:nvCxnSpPr>
        <p:spPr>
          <a:xfrm flipV="1">
            <a:off x="6088062" y="4460875"/>
            <a:ext cx="827088" cy="38100"/>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24" idx="1"/>
          </p:cNvCxnSpPr>
          <p:nvPr/>
        </p:nvCxnSpPr>
        <p:spPr>
          <a:xfrm>
            <a:off x="6088063" y="4498976"/>
            <a:ext cx="847725" cy="746125"/>
          </a:xfrm>
          <a:prstGeom prst="straightConnector1">
            <a:avLst/>
          </a:prstGeom>
          <a:ln w="28575">
            <a:solidFill>
              <a:srgbClr val="8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265488" y="4237039"/>
            <a:ext cx="2822575" cy="5238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lumMod val="50000"/>
                  </a:schemeClr>
                </a:solidFill>
              </a:rPr>
              <a:t>Microsoft Graph API</a:t>
            </a:r>
            <a:endParaRPr lang="en-US" sz="1400" dirty="0">
              <a:solidFill>
                <a:schemeClr val="tx2">
                  <a:lumMod val="75000"/>
                </a:schemeClr>
              </a:solidFill>
            </a:endParaRPr>
          </a:p>
          <a:p>
            <a:pPr>
              <a:defRPr/>
            </a:pPr>
            <a:r>
              <a:rPr lang="en-US" sz="1000" b="1" dirty="0">
                <a:solidFill>
                  <a:srgbClr val="800000"/>
                </a:solidFill>
              </a:rPr>
              <a:t>https://graph.Microsoft.com</a:t>
            </a:r>
          </a:p>
        </p:txBody>
      </p:sp>
    </p:spTree>
    <p:extLst>
      <p:ext uri="{BB962C8B-B14F-4D97-AF65-F5344CB8AC3E}">
        <p14:creationId xmlns:p14="http://schemas.microsoft.com/office/powerpoint/2010/main" val="428209005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9888-76DC-4523-9839-120A03FAB201}"/>
              </a:ext>
            </a:extLst>
          </p:cNvPr>
          <p:cNvSpPr>
            <a:spLocks noGrp="1"/>
          </p:cNvSpPr>
          <p:nvPr>
            <p:ph type="title"/>
          </p:nvPr>
        </p:nvSpPr>
        <p:spPr/>
        <p:txBody>
          <a:bodyPr/>
          <a:lstStyle/>
          <a:p>
            <a:r>
              <a:rPr lang="en-US" dirty="0"/>
              <a:t>What Does It Do?</a:t>
            </a:r>
          </a:p>
        </p:txBody>
      </p:sp>
      <p:sp>
        <p:nvSpPr>
          <p:cNvPr id="3" name="Content Placeholder 2">
            <a:extLst>
              <a:ext uri="{FF2B5EF4-FFF2-40B4-BE49-F238E27FC236}">
                <a16:creationId xmlns:a16="http://schemas.microsoft.com/office/drawing/2014/main" id="{39E4E4F1-631A-4741-8C9D-10B9E8D675F7}"/>
              </a:ext>
            </a:extLst>
          </p:cNvPr>
          <p:cNvSpPr>
            <a:spLocks noGrp="1"/>
          </p:cNvSpPr>
          <p:nvPr>
            <p:ph idx="1"/>
          </p:nvPr>
        </p:nvSpPr>
        <p:spPr/>
        <p:txBody>
          <a:bodyPr>
            <a:normAutofit/>
          </a:bodyPr>
          <a:lstStyle/>
          <a:p>
            <a:r>
              <a:rPr lang="en-US" sz="2400" dirty="0"/>
              <a:t>Single resource that proxies multiple Microsoft services</a:t>
            </a:r>
          </a:p>
          <a:p>
            <a:r>
              <a:rPr lang="en-US" sz="2400" dirty="0"/>
              <a:t>Allows for easy traversal of objects and relationships</a:t>
            </a:r>
          </a:p>
          <a:p>
            <a:r>
              <a:rPr lang="en-US" sz="2400" dirty="0"/>
              <a:t>Simplifies token acquisition and management</a:t>
            </a:r>
          </a:p>
          <a:p>
            <a:r>
              <a:rPr lang="en-US" sz="2400" dirty="0"/>
              <a:t>Eliminates the need to traditional discovery</a:t>
            </a:r>
          </a:p>
          <a:p>
            <a:pPr lvl="1"/>
            <a:r>
              <a:rPr lang="en-US" sz="2000" dirty="0"/>
              <a:t>It does this by using "me" and "</a:t>
            </a:r>
            <a:r>
              <a:rPr lang="en-US" sz="2000" dirty="0" err="1"/>
              <a:t>myorganization</a:t>
            </a:r>
            <a:r>
              <a:rPr lang="en-US" sz="2000" dirty="0"/>
              <a:t>"</a:t>
            </a:r>
          </a:p>
          <a:p>
            <a:endParaRPr lang="en-US" sz="2400" dirty="0"/>
          </a:p>
        </p:txBody>
      </p:sp>
    </p:spTree>
    <p:extLst>
      <p:ext uri="{BB962C8B-B14F-4D97-AF65-F5344CB8AC3E}">
        <p14:creationId xmlns:p14="http://schemas.microsoft.com/office/powerpoint/2010/main" val="108026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BAAD-9273-4E48-9871-F24101D300B1}"/>
              </a:ext>
            </a:extLst>
          </p:cNvPr>
          <p:cNvSpPr>
            <a:spLocks noGrp="1"/>
          </p:cNvSpPr>
          <p:nvPr>
            <p:ph type="title"/>
          </p:nvPr>
        </p:nvSpPr>
        <p:spPr/>
        <p:txBody>
          <a:bodyPr/>
          <a:lstStyle/>
          <a:p>
            <a:r>
              <a:rPr lang="en-US" dirty="0"/>
              <a:t>Universal Access</a:t>
            </a:r>
          </a:p>
        </p:txBody>
      </p:sp>
      <p:sp>
        <p:nvSpPr>
          <p:cNvPr id="3" name="Content Placeholder 2">
            <a:extLst>
              <a:ext uri="{FF2B5EF4-FFF2-40B4-BE49-F238E27FC236}">
                <a16:creationId xmlns:a16="http://schemas.microsoft.com/office/drawing/2014/main" id="{F1D2C513-E5D2-4BAC-BAEE-7DA46EA3F3BB}"/>
              </a:ext>
            </a:extLst>
          </p:cNvPr>
          <p:cNvSpPr>
            <a:spLocks noGrp="1"/>
          </p:cNvSpPr>
          <p:nvPr>
            <p:ph idx="1"/>
          </p:nvPr>
        </p:nvSpPr>
        <p:spPr/>
        <p:txBody>
          <a:bodyPr>
            <a:normAutofit/>
          </a:bodyPr>
          <a:lstStyle/>
          <a:p>
            <a:r>
              <a:rPr lang="en-US" sz="2400" dirty="0"/>
              <a:t>Direct REST API</a:t>
            </a:r>
          </a:p>
          <a:p>
            <a:pPr lvl="1"/>
            <a:r>
              <a:rPr lang="en-US" sz="2000" dirty="0"/>
              <a:t>Any platform</a:t>
            </a:r>
          </a:p>
          <a:p>
            <a:pPr lvl="1"/>
            <a:r>
              <a:rPr lang="en-US" sz="2000" dirty="0"/>
              <a:t>Any language</a:t>
            </a:r>
          </a:p>
          <a:p>
            <a:pPr lvl="1"/>
            <a:r>
              <a:rPr lang="en-US" sz="2000" dirty="0"/>
              <a:t>Any framework</a:t>
            </a:r>
          </a:p>
          <a:p>
            <a:endParaRPr lang="en-US" sz="2400" dirty="0"/>
          </a:p>
          <a:p>
            <a:r>
              <a:rPr lang="en-US" sz="2400" dirty="0"/>
              <a:t>Native SDKs</a:t>
            </a:r>
          </a:p>
          <a:p>
            <a:pPr lvl="1"/>
            <a:r>
              <a:rPr lang="en-US" sz="2000" dirty="0"/>
              <a:t>Utilize framework &amp; platform specific implementations</a:t>
            </a:r>
          </a:p>
          <a:p>
            <a:pPr lvl="1"/>
            <a:r>
              <a:rPr lang="en-US" sz="2000" dirty="0"/>
              <a:t>Abstracts the details of building &amp; processing requests over HTTP</a:t>
            </a:r>
          </a:p>
          <a:p>
            <a:pPr lvl="1"/>
            <a:r>
              <a:rPr lang="en-US" sz="2000" dirty="0"/>
              <a:t>.NET, iOS, Android, </a:t>
            </a:r>
            <a:r>
              <a:rPr lang="en-US" sz="2000" dirty="0" err="1"/>
              <a:t>PhP</a:t>
            </a:r>
            <a:r>
              <a:rPr lang="en-US" sz="2000" dirty="0"/>
              <a:t>, Ruby, JavaScript, etc.</a:t>
            </a:r>
          </a:p>
          <a:p>
            <a:endParaRPr lang="en-US" sz="2400" dirty="0"/>
          </a:p>
          <a:p>
            <a:endParaRPr lang="en-US" sz="2400" dirty="0"/>
          </a:p>
        </p:txBody>
      </p:sp>
    </p:spTree>
    <p:extLst>
      <p:ext uri="{BB962C8B-B14F-4D97-AF65-F5344CB8AC3E}">
        <p14:creationId xmlns:p14="http://schemas.microsoft.com/office/powerpoint/2010/main" val="310315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3F40-4CE3-4CF3-B4EA-0F781F95D1EB}"/>
              </a:ext>
            </a:extLst>
          </p:cNvPr>
          <p:cNvSpPr>
            <a:spLocks noGrp="1"/>
          </p:cNvSpPr>
          <p:nvPr>
            <p:ph type="title"/>
          </p:nvPr>
        </p:nvSpPr>
        <p:spPr/>
        <p:txBody>
          <a:bodyPr/>
          <a:lstStyle/>
          <a:p>
            <a:r>
              <a:rPr lang="en-US"/>
              <a:t>The Graph Explorer</a:t>
            </a:r>
            <a:endParaRPr lang="en-US" dirty="0"/>
          </a:p>
        </p:txBody>
      </p:sp>
      <p:sp>
        <p:nvSpPr>
          <p:cNvPr id="4" name="Content Placeholder 3">
            <a:extLst>
              <a:ext uri="{FF2B5EF4-FFF2-40B4-BE49-F238E27FC236}">
                <a16:creationId xmlns:a16="http://schemas.microsoft.com/office/drawing/2014/main" id="{43AD4492-C094-4EA1-987A-583F59F62A9E}"/>
              </a:ext>
            </a:extLst>
          </p:cNvPr>
          <p:cNvSpPr>
            <a:spLocks noGrp="1"/>
          </p:cNvSpPr>
          <p:nvPr>
            <p:ph idx="1"/>
          </p:nvPr>
        </p:nvSpPr>
        <p:spPr/>
        <p:txBody>
          <a:bodyPr>
            <a:normAutofit/>
          </a:bodyPr>
          <a:lstStyle/>
          <a:p>
            <a:r>
              <a:rPr lang="en-US" sz="2000" dirty="0"/>
              <a:t>Graph Explorer used to execute calls into Microsoft Graph API</a:t>
            </a:r>
          </a:p>
          <a:p>
            <a:pPr lvl="1"/>
            <a:r>
              <a:rPr lang="en-US" sz="1800" dirty="0"/>
              <a:t>Great place to discover what he API can do</a:t>
            </a:r>
          </a:p>
          <a:p>
            <a:pPr lvl="1"/>
            <a:r>
              <a:rPr lang="en-US" sz="1800" dirty="0">
                <a:hlinkClick r:id="rId2"/>
              </a:rPr>
              <a:t>https://developer.microsoft.com/en-us/graph/graph-explorer</a:t>
            </a:r>
            <a:r>
              <a:rPr lang="en-US" sz="1800" dirty="0"/>
              <a:t> </a:t>
            </a:r>
          </a:p>
        </p:txBody>
      </p:sp>
      <p:pic>
        <p:nvPicPr>
          <p:cNvPr id="7" name="Picture 6">
            <a:extLst>
              <a:ext uri="{FF2B5EF4-FFF2-40B4-BE49-F238E27FC236}">
                <a16:creationId xmlns:a16="http://schemas.microsoft.com/office/drawing/2014/main" id="{4E531A1B-FA83-4964-BFF2-E60BC3CB64DB}"/>
              </a:ext>
            </a:extLst>
          </p:cNvPr>
          <p:cNvPicPr>
            <a:picLocks noChangeAspect="1"/>
          </p:cNvPicPr>
          <p:nvPr/>
        </p:nvPicPr>
        <p:blipFill>
          <a:blip r:embed="rId3"/>
          <a:stretch>
            <a:fillRect/>
          </a:stretch>
        </p:blipFill>
        <p:spPr>
          <a:xfrm>
            <a:off x="1136809" y="2743200"/>
            <a:ext cx="6641781" cy="3886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88126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sz="2400" dirty="0"/>
              <a:t>Overview of Microsoft Graph API</a:t>
            </a:r>
          </a:p>
          <a:p>
            <a:pPr lvl="0">
              <a:buFont typeface="Wingdings" panose="05000000000000000000" pitchFamily="2" charset="2"/>
              <a:buChar char="Ø"/>
            </a:pPr>
            <a:r>
              <a:rPr lang="en-US" sz="2400" dirty="0"/>
              <a:t>Constructing URLs for the Microsoft Graph API</a:t>
            </a:r>
          </a:p>
          <a:p>
            <a:r>
              <a:rPr lang="en-US" sz="2400" dirty="0"/>
              <a:t>Developing Applications with the Microsoft Graph API</a:t>
            </a:r>
          </a:p>
          <a:p>
            <a:pPr lvl="0"/>
            <a:r>
              <a:rPr lang="en-US" sz="2400" dirty="0"/>
              <a:t>Programming SPFx Webparts using MSGraphClient</a:t>
            </a:r>
          </a:p>
          <a:p>
            <a:pPr lvl="0"/>
            <a:r>
              <a:rPr lang="en-US" sz="2400" dirty="0"/>
              <a:t>Granting Microsoft Graph API Permissions</a:t>
            </a:r>
          </a:p>
        </p:txBody>
      </p:sp>
    </p:spTree>
    <p:extLst>
      <p:ext uri="{BB962C8B-B14F-4D97-AF65-F5344CB8AC3E}">
        <p14:creationId xmlns:p14="http://schemas.microsoft.com/office/powerpoint/2010/main" val="11977465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CUSTOMXMLID" val="{BF5AD089-A8D0-4539-89DC-90FB8679FE8D}"/>
  <p:tag name="ATHENA.CUSTOMXMLCONTENT" val="&lt;?xml version=&quot;1.0&quot;?&gt;&lt;athena xmlns=&quot;http://schemas.microsoft.com/edu/athena&quot; version=&quot;0.1.3396.0&quot;&gt;&lt;timings duration=&quot;67288&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6.xml><?xml version="1.0" encoding="utf-8"?>
<athena xmlns="http://schemas.microsoft.com/edu/athena" version="0.1.3396.0">
  <timings duration="67288"/>
</athena>
</file>

<file path=customXml/itemProps1.xml><?xml version="1.0" encoding="utf-8"?>
<ds:datastoreItem xmlns:ds="http://schemas.openxmlformats.org/officeDocument/2006/customXml" ds:itemID="{A5547237-B119-45CA-BEFC-A2DA2BDB03E7}">
  <ds:schemaRefs>
    <ds:schemaRef ds:uri="http://purl.org/dc/elements/1.1/"/>
    <ds:schemaRef ds:uri="http://www.w3.org/XML/1998/namespace"/>
    <ds:schemaRef ds:uri="http://purl.org/dc/term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5.xml><?xml version="1.0" encoding="utf-8"?>
<ds:datastoreItem xmlns:ds="http://schemas.openxmlformats.org/officeDocument/2006/customXml" ds:itemID="{C2F5DBCB-6422-44A1-94F6-2D17063AD17A}">
  <ds:schemaRefs>
    <ds:schemaRef ds:uri="http://schemas.microsoft.com/edu/athena"/>
  </ds:schemaRefs>
</ds:datastoreItem>
</file>

<file path=customXml/itemProps6.xml><?xml version="1.0" encoding="utf-8"?>
<ds:datastoreItem xmlns:ds="http://schemas.openxmlformats.org/officeDocument/2006/customXml" ds:itemID="{E33132BA-BE84-4587-952C-C26DD8839F36}">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CPT Course Module</Template>
  <TotalTime>6471</TotalTime>
  <Words>2752</Words>
  <Application>Microsoft Office PowerPoint</Application>
  <PresentationFormat>On-screen Show (4:3)</PresentationFormat>
  <Paragraphs>569</Paragraphs>
  <Slides>40</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Arial Black</vt:lpstr>
      <vt:lpstr>Calibri</vt:lpstr>
      <vt:lpstr>Consolas</vt:lpstr>
      <vt:lpstr>Courier New</vt:lpstr>
      <vt:lpstr>Lucida Console</vt:lpstr>
      <vt:lpstr>Segoe UI</vt:lpstr>
      <vt:lpstr>Segoe UI Light</vt:lpstr>
      <vt:lpstr>Segoe UI Semibold</vt:lpstr>
      <vt:lpstr>Segoe UI Semilight</vt:lpstr>
      <vt:lpstr>Wingdings</vt:lpstr>
      <vt:lpstr>CPT Course Module</vt:lpstr>
      <vt:lpstr>Programming with the Microsoft Graph API</vt:lpstr>
      <vt:lpstr>Agenda</vt:lpstr>
      <vt:lpstr>Microsoft Released Office 365 APIs in 2014</vt:lpstr>
      <vt:lpstr>Office 365 API Endpoint in Initial Release</vt:lpstr>
      <vt:lpstr>The Microsoft Graph API</vt:lpstr>
      <vt:lpstr>What Does It Do?</vt:lpstr>
      <vt:lpstr>Universal Access</vt:lpstr>
      <vt:lpstr>The Graph Explorer</vt:lpstr>
      <vt:lpstr>Agenda</vt:lpstr>
      <vt:lpstr>Calling the Graph API</vt:lpstr>
      <vt:lpstr>PowerPoint Presentation</vt:lpstr>
      <vt:lpstr>PowerPoint Presentation</vt:lpstr>
      <vt:lpstr>PowerPoint Presentation</vt:lpstr>
      <vt:lpstr>PowerPoint Presentation</vt:lpstr>
      <vt:lpstr>    - User, group and organizational </vt:lpstr>
      <vt:lpstr>With Microsoft Graph </vt:lpstr>
      <vt:lpstr>With Microsoft Graph </vt:lpstr>
      <vt:lpstr>With Microsoft Graph </vt:lpstr>
      <vt:lpstr>Read data from existing SharePoint site</vt:lpstr>
      <vt:lpstr>OneDrive + Excel Services</vt:lpstr>
      <vt:lpstr>Update Excel Timesheet Data</vt:lpstr>
      <vt:lpstr>New Capabilities</vt:lpstr>
      <vt:lpstr>Agenda</vt:lpstr>
      <vt:lpstr>Microsoft Graph JavaScript SDK</vt:lpstr>
      <vt:lpstr>Initializing the Microsoft Graph JS SDK</vt:lpstr>
      <vt:lpstr>Microsoft Graph TypeScript Type Declarations</vt:lpstr>
      <vt:lpstr>Microsoft Graph TypeScript Type Declarations</vt:lpstr>
      <vt:lpstr>Agenda</vt:lpstr>
      <vt:lpstr>SharePoint Online User Already Authenticated</vt:lpstr>
      <vt:lpstr>Calling Services from Client-side Code</vt:lpstr>
      <vt:lpstr>SPFx Includes Microsoft Graph Client</vt:lpstr>
      <vt:lpstr>SPFx Proxy Calls through Existing Application</vt:lpstr>
      <vt:lpstr>SPFx Solutions Declare Permission Requests</vt:lpstr>
      <vt:lpstr>Agenda</vt:lpstr>
      <vt:lpstr>Add Package to SharePoint App Catalog</vt:lpstr>
      <vt:lpstr>Approve / Reject with SharePoint Online API Management Page</vt:lpstr>
      <vt:lpstr>Summary</vt:lpstr>
      <vt:lpstr>With Microsoft Graph </vt:lpstr>
      <vt:lpstr>With Microsoft Graph</vt:lpstr>
      <vt:lpstr>Extending the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the Microsoft Graph API</dc:title>
  <dc:creator>Windows User</dc:creator>
  <cp:lastModifiedBy>Ted Pattison</cp:lastModifiedBy>
  <cp:revision>179</cp:revision>
  <dcterms:created xsi:type="dcterms:W3CDTF">2012-07-07T16:17:22Z</dcterms:created>
  <dcterms:modified xsi:type="dcterms:W3CDTF">2018-09-04T23:02:04Z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