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0"/>
  </p:notesMasterIdLst>
  <p:handoutMasterIdLst>
    <p:handoutMasterId r:id="rId61"/>
  </p:handoutMasterIdLst>
  <p:sldIdLst>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69906" autoAdjust="0"/>
  </p:normalViewPr>
  <p:slideViewPr>
    <p:cSldViewPr>
      <p:cViewPr varScale="1">
        <p:scale>
          <a:sx n="52" d="100"/>
          <a:sy n="52" d="100"/>
        </p:scale>
        <p:origin x="1584" y="102"/>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1.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53608" units="1/cm"/>
          <inkml:channelProperty channel="T" name="resolution" value="1" units="1/dev"/>
        </inkml:channelProperties>
      </inkml:inkSource>
      <inkml:timestamp xml:id="ts0" timeString="2018-04-24T14:32:18.347"/>
    </inkml:context>
    <inkml:brush xml:id="br0">
      <inkml:brushProperty name="width" value="0.05292" units="cm"/>
      <inkml:brushProperty name="height" value="0.05292" units="cm"/>
      <inkml:brushProperty name="color" value="#FF0000"/>
    </inkml:brush>
  </inkml:definitions>
  <inkml:trace contextRef="#ctx0" brushRef="#br0">16316 4251 0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module provides students with a quick Primer on Power BI and introduces students to the Power BI Service API. The module also provides an overview of the Power BI features for embedding reports and dashboards into custom applications. Students will learn how to call the Power BI Service API from an SPFX Web Part using the </a:t>
            </a:r>
            <a:r>
              <a:rPr lang="en-US" sz="1200" kern="1200" dirty="0" err="1">
                <a:solidFill>
                  <a:schemeClr val="tx1"/>
                </a:solidFill>
                <a:effectLst/>
                <a:latin typeface="+mn-lt"/>
                <a:ea typeface="+mn-ea"/>
                <a:cs typeface="+mn-cs"/>
              </a:rPr>
              <a:t>AadHttpClient</a:t>
            </a:r>
            <a:r>
              <a:rPr lang="en-US" sz="1200" kern="1200" dirty="0">
                <a:solidFill>
                  <a:schemeClr val="tx1"/>
                </a:solidFill>
                <a:effectLst/>
                <a:latin typeface="+mn-lt"/>
                <a:ea typeface="+mn-ea"/>
                <a:cs typeface="+mn-cs"/>
              </a:rPr>
              <a:t> class. The module explains how to use the Power BI Service API to retrieve the data required for embedding reports and dashboard. The module explains how to install and use the Power BI JavaScript API to write the client-side code required to embed Power BI reports and dashboards inside an SPFX Web Part. Along the way, students will also learn how to add custom Web Part properties to provide users with the ability to customize the way that reports and dashboards appear when embedded on a page in a SharePoint site.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392036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60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131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938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963" y="479425"/>
            <a:ext cx="5121275" cy="384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7009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Microsoft/PowerBI-JavaScript/wik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github.com/CriticalPathTraining/PowerBiEmbeddedScratchpad"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Embedding Power BI Reports using SPFX</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Daily Reporter Pro Sample App</a:t>
            </a:r>
          </a:p>
        </p:txBody>
      </p:sp>
    </p:spTree>
    <p:extLst>
      <p:ext uri="{BB962C8B-B14F-4D97-AF65-F5344CB8AC3E}">
        <p14:creationId xmlns:p14="http://schemas.microsoft.com/office/powerpoint/2010/main" val="273160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Ø"/>
            </a:pPr>
            <a:r>
              <a:rPr lang="en-US" dirty="0"/>
              <a:t>App Workspaces and Dedicated Capacities</a:t>
            </a:r>
          </a:p>
          <a:p>
            <a:r>
              <a:rPr lang="en-US" dirty="0"/>
              <a:t>Authentication with Azure Active Directory</a:t>
            </a:r>
          </a:p>
          <a:p>
            <a:r>
              <a:rPr lang="en-US" dirty="0"/>
              <a:t>Programming with Power BI Service API</a:t>
            </a:r>
          </a:p>
          <a:p>
            <a:r>
              <a:rPr lang="en-US" dirty="0"/>
              <a:t>Working with Embeddable Resources</a:t>
            </a:r>
          </a:p>
          <a:p>
            <a:r>
              <a:rPr lang="en-US" dirty="0"/>
              <a:t>Embedding with Power BI JavaScript API</a:t>
            </a:r>
          </a:p>
        </p:txBody>
      </p:sp>
    </p:spTree>
    <p:extLst>
      <p:ext uri="{BB962C8B-B14F-4D97-AF65-F5344CB8AC3E}">
        <p14:creationId xmlns:p14="http://schemas.microsoft.com/office/powerpoint/2010/main" val="141626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App Workspaces</a:t>
            </a:r>
          </a:p>
        </p:txBody>
      </p:sp>
      <p:sp>
        <p:nvSpPr>
          <p:cNvPr id="3" name="Content Placeholder 2"/>
          <p:cNvSpPr>
            <a:spLocks noGrp="1"/>
          </p:cNvSpPr>
          <p:nvPr>
            <p:ph idx="1"/>
          </p:nvPr>
        </p:nvSpPr>
        <p:spPr/>
        <p:txBody>
          <a:bodyPr>
            <a:normAutofit/>
          </a:bodyPr>
          <a:lstStyle/>
          <a:p>
            <a:r>
              <a:rPr lang="en-US" sz="2400" dirty="0"/>
              <a:t>App workspaces required for 3</a:t>
            </a:r>
            <a:r>
              <a:rPr lang="en-US" sz="2400" baseline="30000" dirty="0"/>
              <a:t>rd</a:t>
            </a:r>
            <a:r>
              <a:rPr lang="en-US" sz="2400" dirty="0"/>
              <a:t> party embedding</a:t>
            </a:r>
          </a:p>
          <a:p>
            <a:pPr lvl="1"/>
            <a:r>
              <a:rPr lang="en-US" sz="2000" dirty="0"/>
              <a:t>You access working under identity of master user account </a:t>
            </a:r>
          </a:p>
          <a:p>
            <a:pPr lvl="1"/>
            <a:r>
              <a:rPr lang="en-US" sz="2000" dirty="0"/>
              <a:t>Master user account must be configured as app workspace admin</a:t>
            </a:r>
          </a:p>
          <a:p>
            <a:pPr lvl="1"/>
            <a:r>
              <a:rPr lang="en-US" sz="2000" dirty="0"/>
              <a:t>App workspace must be associated with dedicated capacity</a:t>
            </a:r>
          </a:p>
        </p:txBody>
      </p:sp>
      <p:pic>
        <p:nvPicPr>
          <p:cNvPr id="4" name="Picture 3"/>
          <p:cNvPicPr/>
          <p:nvPr/>
        </p:nvPicPr>
        <p:blipFill rotWithShape="1">
          <a:blip r:embed="rId3">
            <a:extLst>
              <a:ext uri="{28A0092B-C50C-407E-A947-70E740481C1C}">
                <a14:useLocalDpi xmlns:a14="http://schemas.microsoft.com/office/drawing/2010/main" val="0"/>
              </a:ext>
            </a:extLst>
          </a:blip>
          <a:srcRect t="57051" r="4762" b="4974"/>
          <a:stretch/>
        </p:blipFill>
        <p:spPr bwMode="auto">
          <a:xfrm>
            <a:off x="685802" y="3339512"/>
            <a:ext cx="3643313" cy="12954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grpSp>
        <p:nvGrpSpPr>
          <p:cNvPr id="9" name="Group 8">
            <a:extLst>
              <a:ext uri="{FF2B5EF4-FFF2-40B4-BE49-F238E27FC236}">
                <a16:creationId xmlns:a16="http://schemas.microsoft.com/office/drawing/2014/main" id="{8030C0F6-3395-4585-AD31-2D75CABA751D}"/>
              </a:ext>
            </a:extLst>
          </p:cNvPr>
          <p:cNvGrpSpPr/>
          <p:nvPr/>
        </p:nvGrpSpPr>
        <p:grpSpPr>
          <a:xfrm>
            <a:off x="4724402" y="3339512"/>
            <a:ext cx="4276725" cy="3393996"/>
            <a:chOff x="4058608" y="3130338"/>
            <a:chExt cx="4409117" cy="3499062"/>
          </a:xfrm>
        </p:grpSpPr>
        <p:pic>
          <p:nvPicPr>
            <p:cNvPr id="6" name="Picture 5">
              <a:extLst>
                <a:ext uri="{FF2B5EF4-FFF2-40B4-BE49-F238E27FC236}">
                  <a16:creationId xmlns:a16="http://schemas.microsoft.com/office/drawing/2014/main" id="{1E710A32-47CD-4EFD-B5DE-4EFD8DAF99A6}"/>
                </a:ext>
              </a:extLst>
            </p:cNvPr>
            <p:cNvPicPr>
              <a:picLocks noChangeAspect="1"/>
            </p:cNvPicPr>
            <p:nvPr/>
          </p:nvPicPr>
          <p:blipFill>
            <a:blip r:embed="rId4"/>
            <a:stretch>
              <a:fillRect/>
            </a:stretch>
          </p:blipFill>
          <p:spPr>
            <a:xfrm>
              <a:off x="5562600" y="3130338"/>
              <a:ext cx="2905125" cy="3499062"/>
            </a:xfrm>
            <a:prstGeom prst="rect">
              <a:avLst/>
            </a:prstGeom>
            <a:ln>
              <a:solidFill>
                <a:schemeClr val="tx1"/>
              </a:solidFill>
            </a:ln>
          </p:spPr>
        </p:pic>
        <p:sp>
          <p:nvSpPr>
            <p:cNvPr id="7" name="Arrow: Right 6">
              <a:extLst>
                <a:ext uri="{FF2B5EF4-FFF2-40B4-BE49-F238E27FC236}">
                  <a16:creationId xmlns:a16="http://schemas.microsoft.com/office/drawing/2014/main" id="{806838E6-6C90-4065-86BF-74BA0DF745D6}"/>
                </a:ext>
              </a:extLst>
            </p:cNvPr>
            <p:cNvSpPr/>
            <p:nvPr/>
          </p:nvSpPr>
          <p:spPr>
            <a:xfrm>
              <a:off x="4058608" y="5158839"/>
              <a:ext cx="1600200" cy="381000"/>
            </a:xfrm>
            <a:prstGeom prst="righ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Master User Account</a:t>
              </a:r>
            </a:p>
          </p:txBody>
        </p:sp>
        <p:sp>
          <p:nvSpPr>
            <p:cNvPr id="8" name="Arrow: Right 7">
              <a:extLst>
                <a:ext uri="{FF2B5EF4-FFF2-40B4-BE49-F238E27FC236}">
                  <a16:creationId xmlns:a16="http://schemas.microsoft.com/office/drawing/2014/main" id="{4DBFA090-0D4A-48E5-A3B5-CBEE0615AEDC}"/>
                </a:ext>
              </a:extLst>
            </p:cNvPr>
            <p:cNvSpPr/>
            <p:nvPr/>
          </p:nvSpPr>
          <p:spPr>
            <a:xfrm>
              <a:off x="4085614" y="6222858"/>
              <a:ext cx="1600200" cy="381000"/>
            </a:xfrm>
            <a:prstGeom prst="righ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Dedicated Capacity</a:t>
              </a:r>
            </a:p>
          </p:txBody>
        </p:sp>
      </p:grpSp>
    </p:spTree>
    <p:extLst>
      <p:ext uri="{BB962C8B-B14F-4D97-AF65-F5344CB8AC3E}">
        <p14:creationId xmlns:p14="http://schemas.microsoft.com/office/powerpoint/2010/main" val="409070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Dedicated Capacities</a:t>
            </a:r>
          </a:p>
        </p:txBody>
      </p:sp>
      <p:sp>
        <p:nvSpPr>
          <p:cNvPr id="3" name="Content Placeholder 2"/>
          <p:cNvSpPr>
            <a:spLocks noGrp="1"/>
          </p:cNvSpPr>
          <p:nvPr>
            <p:ph idx="1"/>
          </p:nvPr>
        </p:nvSpPr>
        <p:spPr/>
        <p:txBody>
          <a:bodyPr>
            <a:normAutofit/>
          </a:bodyPr>
          <a:lstStyle/>
          <a:p>
            <a:r>
              <a:rPr lang="en-US" sz="2400" dirty="0"/>
              <a:t>Power BI workspaces run in two possible environments</a:t>
            </a:r>
          </a:p>
          <a:p>
            <a:pPr lvl="1"/>
            <a:r>
              <a:rPr lang="en-US" sz="2000" dirty="0"/>
              <a:t>Shared capacities</a:t>
            </a:r>
          </a:p>
          <a:p>
            <a:pPr lvl="1"/>
            <a:r>
              <a:rPr lang="en-US" sz="2000" dirty="0"/>
              <a:t>Dedicated capacities</a:t>
            </a:r>
            <a:br>
              <a:rPr lang="en-US" sz="2000" dirty="0"/>
            </a:br>
            <a:endParaRPr lang="en-US" dirty="0"/>
          </a:p>
          <a:p>
            <a:r>
              <a:rPr lang="en-US" sz="2400" dirty="0"/>
              <a:t>Dedicated capacity required for third party embedding</a:t>
            </a:r>
          </a:p>
          <a:p>
            <a:pPr lvl="1"/>
            <a:r>
              <a:rPr lang="en-US" sz="2000" dirty="0"/>
              <a:t>Customer pays capacity-based fee for processors cores and RAM</a:t>
            </a:r>
          </a:p>
          <a:p>
            <a:pPr lvl="1"/>
            <a:r>
              <a:rPr lang="en-US" sz="2000" dirty="0"/>
              <a:t>No need to pay Microsoft for user licenses</a:t>
            </a:r>
            <a:br>
              <a:rPr lang="en-US" sz="2000" dirty="0"/>
            </a:br>
            <a:endParaRPr lang="en-US" sz="2000" dirty="0"/>
          </a:p>
          <a:p>
            <a:r>
              <a:rPr lang="en-US" sz="2400" dirty="0"/>
              <a:t>Dedicated capacities come in two flavors</a:t>
            </a:r>
          </a:p>
          <a:p>
            <a:pPr lvl="1"/>
            <a:r>
              <a:rPr lang="en-US" sz="2000" dirty="0"/>
              <a:t>Power BI Premium capacities purchased through Office 365 SKU</a:t>
            </a:r>
          </a:p>
          <a:p>
            <a:pPr lvl="1"/>
            <a:r>
              <a:rPr lang="en-US" sz="2000" dirty="0"/>
              <a:t>Power BI Embedded capacities purchased through Azure SKU</a:t>
            </a:r>
          </a:p>
          <a:p>
            <a:endParaRPr lang="en-US" sz="2400" dirty="0"/>
          </a:p>
        </p:txBody>
      </p:sp>
    </p:spTree>
    <p:extLst>
      <p:ext uri="{BB962C8B-B14F-4D97-AF65-F5344CB8AC3E}">
        <p14:creationId xmlns:p14="http://schemas.microsoft.com/office/powerpoint/2010/main" val="42003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8FDE-0628-4C54-92C9-8728B94364C0}"/>
              </a:ext>
            </a:extLst>
          </p:cNvPr>
          <p:cNvSpPr>
            <a:spLocks noGrp="1"/>
          </p:cNvSpPr>
          <p:nvPr>
            <p:ph type="title"/>
          </p:nvPr>
        </p:nvSpPr>
        <p:spPr/>
        <p:txBody>
          <a:bodyPr/>
          <a:lstStyle/>
          <a:p>
            <a:r>
              <a:rPr lang="en-US" dirty="0"/>
              <a:t>P SKUs (P is for Premium)</a:t>
            </a:r>
          </a:p>
        </p:txBody>
      </p:sp>
      <p:sp>
        <p:nvSpPr>
          <p:cNvPr id="3" name="Content Placeholder 2">
            <a:extLst>
              <a:ext uri="{FF2B5EF4-FFF2-40B4-BE49-F238E27FC236}">
                <a16:creationId xmlns:a16="http://schemas.microsoft.com/office/drawing/2014/main" id="{A48609B1-A21E-4039-9104-DF69FF33FAC1}"/>
              </a:ext>
            </a:extLst>
          </p:cNvPr>
          <p:cNvSpPr>
            <a:spLocks noGrp="1"/>
          </p:cNvSpPr>
          <p:nvPr>
            <p:ph idx="1"/>
          </p:nvPr>
        </p:nvSpPr>
        <p:spPr/>
        <p:txBody>
          <a:bodyPr>
            <a:normAutofit/>
          </a:bodyPr>
          <a:lstStyle/>
          <a:p>
            <a:r>
              <a:rPr lang="en-US" sz="2400" dirty="0"/>
              <a:t>All-in version which allows greatest flexibility</a:t>
            </a:r>
          </a:p>
          <a:p>
            <a:pPr lvl="1"/>
            <a:r>
              <a:rPr lang="en-US" sz="2000" dirty="0"/>
              <a:t>Used to provide free users with access to apps and content</a:t>
            </a:r>
          </a:p>
          <a:p>
            <a:pPr lvl="1"/>
            <a:r>
              <a:rPr lang="en-US" sz="2000" dirty="0"/>
              <a:t>Used to support 1</a:t>
            </a:r>
            <a:r>
              <a:rPr lang="en-US" sz="2000" baseline="30000" dirty="0"/>
              <a:t>st</a:t>
            </a:r>
            <a:r>
              <a:rPr lang="en-US" sz="2000" dirty="0"/>
              <a:t> party and 3</a:t>
            </a:r>
            <a:r>
              <a:rPr lang="en-US" sz="2000" baseline="30000" dirty="0"/>
              <a:t>rd</a:t>
            </a:r>
            <a:r>
              <a:rPr lang="en-US" sz="2000" dirty="0"/>
              <a:t> party embedding</a:t>
            </a:r>
          </a:p>
          <a:p>
            <a:pPr lvl="1"/>
            <a:r>
              <a:rPr lang="en-US" sz="2000" dirty="0"/>
              <a:t>The more you pay per month, the more resources you get</a:t>
            </a:r>
          </a:p>
        </p:txBody>
      </p:sp>
      <p:pic>
        <p:nvPicPr>
          <p:cNvPr id="4" name="Picture 3">
            <a:extLst>
              <a:ext uri="{FF2B5EF4-FFF2-40B4-BE49-F238E27FC236}">
                <a16:creationId xmlns:a16="http://schemas.microsoft.com/office/drawing/2014/main" id="{119EB305-3AD8-47AB-810C-E79C106521A1}"/>
              </a:ext>
            </a:extLst>
          </p:cNvPr>
          <p:cNvPicPr>
            <a:picLocks noChangeAspect="1"/>
          </p:cNvPicPr>
          <p:nvPr/>
        </p:nvPicPr>
        <p:blipFill>
          <a:blip r:embed="rId2"/>
          <a:stretch>
            <a:fillRect/>
          </a:stretch>
        </p:blipFill>
        <p:spPr>
          <a:xfrm>
            <a:off x="652409" y="3048000"/>
            <a:ext cx="7839182" cy="2133600"/>
          </a:xfrm>
          <a:prstGeom prst="rect">
            <a:avLst/>
          </a:prstGeom>
        </p:spPr>
      </p:pic>
    </p:spTree>
    <p:extLst>
      <p:ext uri="{BB962C8B-B14F-4D97-AF65-F5344CB8AC3E}">
        <p14:creationId xmlns:p14="http://schemas.microsoft.com/office/powerpoint/2010/main" val="308625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2AA-D22E-4871-B2AB-AC0426F07C35}"/>
              </a:ext>
            </a:extLst>
          </p:cNvPr>
          <p:cNvSpPr>
            <a:spLocks noGrp="1"/>
          </p:cNvSpPr>
          <p:nvPr>
            <p:ph type="title"/>
          </p:nvPr>
        </p:nvSpPr>
        <p:spPr/>
        <p:txBody>
          <a:bodyPr/>
          <a:lstStyle/>
          <a:p>
            <a:r>
              <a:rPr lang="en-US" dirty="0"/>
              <a:t>Managing Power BI Premium Capacities</a:t>
            </a:r>
          </a:p>
        </p:txBody>
      </p:sp>
      <p:pic>
        <p:nvPicPr>
          <p:cNvPr id="3" name="Picture 2">
            <a:extLst>
              <a:ext uri="{FF2B5EF4-FFF2-40B4-BE49-F238E27FC236}">
                <a16:creationId xmlns:a16="http://schemas.microsoft.com/office/drawing/2014/main" id="{D17D78B2-1E12-4705-9C7E-41C3599D8CEC}"/>
              </a:ext>
            </a:extLst>
          </p:cNvPr>
          <p:cNvPicPr>
            <a:picLocks noChangeAspect="1"/>
          </p:cNvPicPr>
          <p:nvPr/>
        </p:nvPicPr>
        <p:blipFill>
          <a:blip r:embed="rId2"/>
          <a:stretch>
            <a:fillRect/>
          </a:stretch>
        </p:blipFill>
        <p:spPr>
          <a:xfrm>
            <a:off x="228602" y="1219202"/>
            <a:ext cx="8687679" cy="4331345"/>
          </a:xfrm>
          <a:prstGeom prst="rect">
            <a:avLst/>
          </a:prstGeom>
          <a:ln>
            <a:solidFill>
              <a:schemeClr val="tx1"/>
            </a:solidFill>
          </a:ln>
        </p:spPr>
      </p:pic>
    </p:spTree>
    <p:extLst>
      <p:ext uri="{BB962C8B-B14F-4D97-AF65-F5344CB8AC3E}">
        <p14:creationId xmlns:p14="http://schemas.microsoft.com/office/powerpoint/2010/main" val="95577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4BC1-8B30-41D5-8465-4BAFD4AFA018}"/>
              </a:ext>
            </a:extLst>
          </p:cNvPr>
          <p:cNvSpPr>
            <a:spLocks noGrp="1"/>
          </p:cNvSpPr>
          <p:nvPr>
            <p:ph type="title"/>
          </p:nvPr>
        </p:nvSpPr>
        <p:spPr/>
        <p:txBody>
          <a:bodyPr/>
          <a:lstStyle/>
          <a:p>
            <a:r>
              <a:rPr lang="en-US" dirty="0"/>
              <a:t>Associating Workspaces with Capacities</a:t>
            </a:r>
          </a:p>
        </p:txBody>
      </p:sp>
      <p:pic>
        <p:nvPicPr>
          <p:cNvPr id="3" name="Picture 2">
            <a:extLst>
              <a:ext uri="{FF2B5EF4-FFF2-40B4-BE49-F238E27FC236}">
                <a16:creationId xmlns:a16="http://schemas.microsoft.com/office/drawing/2014/main" id="{A96E463F-8711-4B6F-9298-6DC1AF632688}"/>
              </a:ext>
            </a:extLst>
          </p:cNvPr>
          <p:cNvPicPr>
            <a:picLocks noChangeAspect="1"/>
          </p:cNvPicPr>
          <p:nvPr/>
        </p:nvPicPr>
        <p:blipFill>
          <a:blip r:embed="rId2"/>
          <a:stretch>
            <a:fillRect/>
          </a:stretch>
        </p:blipFill>
        <p:spPr>
          <a:xfrm>
            <a:off x="851249" y="1447800"/>
            <a:ext cx="3601373" cy="4953000"/>
          </a:xfrm>
          <a:prstGeom prst="rect">
            <a:avLst/>
          </a:prstGeom>
          <a:ln>
            <a:solidFill>
              <a:schemeClr val="tx1"/>
            </a:solidFill>
          </a:ln>
        </p:spPr>
      </p:pic>
    </p:spTree>
    <p:extLst>
      <p:ext uri="{BB962C8B-B14F-4D97-AF65-F5344CB8AC3E}">
        <p14:creationId xmlns:p14="http://schemas.microsoft.com/office/powerpoint/2010/main" val="304342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A097-BB11-4FB2-B95C-6A80C3CB69D4}"/>
              </a:ext>
            </a:extLst>
          </p:cNvPr>
          <p:cNvSpPr>
            <a:spLocks noGrp="1"/>
          </p:cNvSpPr>
          <p:nvPr>
            <p:ph type="title"/>
          </p:nvPr>
        </p:nvSpPr>
        <p:spPr/>
        <p:txBody>
          <a:bodyPr/>
          <a:lstStyle/>
          <a:p>
            <a:r>
              <a:rPr lang="en-US" dirty="0"/>
              <a:t>EM SKUs (EM is for Embedded)</a:t>
            </a:r>
          </a:p>
        </p:txBody>
      </p:sp>
      <p:sp>
        <p:nvSpPr>
          <p:cNvPr id="3" name="Content Placeholder 2">
            <a:extLst>
              <a:ext uri="{FF2B5EF4-FFF2-40B4-BE49-F238E27FC236}">
                <a16:creationId xmlns:a16="http://schemas.microsoft.com/office/drawing/2014/main" id="{7435F8D1-53FA-4060-8B9C-9F9BC999AF8E}"/>
              </a:ext>
            </a:extLst>
          </p:cNvPr>
          <p:cNvSpPr>
            <a:spLocks noGrp="1"/>
          </p:cNvSpPr>
          <p:nvPr>
            <p:ph idx="1"/>
          </p:nvPr>
        </p:nvSpPr>
        <p:spPr/>
        <p:txBody>
          <a:bodyPr>
            <a:normAutofit/>
          </a:bodyPr>
          <a:lstStyle/>
          <a:p>
            <a:r>
              <a:rPr lang="en-US" sz="2400" dirty="0"/>
              <a:t>SKUs for embedding into SaaS Applications</a:t>
            </a:r>
          </a:p>
          <a:p>
            <a:pPr lvl="1"/>
            <a:r>
              <a:rPr lang="en-US" sz="2000" dirty="0"/>
              <a:t>SaaS applications include SharePoint and Teams</a:t>
            </a:r>
          </a:p>
          <a:p>
            <a:pPr lvl="1"/>
            <a:r>
              <a:rPr lang="en-US" sz="2000" dirty="0"/>
              <a:t>Supports 1</a:t>
            </a:r>
            <a:r>
              <a:rPr lang="en-US" sz="2000" baseline="30000" dirty="0"/>
              <a:t>st</a:t>
            </a:r>
            <a:r>
              <a:rPr lang="en-US" sz="2000" dirty="0"/>
              <a:t> party and 3</a:t>
            </a:r>
            <a:r>
              <a:rPr lang="en-US" sz="2000" baseline="30000" dirty="0"/>
              <a:t>rd</a:t>
            </a:r>
            <a:r>
              <a:rPr lang="en-US" sz="2000" dirty="0"/>
              <a:t> party embedding</a:t>
            </a:r>
          </a:p>
          <a:p>
            <a:pPr lvl="1"/>
            <a:r>
              <a:rPr lang="en-US" sz="2000" dirty="0"/>
              <a:t>Does not provide user with access to PowerBI.com</a:t>
            </a:r>
          </a:p>
          <a:p>
            <a:pPr lvl="1"/>
            <a:endParaRPr lang="en-US" sz="2000" dirty="0"/>
          </a:p>
        </p:txBody>
      </p:sp>
      <p:pic>
        <p:nvPicPr>
          <p:cNvPr id="4" name="Picture 3">
            <a:extLst>
              <a:ext uri="{FF2B5EF4-FFF2-40B4-BE49-F238E27FC236}">
                <a16:creationId xmlns:a16="http://schemas.microsoft.com/office/drawing/2014/main" id="{E65FC588-569E-4707-8038-9C1F6DA4AB40}"/>
              </a:ext>
            </a:extLst>
          </p:cNvPr>
          <p:cNvPicPr>
            <a:picLocks noChangeAspect="1"/>
          </p:cNvPicPr>
          <p:nvPr/>
        </p:nvPicPr>
        <p:blipFill>
          <a:blip r:embed="rId2"/>
          <a:stretch>
            <a:fillRect/>
          </a:stretch>
        </p:blipFill>
        <p:spPr>
          <a:xfrm>
            <a:off x="762002" y="3048002"/>
            <a:ext cx="6124575" cy="1647825"/>
          </a:xfrm>
          <a:prstGeom prst="rect">
            <a:avLst/>
          </a:prstGeom>
        </p:spPr>
      </p:pic>
    </p:spTree>
    <p:extLst>
      <p:ext uri="{BB962C8B-B14F-4D97-AF65-F5344CB8AC3E}">
        <p14:creationId xmlns:p14="http://schemas.microsoft.com/office/powerpoint/2010/main" val="10392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556E-AF7A-4CEB-A1C3-3450071C7B76}"/>
              </a:ext>
            </a:extLst>
          </p:cNvPr>
          <p:cNvSpPr>
            <a:spLocks noGrp="1"/>
          </p:cNvSpPr>
          <p:nvPr>
            <p:ph type="title"/>
          </p:nvPr>
        </p:nvSpPr>
        <p:spPr/>
        <p:txBody>
          <a:bodyPr/>
          <a:lstStyle/>
          <a:p>
            <a:r>
              <a:rPr lang="en-US" dirty="0"/>
              <a:t>A SKUs (A is for Azure) </a:t>
            </a:r>
          </a:p>
        </p:txBody>
      </p:sp>
      <p:sp>
        <p:nvSpPr>
          <p:cNvPr id="3" name="Content Placeholder 2">
            <a:extLst>
              <a:ext uri="{FF2B5EF4-FFF2-40B4-BE49-F238E27FC236}">
                <a16:creationId xmlns:a16="http://schemas.microsoft.com/office/drawing/2014/main" id="{18EB79D3-B485-4DDC-867C-A5E0874D4A42}"/>
              </a:ext>
            </a:extLst>
          </p:cNvPr>
          <p:cNvSpPr>
            <a:spLocks noGrp="1"/>
          </p:cNvSpPr>
          <p:nvPr>
            <p:ph idx="1"/>
          </p:nvPr>
        </p:nvSpPr>
        <p:spPr/>
        <p:txBody>
          <a:bodyPr>
            <a:normAutofit/>
          </a:bodyPr>
          <a:lstStyle/>
          <a:p>
            <a:r>
              <a:rPr lang="en-US" sz="2400" dirty="0"/>
              <a:t>A SKU is a Platform-as-a-Service</a:t>
            </a:r>
          </a:p>
          <a:p>
            <a:pPr lvl="1"/>
            <a:r>
              <a:rPr lang="en-US" sz="2000" dirty="0"/>
              <a:t>Used by ISVs as the data visualization layer</a:t>
            </a:r>
          </a:p>
          <a:p>
            <a:pPr lvl="1"/>
            <a:r>
              <a:rPr lang="en-US" sz="2000" dirty="0"/>
              <a:t>Allows for PBI Embedding into Custom Applications</a:t>
            </a:r>
          </a:p>
          <a:p>
            <a:pPr lvl="1"/>
            <a:r>
              <a:rPr lang="en-US" sz="2000" dirty="0"/>
              <a:t>Only supports 3</a:t>
            </a:r>
            <a:r>
              <a:rPr lang="en-US" sz="2000" baseline="30000" dirty="0"/>
              <a:t>rd</a:t>
            </a:r>
            <a:r>
              <a:rPr lang="en-US" sz="2000" dirty="0"/>
              <a:t> party embedding </a:t>
            </a:r>
            <a:r>
              <a:rPr lang="en-US" sz="1400" dirty="0">
                <a:solidFill>
                  <a:schemeClr val="tx1">
                    <a:lumMod val="50000"/>
                    <a:lumOff val="50000"/>
                  </a:schemeClr>
                </a:solidFill>
              </a:rPr>
              <a:t>(i.e. App-Owns-Data model)</a:t>
            </a:r>
          </a:p>
        </p:txBody>
      </p:sp>
      <p:pic>
        <p:nvPicPr>
          <p:cNvPr id="4" name="Picture 3">
            <a:extLst>
              <a:ext uri="{FF2B5EF4-FFF2-40B4-BE49-F238E27FC236}">
                <a16:creationId xmlns:a16="http://schemas.microsoft.com/office/drawing/2014/main" id="{A601A63F-5976-437C-8877-58C3717AA5EF}"/>
              </a:ext>
            </a:extLst>
          </p:cNvPr>
          <p:cNvPicPr>
            <a:picLocks noChangeAspect="1"/>
          </p:cNvPicPr>
          <p:nvPr/>
        </p:nvPicPr>
        <p:blipFill>
          <a:blip r:embed="rId2"/>
          <a:stretch>
            <a:fillRect/>
          </a:stretch>
        </p:blipFill>
        <p:spPr>
          <a:xfrm>
            <a:off x="762000" y="3048000"/>
            <a:ext cx="6229350" cy="2743200"/>
          </a:xfrm>
          <a:prstGeom prst="rect">
            <a:avLst/>
          </a:prstGeom>
        </p:spPr>
      </p:pic>
    </p:spTree>
    <p:extLst>
      <p:ext uri="{BB962C8B-B14F-4D97-AF65-F5344CB8AC3E}">
        <p14:creationId xmlns:p14="http://schemas.microsoft.com/office/powerpoint/2010/main" val="408536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7675-F280-4E39-B00D-585CA5A9A681}"/>
              </a:ext>
            </a:extLst>
          </p:cNvPr>
          <p:cNvSpPr>
            <a:spLocks noGrp="1"/>
          </p:cNvSpPr>
          <p:nvPr>
            <p:ph type="title"/>
          </p:nvPr>
        </p:nvSpPr>
        <p:spPr/>
        <p:txBody>
          <a:bodyPr/>
          <a:lstStyle/>
          <a:p>
            <a:r>
              <a:rPr lang="en-US" dirty="0"/>
              <a:t>Creating the Power BI Embedded Service</a:t>
            </a:r>
          </a:p>
        </p:txBody>
      </p:sp>
      <p:sp>
        <p:nvSpPr>
          <p:cNvPr id="4" name="Content Placeholder 3">
            <a:extLst>
              <a:ext uri="{FF2B5EF4-FFF2-40B4-BE49-F238E27FC236}">
                <a16:creationId xmlns:a16="http://schemas.microsoft.com/office/drawing/2014/main" id="{131A5E0F-2391-45E6-BA34-229460837565}"/>
              </a:ext>
            </a:extLst>
          </p:cNvPr>
          <p:cNvSpPr>
            <a:spLocks noGrp="1"/>
          </p:cNvSpPr>
          <p:nvPr>
            <p:ph idx="1"/>
          </p:nvPr>
        </p:nvSpPr>
        <p:spPr/>
        <p:txBody>
          <a:bodyPr>
            <a:normAutofit/>
          </a:bodyPr>
          <a:lstStyle/>
          <a:p>
            <a:r>
              <a:rPr lang="en-US" sz="2400" dirty="0"/>
              <a:t>Power BI Embedded in an Azure on-demand service</a:t>
            </a:r>
          </a:p>
          <a:p>
            <a:pPr lvl="1"/>
            <a:r>
              <a:rPr lang="en-US" sz="2000" dirty="0"/>
              <a:t>Can be created manually through the Azure portal</a:t>
            </a:r>
          </a:p>
          <a:p>
            <a:pPr lvl="1"/>
            <a:r>
              <a:rPr lang="en-US" sz="2000" dirty="0"/>
              <a:t>Can be created in automated fashion using PowerShell</a:t>
            </a:r>
          </a:p>
          <a:p>
            <a:pPr lvl="1"/>
            <a:r>
              <a:rPr lang="en-US" sz="2000" dirty="0"/>
              <a:t>Requires an Azure subscription</a:t>
            </a:r>
          </a:p>
        </p:txBody>
      </p:sp>
      <p:pic>
        <p:nvPicPr>
          <p:cNvPr id="3" name="Picture 2">
            <a:extLst>
              <a:ext uri="{FF2B5EF4-FFF2-40B4-BE49-F238E27FC236}">
                <a16:creationId xmlns:a16="http://schemas.microsoft.com/office/drawing/2014/main" id="{E378FD41-607B-4003-AEA3-CF67825A0759}"/>
              </a:ext>
            </a:extLst>
          </p:cNvPr>
          <p:cNvPicPr>
            <a:picLocks noChangeAspect="1"/>
          </p:cNvPicPr>
          <p:nvPr/>
        </p:nvPicPr>
        <p:blipFill>
          <a:blip r:embed="rId2"/>
          <a:stretch>
            <a:fillRect/>
          </a:stretch>
        </p:blipFill>
        <p:spPr>
          <a:xfrm>
            <a:off x="1143000" y="3172746"/>
            <a:ext cx="6858000" cy="3456654"/>
          </a:xfrm>
          <a:prstGeom prst="rect">
            <a:avLst/>
          </a:prstGeom>
          <a:ln>
            <a:solidFill>
              <a:schemeClr val="tx1">
                <a:lumMod val="50000"/>
                <a:lumOff val="50000"/>
              </a:schemeClr>
            </a:solidFill>
          </a:ln>
        </p:spPr>
      </p:pic>
    </p:spTree>
    <p:extLst>
      <p:ext uri="{BB962C8B-B14F-4D97-AF65-F5344CB8AC3E}">
        <p14:creationId xmlns:p14="http://schemas.microsoft.com/office/powerpoint/2010/main" val="222223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Introducing Power BI and the Power BI Service API</a:t>
            </a:r>
          </a:p>
          <a:p>
            <a:pPr lvl="0"/>
            <a:r>
              <a:rPr lang="en-US" sz="2400" dirty="0"/>
              <a:t>Calling the Power BI Service API using </a:t>
            </a:r>
            <a:r>
              <a:rPr lang="en-US" sz="2400" dirty="0" err="1"/>
              <a:t>AadHttpClient</a:t>
            </a:r>
            <a:endParaRPr lang="en-US" sz="2400" dirty="0"/>
          </a:p>
          <a:p>
            <a:pPr lvl="0"/>
            <a:r>
              <a:rPr lang="en-US" sz="2400" dirty="0"/>
              <a:t>Overview of the Embedding Features in Power BI</a:t>
            </a:r>
          </a:p>
          <a:p>
            <a:pPr lvl="0"/>
            <a:r>
              <a:rPr lang="en-US" sz="2400" dirty="0"/>
              <a:t>Retrieving Embedding Data with the Power BI Service API</a:t>
            </a:r>
          </a:p>
          <a:p>
            <a:pPr lvl="0"/>
            <a:r>
              <a:rPr lang="en-US" sz="2400" dirty="0"/>
              <a:t>Embedding Reports with the Power BI JavaScript API</a:t>
            </a:r>
          </a:p>
          <a:p>
            <a:r>
              <a:rPr lang="en-US" sz="2400" dirty="0"/>
              <a:t>Writing Code to Interact with an Embedded Report</a:t>
            </a:r>
          </a:p>
        </p:txBody>
      </p:sp>
    </p:spTree>
    <p:extLst>
      <p:ext uri="{BB962C8B-B14F-4D97-AF65-F5344CB8AC3E}">
        <p14:creationId xmlns:p14="http://schemas.microsoft.com/office/powerpoint/2010/main" val="3928283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912A-3BDF-412B-860E-9F2D85DBE65D}"/>
              </a:ext>
            </a:extLst>
          </p:cNvPr>
          <p:cNvSpPr>
            <a:spLocks noGrp="1"/>
          </p:cNvSpPr>
          <p:nvPr>
            <p:ph type="title"/>
          </p:nvPr>
        </p:nvSpPr>
        <p:spPr/>
        <p:txBody>
          <a:bodyPr/>
          <a:lstStyle/>
          <a:p>
            <a:r>
              <a:rPr lang="en-US" dirty="0"/>
              <a:t>Azure Capacity Pricing Tiers</a:t>
            </a:r>
          </a:p>
        </p:txBody>
      </p:sp>
      <p:pic>
        <p:nvPicPr>
          <p:cNvPr id="3" name="Picture 2">
            <a:extLst>
              <a:ext uri="{FF2B5EF4-FFF2-40B4-BE49-F238E27FC236}">
                <a16:creationId xmlns:a16="http://schemas.microsoft.com/office/drawing/2014/main" id="{9717FFE7-A83C-4713-A257-222E2F889E2B}"/>
              </a:ext>
            </a:extLst>
          </p:cNvPr>
          <p:cNvPicPr>
            <a:picLocks noChangeAspect="1"/>
          </p:cNvPicPr>
          <p:nvPr/>
        </p:nvPicPr>
        <p:blipFill>
          <a:blip r:embed="rId2"/>
          <a:stretch>
            <a:fillRect/>
          </a:stretch>
        </p:blipFill>
        <p:spPr>
          <a:xfrm>
            <a:off x="609600" y="1371602"/>
            <a:ext cx="6743700" cy="4905375"/>
          </a:xfrm>
          <a:prstGeom prst="rect">
            <a:avLst/>
          </a:prstGeom>
          <a:ln>
            <a:solidFill>
              <a:schemeClr val="tx1"/>
            </a:solidFill>
          </a:ln>
        </p:spPr>
      </p:pic>
    </p:spTree>
    <p:extLst>
      <p:ext uri="{BB962C8B-B14F-4D97-AF65-F5344CB8AC3E}">
        <p14:creationId xmlns:p14="http://schemas.microsoft.com/office/powerpoint/2010/main" val="107247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82F-1350-4F1E-BFD8-B18B465B70C0}"/>
              </a:ext>
            </a:extLst>
          </p:cNvPr>
          <p:cNvSpPr>
            <a:spLocks noGrp="1"/>
          </p:cNvSpPr>
          <p:nvPr>
            <p:ph type="title"/>
          </p:nvPr>
        </p:nvSpPr>
        <p:spPr/>
        <p:txBody>
          <a:bodyPr/>
          <a:lstStyle/>
          <a:p>
            <a:r>
              <a:rPr lang="en-US" dirty="0"/>
              <a:t>Managing Power BI Embedded Capacities</a:t>
            </a:r>
          </a:p>
        </p:txBody>
      </p:sp>
      <p:pic>
        <p:nvPicPr>
          <p:cNvPr id="3" name="Picture 2">
            <a:extLst>
              <a:ext uri="{FF2B5EF4-FFF2-40B4-BE49-F238E27FC236}">
                <a16:creationId xmlns:a16="http://schemas.microsoft.com/office/drawing/2014/main" id="{8C713E9C-4C91-45A4-BCAF-57A35A77CE0B}"/>
              </a:ext>
            </a:extLst>
          </p:cNvPr>
          <p:cNvPicPr>
            <a:picLocks noChangeAspect="1"/>
          </p:cNvPicPr>
          <p:nvPr/>
        </p:nvPicPr>
        <p:blipFill>
          <a:blip r:embed="rId2"/>
          <a:stretch>
            <a:fillRect/>
          </a:stretch>
        </p:blipFill>
        <p:spPr>
          <a:xfrm>
            <a:off x="259080" y="1295400"/>
            <a:ext cx="8534400" cy="2708482"/>
          </a:xfrm>
          <a:prstGeom prst="rect">
            <a:avLst/>
          </a:prstGeom>
          <a:ln>
            <a:solidFill>
              <a:schemeClr val="tx1"/>
            </a:solidFill>
          </a:ln>
        </p:spPr>
      </p:pic>
    </p:spTree>
    <p:extLst>
      <p:ext uri="{BB962C8B-B14F-4D97-AF65-F5344CB8AC3E}">
        <p14:creationId xmlns:p14="http://schemas.microsoft.com/office/powerpoint/2010/main" val="2060515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FE76-2FC0-49E3-B623-0447D0E49F22}"/>
              </a:ext>
            </a:extLst>
          </p:cNvPr>
          <p:cNvSpPr>
            <a:spLocks noGrp="1"/>
          </p:cNvSpPr>
          <p:nvPr>
            <p:ph type="title"/>
          </p:nvPr>
        </p:nvSpPr>
        <p:spPr/>
        <p:txBody>
          <a:bodyPr/>
          <a:lstStyle/>
          <a:p>
            <a:r>
              <a:rPr lang="en-US" dirty="0"/>
              <a:t>PBI Capacity SKU Decoder Ring</a:t>
            </a:r>
          </a:p>
        </p:txBody>
      </p:sp>
      <p:graphicFrame>
        <p:nvGraphicFramePr>
          <p:cNvPr id="4" name="Table 3">
            <a:extLst>
              <a:ext uri="{FF2B5EF4-FFF2-40B4-BE49-F238E27FC236}">
                <a16:creationId xmlns:a16="http://schemas.microsoft.com/office/drawing/2014/main" id="{0871ABE2-9DF4-4A60-A9EC-08018E7B83A7}"/>
              </a:ext>
            </a:extLst>
          </p:cNvPr>
          <p:cNvGraphicFramePr>
            <a:graphicFrameLocks noGrp="1"/>
          </p:cNvGraphicFramePr>
          <p:nvPr>
            <p:extLst/>
          </p:nvPr>
        </p:nvGraphicFramePr>
        <p:xfrm>
          <a:off x="228600" y="1676400"/>
          <a:ext cx="8305800" cy="2875280"/>
        </p:xfrm>
        <a:graphic>
          <a:graphicData uri="http://schemas.openxmlformats.org/drawingml/2006/table">
            <a:tbl>
              <a:tblPr firstRow="1" bandRow="1">
                <a:tableStyleId>{5C22544A-7EE6-4342-B048-85BDC9FD1C3A}</a:tableStyleId>
              </a:tblPr>
              <a:tblGrid>
                <a:gridCol w="4336656">
                  <a:extLst>
                    <a:ext uri="{9D8B030D-6E8A-4147-A177-3AD203B41FA5}">
                      <a16:colId xmlns:a16="http://schemas.microsoft.com/office/drawing/2014/main" val="2326602452"/>
                    </a:ext>
                  </a:extLst>
                </a:gridCol>
                <a:gridCol w="1323048">
                  <a:extLst>
                    <a:ext uri="{9D8B030D-6E8A-4147-A177-3AD203B41FA5}">
                      <a16:colId xmlns:a16="http://schemas.microsoft.com/office/drawing/2014/main" val="4081626261"/>
                    </a:ext>
                  </a:extLst>
                </a:gridCol>
                <a:gridCol w="1249545">
                  <a:extLst>
                    <a:ext uri="{9D8B030D-6E8A-4147-A177-3AD203B41FA5}">
                      <a16:colId xmlns:a16="http://schemas.microsoft.com/office/drawing/2014/main" val="3871841051"/>
                    </a:ext>
                  </a:extLst>
                </a:gridCol>
                <a:gridCol w="1396551">
                  <a:extLst>
                    <a:ext uri="{9D8B030D-6E8A-4147-A177-3AD203B41FA5}">
                      <a16:colId xmlns:a16="http://schemas.microsoft.com/office/drawing/2014/main" val="3884771204"/>
                    </a:ext>
                  </a:extLst>
                </a:gridCol>
              </a:tblGrid>
              <a:tr h="370840">
                <a:tc>
                  <a:txBody>
                    <a:bodyPr/>
                    <a:lstStyle/>
                    <a:p>
                      <a:endParaRPr lang="en-US" sz="1200" dirty="0"/>
                    </a:p>
                  </a:txBody>
                  <a:tcPr/>
                </a:tc>
                <a:tc>
                  <a:txBody>
                    <a:bodyPr/>
                    <a:lstStyle/>
                    <a:p>
                      <a:r>
                        <a:rPr lang="en-US" sz="1200" dirty="0"/>
                        <a:t>P SKU</a:t>
                      </a:r>
                    </a:p>
                  </a:txBody>
                  <a:tcPr/>
                </a:tc>
                <a:tc>
                  <a:txBody>
                    <a:bodyPr/>
                    <a:lstStyle/>
                    <a:p>
                      <a:r>
                        <a:rPr lang="en-US" sz="1200" dirty="0"/>
                        <a:t>EM SKU</a:t>
                      </a:r>
                    </a:p>
                  </a:txBody>
                  <a:tcPr/>
                </a:tc>
                <a:tc>
                  <a:txBody>
                    <a:bodyPr/>
                    <a:lstStyle/>
                    <a:p>
                      <a:r>
                        <a:rPr lang="en-US" sz="1200" dirty="0"/>
                        <a:t>A SKU</a:t>
                      </a:r>
                    </a:p>
                  </a:txBody>
                  <a:tcPr/>
                </a:tc>
                <a:extLst>
                  <a:ext uri="{0D108BD9-81ED-4DB2-BD59-A6C34878D82A}">
                    <a16:rowId xmlns:a16="http://schemas.microsoft.com/office/drawing/2014/main" val="2952578564"/>
                  </a:ext>
                </a:extLst>
              </a:tr>
              <a:tr h="370840">
                <a:tc>
                  <a:txBody>
                    <a:bodyPr/>
                    <a:lstStyle/>
                    <a:p>
                      <a:r>
                        <a:rPr lang="en-US" sz="1200" dirty="0"/>
                        <a:t>Purchased through…</a:t>
                      </a:r>
                    </a:p>
                  </a:txBody>
                  <a:tcPr/>
                </a:tc>
                <a:tc>
                  <a:txBody>
                    <a:bodyPr/>
                    <a:lstStyle/>
                    <a:p>
                      <a:r>
                        <a:rPr lang="en-US" sz="1200" dirty="0"/>
                        <a:t>Office 365</a:t>
                      </a:r>
                    </a:p>
                  </a:txBody>
                  <a:tcPr/>
                </a:tc>
                <a:tc>
                  <a:txBody>
                    <a:bodyPr/>
                    <a:lstStyle/>
                    <a:p>
                      <a:r>
                        <a:rPr lang="en-US" sz="1200" dirty="0"/>
                        <a:t>Office 365</a:t>
                      </a:r>
                    </a:p>
                  </a:txBody>
                  <a:tcPr/>
                </a:tc>
                <a:tc>
                  <a:txBody>
                    <a:bodyPr/>
                    <a:lstStyle/>
                    <a:p>
                      <a:r>
                        <a:rPr lang="en-US" sz="1200" dirty="0"/>
                        <a:t>Azure</a:t>
                      </a:r>
                    </a:p>
                  </a:txBody>
                  <a:tcPr/>
                </a:tc>
                <a:extLst>
                  <a:ext uri="{0D108BD9-81ED-4DB2-BD59-A6C34878D82A}">
                    <a16:rowId xmlns:a16="http://schemas.microsoft.com/office/drawing/2014/main" val="2182992029"/>
                  </a:ext>
                </a:extLst>
              </a:tr>
              <a:tr h="370840">
                <a:tc>
                  <a:txBody>
                    <a:bodyPr/>
                    <a:lstStyle/>
                    <a:p>
                      <a:r>
                        <a:rPr lang="en-US" sz="1200" dirty="0"/>
                        <a:t>Embed content in custom application</a:t>
                      </a:r>
                    </a:p>
                  </a:txBody>
                  <a:tcPr/>
                </a:tc>
                <a:tc>
                  <a:txBody>
                    <a:bodyPr/>
                    <a:lstStyle/>
                    <a:p>
                      <a:r>
                        <a:rPr lang="en-US" sz="1200" dirty="0"/>
                        <a:t>Yes</a:t>
                      </a:r>
                    </a:p>
                  </a:txBody>
                  <a:tcPr/>
                </a:tc>
                <a:tc>
                  <a:txBody>
                    <a:bodyPr/>
                    <a:lstStyle/>
                    <a:p>
                      <a:r>
                        <a:rPr lang="en-US" sz="1200" dirty="0"/>
                        <a:t>Yes</a:t>
                      </a:r>
                    </a:p>
                  </a:txBody>
                  <a:tcPr/>
                </a:tc>
                <a:tc>
                  <a:txBody>
                    <a:bodyPr/>
                    <a:lstStyle/>
                    <a:p>
                      <a:r>
                        <a:rPr lang="en-US" sz="1200" dirty="0"/>
                        <a:t>Yes</a:t>
                      </a:r>
                    </a:p>
                  </a:txBody>
                  <a:tcPr/>
                </a:tc>
                <a:extLst>
                  <a:ext uri="{0D108BD9-81ED-4DB2-BD59-A6C34878D82A}">
                    <a16:rowId xmlns:a16="http://schemas.microsoft.com/office/drawing/2014/main" val="2426863750"/>
                  </a:ext>
                </a:extLst>
              </a:tr>
              <a:tr h="370840">
                <a:tc>
                  <a:txBody>
                    <a:bodyPr/>
                    <a:lstStyle/>
                    <a:p>
                      <a:r>
                        <a:rPr lang="en-US" sz="1200" dirty="0"/>
                        <a:t>Share content with free PBI users outside PowerBI.com</a:t>
                      </a:r>
                    </a:p>
                  </a:txBody>
                  <a:tcPr/>
                </a:tc>
                <a:tc>
                  <a:txBody>
                    <a:bodyPr/>
                    <a:lstStyle/>
                    <a:p>
                      <a:r>
                        <a:rPr lang="en-US" sz="1200" dirty="0"/>
                        <a:t>Yes</a:t>
                      </a:r>
                    </a:p>
                  </a:txBody>
                  <a:tcPr/>
                </a:tc>
                <a:tc>
                  <a:txBody>
                    <a:bodyPr/>
                    <a:lstStyle/>
                    <a:p>
                      <a:r>
                        <a:rPr lang="en-US" sz="1200" dirty="0"/>
                        <a:t>Yes</a:t>
                      </a:r>
                    </a:p>
                  </a:txBody>
                  <a:tcPr/>
                </a:tc>
                <a:tc>
                  <a:txBody>
                    <a:bodyPr/>
                    <a:lstStyle/>
                    <a:p>
                      <a:r>
                        <a:rPr lang="en-US" sz="1200" dirty="0"/>
                        <a:t>No</a:t>
                      </a:r>
                    </a:p>
                  </a:txBody>
                  <a:tcPr/>
                </a:tc>
                <a:extLst>
                  <a:ext uri="{0D108BD9-81ED-4DB2-BD59-A6C34878D82A}">
                    <a16:rowId xmlns:a16="http://schemas.microsoft.com/office/drawing/2014/main" val="1776014412"/>
                  </a:ext>
                </a:extLst>
              </a:tr>
              <a:tr h="279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Share content with free PBI users inside PowerBI.com</a:t>
                      </a:r>
                    </a:p>
                  </a:txBody>
                  <a:tcPr/>
                </a:tc>
                <a:tc>
                  <a:txBody>
                    <a:bodyPr/>
                    <a:lstStyle/>
                    <a:p>
                      <a:r>
                        <a:rPr lang="en-US" sz="1200" dirty="0"/>
                        <a:t>Yes</a:t>
                      </a:r>
                    </a:p>
                  </a:txBody>
                  <a:tcPr/>
                </a:tc>
                <a:tc>
                  <a:txBody>
                    <a:bodyPr/>
                    <a:lstStyle/>
                    <a:p>
                      <a:r>
                        <a:rPr lang="en-US" sz="1200" dirty="0"/>
                        <a:t>No</a:t>
                      </a:r>
                    </a:p>
                  </a:txBody>
                  <a:tcPr/>
                </a:tc>
                <a:tc>
                  <a:txBody>
                    <a:bodyPr/>
                    <a:lstStyle/>
                    <a:p>
                      <a:r>
                        <a:rPr lang="en-US" sz="1200" dirty="0"/>
                        <a:t>No</a:t>
                      </a:r>
                    </a:p>
                  </a:txBody>
                  <a:tcPr/>
                </a:tc>
                <a:extLst>
                  <a:ext uri="{0D108BD9-81ED-4DB2-BD59-A6C34878D82A}">
                    <a16:rowId xmlns:a16="http://schemas.microsoft.com/office/drawing/2014/main" val="1010899327"/>
                  </a:ext>
                </a:extLst>
              </a:tr>
              <a:tr h="370840">
                <a:tc>
                  <a:txBody>
                    <a:bodyPr/>
                    <a:lstStyle/>
                    <a:p>
                      <a:r>
                        <a:rPr lang="en-US" sz="1200" dirty="0"/>
                        <a:t>Billing</a:t>
                      </a:r>
                    </a:p>
                  </a:txBody>
                  <a:tcPr/>
                </a:tc>
                <a:tc>
                  <a:txBody>
                    <a:bodyPr/>
                    <a:lstStyle/>
                    <a:p>
                      <a:r>
                        <a:rPr lang="en-US" sz="1200" dirty="0"/>
                        <a:t>Monthly</a:t>
                      </a:r>
                    </a:p>
                  </a:txBody>
                  <a:tcPr/>
                </a:tc>
                <a:tc>
                  <a:txBody>
                    <a:bodyPr/>
                    <a:lstStyle/>
                    <a:p>
                      <a:r>
                        <a:rPr lang="en-US" sz="1200" dirty="0"/>
                        <a:t>Monthly</a:t>
                      </a:r>
                    </a:p>
                  </a:txBody>
                  <a:tcPr/>
                </a:tc>
                <a:tc>
                  <a:txBody>
                    <a:bodyPr/>
                    <a:lstStyle/>
                    <a:p>
                      <a:r>
                        <a:rPr lang="en-US" sz="1200" dirty="0"/>
                        <a:t>Hourly</a:t>
                      </a:r>
                    </a:p>
                  </a:txBody>
                  <a:tcPr/>
                </a:tc>
                <a:extLst>
                  <a:ext uri="{0D108BD9-81ED-4DB2-BD59-A6C34878D82A}">
                    <a16:rowId xmlns:a16="http://schemas.microsoft.com/office/drawing/2014/main" val="2194216621"/>
                  </a:ext>
                </a:extLst>
              </a:tr>
              <a:tr h="370840">
                <a:tc>
                  <a:txBody>
                    <a:bodyPr/>
                    <a:lstStyle/>
                    <a:p>
                      <a:r>
                        <a:rPr lang="en-US" sz="1200" dirty="0"/>
                        <a:t>Commitment</a:t>
                      </a:r>
                    </a:p>
                  </a:txBody>
                  <a:tcPr/>
                </a:tc>
                <a:tc>
                  <a:txBody>
                    <a:bodyPr/>
                    <a:lstStyle/>
                    <a:p>
                      <a:r>
                        <a:rPr lang="en-US" sz="1200" dirty="0"/>
                        <a:t>Monthly</a:t>
                      </a:r>
                    </a:p>
                  </a:txBody>
                  <a:tcPr/>
                </a:tc>
                <a:tc>
                  <a:txBody>
                    <a:bodyPr/>
                    <a:lstStyle/>
                    <a:p>
                      <a:r>
                        <a:rPr lang="en-US" sz="1200" dirty="0"/>
                        <a:t>Monthly/Yearly</a:t>
                      </a:r>
                    </a:p>
                  </a:txBody>
                  <a:tcPr/>
                </a:tc>
                <a:tc>
                  <a:txBody>
                    <a:bodyPr/>
                    <a:lstStyle/>
                    <a:p>
                      <a:r>
                        <a:rPr lang="en-US" sz="1200" dirty="0"/>
                        <a:t>None</a:t>
                      </a:r>
                    </a:p>
                  </a:txBody>
                  <a:tcPr/>
                </a:tc>
                <a:extLst>
                  <a:ext uri="{0D108BD9-81ED-4DB2-BD59-A6C34878D82A}">
                    <a16:rowId xmlns:a16="http://schemas.microsoft.com/office/drawing/2014/main" val="1456476470"/>
                  </a:ext>
                </a:extLst>
              </a:tr>
              <a:tr h="370840">
                <a:tc>
                  <a:txBody>
                    <a:bodyPr/>
                    <a:lstStyle/>
                    <a:p>
                      <a:r>
                        <a:rPr lang="en-US" sz="1200" dirty="0"/>
                        <a:t>Turn it off when your not using it</a:t>
                      </a:r>
                    </a:p>
                  </a:txBody>
                  <a:tcPr/>
                </a:tc>
                <a:tc>
                  <a:txBody>
                    <a:bodyPr/>
                    <a:lstStyle/>
                    <a:p>
                      <a:r>
                        <a:rPr lang="en-US" sz="1200" dirty="0"/>
                        <a:t>No</a:t>
                      </a:r>
                    </a:p>
                  </a:txBody>
                  <a:tcPr/>
                </a:tc>
                <a:tc>
                  <a:txBody>
                    <a:bodyPr/>
                    <a:lstStyle/>
                    <a:p>
                      <a:r>
                        <a:rPr lang="en-US" sz="1200" dirty="0"/>
                        <a:t>No</a:t>
                      </a:r>
                    </a:p>
                  </a:txBody>
                  <a:tcPr/>
                </a:tc>
                <a:tc>
                  <a:txBody>
                    <a:bodyPr/>
                    <a:lstStyle/>
                    <a:p>
                      <a:r>
                        <a:rPr lang="en-US" sz="1200" dirty="0"/>
                        <a:t>Yes</a:t>
                      </a:r>
                    </a:p>
                  </a:txBody>
                  <a:tcPr/>
                </a:tc>
                <a:extLst>
                  <a:ext uri="{0D108BD9-81ED-4DB2-BD59-A6C34878D82A}">
                    <a16:rowId xmlns:a16="http://schemas.microsoft.com/office/drawing/2014/main" val="1859198412"/>
                  </a:ext>
                </a:extLst>
              </a:tr>
            </a:tbl>
          </a:graphicData>
        </a:graphic>
      </p:graphicFrame>
    </p:spTree>
    <p:extLst>
      <p:ext uri="{BB962C8B-B14F-4D97-AF65-F5344CB8AC3E}">
        <p14:creationId xmlns:p14="http://schemas.microsoft.com/office/powerpoint/2010/main" val="283013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ü"/>
            </a:pPr>
            <a:r>
              <a:rPr lang="en-US" dirty="0"/>
              <a:t>App Workspaces and Dedicated Capacities</a:t>
            </a:r>
          </a:p>
          <a:p>
            <a:pPr>
              <a:buFont typeface="Wingdings" panose="05000000000000000000" pitchFamily="2" charset="2"/>
              <a:buChar char="Ø"/>
            </a:pPr>
            <a:r>
              <a:rPr lang="en-US" dirty="0"/>
              <a:t>Authentication with Azure Active Directory</a:t>
            </a:r>
          </a:p>
          <a:p>
            <a:r>
              <a:rPr lang="en-US" dirty="0"/>
              <a:t>Programming with Power BI Service API</a:t>
            </a:r>
          </a:p>
          <a:p>
            <a:r>
              <a:rPr lang="en-US" dirty="0"/>
              <a:t>Working with Embeddable Resources</a:t>
            </a:r>
          </a:p>
          <a:p>
            <a:r>
              <a:rPr lang="en-US" dirty="0"/>
              <a:t>Embedding with Power BI JavaScript API</a:t>
            </a:r>
          </a:p>
        </p:txBody>
      </p:sp>
    </p:spTree>
    <p:extLst>
      <p:ext uri="{BB962C8B-B14F-4D97-AF65-F5344CB8AC3E}">
        <p14:creationId xmlns:p14="http://schemas.microsoft.com/office/powerpoint/2010/main" val="383988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Tenants and Organizational Accounts</a:t>
            </a:r>
          </a:p>
        </p:txBody>
      </p:sp>
      <p:sp>
        <p:nvSpPr>
          <p:cNvPr id="3" name="Content Placeholder 2"/>
          <p:cNvSpPr>
            <a:spLocks noGrp="1"/>
          </p:cNvSpPr>
          <p:nvPr>
            <p:ph idx="1"/>
          </p:nvPr>
        </p:nvSpPr>
        <p:spPr/>
        <p:txBody>
          <a:bodyPr/>
          <a:lstStyle/>
          <a:p>
            <a:r>
              <a:rPr lang="en-US" dirty="0"/>
              <a:t>Azure AD used to authenticate users and apps</a:t>
            </a:r>
          </a:p>
          <a:p>
            <a:pPr lvl="1"/>
            <a:r>
              <a:rPr lang="en-US" dirty="0"/>
              <a:t>PBI licenses are assigned to Azure AD user accounts</a:t>
            </a:r>
          </a:p>
          <a:p>
            <a:pPr lvl="1"/>
            <a:r>
              <a:rPr lang="en-US" dirty="0"/>
              <a:t>Organization owns a tenant (i.e. directory)</a:t>
            </a:r>
          </a:p>
          <a:p>
            <a:pPr lvl="1"/>
            <a:r>
              <a:rPr lang="en-US" dirty="0"/>
              <a:t>AAD tenant contains user accounts and groups</a:t>
            </a:r>
          </a:p>
          <a:p>
            <a:pPr lvl="1"/>
            <a:r>
              <a:rPr lang="en-US" dirty="0"/>
              <a:t>AAD tenant contains set of registered applications</a:t>
            </a:r>
          </a:p>
          <a:p>
            <a:pPr lvl="1"/>
            <a:endParaRPr lang="en-US" dirty="0"/>
          </a:p>
          <a:p>
            <a:r>
              <a:rPr lang="en-US" dirty="0"/>
              <a:t>You must register your application with Azure AD</a:t>
            </a:r>
          </a:p>
          <a:p>
            <a:pPr lvl="1"/>
            <a:r>
              <a:rPr lang="en-US" dirty="0"/>
              <a:t>Requirement of calling to Power BI service API</a:t>
            </a:r>
          </a:p>
          <a:p>
            <a:pPr lvl="1"/>
            <a:r>
              <a:rPr lang="en-US" dirty="0"/>
              <a:t>Applications registered as Web app or Native app</a:t>
            </a:r>
          </a:p>
          <a:p>
            <a:pPr lvl="1"/>
            <a:r>
              <a:rPr lang="en-US" dirty="0"/>
              <a:t>Registered applications are assigned GUID for client ID</a:t>
            </a:r>
          </a:p>
          <a:p>
            <a:pPr lvl="1"/>
            <a:r>
              <a:rPr lang="en-US" dirty="0"/>
              <a:t>Application is configured with permissions</a:t>
            </a:r>
          </a:p>
          <a:p>
            <a:endParaRPr lang="en-US" dirty="0"/>
          </a:p>
        </p:txBody>
      </p:sp>
    </p:spTree>
    <p:extLst>
      <p:ext uri="{BB962C8B-B14F-4D97-AF65-F5344CB8AC3E}">
        <p14:creationId xmlns:p14="http://schemas.microsoft.com/office/powerpoint/2010/main" val="19423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Azure AD Application</a:t>
            </a:r>
          </a:p>
        </p:txBody>
      </p:sp>
      <p:pic>
        <p:nvPicPr>
          <p:cNvPr id="6" name="Picture 5"/>
          <p:cNvPicPr>
            <a:picLocks noChangeAspect="1"/>
          </p:cNvPicPr>
          <p:nvPr/>
        </p:nvPicPr>
        <p:blipFill>
          <a:blip r:embed="rId2"/>
          <a:stretch>
            <a:fillRect/>
          </a:stretch>
        </p:blipFill>
        <p:spPr>
          <a:xfrm>
            <a:off x="304800" y="1179953"/>
            <a:ext cx="2286000" cy="1948016"/>
          </a:xfrm>
          <a:prstGeom prst="rect">
            <a:avLst/>
          </a:prstGeom>
          <a:ln>
            <a:solidFill>
              <a:schemeClr val="tx1">
                <a:lumMod val="50000"/>
                <a:lumOff val="50000"/>
              </a:schemeClr>
            </a:solidFill>
          </a:ln>
        </p:spPr>
      </p:pic>
      <p:pic>
        <p:nvPicPr>
          <p:cNvPr id="7" name="Picture 6"/>
          <p:cNvPicPr>
            <a:picLocks noChangeAspect="1"/>
          </p:cNvPicPr>
          <p:nvPr/>
        </p:nvPicPr>
        <p:blipFill>
          <a:blip r:embed="rId3"/>
          <a:stretch>
            <a:fillRect/>
          </a:stretch>
        </p:blipFill>
        <p:spPr>
          <a:xfrm>
            <a:off x="1295400" y="2286002"/>
            <a:ext cx="5105400" cy="2356953"/>
          </a:xfrm>
          <a:prstGeom prst="rect">
            <a:avLst/>
          </a:prstGeom>
          <a:ln>
            <a:solidFill>
              <a:schemeClr val="tx1">
                <a:lumMod val="50000"/>
                <a:lumOff val="50000"/>
              </a:schemeClr>
            </a:solidFill>
          </a:ln>
        </p:spPr>
      </p:pic>
      <p:pic>
        <p:nvPicPr>
          <p:cNvPr id="8" name="Picture 7"/>
          <p:cNvPicPr>
            <a:picLocks noChangeAspect="1"/>
          </p:cNvPicPr>
          <p:nvPr/>
        </p:nvPicPr>
        <p:blipFill>
          <a:blip r:embed="rId4"/>
          <a:stretch>
            <a:fillRect/>
          </a:stretch>
        </p:blipFill>
        <p:spPr>
          <a:xfrm>
            <a:off x="6553202" y="2667000"/>
            <a:ext cx="2459703" cy="3009900"/>
          </a:xfrm>
          <a:prstGeom prst="rect">
            <a:avLst/>
          </a:prstGeom>
          <a:ln>
            <a:solidFill>
              <a:schemeClr val="tx1">
                <a:lumMod val="50000"/>
                <a:lumOff val="50000"/>
              </a:schemeClr>
            </a:solidFill>
          </a:ln>
        </p:spPr>
      </p:pic>
    </p:spTree>
    <p:extLst>
      <p:ext uri="{BB962C8B-B14F-4D97-AF65-F5344CB8AC3E}">
        <p14:creationId xmlns:p14="http://schemas.microsoft.com/office/powerpoint/2010/main" val="50657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Application Permissions</a:t>
            </a:r>
          </a:p>
        </p:txBody>
      </p:sp>
      <p:sp>
        <p:nvSpPr>
          <p:cNvPr id="3" name="Content Placeholder 2"/>
          <p:cNvSpPr>
            <a:spLocks noGrp="1"/>
          </p:cNvSpPr>
          <p:nvPr>
            <p:ph idx="1"/>
          </p:nvPr>
        </p:nvSpPr>
        <p:spPr/>
        <p:txBody>
          <a:bodyPr>
            <a:normAutofit/>
          </a:bodyPr>
          <a:lstStyle/>
          <a:p>
            <a:r>
              <a:rPr lang="en-US" sz="2200" dirty="0"/>
              <a:t>Applications can be granted permissions to other applications</a:t>
            </a:r>
          </a:p>
          <a:p>
            <a:pPr lvl="1"/>
            <a:r>
              <a:rPr lang="en-US" sz="2000" dirty="0"/>
              <a:t>Application permissions are app-only permissions</a:t>
            </a:r>
          </a:p>
          <a:p>
            <a:pPr lvl="1"/>
            <a:r>
              <a:rPr lang="en-US" sz="2000" dirty="0"/>
              <a:t>Delegated permissions are (app + user) permissions</a:t>
            </a:r>
          </a:p>
          <a:p>
            <a:pPr lvl="1"/>
            <a:r>
              <a:rPr lang="en-US" sz="2000" dirty="0"/>
              <a:t>Delegated permissions requires 1-time consent from user</a:t>
            </a:r>
          </a:p>
        </p:txBody>
      </p:sp>
      <p:pic>
        <p:nvPicPr>
          <p:cNvPr id="6" name="Picture 5"/>
          <p:cNvPicPr>
            <a:picLocks noChangeAspect="1"/>
          </p:cNvPicPr>
          <p:nvPr/>
        </p:nvPicPr>
        <p:blipFill>
          <a:blip r:embed="rId2"/>
          <a:stretch>
            <a:fillRect/>
          </a:stretch>
        </p:blipFill>
        <p:spPr>
          <a:xfrm>
            <a:off x="1143002" y="3124202"/>
            <a:ext cx="4235741" cy="1572857"/>
          </a:xfrm>
          <a:prstGeom prst="rect">
            <a:avLst/>
          </a:prstGeom>
          <a:ln>
            <a:solidFill>
              <a:schemeClr val="tx1">
                <a:lumMod val="50000"/>
                <a:lumOff val="50000"/>
              </a:schemeClr>
            </a:solidFill>
          </a:ln>
        </p:spPr>
      </p:pic>
      <p:pic>
        <p:nvPicPr>
          <p:cNvPr id="2" name="Picture 1"/>
          <p:cNvPicPr>
            <a:picLocks noChangeAspect="1"/>
          </p:cNvPicPr>
          <p:nvPr/>
        </p:nvPicPr>
        <p:blipFill>
          <a:blip r:embed="rId3"/>
          <a:stretch>
            <a:fillRect/>
          </a:stretch>
        </p:blipFill>
        <p:spPr>
          <a:xfrm>
            <a:off x="4191000" y="4114800"/>
            <a:ext cx="3480340" cy="2667000"/>
          </a:xfrm>
          <a:prstGeom prst="rect">
            <a:avLst/>
          </a:prstGeom>
          <a:ln>
            <a:solidFill>
              <a:schemeClr val="tx1">
                <a:lumMod val="50000"/>
                <a:lumOff val="50000"/>
              </a:schemeClr>
            </a:solidFill>
          </a:ln>
        </p:spPr>
      </p:pic>
      <p:sp>
        <p:nvSpPr>
          <p:cNvPr id="8" name="Arrow: Left 7"/>
          <p:cNvSpPr/>
          <p:nvPr/>
        </p:nvSpPr>
        <p:spPr>
          <a:xfrm>
            <a:off x="2727470" y="3505200"/>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43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1</a:t>
            </a:r>
            <a:r>
              <a:rPr lang="en-US" sz="2700" baseline="30000" dirty="0"/>
              <a:t>st</a:t>
            </a:r>
            <a:r>
              <a:rPr lang="en-US" sz="2700" dirty="0"/>
              <a:t> Party Embedding vs 3</a:t>
            </a:r>
            <a:r>
              <a:rPr lang="en-US" sz="2700" baseline="30000" dirty="0"/>
              <a:t>rd</a:t>
            </a:r>
            <a:r>
              <a:rPr lang="en-US" sz="2700" dirty="0"/>
              <a:t> Party Embedding</a:t>
            </a:r>
          </a:p>
        </p:txBody>
      </p:sp>
      <p:graphicFrame>
        <p:nvGraphicFramePr>
          <p:cNvPr id="5" name="Table Placeholder 4"/>
          <p:cNvGraphicFramePr>
            <a:graphicFrameLocks noGrp="1"/>
          </p:cNvGraphicFramePr>
          <p:nvPr>
            <p:ph type="tbl" sz="quarter" idx="11"/>
            <p:extLst/>
          </p:nvPr>
        </p:nvGraphicFramePr>
        <p:xfrm>
          <a:off x="381000" y="1600200"/>
          <a:ext cx="8077200" cy="2743200"/>
        </p:xfrm>
        <a:graphic>
          <a:graphicData uri="http://schemas.openxmlformats.org/drawingml/2006/table">
            <a:tbl>
              <a:tblPr firstRow="1" bandRow="1">
                <a:tableStyleId>{5C22544A-7EE6-4342-B048-85BDC9FD1C3A}</a:tableStyleId>
              </a:tblPr>
              <a:tblGrid>
                <a:gridCol w="3242223">
                  <a:extLst>
                    <a:ext uri="{9D8B030D-6E8A-4147-A177-3AD203B41FA5}">
                      <a16:colId xmlns:a16="http://schemas.microsoft.com/office/drawing/2014/main" val="3869438709"/>
                    </a:ext>
                  </a:extLst>
                </a:gridCol>
                <a:gridCol w="2777577">
                  <a:extLst>
                    <a:ext uri="{9D8B030D-6E8A-4147-A177-3AD203B41FA5}">
                      <a16:colId xmlns:a16="http://schemas.microsoft.com/office/drawing/2014/main" val="403614566"/>
                    </a:ext>
                  </a:extLst>
                </a:gridCol>
                <a:gridCol w="2057400">
                  <a:extLst>
                    <a:ext uri="{9D8B030D-6E8A-4147-A177-3AD203B41FA5}">
                      <a16:colId xmlns:a16="http://schemas.microsoft.com/office/drawing/2014/main" val="1164080302"/>
                    </a:ext>
                  </a:extLst>
                </a:gridCol>
              </a:tblGrid>
              <a:tr h="370840">
                <a:tc>
                  <a:txBody>
                    <a:bodyPr/>
                    <a:lstStyle/>
                    <a:p>
                      <a:endParaRPr lang="en-US" sz="1400" dirty="0"/>
                    </a:p>
                  </a:txBody>
                  <a:tcPr/>
                </a:tc>
                <a:tc>
                  <a:txBody>
                    <a:bodyPr/>
                    <a:lstStyle/>
                    <a:p>
                      <a:r>
                        <a:rPr lang="en-US" sz="1400" dirty="0"/>
                        <a:t>1st Part Embedding</a:t>
                      </a:r>
                    </a:p>
                  </a:txBody>
                  <a:tcPr/>
                </a:tc>
                <a:tc>
                  <a:txBody>
                    <a:bodyPr/>
                    <a:lstStyle/>
                    <a:p>
                      <a:r>
                        <a:rPr lang="en-US" sz="1400" dirty="0"/>
                        <a:t>3rd Party Embedding</a:t>
                      </a:r>
                    </a:p>
                  </a:txBody>
                  <a:tcPr/>
                </a:tc>
                <a:extLst>
                  <a:ext uri="{0D108BD9-81ED-4DB2-BD59-A6C34878D82A}">
                    <a16:rowId xmlns:a16="http://schemas.microsoft.com/office/drawing/2014/main" val="3304265721"/>
                  </a:ext>
                </a:extLst>
              </a:tr>
              <a:tr h="370840">
                <a:tc>
                  <a:txBody>
                    <a:bodyPr/>
                    <a:lstStyle/>
                    <a:p>
                      <a:r>
                        <a:rPr lang="en-US" sz="1400" dirty="0"/>
                        <a:t>Authentication flow</a:t>
                      </a:r>
                    </a:p>
                  </a:txBody>
                  <a:tcPr/>
                </a:tc>
                <a:tc>
                  <a:txBody>
                    <a:bodyPr/>
                    <a:lstStyle/>
                    <a:p>
                      <a:r>
                        <a:rPr lang="en-US" sz="1400" dirty="0"/>
                        <a:t>Authentication Code Grant Flow or Implicit Flow</a:t>
                      </a:r>
                    </a:p>
                  </a:txBody>
                  <a:tcPr/>
                </a:tc>
                <a:tc>
                  <a:txBody>
                    <a:bodyPr/>
                    <a:lstStyle/>
                    <a:p>
                      <a:r>
                        <a:rPr lang="en-US" sz="1400" dirty="0"/>
                        <a:t>Direct User Credentials</a:t>
                      </a:r>
                    </a:p>
                  </a:txBody>
                  <a:tcPr/>
                </a:tc>
                <a:extLst>
                  <a:ext uri="{0D108BD9-81ED-4DB2-BD59-A6C34878D82A}">
                    <a16:rowId xmlns:a16="http://schemas.microsoft.com/office/drawing/2014/main" val="2858219577"/>
                  </a:ext>
                </a:extLst>
              </a:tr>
              <a:tr h="370840">
                <a:tc>
                  <a:txBody>
                    <a:bodyPr/>
                    <a:lstStyle/>
                    <a:p>
                      <a:r>
                        <a:rPr lang="en-US" sz="1400" dirty="0"/>
                        <a:t>I</a:t>
                      </a:r>
                      <a:r>
                        <a:rPr lang="en-US" sz="1400" baseline="0" dirty="0"/>
                        <a:t>dentity used to call Power BI</a:t>
                      </a:r>
                      <a:endParaRPr lang="en-US" sz="1400" dirty="0"/>
                    </a:p>
                  </a:txBody>
                  <a:tcPr/>
                </a:tc>
                <a:tc>
                  <a:txBody>
                    <a:bodyPr/>
                    <a:lstStyle/>
                    <a:p>
                      <a:r>
                        <a:rPr lang="en-US" sz="1400" dirty="0"/>
                        <a:t>Current User</a:t>
                      </a:r>
                    </a:p>
                  </a:txBody>
                  <a:tcPr/>
                </a:tc>
                <a:tc>
                  <a:txBody>
                    <a:bodyPr/>
                    <a:lstStyle/>
                    <a:p>
                      <a:r>
                        <a:rPr lang="en-US" sz="1400" dirty="0"/>
                        <a:t>Master User Account</a:t>
                      </a:r>
                    </a:p>
                  </a:txBody>
                  <a:tcPr/>
                </a:tc>
                <a:extLst>
                  <a:ext uri="{0D108BD9-81ED-4DB2-BD59-A6C34878D82A}">
                    <a16:rowId xmlns:a16="http://schemas.microsoft.com/office/drawing/2014/main" val="476220358"/>
                  </a:ext>
                </a:extLst>
              </a:tr>
              <a:tr h="370840">
                <a:tc>
                  <a:txBody>
                    <a:bodyPr/>
                    <a:lstStyle/>
                    <a:p>
                      <a:r>
                        <a:rPr lang="en-US" sz="1400" dirty="0"/>
                        <a:t>Access to personal workspace</a:t>
                      </a:r>
                    </a:p>
                  </a:txBody>
                  <a:tcPr/>
                </a:tc>
                <a:tc>
                  <a:txBody>
                    <a:bodyPr/>
                    <a:lstStyle/>
                    <a:p>
                      <a:r>
                        <a:rPr lang="en-US" sz="1400" dirty="0"/>
                        <a:t>Yes</a:t>
                      </a:r>
                    </a:p>
                  </a:txBody>
                  <a:tcPr/>
                </a:tc>
                <a:tc>
                  <a:txBody>
                    <a:bodyPr/>
                    <a:lstStyle/>
                    <a:p>
                      <a:r>
                        <a:rPr lang="en-US" sz="1400" dirty="0"/>
                        <a:t>No</a:t>
                      </a:r>
                    </a:p>
                  </a:txBody>
                  <a:tcPr/>
                </a:tc>
                <a:extLst>
                  <a:ext uri="{0D108BD9-81ED-4DB2-BD59-A6C34878D82A}">
                    <a16:rowId xmlns:a16="http://schemas.microsoft.com/office/drawing/2014/main" val="988078112"/>
                  </a:ext>
                </a:extLst>
              </a:tr>
              <a:tr h="370840">
                <a:tc>
                  <a:txBody>
                    <a:bodyPr/>
                    <a:lstStyle/>
                    <a:p>
                      <a:r>
                        <a:rPr lang="en-US" sz="1400" dirty="0"/>
                        <a:t>Access to app workspaces</a:t>
                      </a:r>
                    </a:p>
                  </a:txBody>
                  <a:tcPr/>
                </a:tc>
                <a:tc>
                  <a:txBody>
                    <a:bodyPr/>
                    <a:lstStyle/>
                    <a:p>
                      <a:r>
                        <a:rPr lang="en-US" sz="1400" dirty="0"/>
                        <a:t>Yes</a:t>
                      </a:r>
                    </a:p>
                  </a:txBody>
                  <a:tcPr/>
                </a:tc>
                <a:tc>
                  <a:txBody>
                    <a:bodyPr/>
                    <a:lstStyle/>
                    <a:p>
                      <a:r>
                        <a:rPr lang="en-US" sz="1400" dirty="0"/>
                        <a:t>Yes</a:t>
                      </a:r>
                    </a:p>
                  </a:txBody>
                  <a:tcPr/>
                </a:tc>
                <a:extLst>
                  <a:ext uri="{0D108BD9-81ED-4DB2-BD59-A6C34878D82A}">
                    <a16:rowId xmlns:a16="http://schemas.microsoft.com/office/drawing/2014/main" val="213715270"/>
                  </a:ext>
                </a:extLst>
              </a:tr>
              <a:tr h="370840">
                <a:tc>
                  <a:txBody>
                    <a:bodyPr/>
                    <a:lstStyle/>
                    <a:p>
                      <a:r>
                        <a:rPr lang="en-US" sz="1400" dirty="0"/>
                        <a:t>Ability</a:t>
                      </a:r>
                      <a:r>
                        <a:rPr lang="en-US" sz="1400" baseline="0" dirty="0"/>
                        <a:t> to reach non-licensed users</a:t>
                      </a:r>
                      <a:endParaRPr lang="en-US" sz="1400" dirty="0"/>
                    </a:p>
                  </a:txBody>
                  <a:tcPr/>
                </a:tc>
                <a:tc>
                  <a:txBody>
                    <a:bodyPr/>
                    <a:lstStyle/>
                    <a:p>
                      <a:r>
                        <a:rPr lang="en-US" sz="1400" dirty="0"/>
                        <a:t>No</a:t>
                      </a:r>
                    </a:p>
                  </a:txBody>
                  <a:tcPr/>
                </a:tc>
                <a:tc>
                  <a:txBody>
                    <a:bodyPr/>
                    <a:lstStyle/>
                    <a:p>
                      <a:r>
                        <a:rPr lang="en-US" sz="1400" dirty="0"/>
                        <a:t>Yes</a:t>
                      </a:r>
                    </a:p>
                  </a:txBody>
                  <a:tcPr/>
                </a:tc>
                <a:extLst>
                  <a:ext uri="{0D108BD9-81ED-4DB2-BD59-A6C34878D82A}">
                    <a16:rowId xmlns:a16="http://schemas.microsoft.com/office/drawing/2014/main" val="883782575"/>
                  </a:ext>
                </a:extLst>
              </a:tr>
              <a:tr h="370840">
                <a:tc>
                  <a:txBody>
                    <a:bodyPr/>
                    <a:lstStyle/>
                    <a:p>
                      <a:r>
                        <a:rPr lang="en-US" sz="1400" dirty="0"/>
                        <a:t>Supported Power BI Capacity SKUs</a:t>
                      </a:r>
                    </a:p>
                  </a:txBody>
                  <a:tcPr/>
                </a:tc>
                <a:tc>
                  <a:txBody>
                    <a:bodyPr/>
                    <a:lstStyle/>
                    <a:p>
                      <a:r>
                        <a:rPr lang="en-US" sz="1400" dirty="0"/>
                        <a:t>P* and EM* SKUs</a:t>
                      </a:r>
                    </a:p>
                  </a:txBody>
                  <a:tcPr/>
                </a:tc>
                <a:tc>
                  <a:txBody>
                    <a:bodyPr/>
                    <a:lstStyle/>
                    <a:p>
                      <a:r>
                        <a:rPr lang="en-US" sz="1400" dirty="0"/>
                        <a:t>P*, EM* and A* SKUs</a:t>
                      </a:r>
                    </a:p>
                  </a:txBody>
                  <a:tcPr/>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58960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an App with Azure AD</a:t>
            </a:r>
          </a:p>
        </p:txBody>
      </p:sp>
    </p:spTree>
    <p:extLst>
      <p:ext uri="{BB962C8B-B14F-4D97-AF65-F5344CB8AC3E}">
        <p14:creationId xmlns:p14="http://schemas.microsoft.com/office/powerpoint/2010/main" val="182380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PbiEmbeddingManger</a:t>
            </a:r>
            <a:r>
              <a:rPr lang="en-US" dirty="0"/>
              <a:t> Class</a:t>
            </a:r>
          </a:p>
        </p:txBody>
      </p:sp>
      <p:sp>
        <p:nvSpPr>
          <p:cNvPr id="4" name="Content Placeholder 3"/>
          <p:cNvSpPr>
            <a:spLocks noGrp="1"/>
          </p:cNvSpPr>
          <p:nvPr>
            <p:ph idx="1"/>
          </p:nvPr>
        </p:nvSpPr>
        <p:spPr/>
        <p:txBody>
          <a:bodyPr>
            <a:normAutofit/>
          </a:bodyPr>
          <a:lstStyle/>
          <a:p>
            <a:r>
              <a:rPr lang="en-US" sz="2400" dirty="0" err="1"/>
              <a:t>PbiEmbeddingManger</a:t>
            </a:r>
            <a:r>
              <a:rPr lang="en-US" sz="2400" dirty="0"/>
              <a:t> Class responsibilities</a:t>
            </a:r>
          </a:p>
          <a:p>
            <a:pPr lvl="1"/>
            <a:r>
              <a:rPr lang="en-US" sz="2000" dirty="0"/>
              <a:t>Get access tokens from Azure AD</a:t>
            </a:r>
          </a:p>
          <a:p>
            <a:pPr lvl="1"/>
            <a:r>
              <a:rPr lang="en-US" sz="2000" dirty="0"/>
              <a:t>Retrieve embedding data from Power BI service</a:t>
            </a:r>
          </a:p>
          <a:p>
            <a:pPr lvl="1"/>
            <a:r>
              <a:rPr lang="en-US" sz="2000" dirty="0"/>
              <a:t>Pass embedding data to browser using MVC view models</a:t>
            </a:r>
          </a:p>
        </p:txBody>
      </p:sp>
      <p:pic>
        <p:nvPicPr>
          <p:cNvPr id="3" name="Picture 2"/>
          <p:cNvPicPr>
            <a:picLocks noChangeAspect="1"/>
          </p:cNvPicPr>
          <p:nvPr/>
        </p:nvPicPr>
        <p:blipFill>
          <a:blip r:embed="rId2"/>
          <a:stretch>
            <a:fillRect/>
          </a:stretch>
        </p:blipFill>
        <p:spPr>
          <a:xfrm>
            <a:off x="484910" y="3276600"/>
            <a:ext cx="8174183" cy="3048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040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Provides cloud-based foundation for Power BI platform</a:t>
            </a:r>
          </a:p>
          <a:p>
            <a:pPr lvl="1"/>
            <a:r>
              <a:rPr lang="en-US" sz="2000" dirty="0"/>
              <a:t>Accessible with browser through </a:t>
            </a:r>
            <a:r>
              <a:rPr lang="en-US" sz="2000" dirty="0">
                <a:hlinkClick r:id="rId3"/>
              </a:rPr>
              <a:t>https://app.powerbi.com</a:t>
            </a:r>
            <a:endParaRPr lang="en-US" sz="2000" dirty="0"/>
          </a:p>
          <a:p>
            <a:pPr lvl="1"/>
            <a:r>
              <a:rPr lang="en-US" sz="2000" dirty="0"/>
              <a:t>Accessible through Power BI mobile apps</a:t>
            </a:r>
          </a:p>
          <a:p>
            <a:pPr lvl="1"/>
            <a:r>
              <a:rPr lang="en-US" sz="2000" dirty="0"/>
              <a:t>Accessible to developers through Power BI Service API</a:t>
            </a:r>
          </a:p>
        </p:txBody>
      </p:sp>
      <p:pic>
        <p:nvPicPr>
          <p:cNvPr id="5" name="Picture 4"/>
          <p:cNvPicPr>
            <a:picLocks noChangeAspect="1"/>
          </p:cNvPicPr>
          <p:nvPr/>
        </p:nvPicPr>
        <p:blipFill>
          <a:blip r:embed="rId4"/>
          <a:stretch>
            <a:fillRect/>
          </a:stretch>
        </p:blipFill>
        <p:spPr>
          <a:xfrm>
            <a:off x="1143002" y="3124200"/>
            <a:ext cx="6100739" cy="3429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Required for AAD Authentication</a:t>
            </a:r>
          </a:p>
        </p:txBody>
      </p:sp>
      <p:pic>
        <p:nvPicPr>
          <p:cNvPr id="6" name="Picture 5"/>
          <p:cNvPicPr>
            <a:picLocks noChangeAspect="1"/>
          </p:cNvPicPr>
          <p:nvPr/>
        </p:nvPicPr>
        <p:blipFill>
          <a:blip r:embed="rId2"/>
          <a:stretch>
            <a:fillRect/>
          </a:stretch>
        </p:blipFill>
        <p:spPr>
          <a:xfrm>
            <a:off x="228602" y="3581402"/>
            <a:ext cx="7613515" cy="2701175"/>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F0D5C1E-A271-466F-AC56-B4A07CD47584}"/>
              </a:ext>
            </a:extLst>
          </p:cNvPr>
          <p:cNvPicPr>
            <a:picLocks noChangeAspect="1"/>
          </p:cNvPicPr>
          <p:nvPr/>
        </p:nvPicPr>
        <p:blipFill>
          <a:blip r:embed="rId3"/>
          <a:stretch>
            <a:fillRect/>
          </a:stretch>
        </p:blipFill>
        <p:spPr>
          <a:xfrm>
            <a:off x="228602" y="1341161"/>
            <a:ext cx="7689717" cy="1813480"/>
          </a:xfrm>
          <a:prstGeom prst="rect">
            <a:avLst/>
          </a:prstGeom>
          <a:ln>
            <a:solidFill>
              <a:schemeClr val="tx1">
                <a:lumMod val="50000"/>
                <a:lumOff val="50000"/>
              </a:schemeClr>
            </a:solidFill>
          </a:ln>
        </p:spPr>
      </p:pic>
    </p:spTree>
    <p:extLst>
      <p:ext uri="{BB962C8B-B14F-4D97-AF65-F5344CB8AC3E}">
        <p14:creationId xmlns:p14="http://schemas.microsoft.com/office/powerpoint/2010/main" val="3640869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Getting an Access Token for the Master User</a:t>
            </a:r>
          </a:p>
        </p:txBody>
      </p:sp>
      <p:pic>
        <p:nvPicPr>
          <p:cNvPr id="4" name="Picture 3"/>
          <p:cNvPicPr>
            <a:picLocks noChangeAspect="1"/>
          </p:cNvPicPr>
          <p:nvPr/>
        </p:nvPicPr>
        <p:blipFill>
          <a:blip r:embed="rId2"/>
          <a:stretch>
            <a:fillRect/>
          </a:stretch>
        </p:blipFill>
        <p:spPr>
          <a:xfrm>
            <a:off x="457201" y="1447800"/>
            <a:ext cx="8140051" cy="2209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3222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ü"/>
            </a:pPr>
            <a:r>
              <a:rPr lang="en-US" dirty="0"/>
              <a:t>App Workspaces and Dedicated Capacities</a:t>
            </a:r>
          </a:p>
          <a:p>
            <a:pPr>
              <a:buFont typeface="Wingdings" panose="05000000000000000000" pitchFamily="2" charset="2"/>
              <a:buChar char="ü"/>
            </a:pPr>
            <a:r>
              <a:rPr lang="en-US" dirty="0"/>
              <a:t>Authentication with Azure Active Directory</a:t>
            </a:r>
          </a:p>
          <a:p>
            <a:pPr>
              <a:buFont typeface="Wingdings" panose="05000000000000000000" pitchFamily="2" charset="2"/>
              <a:buChar char="Ø"/>
            </a:pPr>
            <a:r>
              <a:rPr lang="en-US" dirty="0"/>
              <a:t>Programming with Power BI Service API</a:t>
            </a:r>
          </a:p>
          <a:p>
            <a:r>
              <a:rPr lang="en-US" dirty="0"/>
              <a:t>Working with Embeddable Resources</a:t>
            </a:r>
          </a:p>
          <a:p>
            <a:r>
              <a:rPr lang="en-US" dirty="0"/>
              <a:t>Embedding with Power BI JavaScript API</a:t>
            </a:r>
          </a:p>
        </p:txBody>
      </p:sp>
    </p:spTree>
    <p:extLst>
      <p:ext uri="{BB962C8B-B14F-4D97-AF65-F5344CB8AC3E}">
        <p14:creationId xmlns:p14="http://schemas.microsoft.com/office/powerpoint/2010/main" val="54031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BI Service API</a:t>
            </a:r>
          </a:p>
        </p:txBody>
      </p:sp>
      <p:pic>
        <p:nvPicPr>
          <p:cNvPr id="3" name="Picture 2"/>
          <p:cNvPicPr>
            <a:picLocks noChangeAspect="1"/>
          </p:cNvPicPr>
          <p:nvPr/>
        </p:nvPicPr>
        <p:blipFill>
          <a:blip r:embed="rId2"/>
          <a:stretch>
            <a:fillRect/>
          </a:stretch>
        </p:blipFill>
        <p:spPr>
          <a:xfrm>
            <a:off x="506182" y="1447800"/>
            <a:ext cx="2940666" cy="4725786"/>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3630638" y="1447800"/>
            <a:ext cx="4778580" cy="4800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03046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an Instance of </a:t>
            </a:r>
            <a:r>
              <a:rPr lang="en-US" dirty="0" err="1"/>
              <a:t>PowerBIClient</a:t>
            </a:r>
            <a:endParaRPr lang="en-US" dirty="0"/>
          </a:p>
        </p:txBody>
      </p:sp>
      <p:sp>
        <p:nvSpPr>
          <p:cNvPr id="4" name="Content Placeholder 3"/>
          <p:cNvSpPr>
            <a:spLocks noGrp="1"/>
          </p:cNvSpPr>
          <p:nvPr>
            <p:ph idx="1"/>
          </p:nvPr>
        </p:nvSpPr>
        <p:spPr/>
        <p:txBody>
          <a:bodyPr/>
          <a:lstStyle/>
          <a:p>
            <a:r>
              <a:rPr lang="en-US" dirty="0" err="1"/>
              <a:t>PowerBIClient</a:t>
            </a:r>
            <a:r>
              <a:rPr lang="en-US" dirty="0"/>
              <a:t> object serves as top-level object</a:t>
            </a:r>
          </a:p>
          <a:p>
            <a:pPr lvl="1"/>
            <a:r>
              <a:rPr lang="en-US" dirty="0"/>
              <a:t>Used to execute calls against Power BI Service</a:t>
            </a:r>
          </a:p>
          <a:p>
            <a:pPr lvl="1"/>
            <a:r>
              <a:rPr lang="en-US" dirty="0"/>
              <a:t>Initialized with function to retrieve AAD access token</a:t>
            </a:r>
          </a:p>
          <a:p>
            <a:pPr lvl="1"/>
            <a:endParaRPr lang="en-US" dirty="0"/>
          </a:p>
        </p:txBody>
      </p:sp>
      <p:pic>
        <p:nvPicPr>
          <p:cNvPr id="5" name="Picture 4"/>
          <p:cNvPicPr>
            <a:picLocks noChangeAspect="1"/>
          </p:cNvPicPr>
          <p:nvPr/>
        </p:nvPicPr>
        <p:blipFill>
          <a:blip r:embed="rId2"/>
          <a:stretch>
            <a:fillRect/>
          </a:stretch>
        </p:blipFill>
        <p:spPr>
          <a:xfrm>
            <a:off x="1143002" y="3048000"/>
            <a:ext cx="7026687" cy="3048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606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Controllers and Views</a:t>
            </a:r>
          </a:p>
        </p:txBody>
      </p:sp>
      <p:pic>
        <p:nvPicPr>
          <p:cNvPr id="4" name="Picture 3"/>
          <p:cNvPicPr>
            <a:picLocks noChangeAspect="1"/>
          </p:cNvPicPr>
          <p:nvPr/>
        </p:nvPicPr>
        <p:blipFill>
          <a:blip r:embed="rId2"/>
          <a:stretch>
            <a:fillRect/>
          </a:stretch>
        </p:blipFill>
        <p:spPr>
          <a:xfrm>
            <a:off x="419100" y="1374112"/>
            <a:ext cx="4495800" cy="1345033"/>
          </a:xfrm>
          <a:prstGeom prst="rect">
            <a:avLst/>
          </a:prstGeom>
          <a:ln>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419100" y="3065586"/>
            <a:ext cx="4381500" cy="3300927"/>
          </a:xfrm>
          <a:prstGeom prst="rect">
            <a:avLst/>
          </a:prstGeom>
          <a:ln>
            <a:solidFill>
              <a:schemeClr val="tx1">
                <a:lumMod val="50000"/>
                <a:lumOff val="50000"/>
              </a:schemeClr>
            </a:solidFill>
          </a:ln>
        </p:spPr>
      </p:pic>
      <p:pic>
        <p:nvPicPr>
          <p:cNvPr id="6" name="Picture 5"/>
          <p:cNvPicPr>
            <a:picLocks noChangeAspect="1"/>
          </p:cNvPicPr>
          <p:nvPr/>
        </p:nvPicPr>
        <p:blipFill>
          <a:blip r:embed="rId4"/>
          <a:stretch>
            <a:fillRect/>
          </a:stretch>
        </p:blipFill>
        <p:spPr>
          <a:xfrm>
            <a:off x="4457700" y="5122986"/>
            <a:ext cx="4686300" cy="1593721"/>
          </a:xfrm>
          <a:prstGeom prst="rect">
            <a:avLst/>
          </a:prstGeom>
          <a:ln w="19050">
            <a:solidFill>
              <a:schemeClr val="tx1"/>
            </a:solidFill>
          </a:ln>
        </p:spPr>
      </p:pic>
      <p:pic>
        <p:nvPicPr>
          <p:cNvPr id="7" name="Picture 6"/>
          <p:cNvPicPr>
            <a:picLocks noChangeAspect="1"/>
          </p:cNvPicPr>
          <p:nvPr/>
        </p:nvPicPr>
        <p:blipFill>
          <a:blip r:embed="rId5"/>
          <a:stretch>
            <a:fillRect/>
          </a:stretch>
        </p:blipFill>
        <p:spPr>
          <a:xfrm>
            <a:off x="5916345" y="1631156"/>
            <a:ext cx="2037335" cy="268128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6297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t>
            </a:r>
            <a:r>
              <a:rPr lang="en-US" dirty="0" err="1"/>
              <a:t>DailyReporterPro</a:t>
            </a:r>
            <a:r>
              <a:rPr lang="en-US" dirty="0"/>
              <a:t> Application</a:t>
            </a:r>
          </a:p>
        </p:txBody>
      </p:sp>
      <p:pic>
        <p:nvPicPr>
          <p:cNvPr id="3" name="Picture 2"/>
          <p:cNvPicPr>
            <a:picLocks noChangeAspect="1"/>
          </p:cNvPicPr>
          <p:nvPr/>
        </p:nvPicPr>
        <p:blipFill>
          <a:blip r:embed="rId2"/>
          <a:stretch>
            <a:fillRect/>
          </a:stretch>
        </p:blipFill>
        <p:spPr>
          <a:xfrm>
            <a:off x="304800" y="1524002"/>
            <a:ext cx="3782568" cy="1323087"/>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304800" y="3124200"/>
            <a:ext cx="7821168" cy="2456836"/>
          </a:xfrm>
          <a:prstGeom prst="rect">
            <a:avLst/>
          </a:prstGeom>
          <a:ln>
            <a:solidFill>
              <a:schemeClr val="tx1">
                <a:lumMod val="50000"/>
                <a:lumOff val="50000"/>
              </a:schemeClr>
            </a:solidFill>
          </a:ln>
        </p:spPr>
      </p:pic>
      <p:grpSp>
        <p:nvGrpSpPr>
          <p:cNvPr id="6" name="Group 5"/>
          <p:cNvGrpSpPr/>
          <p:nvPr/>
        </p:nvGrpSpPr>
        <p:grpSpPr>
          <a:xfrm>
            <a:off x="2895600" y="5090415"/>
            <a:ext cx="5715000" cy="1143000"/>
            <a:chOff x="1219200" y="2743200"/>
            <a:chExt cx="5715000" cy="1371600"/>
          </a:xfrm>
        </p:grpSpPr>
        <p:sp>
          <p:nvSpPr>
            <p:cNvPr id="7" name="Rectangle 6"/>
            <p:cNvSpPr/>
            <p:nvPr/>
          </p:nvSpPr>
          <p:spPr>
            <a:xfrm>
              <a:off x="1219200" y="2743200"/>
              <a:ext cx="5715000" cy="1371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8" name="Rectangle 7"/>
            <p:cNvSpPr/>
            <p:nvPr/>
          </p:nvSpPr>
          <p:spPr>
            <a:xfrm>
              <a:off x="1524000" y="3000636"/>
              <a:ext cx="175727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App </a:t>
              </a:r>
            </a:p>
          </p:txBody>
        </p:sp>
        <p:sp>
          <p:nvSpPr>
            <p:cNvPr id="9" name="Rectangle 8"/>
            <p:cNvSpPr/>
            <p:nvPr/>
          </p:nvSpPr>
          <p:spPr>
            <a:xfrm>
              <a:off x="5029200" y="3000635"/>
              <a:ext cx="163175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cxnSp>
          <p:nvCxnSpPr>
            <p:cNvPr id="10" name="Straight Arrow Connector 9"/>
            <p:cNvCxnSpPr>
              <a:stCxn id="8" idx="3"/>
            </p:cNvCxnSpPr>
            <p:nvPr/>
          </p:nvCxnSpPr>
          <p:spPr>
            <a:xfrm flipV="1">
              <a:off x="3281278" y="3450692"/>
              <a:ext cx="167172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40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View Models</a:t>
            </a:r>
          </a:p>
        </p:txBody>
      </p:sp>
      <p:pic>
        <p:nvPicPr>
          <p:cNvPr id="3" name="Picture 2"/>
          <p:cNvPicPr>
            <a:picLocks noChangeAspect="1"/>
          </p:cNvPicPr>
          <p:nvPr/>
        </p:nvPicPr>
        <p:blipFill>
          <a:blip r:embed="rId2"/>
          <a:stretch>
            <a:fillRect/>
          </a:stretch>
        </p:blipFill>
        <p:spPr>
          <a:xfrm>
            <a:off x="338328" y="1295402"/>
            <a:ext cx="3124200" cy="3359875"/>
          </a:xfrm>
          <a:prstGeom prst="rect">
            <a:avLst/>
          </a:prstGeom>
          <a:ln>
            <a:solidFill>
              <a:schemeClr val="tx1">
                <a:lumMod val="50000"/>
                <a:lumOff val="50000"/>
              </a:schemeClr>
            </a:solidFill>
          </a:ln>
        </p:spPr>
      </p:pic>
      <p:pic>
        <p:nvPicPr>
          <p:cNvPr id="4" name="Picture 3"/>
          <p:cNvPicPr>
            <a:picLocks noChangeAspect="1"/>
          </p:cNvPicPr>
          <p:nvPr/>
        </p:nvPicPr>
        <p:blipFill rotWithShape="1">
          <a:blip r:embed="rId3"/>
          <a:srcRect l="1176" t="47326" b="8503"/>
          <a:stretch/>
        </p:blipFill>
        <p:spPr>
          <a:xfrm>
            <a:off x="338328" y="4953000"/>
            <a:ext cx="8686800" cy="1447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56873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ü"/>
            </a:pPr>
            <a:r>
              <a:rPr lang="en-US" dirty="0"/>
              <a:t>App Workspaces and Dedicated Capacities</a:t>
            </a:r>
          </a:p>
          <a:p>
            <a:pPr>
              <a:buFont typeface="Wingdings" panose="05000000000000000000" pitchFamily="2" charset="2"/>
              <a:buChar char="ü"/>
            </a:pPr>
            <a:r>
              <a:rPr lang="en-US" dirty="0"/>
              <a:t>Authentication with Azure Active Directory</a:t>
            </a:r>
          </a:p>
          <a:p>
            <a:pPr>
              <a:buFont typeface="Wingdings" panose="05000000000000000000" pitchFamily="2" charset="2"/>
              <a:buChar char="ü"/>
            </a:pPr>
            <a:r>
              <a:rPr lang="en-US" dirty="0"/>
              <a:t>Programming with Power BI Service API</a:t>
            </a:r>
          </a:p>
          <a:p>
            <a:pPr>
              <a:buFont typeface="Wingdings" panose="05000000000000000000" pitchFamily="2" charset="2"/>
              <a:buChar char="Ø"/>
            </a:pPr>
            <a:r>
              <a:rPr lang="en-US" dirty="0"/>
              <a:t>Working with Embeddable Resources</a:t>
            </a:r>
          </a:p>
          <a:p>
            <a:r>
              <a:rPr lang="en-US" dirty="0"/>
              <a:t>Embedding with Power BI JavaScript API</a:t>
            </a:r>
          </a:p>
        </p:txBody>
      </p:sp>
    </p:spTree>
    <p:extLst>
      <p:ext uri="{BB962C8B-B14F-4D97-AF65-F5344CB8AC3E}">
        <p14:creationId xmlns:p14="http://schemas.microsoft.com/office/powerpoint/2010/main" val="2853934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Embeddable Resources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Reports</a:t>
            </a:r>
          </a:p>
          <a:p>
            <a:pPr marL="514350" indent="-514350">
              <a:buFont typeface="+mj-lt"/>
              <a:buAutoNum type="arabicPeriod"/>
            </a:pPr>
            <a:r>
              <a:rPr lang="en-US" dirty="0"/>
              <a:t>Dashboards</a:t>
            </a:r>
          </a:p>
          <a:p>
            <a:pPr marL="514350" indent="-514350">
              <a:buFont typeface="+mj-lt"/>
              <a:buAutoNum type="arabicPeriod"/>
            </a:pPr>
            <a:r>
              <a:rPr lang="en-US" dirty="0"/>
              <a:t>Dashboard Tiles</a:t>
            </a:r>
          </a:p>
          <a:p>
            <a:pPr marL="514350" indent="-514350">
              <a:buFont typeface="+mj-lt"/>
              <a:buAutoNum type="arabicPeriod"/>
            </a:pPr>
            <a:r>
              <a:rPr lang="en-US" dirty="0"/>
              <a:t>Q &amp; A Experience</a:t>
            </a:r>
          </a:p>
          <a:p>
            <a:pPr marL="514350" indent="-514350">
              <a:buFont typeface="+mj-lt"/>
              <a:buAutoNum type="arabicPeriod"/>
            </a:pPr>
            <a:r>
              <a:rPr lang="en-US" dirty="0"/>
              <a:t>Visual *</a:t>
            </a:r>
          </a:p>
          <a:p>
            <a:pPr marL="849312" lvl="1" indent="-514350">
              <a:buFont typeface="Wingdings" panose="05000000000000000000" pitchFamily="2" charset="2"/>
              <a:buChar char="§"/>
            </a:pPr>
            <a:endParaRPr lang="en-US" dirty="0"/>
          </a:p>
          <a:p>
            <a:pPr marL="334962" lvl="1" indent="0">
              <a:buNone/>
            </a:pPr>
            <a:r>
              <a:rPr lang="en-US" dirty="0"/>
              <a:t>* really just a trick you do when embedding a report</a:t>
            </a:r>
          </a:p>
        </p:txBody>
      </p:sp>
    </p:spTree>
    <p:extLst>
      <p:ext uri="{BB962C8B-B14F-4D97-AF65-F5344CB8AC3E}">
        <p14:creationId xmlns:p14="http://schemas.microsoft.com/office/powerpoint/2010/main" val="7624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BI Service API</a:t>
            </a:r>
          </a:p>
        </p:txBody>
      </p:sp>
      <p:sp>
        <p:nvSpPr>
          <p:cNvPr id="3" name="Content Placeholder 2"/>
          <p:cNvSpPr>
            <a:spLocks noGrp="1"/>
          </p:cNvSpPr>
          <p:nvPr>
            <p:ph idx="1"/>
          </p:nvPr>
        </p:nvSpPr>
        <p:spPr/>
        <p:txBody>
          <a:bodyPr>
            <a:normAutofit/>
          </a:bodyPr>
          <a:lstStyle/>
          <a:p>
            <a:r>
              <a:rPr lang="en-US" sz="2400" dirty="0"/>
              <a:t>The Power BI Service API goes by other names</a:t>
            </a:r>
          </a:p>
          <a:p>
            <a:pPr lvl="1"/>
            <a:r>
              <a:rPr lang="en-US" sz="2000" dirty="0"/>
              <a:t>The Power BI REST API</a:t>
            </a:r>
          </a:p>
          <a:p>
            <a:pPr lvl="1"/>
            <a:r>
              <a:rPr lang="en-US" sz="2000" dirty="0"/>
              <a:t>The Power BI API</a:t>
            </a:r>
          </a:p>
          <a:p>
            <a:pPr lvl="1"/>
            <a:endParaRPr lang="en-US" sz="2000" dirty="0"/>
          </a:p>
          <a:p>
            <a:pPr lvl="1"/>
            <a:endParaRPr lang="en-US" sz="2000" dirty="0"/>
          </a:p>
          <a:p>
            <a:pPr lvl="1"/>
            <a:endParaRPr lang="en-US" sz="2000" dirty="0"/>
          </a:p>
          <a:p>
            <a:pPr lvl="1"/>
            <a:endParaRPr lang="en-US" sz="2000" dirty="0"/>
          </a:p>
          <a:p>
            <a:r>
              <a:rPr lang="en-US" sz="2400" dirty="0"/>
              <a:t>Using the Power BI Service API</a:t>
            </a:r>
          </a:p>
          <a:p>
            <a:pPr lvl="1"/>
            <a:r>
              <a:rPr lang="en-US" sz="2000" dirty="0"/>
              <a:t>Accessible by making direct REST calls against service</a:t>
            </a:r>
          </a:p>
          <a:p>
            <a:pPr lvl="1"/>
            <a:r>
              <a:rPr lang="en-US" sz="2000" dirty="0"/>
              <a:t>Accessible by using Assembly DLL that abstracts away REST calls</a:t>
            </a:r>
          </a:p>
          <a:p>
            <a:pPr lvl="1"/>
            <a:r>
              <a:rPr lang="en-US" sz="2000" dirty="0"/>
              <a:t>Assembly DLL is named </a:t>
            </a:r>
            <a:r>
              <a:rPr lang="en-US" sz="2000" b="1" dirty="0"/>
              <a:t>Microsoft.PowerBI.Api.dll</a:t>
            </a:r>
          </a:p>
          <a:p>
            <a:pPr lvl="1"/>
            <a:r>
              <a:rPr lang="en-US" sz="2000" dirty="0"/>
              <a:t>Assembly DLL part of </a:t>
            </a:r>
            <a:r>
              <a:rPr lang="en-US" sz="2000" dirty="0" err="1"/>
              <a:t>NuGet</a:t>
            </a:r>
            <a:r>
              <a:rPr lang="en-US" sz="2000" dirty="0"/>
              <a:t> package (</a:t>
            </a:r>
            <a:r>
              <a:rPr lang="en-US" sz="2000" b="1" dirty="0" err="1"/>
              <a:t>Microsoft.PowerBI.Api</a:t>
            </a:r>
            <a:r>
              <a:rPr lang="en-US" sz="2000" dirty="0"/>
              <a:t>)</a:t>
            </a:r>
          </a:p>
          <a:p>
            <a:pPr lvl="1"/>
            <a:r>
              <a:rPr lang="en-US" sz="2000" dirty="0"/>
              <a:t>Calling service requires authentication with Azure Active Directory</a:t>
            </a:r>
          </a:p>
        </p:txBody>
      </p:sp>
      <p:grpSp>
        <p:nvGrpSpPr>
          <p:cNvPr id="15" name="Group 14"/>
          <p:cNvGrpSpPr/>
          <p:nvPr/>
        </p:nvGrpSpPr>
        <p:grpSpPr>
          <a:xfrm>
            <a:off x="1143000" y="2819400"/>
            <a:ext cx="5715000" cy="1143000"/>
            <a:chOff x="1219200" y="2743200"/>
            <a:chExt cx="5715000" cy="1371600"/>
          </a:xfrm>
        </p:grpSpPr>
        <p:sp>
          <p:nvSpPr>
            <p:cNvPr id="4" name="Rectangle 3"/>
            <p:cNvSpPr/>
            <p:nvPr/>
          </p:nvSpPr>
          <p:spPr>
            <a:xfrm>
              <a:off x="1219200" y="2743200"/>
              <a:ext cx="5715000" cy="1371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6" name="Rectangle 5"/>
            <p:cNvSpPr/>
            <p:nvPr/>
          </p:nvSpPr>
          <p:spPr>
            <a:xfrm>
              <a:off x="1524000" y="3000636"/>
              <a:ext cx="175727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App </a:t>
              </a:r>
            </a:p>
          </p:txBody>
        </p:sp>
        <p:sp>
          <p:nvSpPr>
            <p:cNvPr id="9" name="Rectangle 8"/>
            <p:cNvSpPr/>
            <p:nvPr/>
          </p:nvSpPr>
          <p:spPr>
            <a:xfrm>
              <a:off x="5029200" y="3000635"/>
              <a:ext cx="163175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cxnSp>
          <p:nvCxnSpPr>
            <p:cNvPr id="11" name="Straight Arrow Connector 10"/>
            <p:cNvCxnSpPr>
              <a:stCxn id="6" idx="3"/>
            </p:cNvCxnSpPr>
            <p:nvPr/>
          </p:nvCxnSpPr>
          <p:spPr>
            <a:xfrm flipV="1">
              <a:off x="3281278" y="3450692"/>
              <a:ext cx="167172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6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 Info</a:t>
            </a:r>
          </a:p>
        </p:txBody>
      </p:sp>
      <p:sp>
        <p:nvSpPr>
          <p:cNvPr id="5" name="Content Placeholder 4"/>
          <p:cNvSpPr>
            <a:spLocks noGrp="1"/>
          </p:cNvSpPr>
          <p:nvPr>
            <p:ph idx="1"/>
          </p:nvPr>
        </p:nvSpPr>
        <p:spPr/>
        <p:txBody>
          <a:bodyPr/>
          <a:lstStyle/>
          <a:p>
            <a:r>
              <a:rPr lang="en-US" dirty="0"/>
              <a:t>Embed data required for an existing report</a:t>
            </a:r>
          </a:p>
          <a:p>
            <a:endParaRPr lang="en-US" dirty="0"/>
          </a:p>
          <a:p>
            <a:endParaRPr lang="en-US" dirty="0"/>
          </a:p>
          <a:p>
            <a:endParaRPr lang="en-US" dirty="0"/>
          </a:p>
          <a:p>
            <a:endParaRPr lang="en-US" dirty="0"/>
          </a:p>
          <a:p>
            <a:r>
              <a:rPr lang="en-US" dirty="0"/>
              <a:t>Embed data for dataset required to create new report</a:t>
            </a:r>
          </a:p>
          <a:p>
            <a:endParaRPr lang="en-US" dirty="0"/>
          </a:p>
        </p:txBody>
      </p:sp>
      <p:pic>
        <p:nvPicPr>
          <p:cNvPr id="3" name="Picture 2"/>
          <p:cNvPicPr>
            <a:picLocks noChangeAspect="1"/>
          </p:cNvPicPr>
          <p:nvPr/>
        </p:nvPicPr>
        <p:blipFill rotWithShape="1">
          <a:blip r:embed="rId2"/>
          <a:srcRect r="34019"/>
          <a:stretch/>
        </p:blipFill>
        <p:spPr>
          <a:xfrm>
            <a:off x="862584" y="2057402"/>
            <a:ext cx="6629400" cy="1900861"/>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838200" y="4720261"/>
            <a:ext cx="4415664" cy="956334"/>
          </a:xfrm>
          <a:prstGeom prst="rect">
            <a:avLst/>
          </a:prstGeom>
          <a:ln>
            <a:solidFill>
              <a:schemeClr val="tx1">
                <a:lumMod val="50000"/>
                <a:lumOff val="50000"/>
              </a:schemeClr>
            </a:solidFill>
          </a:ln>
        </p:spPr>
      </p:pic>
    </p:spTree>
    <p:extLst>
      <p:ext uri="{BB962C8B-B14F-4D97-AF65-F5344CB8AC3E}">
        <p14:creationId xmlns:p14="http://schemas.microsoft.com/office/powerpoint/2010/main" val="111599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 Tokens</a:t>
            </a:r>
          </a:p>
        </p:txBody>
      </p:sp>
      <p:sp>
        <p:nvSpPr>
          <p:cNvPr id="3" name="Content Placeholder 2"/>
          <p:cNvSpPr>
            <a:spLocks noGrp="1"/>
          </p:cNvSpPr>
          <p:nvPr>
            <p:ph idx="1"/>
          </p:nvPr>
        </p:nvSpPr>
        <p:spPr/>
        <p:txBody>
          <a:bodyPr>
            <a:normAutofit/>
          </a:bodyPr>
          <a:lstStyle/>
          <a:p>
            <a:r>
              <a:rPr lang="en-US" sz="2000" dirty="0"/>
              <a:t>You can embed reports using master user AAD token, but…</a:t>
            </a:r>
          </a:p>
          <a:p>
            <a:pPr lvl="1"/>
            <a:r>
              <a:rPr lang="en-US" sz="1800" dirty="0"/>
              <a:t>You might want embed resource using more restricted tokens</a:t>
            </a:r>
          </a:p>
          <a:p>
            <a:pPr lvl="1"/>
            <a:r>
              <a:rPr lang="en-US" sz="1800" dirty="0"/>
              <a:t>You might want stay within the bounds of Power BI licensing terms</a:t>
            </a:r>
          </a:p>
          <a:p>
            <a:pPr lvl="1"/>
            <a:endParaRPr lang="en-US" sz="1800" dirty="0"/>
          </a:p>
          <a:p>
            <a:r>
              <a:rPr lang="en-US" sz="2000" dirty="0"/>
              <a:t>Power BI service supports generating embed tokens</a:t>
            </a:r>
          </a:p>
          <a:p>
            <a:pPr lvl="1"/>
            <a:r>
              <a:rPr lang="en-US" sz="1800" dirty="0"/>
              <a:t>Embed token provides restrictions on whether user can view or edit</a:t>
            </a:r>
          </a:p>
          <a:p>
            <a:pPr lvl="1"/>
            <a:r>
              <a:rPr lang="en-US" sz="1800" dirty="0"/>
              <a:t>Each embed token created for one specific resource</a:t>
            </a:r>
          </a:p>
          <a:p>
            <a:pPr lvl="1"/>
            <a:r>
              <a:rPr lang="en-US" sz="1800" dirty="0"/>
              <a:t>Embed token can only be generated inside Power BI Premium capacity</a:t>
            </a:r>
          </a:p>
          <a:p>
            <a:pPr lvl="1"/>
            <a:r>
              <a:rPr lang="en-US" sz="1800" dirty="0"/>
              <a:t>Supports generating tokens using row-level security (RLS)</a:t>
            </a:r>
          </a:p>
        </p:txBody>
      </p:sp>
      <p:pic>
        <p:nvPicPr>
          <p:cNvPr id="4" name="Picture 3"/>
          <p:cNvPicPr>
            <a:picLocks noChangeAspect="1"/>
          </p:cNvPicPr>
          <p:nvPr/>
        </p:nvPicPr>
        <p:blipFill>
          <a:blip r:embed="rId2"/>
          <a:stretch>
            <a:fillRect/>
          </a:stretch>
        </p:blipFill>
        <p:spPr>
          <a:xfrm>
            <a:off x="533400" y="4953002"/>
            <a:ext cx="7848600" cy="1109113"/>
          </a:xfrm>
          <a:prstGeom prst="rect">
            <a:avLst/>
          </a:prstGeom>
          <a:ln>
            <a:solidFill>
              <a:schemeClr val="tx1">
                <a:lumMod val="50000"/>
                <a:lumOff val="50000"/>
              </a:schemeClr>
            </a:solidFill>
          </a:ln>
        </p:spPr>
      </p:pic>
    </p:spTree>
    <p:extLst>
      <p:ext uri="{BB962C8B-B14F-4D97-AF65-F5344CB8AC3E}">
        <p14:creationId xmlns:p14="http://schemas.microsoft.com/office/powerpoint/2010/main" val="36958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Model with Embed Data for Report</a:t>
            </a:r>
          </a:p>
        </p:txBody>
      </p:sp>
      <p:pic>
        <p:nvPicPr>
          <p:cNvPr id="3" name="Picture 2"/>
          <p:cNvPicPr>
            <a:picLocks noChangeAspect="1"/>
          </p:cNvPicPr>
          <p:nvPr/>
        </p:nvPicPr>
        <p:blipFill>
          <a:blip r:embed="rId2"/>
          <a:stretch>
            <a:fillRect/>
          </a:stretch>
        </p:blipFill>
        <p:spPr>
          <a:xfrm>
            <a:off x="533400" y="1447800"/>
            <a:ext cx="5981700" cy="3276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998379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ü"/>
            </a:pPr>
            <a:r>
              <a:rPr lang="en-US" dirty="0"/>
              <a:t>App Workspaces and Dedicated Capacities</a:t>
            </a:r>
          </a:p>
          <a:p>
            <a:pPr>
              <a:buFont typeface="Wingdings" panose="05000000000000000000" pitchFamily="2" charset="2"/>
              <a:buChar char="ü"/>
            </a:pPr>
            <a:r>
              <a:rPr lang="en-US" dirty="0"/>
              <a:t>Authentication with Azure Active Directory</a:t>
            </a:r>
          </a:p>
          <a:p>
            <a:pPr>
              <a:buFont typeface="Wingdings" panose="05000000000000000000" pitchFamily="2" charset="2"/>
              <a:buChar char="ü"/>
            </a:pPr>
            <a:r>
              <a:rPr lang="en-US" dirty="0"/>
              <a:t>Programming with Power BI Service API</a:t>
            </a:r>
          </a:p>
          <a:p>
            <a:pPr>
              <a:buFont typeface="Wingdings" panose="05000000000000000000" pitchFamily="2" charset="2"/>
              <a:buChar char="ü"/>
            </a:pPr>
            <a:r>
              <a:rPr lang="en-US" dirty="0"/>
              <a:t>Working with Embeddable Resources</a:t>
            </a:r>
          </a:p>
          <a:p>
            <a:pPr>
              <a:buFont typeface="Wingdings" panose="05000000000000000000" pitchFamily="2" charset="2"/>
              <a:buChar char="Ø"/>
            </a:pPr>
            <a:r>
              <a:rPr lang="en-US" dirty="0"/>
              <a:t>Embedding with Power BI JavaScript API</a:t>
            </a:r>
          </a:p>
        </p:txBody>
      </p:sp>
    </p:spTree>
    <p:extLst>
      <p:ext uri="{BB962C8B-B14F-4D97-AF65-F5344CB8AC3E}">
        <p14:creationId xmlns:p14="http://schemas.microsoft.com/office/powerpoint/2010/main" val="71343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8B15-BCBA-475F-89FB-33E18E01092F}"/>
              </a:ext>
            </a:extLst>
          </p:cNvPr>
          <p:cNvSpPr>
            <a:spLocks noGrp="1"/>
          </p:cNvSpPr>
          <p:nvPr>
            <p:ph type="title"/>
          </p:nvPr>
        </p:nvSpPr>
        <p:spPr/>
        <p:txBody>
          <a:bodyPr/>
          <a:lstStyle/>
          <a:p>
            <a:r>
              <a:rPr lang="en-US" dirty="0"/>
              <a:t>Power BI JavaScript API (PBIJS)</a:t>
            </a:r>
          </a:p>
        </p:txBody>
      </p:sp>
      <p:sp>
        <p:nvSpPr>
          <p:cNvPr id="3" name="Content Placeholder 2">
            <a:extLst>
              <a:ext uri="{FF2B5EF4-FFF2-40B4-BE49-F238E27FC236}">
                <a16:creationId xmlns:a16="http://schemas.microsoft.com/office/drawing/2014/main" id="{89C462C5-579B-411F-AA41-143AA8892EFF}"/>
              </a:ext>
            </a:extLst>
          </p:cNvPr>
          <p:cNvSpPr>
            <a:spLocks noGrp="1"/>
          </p:cNvSpPr>
          <p:nvPr>
            <p:ph idx="1"/>
          </p:nvPr>
        </p:nvSpPr>
        <p:spPr/>
        <p:txBody>
          <a:bodyPr>
            <a:normAutofit/>
          </a:bodyPr>
          <a:lstStyle/>
          <a:p>
            <a:r>
              <a:rPr lang="en-US" sz="2400" dirty="0">
                <a:hlinkClick r:id="rId2"/>
              </a:rPr>
              <a:t>https://github.com/Microsoft/PowerBI-JavaScript/wiki</a:t>
            </a:r>
            <a:r>
              <a:rPr lang="en-US" sz="2400" dirty="0"/>
              <a:t> </a:t>
            </a:r>
          </a:p>
        </p:txBody>
      </p:sp>
      <p:pic>
        <p:nvPicPr>
          <p:cNvPr id="4" name="Picture 3">
            <a:extLst>
              <a:ext uri="{FF2B5EF4-FFF2-40B4-BE49-F238E27FC236}">
                <a16:creationId xmlns:a16="http://schemas.microsoft.com/office/drawing/2014/main" id="{C5C4FA20-9198-4F19-8462-91F23AB1E5B1}"/>
              </a:ext>
            </a:extLst>
          </p:cNvPr>
          <p:cNvPicPr>
            <a:picLocks noChangeAspect="1"/>
          </p:cNvPicPr>
          <p:nvPr/>
        </p:nvPicPr>
        <p:blipFill rotWithShape="1">
          <a:blip r:embed="rId3"/>
          <a:srcRect l="729" t="1111" r="9501" b="23333"/>
          <a:stretch/>
        </p:blipFill>
        <p:spPr>
          <a:xfrm>
            <a:off x="838200" y="2067823"/>
            <a:ext cx="7137400" cy="4561579"/>
          </a:xfrm>
          <a:prstGeom prst="rect">
            <a:avLst/>
          </a:prstGeom>
          <a:ln>
            <a:solidFill>
              <a:schemeClr val="tx1">
                <a:lumMod val="50000"/>
                <a:lumOff val="50000"/>
              </a:schemeClr>
            </a:solidFill>
          </a:ln>
        </p:spPr>
      </p:pic>
    </p:spTree>
    <p:extLst>
      <p:ext uri="{BB962C8B-B14F-4D97-AF65-F5344CB8AC3E}">
        <p14:creationId xmlns:p14="http://schemas.microsoft.com/office/powerpoint/2010/main" val="4276559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4F23-2F7F-4C98-A4F7-7B688DA82A64}"/>
              </a:ext>
            </a:extLst>
          </p:cNvPr>
          <p:cNvSpPr>
            <a:spLocks noGrp="1"/>
          </p:cNvSpPr>
          <p:nvPr>
            <p:ph type="title"/>
          </p:nvPr>
        </p:nvSpPr>
        <p:spPr/>
        <p:txBody>
          <a:bodyPr/>
          <a:lstStyle/>
          <a:p>
            <a:r>
              <a:rPr lang="en-US" dirty="0"/>
              <a:t>Hello World with Power BI Embedding</a:t>
            </a:r>
          </a:p>
        </p:txBody>
      </p:sp>
      <p:sp>
        <p:nvSpPr>
          <p:cNvPr id="4" name="Content Placeholder 3">
            <a:extLst>
              <a:ext uri="{FF2B5EF4-FFF2-40B4-BE49-F238E27FC236}">
                <a16:creationId xmlns:a16="http://schemas.microsoft.com/office/drawing/2014/main" id="{A3986185-3082-4E22-93AB-A17D39D4DCA0}"/>
              </a:ext>
            </a:extLst>
          </p:cNvPr>
          <p:cNvSpPr>
            <a:spLocks noGrp="1"/>
          </p:cNvSpPr>
          <p:nvPr>
            <p:ph idx="1"/>
          </p:nvPr>
        </p:nvSpPr>
        <p:spPr/>
        <p:txBody>
          <a:bodyPr>
            <a:normAutofit/>
          </a:bodyPr>
          <a:lstStyle/>
          <a:p>
            <a:r>
              <a:rPr lang="en-US" sz="2000" dirty="0"/>
              <a:t>PBIJS library provides </a:t>
            </a:r>
            <a:r>
              <a:rPr lang="en-US" sz="2000" b="1" dirty="0" err="1"/>
              <a:t>powerbi</a:t>
            </a:r>
            <a:r>
              <a:rPr lang="en-US" sz="2000" dirty="0"/>
              <a:t> as top-level service object</a:t>
            </a:r>
          </a:p>
          <a:p>
            <a:pPr lvl="1"/>
            <a:r>
              <a:rPr lang="en-US" sz="1600" dirty="0"/>
              <a:t>You create configuration and then call </a:t>
            </a:r>
            <a:r>
              <a:rPr lang="en-US" sz="1600" b="1" dirty="0" err="1"/>
              <a:t>powerbi.embed</a:t>
            </a:r>
            <a:r>
              <a:rPr lang="en-US" sz="1600" dirty="0"/>
              <a:t> to embed a report</a:t>
            </a:r>
          </a:p>
          <a:p>
            <a:pPr lvl="1"/>
            <a:r>
              <a:rPr lang="en-US" sz="1600" dirty="0"/>
              <a:t>You must pass access token as part of the configuration</a:t>
            </a:r>
          </a:p>
        </p:txBody>
      </p:sp>
      <p:pic>
        <p:nvPicPr>
          <p:cNvPr id="5" name="Picture 4">
            <a:extLst>
              <a:ext uri="{FF2B5EF4-FFF2-40B4-BE49-F238E27FC236}">
                <a16:creationId xmlns:a16="http://schemas.microsoft.com/office/drawing/2014/main" id="{062FE965-2B8F-4241-96D9-F157C8B2C42B}"/>
              </a:ext>
            </a:extLst>
          </p:cNvPr>
          <p:cNvPicPr>
            <a:picLocks noChangeAspect="1"/>
          </p:cNvPicPr>
          <p:nvPr/>
        </p:nvPicPr>
        <p:blipFill>
          <a:blip r:embed="rId2"/>
          <a:stretch>
            <a:fillRect/>
          </a:stretch>
        </p:blipFill>
        <p:spPr>
          <a:xfrm>
            <a:off x="519114" y="2667000"/>
            <a:ext cx="7877175" cy="3657600"/>
          </a:xfrm>
          <a:prstGeom prst="rect">
            <a:avLst/>
          </a:prstGeom>
          <a:ln>
            <a:solidFill>
              <a:schemeClr val="tx1"/>
            </a:solidFill>
          </a:ln>
        </p:spPr>
      </p:pic>
    </p:spTree>
    <p:extLst>
      <p:ext uri="{BB962C8B-B14F-4D97-AF65-F5344CB8AC3E}">
        <p14:creationId xmlns:p14="http://schemas.microsoft.com/office/powerpoint/2010/main" val="3803324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6CE5AD3-0B7E-4DD4-87BF-BD3DE7DBC9E7}"/>
              </a:ext>
            </a:extLst>
          </p:cNvPr>
          <p:cNvGrpSpPr/>
          <p:nvPr/>
        </p:nvGrpSpPr>
        <p:grpSpPr>
          <a:xfrm>
            <a:off x="304800" y="2681456"/>
            <a:ext cx="8483600" cy="3754918"/>
            <a:chOff x="304800" y="2874482"/>
            <a:chExt cx="8483600" cy="3754918"/>
          </a:xfrm>
        </p:grpSpPr>
        <p:grpSp>
          <p:nvGrpSpPr>
            <p:cNvPr id="41" name="Group 40">
              <a:extLst>
                <a:ext uri="{FF2B5EF4-FFF2-40B4-BE49-F238E27FC236}">
                  <a16:creationId xmlns:a16="http://schemas.microsoft.com/office/drawing/2014/main" id="{FFFC05AC-751F-4182-A03B-7469C56029DD}"/>
                </a:ext>
              </a:extLst>
            </p:cNvPr>
            <p:cNvGrpSpPr/>
            <p:nvPr/>
          </p:nvGrpSpPr>
          <p:grpSpPr>
            <a:xfrm>
              <a:off x="304800" y="2910042"/>
              <a:ext cx="5988531" cy="3719358"/>
              <a:chOff x="365098" y="2380521"/>
              <a:chExt cx="5988531" cy="3719358"/>
            </a:xfrm>
          </p:grpSpPr>
          <p:sp>
            <p:nvSpPr>
              <p:cNvPr id="3" name="Rectangle 2">
                <a:extLst>
                  <a:ext uri="{FF2B5EF4-FFF2-40B4-BE49-F238E27FC236}">
                    <a16:creationId xmlns:a16="http://schemas.microsoft.com/office/drawing/2014/main" id="{7E6DF5A0-66AB-4DDF-B3AC-54C1F56AB7B8}"/>
                  </a:ext>
                </a:extLst>
              </p:cNvPr>
              <p:cNvSpPr/>
              <p:nvPr/>
            </p:nvSpPr>
            <p:spPr>
              <a:xfrm>
                <a:off x="365098" y="2794773"/>
                <a:ext cx="5988531" cy="330510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4" name="Rectangle 3">
                <a:extLst>
                  <a:ext uri="{FF2B5EF4-FFF2-40B4-BE49-F238E27FC236}">
                    <a16:creationId xmlns:a16="http://schemas.microsoft.com/office/drawing/2014/main" id="{A83E4B45-4224-4E73-A17E-F5574C50743B}"/>
                  </a:ext>
                </a:extLst>
              </p:cNvPr>
              <p:cNvSpPr/>
              <p:nvPr/>
            </p:nvSpPr>
            <p:spPr>
              <a:xfrm>
                <a:off x="365098" y="2380521"/>
                <a:ext cx="5988531" cy="394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Your HTML and CSS</a:t>
                </a:r>
                <a:endParaRPr lang="en-US" dirty="0">
                  <a:solidFill>
                    <a:schemeClr val="bg1"/>
                  </a:solidFill>
                </a:endParaRPr>
              </a:p>
            </p:txBody>
          </p:sp>
        </p:grpSp>
        <p:grpSp>
          <p:nvGrpSpPr>
            <p:cNvPr id="5" name="Group 4">
              <a:extLst>
                <a:ext uri="{FF2B5EF4-FFF2-40B4-BE49-F238E27FC236}">
                  <a16:creationId xmlns:a16="http://schemas.microsoft.com/office/drawing/2014/main" id="{827F9A81-7C94-4B8E-9029-37FCFD7070D5}"/>
                </a:ext>
              </a:extLst>
            </p:cNvPr>
            <p:cNvGrpSpPr/>
            <p:nvPr/>
          </p:nvGrpSpPr>
          <p:grpSpPr>
            <a:xfrm>
              <a:off x="6315924" y="2874482"/>
              <a:ext cx="2472476" cy="1050058"/>
              <a:chOff x="6315924" y="2874482"/>
              <a:chExt cx="2472476" cy="1050058"/>
            </a:xfrm>
          </p:grpSpPr>
          <p:sp>
            <p:nvSpPr>
              <p:cNvPr id="38" name="Rectangle 37">
                <a:extLst>
                  <a:ext uri="{FF2B5EF4-FFF2-40B4-BE49-F238E27FC236}">
                    <a16:creationId xmlns:a16="http://schemas.microsoft.com/office/drawing/2014/main" id="{4F750BCD-DF07-4677-95B6-F227829659E0}"/>
                  </a:ext>
                </a:extLst>
              </p:cNvPr>
              <p:cNvSpPr/>
              <p:nvPr/>
            </p:nvSpPr>
            <p:spPr>
              <a:xfrm>
                <a:off x="7227328" y="2926672"/>
                <a:ext cx="1561072" cy="9978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Web Hosting Server</a:t>
                </a:r>
              </a:p>
            </p:txBody>
          </p:sp>
          <p:sp>
            <p:nvSpPr>
              <p:cNvPr id="39" name="Arrow: Left 38">
                <a:extLst>
                  <a:ext uri="{FF2B5EF4-FFF2-40B4-BE49-F238E27FC236}">
                    <a16:creationId xmlns:a16="http://schemas.microsoft.com/office/drawing/2014/main" id="{0665E21E-EA0A-46D4-91ED-FF0B81A0D8BB}"/>
                  </a:ext>
                </a:extLst>
              </p:cNvPr>
              <p:cNvSpPr/>
              <p:nvPr/>
            </p:nvSpPr>
            <p:spPr>
              <a:xfrm>
                <a:off x="6315924" y="2874482"/>
                <a:ext cx="2435557" cy="500028"/>
              </a:xfrm>
              <a:prstGeom prst="leftArrow">
                <a:avLst>
                  <a:gd name="adj1" fmla="val 50000"/>
                  <a:gd name="adj2" fmla="val 50000"/>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90000"/>
                        <a:lumOff val="10000"/>
                      </a:schemeClr>
                    </a:solidFill>
                  </a:rPr>
                  <a:t>https://app1.mydomain.com</a:t>
                </a:r>
              </a:p>
            </p:txBody>
          </p:sp>
        </p:grpSp>
      </p:grpSp>
      <p:sp>
        <p:nvSpPr>
          <p:cNvPr id="2" name="Title 1">
            <a:extLst>
              <a:ext uri="{FF2B5EF4-FFF2-40B4-BE49-F238E27FC236}">
                <a16:creationId xmlns:a16="http://schemas.microsoft.com/office/drawing/2014/main" id="{CF41AD98-2CED-48A6-8179-854DE108B5DB}"/>
              </a:ext>
            </a:extLst>
          </p:cNvPr>
          <p:cNvSpPr>
            <a:spLocks noGrp="1"/>
          </p:cNvSpPr>
          <p:nvPr>
            <p:ph type="title"/>
          </p:nvPr>
        </p:nvSpPr>
        <p:spPr/>
        <p:txBody>
          <a:bodyPr/>
          <a:lstStyle/>
          <a:p>
            <a:r>
              <a:rPr lang="en-US" dirty="0"/>
              <a:t>Report Embedding Architecture</a:t>
            </a:r>
          </a:p>
        </p:txBody>
      </p:sp>
      <p:sp>
        <p:nvSpPr>
          <p:cNvPr id="46" name="Content Placeholder 45">
            <a:extLst>
              <a:ext uri="{FF2B5EF4-FFF2-40B4-BE49-F238E27FC236}">
                <a16:creationId xmlns:a16="http://schemas.microsoft.com/office/drawing/2014/main" id="{AAF5B797-1388-4544-AE34-B96AA43A3C49}"/>
              </a:ext>
            </a:extLst>
          </p:cNvPr>
          <p:cNvSpPr>
            <a:spLocks noGrp="1"/>
          </p:cNvSpPr>
          <p:nvPr>
            <p:ph idx="1"/>
          </p:nvPr>
        </p:nvSpPr>
        <p:spPr/>
        <p:txBody>
          <a:bodyPr>
            <a:normAutofit/>
          </a:bodyPr>
          <a:lstStyle/>
          <a:p>
            <a:r>
              <a:rPr lang="en-US" sz="2000" dirty="0"/>
              <a:t>Embedding involves creating an </a:t>
            </a:r>
            <a:r>
              <a:rPr lang="en-US" sz="2000" dirty="0" err="1"/>
              <a:t>iFrame</a:t>
            </a:r>
            <a:r>
              <a:rPr lang="en-US" sz="2000" dirty="0"/>
              <a:t> on the page</a:t>
            </a:r>
          </a:p>
          <a:p>
            <a:pPr lvl="1"/>
            <a:r>
              <a:rPr lang="en-US" sz="1800" dirty="0"/>
              <a:t>PBIJS transparently creates </a:t>
            </a:r>
            <a:r>
              <a:rPr lang="en-US" sz="1800" dirty="0" err="1"/>
              <a:t>iFrame</a:t>
            </a:r>
            <a:r>
              <a:rPr lang="en-US" sz="1800" dirty="0"/>
              <a:t> and sets source to Power BI Service</a:t>
            </a:r>
          </a:p>
          <a:p>
            <a:pPr lvl="1"/>
            <a:r>
              <a:rPr lang="en-US" sz="1800" b="1" i="1" dirty="0">
                <a:solidFill>
                  <a:srgbClr val="9F002D"/>
                </a:solidFill>
              </a:rPr>
              <a:t>The </a:t>
            </a:r>
            <a:r>
              <a:rPr lang="en-US" sz="1800" b="1" i="1" dirty="0" err="1">
                <a:solidFill>
                  <a:srgbClr val="9F002D"/>
                </a:solidFill>
              </a:rPr>
              <a:t>iFrame</a:t>
            </a:r>
            <a:r>
              <a:rPr lang="en-US" sz="1800" b="1" i="1" dirty="0">
                <a:solidFill>
                  <a:srgbClr val="9F002D"/>
                </a:solidFill>
              </a:rPr>
              <a:t> and hosting page originate from different DNS domains</a:t>
            </a:r>
          </a:p>
        </p:txBody>
      </p:sp>
      <p:sp>
        <p:nvSpPr>
          <p:cNvPr id="32" name="Rectangle: Rounded Corners 31">
            <a:extLst>
              <a:ext uri="{FF2B5EF4-FFF2-40B4-BE49-F238E27FC236}">
                <a16:creationId xmlns:a16="http://schemas.microsoft.com/office/drawing/2014/main" id="{07E18CE7-0930-49CC-BFEE-A1AFF7D2D30B}"/>
              </a:ext>
            </a:extLst>
          </p:cNvPr>
          <p:cNvSpPr/>
          <p:nvPr/>
        </p:nvSpPr>
        <p:spPr>
          <a:xfrm>
            <a:off x="447187" y="3315496"/>
            <a:ext cx="1270978" cy="604989"/>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Your</a:t>
            </a:r>
          </a:p>
          <a:p>
            <a:pPr algn="ctr"/>
            <a:r>
              <a:rPr lang="en-US" sz="1400" dirty="0"/>
              <a:t>JavaScript</a:t>
            </a:r>
          </a:p>
        </p:txBody>
      </p:sp>
      <p:grpSp>
        <p:nvGrpSpPr>
          <p:cNvPr id="10" name="Group 9">
            <a:extLst>
              <a:ext uri="{FF2B5EF4-FFF2-40B4-BE49-F238E27FC236}">
                <a16:creationId xmlns:a16="http://schemas.microsoft.com/office/drawing/2014/main" id="{B161C3F3-7C6E-4AD1-979E-E85DFD3BA70B}"/>
              </a:ext>
            </a:extLst>
          </p:cNvPr>
          <p:cNvGrpSpPr/>
          <p:nvPr/>
        </p:nvGrpSpPr>
        <p:grpSpPr>
          <a:xfrm>
            <a:off x="5045814" y="4876740"/>
            <a:ext cx="3838935" cy="1033428"/>
            <a:chOff x="5045812" y="5069766"/>
            <a:chExt cx="3838935" cy="1033428"/>
          </a:xfrm>
        </p:grpSpPr>
        <p:sp>
          <p:nvSpPr>
            <p:cNvPr id="14" name="Rectangle 13">
              <a:extLst>
                <a:ext uri="{FF2B5EF4-FFF2-40B4-BE49-F238E27FC236}">
                  <a16:creationId xmlns:a16="http://schemas.microsoft.com/office/drawing/2014/main" id="{73C11B0F-CC30-429B-B60B-1910118794AE}"/>
                </a:ext>
              </a:extLst>
            </p:cNvPr>
            <p:cNvSpPr/>
            <p:nvPr/>
          </p:nvSpPr>
          <p:spPr>
            <a:xfrm>
              <a:off x="7086600" y="5111367"/>
              <a:ext cx="1798147" cy="99182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Power BI Service</a:t>
              </a:r>
            </a:p>
          </p:txBody>
        </p:sp>
        <p:sp>
          <p:nvSpPr>
            <p:cNvPr id="35" name="Arrow: Left 34">
              <a:extLst>
                <a:ext uri="{FF2B5EF4-FFF2-40B4-BE49-F238E27FC236}">
                  <a16:creationId xmlns:a16="http://schemas.microsoft.com/office/drawing/2014/main" id="{84B22C98-A043-47DD-8CB9-842F6D92D52A}"/>
                </a:ext>
              </a:extLst>
            </p:cNvPr>
            <p:cNvSpPr/>
            <p:nvPr/>
          </p:nvSpPr>
          <p:spPr>
            <a:xfrm>
              <a:off x="5045812" y="5069766"/>
              <a:ext cx="3803481" cy="500028"/>
            </a:xfrm>
            <a:prstGeom prst="leftArrow">
              <a:avLst>
                <a:gd name="adj1" fmla="val 50000"/>
                <a:gd name="adj2" fmla="val 50000"/>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lumMod val="90000"/>
                      <a:lumOff val="10000"/>
                    </a:schemeClr>
                  </a:solidFill>
                </a:rPr>
                <a:t>https://wabi-us-east2-redirect.analysis.windows.net/</a:t>
              </a:r>
            </a:p>
          </p:txBody>
        </p:sp>
      </p:grpSp>
      <p:grpSp>
        <p:nvGrpSpPr>
          <p:cNvPr id="7" name="Group 6">
            <a:extLst>
              <a:ext uri="{FF2B5EF4-FFF2-40B4-BE49-F238E27FC236}">
                <a16:creationId xmlns:a16="http://schemas.microsoft.com/office/drawing/2014/main" id="{196CA4B5-377D-4DCE-B7AD-EA6C8255F406}"/>
              </a:ext>
            </a:extLst>
          </p:cNvPr>
          <p:cNvGrpSpPr/>
          <p:nvPr/>
        </p:nvGrpSpPr>
        <p:grpSpPr>
          <a:xfrm>
            <a:off x="447187" y="3987812"/>
            <a:ext cx="1270978" cy="726717"/>
            <a:chOff x="447187" y="4180836"/>
            <a:chExt cx="1270978" cy="726717"/>
          </a:xfrm>
        </p:grpSpPr>
        <p:sp>
          <p:nvSpPr>
            <p:cNvPr id="37" name="Rectangle: Rounded Corners 36">
              <a:extLst>
                <a:ext uri="{FF2B5EF4-FFF2-40B4-BE49-F238E27FC236}">
                  <a16:creationId xmlns:a16="http://schemas.microsoft.com/office/drawing/2014/main" id="{3EF9871E-0A95-4FD3-89C8-74B5F17E28C3}"/>
                </a:ext>
              </a:extLst>
            </p:cNvPr>
            <p:cNvSpPr/>
            <p:nvPr/>
          </p:nvSpPr>
          <p:spPr>
            <a:xfrm>
              <a:off x="447187" y="4400469"/>
              <a:ext cx="1270978" cy="507084"/>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 Data</a:t>
              </a:r>
            </a:p>
          </p:txBody>
        </p:sp>
        <p:sp>
          <p:nvSpPr>
            <p:cNvPr id="42" name="Arrow: Down 41">
              <a:extLst>
                <a:ext uri="{FF2B5EF4-FFF2-40B4-BE49-F238E27FC236}">
                  <a16:creationId xmlns:a16="http://schemas.microsoft.com/office/drawing/2014/main" id="{0D033B2E-9CA2-47D7-92A5-7D2A4BC4BF92}"/>
                </a:ext>
              </a:extLst>
            </p:cNvPr>
            <p:cNvSpPr/>
            <p:nvPr/>
          </p:nvSpPr>
          <p:spPr>
            <a:xfrm>
              <a:off x="966386" y="4180836"/>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14EF9C-26B7-4CEB-BA71-6C9C1CC91B26}"/>
              </a:ext>
            </a:extLst>
          </p:cNvPr>
          <p:cNvGrpSpPr/>
          <p:nvPr/>
        </p:nvGrpSpPr>
        <p:grpSpPr>
          <a:xfrm>
            <a:off x="446350" y="4789227"/>
            <a:ext cx="1270978" cy="719344"/>
            <a:chOff x="446350" y="4982253"/>
            <a:chExt cx="1270978" cy="719344"/>
          </a:xfrm>
        </p:grpSpPr>
        <p:sp>
          <p:nvSpPr>
            <p:cNvPr id="36" name="Rectangle: Rounded Corners 35">
              <a:extLst>
                <a:ext uri="{FF2B5EF4-FFF2-40B4-BE49-F238E27FC236}">
                  <a16:creationId xmlns:a16="http://schemas.microsoft.com/office/drawing/2014/main" id="{85C8D661-20CE-4C25-AC30-0937E3056066}"/>
                </a:ext>
              </a:extLst>
            </p:cNvPr>
            <p:cNvSpPr/>
            <p:nvPr/>
          </p:nvSpPr>
          <p:spPr>
            <a:xfrm>
              <a:off x="446350" y="5194513"/>
              <a:ext cx="1270978" cy="50708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powerbi.js</a:t>
              </a:r>
            </a:p>
          </p:txBody>
        </p:sp>
        <p:sp>
          <p:nvSpPr>
            <p:cNvPr id="43" name="Arrow: Down 42">
              <a:extLst>
                <a:ext uri="{FF2B5EF4-FFF2-40B4-BE49-F238E27FC236}">
                  <a16:creationId xmlns:a16="http://schemas.microsoft.com/office/drawing/2014/main" id="{F3D8EACF-5C00-4E87-ABCD-AF7EC79139A6}"/>
                </a:ext>
              </a:extLst>
            </p:cNvPr>
            <p:cNvSpPr/>
            <p:nvPr/>
          </p:nvSpPr>
          <p:spPr>
            <a:xfrm>
              <a:off x="966386" y="4982253"/>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92AE409-5C60-427F-9F33-D60162B26574}"/>
              </a:ext>
            </a:extLst>
          </p:cNvPr>
          <p:cNvGrpSpPr/>
          <p:nvPr/>
        </p:nvGrpSpPr>
        <p:grpSpPr>
          <a:xfrm>
            <a:off x="1771515" y="3946864"/>
            <a:ext cx="3188537" cy="2227449"/>
            <a:chOff x="1771513" y="4139888"/>
            <a:chExt cx="3188537" cy="2227449"/>
          </a:xfrm>
        </p:grpSpPr>
        <p:sp>
          <p:nvSpPr>
            <p:cNvPr id="29" name="Rectangle 28">
              <a:extLst>
                <a:ext uri="{FF2B5EF4-FFF2-40B4-BE49-F238E27FC236}">
                  <a16:creationId xmlns:a16="http://schemas.microsoft.com/office/drawing/2014/main" id="{58F2D74B-08D1-4190-AD54-E3997EAE809A}"/>
                </a:ext>
              </a:extLst>
            </p:cNvPr>
            <p:cNvSpPr/>
            <p:nvPr/>
          </p:nvSpPr>
          <p:spPr>
            <a:xfrm>
              <a:off x="2321451" y="4508830"/>
              <a:ext cx="2638599" cy="1858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31" name="Rectangle 30">
              <a:extLst>
                <a:ext uri="{FF2B5EF4-FFF2-40B4-BE49-F238E27FC236}">
                  <a16:creationId xmlns:a16="http://schemas.microsoft.com/office/drawing/2014/main" id="{2091A2F0-30AB-438B-A206-C0A51C813303}"/>
                </a:ext>
              </a:extLst>
            </p:cNvPr>
            <p:cNvSpPr/>
            <p:nvPr/>
          </p:nvSpPr>
          <p:spPr>
            <a:xfrm>
              <a:off x="2316371" y="4139888"/>
              <a:ext cx="2638599" cy="3376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iFrame</a:t>
              </a:r>
              <a:endParaRPr lang="en-US" sz="2000" dirty="0">
                <a:solidFill>
                  <a:schemeClr val="bg1"/>
                </a:solidFill>
              </a:endParaRPr>
            </a:p>
          </p:txBody>
        </p:sp>
        <p:sp>
          <p:nvSpPr>
            <p:cNvPr id="44" name="Arrow: Right 43">
              <a:extLst>
                <a:ext uri="{FF2B5EF4-FFF2-40B4-BE49-F238E27FC236}">
                  <a16:creationId xmlns:a16="http://schemas.microsoft.com/office/drawing/2014/main" id="{CA90072A-ABBC-4267-BE9B-480834E5DB59}"/>
                </a:ext>
              </a:extLst>
            </p:cNvPr>
            <p:cNvSpPr/>
            <p:nvPr/>
          </p:nvSpPr>
          <p:spPr>
            <a:xfrm>
              <a:off x="1771513" y="5297708"/>
              <a:ext cx="428191" cy="261013"/>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44">
            <a:extLst>
              <a:ext uri="{FF2B5EF4-FFF2-40B4-BE49-F238E27FC236}">
                <a16:creationId xmlns:a16="http://schemas.microsoft.com/office/drawing/2014/main" id="{5F38F72E-DD11-413B-8FD9-80B03F32ACB8}"/>
              </a:ext>
            </a:extLst>
          </p:cNvPr>
          <p:cNvPicPr>
            <a:picLocks noChangeAspect="1"/>
          </p:cNvPicPr>
          <p:nvPr/>
        </p:nvPicPr>
        <p:blipFill rotWithShape="1">
          <a:blip r:embed="rId2"/>
          <a:srcRect l="-195" t="17847" r="195" b="-17847"/>
          <a:stretch/>
        </p:blipFill>
        <p:spPr>
          <a:xfrm>
            <a:off x="2316373" y="4315804"/>
            <a:ext cx="2629349" cy="2237396"/>
          </a:xfrm>
          <a:prstGeom prst="rect">
            <a:avLst/>
          </a:prstGeom>
        </p:spPr>
      </p:pic>
    </p:spTree>
    <p:extLst>
      <p:ext uri="{BB962C8B-B14F-4D97-AF65-F5344CB8AC3E}">
        <p14:creationId xmlns:p14="http://schemas.microsoft.com/office/powerpoint/2010/main" val="36101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46B6-9B49-4F27-A681-916A6D23767E}"/>
              </a:ext>
            </a:extLst>
          </p:cNvPr>
          <p:cNvSpPr>
            <a:spLocks noGrp="1"/>
          </p:cNvSpPr>
          <p:nvPr>
            <p:ph type="title"/>
          </p:nvPr>
        </p:nvSpPr>
        <p:spPr/>
        <p:txBody>
          <a:bodyPr/>
          <a:lstStyle/>
          <a:p>
            <a:r>
              <a:rPr lang="en-US" dirty="0"/>
              <a:t>Post Message Communications Flow</a:t>
            </a:r>
          </a:p>
        </p:txBody>
      </p:sp>
      <p:sp>
        <p:nvSpPr>
          <p:cNvPr id="3" name="Content Placeholder 2">
            <a:extLst>
              <a:ext uri="{FF2B5EF4-FFF2-40B4-BE49-F238E27FC236}">
                <a16:creationId xmlns:a16="http://schemas.microsoft.com/office/drawing/2014/main" id="{759DFB49-6710-4372-B2CB-A75089BEFAA1}"/>
              </a:ext>
            </a:extLst>
          </p:cNvPr>
          <p:cNvSpPr>
            <a:spLocks noGrp="1"/>
          </p:cNvSpPr>
          <p:nvPr>
            <p:ph idx="1"/>
          </p:nvPr>
        </p:nvSpPr>
        <p:spPr/>
        <p:txBody>
          <a:bodyPr>
            <a:normAutofit/>
          </a:bodyPr>
          <a:lstStyle/>
          <a:p>
            <a:r>
              <a:rPr lang="en-US" sz="2400" dirty="0"/>
              <a:t>4 extra libraries used communicate with report in </a:t>
            </a:r>
            <a:r>
              <a:rPr lang="en-US" sz="2400" dirty="0" err="1"/>
              <a:t>iFrame</a:t>
            </a:r>
            <a:endParaRPr lang="en-US" sz="2400" dirty="0"/>
          </a:p>
          <a:p>
            <a:pPr lvl="1"/>
            <a:r>
              <a:rPr lang="en-US" sz="2000" dirty="0"/>
              <a:t>window-post-message-proxy (WPMP)</a:t>
            </a:r>
          </a:p>
          <a:p>
            <a:pPr lvl="1"/>
            <a:r>
              <a:rPr lang="en-US" sz="2000" dirty="0"/>
              <a:t>http-post-message (HPM)</a:t>
            </a:r>
          </a:p>
          <a:p>
            <a:pPr lvl="1"/>
            <a:r>
              <a:rPr lang="en-US" sz="2000" dirty="0" err="1"/>
              <a:t>powerbi</a:t>
            </a:r>
            <a:r>
              <a:rPr lang="en-US" sz="2000" dirty="0"/>
              <a:t>-router (PBIR)</a:t>
            </a:r>
          </a:p>
          <a:p>
            <a:pPr lvl="1"/>
            <a:r>
              <a:rPr lang="en-US" sz="2000" dirty="0" err="1"/>
              <a:t>powerbi</a:t>
            </a:r>
            <a:r>
              <a:rPr lang="en-US" sz="2000" dirty="0"/>
              <a:t>-models (PBIM)</a:t>
            </a:r>
          </a:p>
          <a:p>
            <a:pPr lvl="1"/>
            <a:endParaRPr lang="en-US" sz="2000" dirty="0"/>
          </a:p>
        </p:txBody>
      </p:sp>
      <p:sp>
        <p:nvSpPr>
          <p:cNvPr id="21" name="Rectangle 20">
            <a:extLst>
              <a:ext uri="{FF2B5EF4-FFF2-40B4-BE49-F238E27FC236}">
                <a16:creationId xmlns:a16="http://schemas.microsoft.com/office/drawing/2014/main" id="{B556A472-DA40-43AB-AE92-6B290B3770A6}"/>
              </a:ext>
            </a:extLst>
          </p:cNvPr>
          <p:cNvSpPr/>
          <p:nvPr/>
        </p:nvSpPr>
        <p:spPr>
          <a:xfrm>
            <a:off x="365760" y="3657600"/>
            <a:ext cx="8244840" cy="29718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4" name="Rectangle: Rounded Corners 3">
            <a:extLst>
              <a:ext uri="{FF2B5EF4-FFF2-40B4-BE49-F238E27FC236}">
                <a16:creationId xmlns:a16="http://schemas.microsoft.com/office/drawing/2014/main" id="{C8D38892-9A5F-4C10-BC31-F26A6213A8D0}"/>
              </a:ext>
            </a:extLst>
          </p:cNvPr>
          <p:cNvSpPr/>
          <p:nvPr/>
        </p:nvSpPr>
        <p:spPr>
          <a:xfrm>
            <a:off x="664865" y="4103138"/>
            <a:ext cx="1130440" cy="561776"/>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a:t>
            </a:r>
          </a:p>
          <a:p>
            <a:pPr algn="ctr"/>
            <a:r>
              <a:rPr lang="en-US" sz="1200" dirty="0"/>
              <a:t>JavaScript</a:t>
            </a:r>
          </a:p>
        </p:txBody>
      </p:sp>
      <p:sp>
        <p:nvSpPr>
          <p:cNvPr id="12" name="Rectangle 11">
            <a:extLst>
              <a:ext uri="{FF2B5EF4-FFF2-40B4-BE49-F238E27FC236}">
                <a16:creationId xmlns:a16="http://schemas.microsoft.com/office/drawing/2014/main" id="{1E1B7EA2-C913-482F-84A2-006FF3D2DBC6}"/>
              </a:ext>
            </a:extLst>
          </p:cNvPr>
          <p:cNvSpPr/>
          <p:nvPr/>
        </p:nvSpPr>
        <p:spPr>
          <a:xfrm>
            <a:off x="4569013" y="4103141"/>
            <a:ext cx="3821139" cy="233106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13" name="Rectangle 12">
            <a:extLst>
              <a:ext uri="{FF2B5EF4-FFF2-40B4-BE49-F238E27FC236}">
                <a16:creationId xmlns:a16="http://schemas.microsoft.com/office/drawing/2014/main" id="{9F192ADB-930A-4DC4-B36E-4A70A051E5DE}"/>
              </a:ext>
            </a:extLst>
          </p:cNvPr>
          <p:cNvSpPr/>
          <p:nvPr/>
        </p:nvSpPr>
        <p:spPr>
          <a:xfrm>
            <a:off x="4569013" y="3809171"/>
            <a:ext cx="3821139" cy="2939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iFrame</a:t>
            </a:r>
            <a:endParaRPr lang="en-US" sz="1600" dirty="0">
              <a:solidFill>
                <a:schemeClr val="bg1"/>
              </a:solidFill>
            </a:endParaRPr>
          </a:p>
        </p:txBody>
      </p:sp>
      <p:sp>
        <p:nvSpPr>
          <p:cNvPr id="9" name="Rectangle: Rounded Corners 8">
            <a:extLst>
              <a:ext uri="{FF2B5EF4-FFF2-40B4-BE49-F238E27FC236}">
                <a16:creationId xmlns:a16="http://schemas.microsoft.com/office/drawing/2014/main" id="{A4999EBF-6BC2-4604-A431-81D671291FB2}"/>
              </a:ext>
            </a:extLst>
          </p:cNvPr>
          <p:cNvSpPr/>
          <p:nvPr/>
        </p:nvSpPr>
        <p:spPr>
          <a:xfrm>
            <a:off x="664865" y="5673453"/>
            <a:ext cx="1130440" cy="60389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grpSp>
        <p:nvGrpSpPr>
          <p:cNvPr id="26" name="Group 25">
            <a:extLst>
              <a:ext uri="{FF2B5EF4-FFF2-40B4-BE49-F238E27FC236}">
                <a16:creationId xmlns:a16="http://schemas.microsoft.com/office/drawing/2014/main" id="{215F0EC8-BD44-4C9E-8175-1B16D8AB0EA6}"/>
              </a:ext>
            </a:extLst>
          </p:cNvPr>
          <p:cNvGrpSpPr/>
          <p:nvPr/>
        </p:nvGrpSpPr>
        <p:grpSpPr>
          <a:xfrm>
            <a:off x="1878437" y="5693789"/>
            <a:ext cx="2410826" cy="583556"/>
            <a:chOff x="4746255" y="2753031"/>
            <a:chExt cx="3323216" cy="604990"/>
          </a:xfrm>
        </p:grpSpPr>
        <p:sp>
          <p:nvSpPr>
            <p:cNvPr id="23" name="Rectangle: Rounded Corners 22">
              <a:extLst>
                <a:ext uri="{FF2B5EF4-FFF2-40B4-BE49-F238E27FC236}">
                  <a16:creationId xmlns:a16="http://schemas.microsoft.com/office/drawing/2014/main" id="{9F75C0CD-D91C-478C-B5F9-F678AD0859F5}"/>
                </a:ext>
              </a:extLst>
            </p:cNvPr>
            <p:cNvSpPr/>
            <p:nvPr/>
          </p:nvSpPr>
          <p:spPr>
            <a:xfrm>
              <a:off x="4746255" y="2753032"/>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HPM</a:t>
              </a:r>
            </a:p>
          </p:txBody>
        </p:sp>
        <p:sp>
          <p:nvSpPr>
            <p:cNvPr id="24" name="Rectangle: Rounded Corners 23">
              <a:extLst>
                <a:ext uri="{FF2B5EF4-FFF2-40B4-BE49-F238E27FC236}">
                  <a16:creationId xmlns:a16="http://schemas.microsoft.com/office/drawing/2014/main" id="{B3CE985A-0612-4329-AC2E-D25A42EBE024}"/>
                </a:ext>
              </a:extLst>
            </p:cNvPr>
            <p:cNvSpPr/>
            <p:nvPr/>
          </p:nvSpPr>
          <p:spPr>
            <a:xfrm>
              <a:off x="5894193" y="2753031"/>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PBIR</a:t>
              </a:r>
            </a:p>
          </p:txBody>
        </p:sp>
        <p:sp>
          <p:nvSpPr>
            <p:cNvPr id="25" name="Rectangle: Rounded Corners 24">
              <a:extLst>
                <a:ext uri="{FF2B5EF4-FFF2-40B4-BE49-F238E27FC236}">
                  <a16:creationId xmlns:a16="http://schemas.microsoft.com/office/drawing/2014/main" id="{C3BE52AA-5D98-4663-919B-EB4EB786BC52}"/>
                </a:ext>
              </a:extLst>
            </p:cNvPr>
            <p:cNvSpPr/>
            <p:nvPr/>
          </p:nvSpPr>
          <p:spPr>
            <a:xfrm>
              <a:off x="7033293" y="2753031"/>
              <a:ext cx="1036178" cy="604989"/>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WPMP</a:t>
              </a:r>
            </a:p>
          </p:txBody>
        </p:sp>
      </p:grpSp>
      <p:grpSp>
        <p:nvGrpSpPr>
          <p:cNvPr id="31" name="Group 30">
            <a:extLst>
              <a:ext uri="{FF2B5EF4-FFF2-40B4-BE49-F238E27FC236}">
                <a16:creationId xmlns:a16="http://schemas.microsoft.com/office/drawing/2014/main" id="{56965B35-26D5-42F1-82B2-C9BF6EBA170A}"/>
              </a:ext>
            </a:extLst>
          </p:cNvPr>
          <p:cNvGrpSpPr/>
          <p:nvPr/>
        </p:nvGrpSpPr>
        <p:grpSpPr>
          <a:xfrm>
            <a:off x="4803592" y="5693791"/>
            <a:ext cx="2410825" cy="583555"/>
            <a:chOff x="4469539" y="5621819"/>
            <a:chExt cx="2209798" cy="628444"/>
          </a:xfrm>
        </p:grpSpPr>
        <p:sp>
          <p:nvSpPr>
            <p:cNvPr id="28" name="Rectangle: Rounded Corners 27">
              <a:extLst>
                <a:ext uri="{FF2B5EF4-FFF2-40B4-BE49-F238E27FC236}">
                  <a16:creationId xmlns:a16="http://schemas.microsoft.com/office/drawing/2014/main" id="{0FCB4F5B-4CD9-4DC7-911E-A3814580BD0F}"/>
                </a:ext>
              </a:extLst>
            </p:cNvPr>
            <p:cNvSpPr/>
            <p:nvPr/>
          </p:nvSpPr>
          <p:spPr>
            <a:xfrm>
              <a:off x="5990322"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HPM</a:t>
              </a:r>
            </a:p>
          </p:txBody>
        </p:sp>
        <p:sp>
          <p:nvSpPr>
            <p:cNvPr id="29" name="Rectangle: Rounded Corners 28">
              <a:extLst>
                <a:ext uri="{FF2B5EF4-FFF2-40B4-BE49-F238E27FC236}">
                  <a16:creationId xmlns:a16="http://schemas.microsoft.com/office/drawing/2014/main" id="{88BC2CD1-E5D3-48D6-888E-B4DE9D8BD66F}"/>
                </a:ext>
              </a:extLst>
            </p:cNvPr>
            <p:cNvSpPr/>
            <p:nvPr/>
          </p:nvSpPr>
          <p:spPr>
            <a:xfrm>
              <a:off x="5234172"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PBIR</a:t>
              </a:r>
            </a:p>
          </p:txBody>
        </p:sp>
        <p:sp>
          <p:nvSpPr>
            <p:cNvPr id="30" name="Rectangle: Rounded Corners 29">
              <a:extLst>
                <a:ext uri="{FF2B5EF4-FFF2-40B4-BE49-F238E27FC236}">
                  <a16:creationId xmlns:a16="http://schemas.microsoft.com/office/drawing/2014/main" id="{74E4D1D2-C50F-439E-99DB-AFD76ACEFA7C}"/>
                </a:ext>
              </a:extLst>
            </p:cNvPr>
            <p:cNvSpPr/>
            <p:nvPr/>
          </p:nvSpPr>
          <p:spPr>
            <a:xfrm>
              <a:off x="4469539" y="5621819"/>
              <a:ext cx="689015" cy="62844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WPMP</a:t>
              </a:r>
            </a:p>
          </p:txBody>
        </p:sp>
      </p:grpSp>
      <p:sp>
        <p:nvSpPr>
          <p:cNvPr id="14" name="Arrow: Right 13">
            <a:extLst>
              <a:ext uri="{FF2B5EF4-FFF2-40B4-BE49-F238E27FC236}">
                <a16:creationId xmlns:a16="http://schemas.microsoft.com/office/drawing/2014/main" id="{51E45106-C826-496F-9B6A-DDF98A116728}"/>
              </a:ext>
            </a:extLst>
          </p:cNvPr>
          <p:cNvSpPr/>
          <p:nvPr/>
        </p:nvSpPr>
        <p:spPr>
          <a:xfrm>
            <a:off x="4347852" y="5780316"/>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98BE644B-60F4-4B1B-ABD4-D292E4124BC5}"/>
              </a:ext>
            </a:extLst>
          </p:cNvPr>
          <p:cNvSpPr/>
          <p:nvPr/>
        </p:nvSpPr>
        <p:spPr>
          <a:xfrm flipH="1">
            <a:off x="4311822" y="5952611"/>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6E58510B-05BA-425B-B127-A9DAB7F681D6}"/>
              </a:ext>
            </a:extLst>
          </p:cNvPr>
          <p:cNvPicPr>
            <a:picLocks noChangeAspect="1"/>
          </p:cNvPicPr>
          <p:nvPr/>
        </p:nvPicPr>
        <p:blipFill>
          <a:blip r:embed="rId2"/>
          <a:stretch>
            <a:fillRect/>
          </a:stretch>
        </p:blipFill>
        <p:spPr>
          <a:xfrm>
            <a:off x="5657379" y="4267708"/>
            <a:ext cx="2356911" cy="1132114"/>
          </a:xfrm>
          <a:prstGeom prst="rect">
            <a:avLst/>
          </a:prstGeom>
          <a:ln w="19050">
            <a:solidFill>
              <a:schemeClr val="tx1"/>
            </a:solidFill>
          </a:ln>
        </p:spPr>
      </p:pic>
      <p:sp>
        <p:nvSpPr>
          <p:cNvPr id="35" name="Rectangle: Rounded Corners 34">
            <a:extLst>
              <a:ext uri="{FF2B5EF4-FFF2-40B4-BE49-F238E27FC236}">
                <a16:creationId xmlns:a16="http://schemas.microsoft.com/office/drawing/2014/main" id="{77BD4D74-19B4-4447-BD74-D4D6EDCDBC43}"/>
              </a:ext>
            </a:extLst>
          </p:cNvPr>
          <p:cNvSpPr/>
          <p:nvPr/>
        </p:nvSpPr>
        <p:spPr>
          <a:xfrm>
            <a:off x="664865" y="4882508"/>
            <a:ext cx="1130440" cy="60389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p>
        </p:txBody>
      </p:sp>
      <p:sp>
        <p:nvSpPr>
          <p:cNvPr id="32" name="Arrow: Down 31">
            <a:extLst>
              <a:ext uri="{FF2B5EF4-FFF2-40B4-BE49-F238E27FC236}">
                <a16:creationId xmlns:a16="http://schemas.microsoft.com/office/drawing/2014/main" id="{0B0584F4-1AA9-4B9E-B0C5-E110E0FF399A}"/>
              </a:ext>
            </a:extLst>
          </p:cNvPr>
          <p:cNvSpPr/>
          <p:nvPr/>
        </p:nvSpPr>
        <p:spPr>
          <a:xfrm>
            <a:off x="1113795" y="4708196"/>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B6BB9D25-5BEF-4279-862E-C3A55BF3A853}"/>
              </a:ext>
            </a:extLst>
          </p:cNvPr>
          <p:cNvSpPr/>
          <p:nvPr/>
        </p:nvSpPr>
        <p:spPr>
          <a:xfrm>
            <a:off x="1100053" y="5510027"/>
            <a:ext cx="232580" cy="152400"/>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04A7BC5D-A979-4406-915D-A72FC9625837}"/>
              </a:ext>
            </a:extLst>
          </p:cNvPr>
          <p:cNvSpPr/>
          <p:nvPr/>
        </p:nvSpPr>
        <p:spPr>
          <a:xfrm flipV="1">
            <a:off x="6719544" y="5458793"/>
            <a:ext cx="232580" cy="176027"/>
          </a:xfrm>
          <a:prstGeom prst="downArrow">
            <a:avLst>
              <a:gd name="adj1" fmla="val 65300"/>
              <a:gd name="adj2" fmla="val 52198"/>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695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56A472-DA40-43AB-AE92-6B290B3770A6}"/>
              </a:ext>
            </a:extLst>
          </p:cNvPr>
          <p:cNvSpPr/>
          <p:nvPr/>
        </p:nvSpPr>
        <p:spPr>
          <a:xfrm>
            <a:off x="381000" y="3137019"/>
            <a:ext cx="8573654" cy="35685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2" name="Title 1">
            <a:extLst>
              <a:ext uri="{FF2B5EF4-FFF2-40B4-BE49-F238E27FC236}">
                <a16:creationId xmlns:a16="http://schemas.microsoft.com/office/drawing/2014/main" id="{83E846B6-9B49-4F27-A681-916A6D23767E}"/>
              </a:ext>
            </a:extLst>
          </p:cNvPr>
          <p:cNvSpPr>
            <a:spLocks noGrp="1"/>
          </p:cNvSpPr>
          <p:nvPr>
            <p:ph type="title"/>
          </p:nvPr>
        </p:nvSpPr>
        <p:spPr/>
        <p:txBody>
          <a:bodyPr/>
          <a:lstStyle/>
          <a:p>
            <a:r>
              <a:rPr lang="en-US" dirty="0"/>
              <a:t>A Promise-based Programming Model</a:t>
            </a:r>
          </a:p>
        </p:txBody>
      </p:sp>
      <p:sp>
        <p:nvSpPr>
          <p:cNvPr id="3" name="Content Placeholder 2">
            <a:extLst>
              <a:ext uri="{FF2B5EF4-FFF2-40B4-BE49-F238E27FC236}">
                <a16:creationId xmlns:a16="http://schemas.microsoft.com/office/drawing/2014/main" id="{759DFB49-6710-4372-B2CB-A75089BEFAA1}"/>
              </a:ext>
            </a:extLst>
          </p:cNvPr>
          <p:cNvSpPr>
            <a:spLocks noGrp="1"/>
          </p:cNvSpPr>
          <p:nvPr>
            <p:ph idx="1"/>
          </p:nvPr>
        </p:nvSpPr>
        <p:spPr/>
        <p:txBody>
          <a:bodyPr>
            <a:normAutofit/>
          </a:bodyPr>
          <a:lstStyle/>
          <a:p>
            <a:r>
              <a:rPr lang="en-US" sz="2400" dirty="0"/>
              <a:t>Design of PBIJS simulates HTTP protocol</a:t>
            </a:r>
          </a:p>
          <a:p>
            <a:pPr lvl="1"/>
            <a:r>
              <a:rPr lang="en-US" sz="2000" dirty="0"/>
              <a:t>Creates more intuitive programming model for developers</a:t>
            </a:r>
          </a:p>
          <a:p>
            <a:pPr lvl="1"/>
            <a:r>
              <a:rPr lang="en-US" sz="2000" dirty="0"/>
              <a:t>Programming based on asynchronous requests and promises</a:t>
            </a:r>
          </a:p>
          <a:p>
            <a:pPr lvl="1"/>
            <a:r>
              <a:rPr lang="en-US" sz="2000" dirty="0"/>
              <a:t>Embedded objects programmed using actions and events</a:t>
            </a:r>
          </a:p>
          <a:p>
            <a:pPr lvl="1"/>
            <a:endParaRPr lang="en-US" sz="2000" dirty="0"/>
          </a:p>
        </p:txBody>
      </p:sp>
      <p:sp>
        <p:nvSpPr>
          <p:cNvPr id="4" name="Rectangle: Rounded Corners 3">
            <a:extLst>
              <a:ext uri="{FF2B5EF4-FFF2-40B4-BE49-F238E27FC236}">
                <a16:creationId xmlns:a16="http://schemas.microsoft.com/office/drawing/2014/main" id="{C8D38892-9A5F-4C10-BC31-F26A6213A8D0}"/>
              </a:ext>
            </a:extLst>
          </p:cNvPr>
          <p:cNvSpPr/>
          <p:nvPr/>
        </p:nvSpPr>
        <p:spPr>
          <a:xfrm>
            <a:off x="510985" y="4680638"/>
            <a:ext cx="1013015" cy="561776"/>
          </a:xfrm>
          <a:prstGeom prst="round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Your</a:t>
            </a:r>
          </a:p>
          <a:p>
            <a:pPr algn="ctr"/>
            <a:r>
              <a:rPr lang="en-US" sz="1200" dirty="0"/>
              <a:t>JavaScript</a:t>
            </a:r>
          </a:p>
        </p:txBody>
      </p:sp>
      <p:sp>
        <p:nvSpPr>
          <p:cNvPr id="12" name="Rectangle 11">
            <a:extLst>
              <a:ext uri="{FF2B5EF4-FFF2-40B4-BE49-F238E27FC236}">
                <a16:creationId xmlns:a16="http://schemas.microsoft.com/office/drawing/2014/main" id="{1E1B7EA2-C913-482F-84A2-006FF3D2DBC6}"/>
              </a:ext>
            </a:extLst>
          </p:cNvPr>
          <p:cNvSpPr/>
          <p:nvPr/>
        </p:nvSpPr>
        <p:spPr>
          <a:xfrm>
            <a:off x="5271247" y="3268187"/>
            <a:ext cx="3527783" cy="335613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90000"/>
                  <a:lumOff val="10000"/>
                </a:schemeClr>
              </a:solidFill>
            </a:endParaRPr>
          </a:p>
        </p:txBody>
      </p:sp>
      <p:sp>
        <p:nvSpPr>
          <p:cNvPr id="9" name="Rectangle: Rounded Corners 8">
            <a:extLst>
              <a:ext uri="{FF2B5EF4-FFF2-40B4-BE49-F238E27FC236}">
                <a16:creationId xmlns:a16="http://schemas.microsoft.com/office/drawing/2014/main" id="{A4999EBF-6BC2-4604-A431-81D671291FB2}"/>
              </a:ext>
            </a:extLst>
          </p:cNvPr>
          <p:cNvSpPr/>
          <p:nvPr/>
        </p:nvSpPr>
        <p:spPr>
          <a:xfrm>
            <a:off x="2110816" y="3722328"/>
            <a:ext cx="937184" cy="252607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pic>
        <p:nvPicPr>
          <p:cNvPr id="34" name="Picture 33">
            <a:extLst>
              <a:ext uri="{FF2B5EF4-FFF2-40B4-BE49-F238E27FC236}">
                <a16:creationId xmlns:a16="http://schemas.microsoft.com/office/drawing/2014/main" id="{6E58510B-05BA-425B-B127-A9DAB7F681D6}"/>
              </a:ext>
            </a:extLst>
          </p:cNvPr>
          <p:cNvPicPr>
            <a:picLocks noChangeAspect="1"/>
          </p:cNvPicPr>
          <p:nvPr/>
        </p:nvPicPr>
        <p:blipFill>
          <a:blip r:embed="rId2"/>
          <a:stretch>
            <a:fillRect/>
          </a:stretch>
        </p:blipFill>
        <p:spPr>
          <a:xfrm>
            <a:off x="5919746" y="4296572"/>
            <a:ext cx="2705100" cy="1299363"/>
          </a:xfrm>
          <a:prstGeom prst="rect">
            <a:avLst/>
          </a:prstGeom>
          <a:ln w="19050">
            <a:solidFill>
              <a:schemeClr val="tx1"/>
            </a:solidFill>
          </a:ln>
        </p:spPr>
      </p:pic>
      <p:grpSp>
        <p:nvGrpSpPr>
          <p:cNvPr id="10" name="Group 9">
            <a:extLst>
              <a:ext uri="{FF2B5EF4-FFF2-40B4-BE49-F238E27FC236}">
                <a16:creationId xmlns:a16="http://schemas.microsoft.com/office/drawing/2014/main" id="{6A5BC25F-78E8-4931-B7EB-870B3771FC09}"/>
              </a:ext>
            </a:extLst>
          </p:cNvPr>
          <p:cNvGrpSpPr/>
          <p:nvPr/>
        </p:nvGrpSpPr>
        <p:grpSpPr>
          <a:xfrm>
            <a:off x="3163456" y="3268187"/>
            <a:ext cx="2111765" cy="1807059"/>
            <a:chOff x="3505200" y="3907940"/>
            <a:chExt cx="1728168" cy="1807059"/>
          </a:xfrm>
          <a:solidFill>
            <a:schemeClr val="tx1"/>
          </a:solidFill>
        </p:grpSpPr>
        <p:sp>
          <p:nvSpPr>
            <p:cNvPr id="8" name="Rectangle 7">
              <a:extLst>
                <a:ext uri="{FF2B5EF4-FFF2-40B4-BE49-F238E27FC236}">
                  <a16:creationId xmlns:a16="http://schemas.microsoft.com/office/drawing/2014/main" id="{4D231EAC-B8A1-4ACC-87B0-8DB213129901}"/>
                </a:ext>
              </a:extLst>
            </p:cNvPr>
            <p:cNvSpPr/>
            <p:nvPr/>
          </p:nvSpPr>
          <p:spPr>
            <a:xfrm>
              <a:off x="3505200" y="3907940"/>
              <a:ext cx="1728168" cy="180705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Actions</a:t>
              </a:r>
            </a:p>
          </p:txBody>
        </p:sp>
        <p:sp>
          <p:nvSpPr>
            <p:cNvPr id="14" name="Arrow: Right 13">
              <a:extLst>
                <a:ext uri="{FF2B5EF4-FFF2-40B4-BE49-F238E27FC236}">
                  <a16:creationId xmlns:a16="http://schemas.microsoft.com/office/drawing/2014/main" id="{51E45106-C826-496F-9B6A-DDF98A116728}"/>
                </a:ext>
              </a:extLst>
            </p:cNvPr>
            <p:cNvSpPr/>
            <p:nvPr/>
          </p:nvSpPr>
          <p:spPr>
            <a:xfrm>
              <a:off x="3638585" y="4920593"/>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report.setFilters</a:t>
              </a:r>
              <a:endParaRPr lang="en-US" sz="900" b="1" dirty="0">
                <a:solidFill>
                  <a:srgbClr val="9F002D"/>
                </a:solidFill>
                <a:latin typeface="Lucida Console" panose="020B0609040504020204" pitchFamily="49" charset="0"/>
              </a:endParaRPr>
            </a:p>
          </p:txBody>
        </p:sp>
        <p:sp>
          <p:nvSpPr>
            <p:cNvPr id="32" name="Arrow: Right 31">
              <a:extLst>
                <a:ext uri="{FF2B5EF4-FFF2-40B4-BE49-F238E27FC236}">
                  <a16:creationId xmlns:a16="http://schemas.microsoft.com/office/drawing/2014/main" id="{BDA6D888-C251-410A-B04A-4868B6DA916E}"/>
                </a:ext>
              </a:extLst>
            </p:cNvPr>
            <p:cNvSpPr/>
            <p:nvPr/>
          </p:nvSpPr>
          <p:spPr>
            <a:xfrm>
              <a:off x="3638585" y="4567805"/>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report.switchMode</a:t>
              </a:r>
              <a:endParaRPr lang="en-US" sz="900" b="1" dirty="0">
                <a:solidFill>
                  <a:srgbClr val="9F002D"/>
                </a:solidFill>
                <a:latin typeface="Lucida Console" panose="020B0609040504020204" pitchFamily="49" charset="0"/>
              </a:endParaRPr>
            </a:p>
          </p:txBody>
        </p:sp>
        <p:sp>
          <p:nvSpPr>
            <p:cNvPr id="36" name="Arrow: Right 35">
              <a:extLst>
                <a:ext uri="{FF2B5EF4-FFF2-40B4-BE49-F238E27FC236}">
                  <a16:creationId xmlns:a16="http://schemas.microsoft.com/office/drawing/2014/main" id="{A53A3AF6-A712-4059-8FEC-44023C1CC03F}"/>
                </a:ext>
              </a:extLst>
            </p:cNvPr>
            <p:cNvSpPr/>
            <p:nvPr/>
          </p:nvSpPr>
          <p:spPr>
            <a:xfrm>
              <a:off x="3638585" y="4197631"/>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report.fullscreen</a:t>
              </a:r>
              <a:endParaRPr lang="en-US" sz="900" b="1" dirty="0">
                <a:solidFill>
                  <a:srgbClr val="9F002D"/>
                </a:solidFill>
                <a:latin typeface="Lucida Console" panose="020B0609040504020204" pitchFamily="49" charset="0"/>
              </a:endParaRPr>
            </a:p>
          </p:txBody>
        </p:sp>
        <p:sp>
          <p:nvSpPr>
            <p:cNvPr id="37" name="Arrow: Right 36">
              <a:extLst>
                <a:ext uri="{FF2B5EF4-FFF2-40B4-BE49-F238E27FC236}">
                  <a16:creationId xmlns:a16="http://schemas.microsoft.com/office/drawing/2014/main" id="{8E944C3B-AAED-4EA6-937B-5B470AA4DFA6}"/>
                </a:ext>
              </a:extLst>
            </p:cNvPr>
            <p:cNvSpPr/>
            <p:nvPr/>
          </p:nvSpPr>
          <p:spPr>
            <a:xfrm>
              <a:off x="3637478" y="5268670"/>
              <a:ext cx="1512601" cy="300341"/>
            </a:xfrm>
            <a:prstGeom prst="rightArrow">
              <a:avLst>
                <a:gd name="adj1" fmla="val 69732"/>
                <a:gd name="adj2" fmla="val 50000"/>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report.getPages</a:t>
              </a:r>
              <a:endParaRPr lang="en-US" sz="900" b="1" dirty="0">
                <a:solidFill>
                  <a:srgbClr val="9F002D"/>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08A6175A-3242-44D6-816E-B811AEB72730}"/>
              </a:ext>
            </a:extLst>
          </p:cNvPr>
          <p:cNvGrpSpPr/>
          <p:nvPr/>
        </p:nvGrpSpPr>
        <p:grpSpPr>
          <a:xfrm>
            <a:off x="3172395" y="5158602"/>
            <a:ext cx="2102539" cy="1465718"/>
            <a:chOff x="1925434" y="3096647"/>
            <a:chExt cx="2036965" cy="1465718"/>
          </a:xfrm>
          <a:solidFill>
            <a:schemeClr val="tx1"/>
          </a:solidFill>
        </p:grpSpPr>
        <p:sp>
          <p:nvSpPr>
            <p:cNvPr id="39" name="Rectangle 38">
              <a:extLst>
                <a:ext uri="{FF2B5EF4-FFF2-40B4-BE49-F238E27FC236}">
                  <a16:creationId xmlns:a16="http://schemas.microsoft.com/office/drawing/2014/main" id="{B18367DA-F31D-4ADF-A7F2-99BB1764A24C}"/>
                </a:ext>
              </a:extLst>
            </p:cNvPr>
            <p:cNvSpPr/>
            <p:nvPr/>
          </p:nvSpPr>
          <p:spPr>
            <a:xfrm flipH="1">
              <a:off x="1925434" y="3096647"/>
              <a:ext cx="2036965" cy="146571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Events</a:t>
              </a:r>
            </a:p>
          </p:txBody>
        </p:sp>
        <p:sp>
          <p:nvSpPr>
            <p:cNvPr id="40" name="Arrow: Right 39">
              <a:extLst>
                <a:ext uri="{FF2B5EF4-FFF2-40B4-BE49-F238E27FC236}">
                  <a16:creationId xmlns:a16="http://schemas.microsoft.com/office/drawing/2014/main" id="{CCBF2C98-0934-474A-B58C-950B57FEF77F}"/>
                </a:ext>
              </a:extLst>
            </p:cNvPr>
            <p:cNvSpPr/>
            <p:nvPr/>
          </p:nvSpPr>
          <p:spPr>
            <a:xfrm flipH="1">
              <a:off x="2013817" y="4109300"/>
              <a:ext cx="1856629" cy="285600"/>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report.commandTriggered</a:t>
              </a:r>
              <a:endParaRPr lang="en-US" sz="900" b="1" dirty="0">
                <a:solidFill>
                  <a:srgbClr val="9F002D"/>
                </a:solidFill>
                <a:latin typeface="Lucida Console" panose="020B0609040504020204" pitchFamily="49" charset="0"/>
              </a:endParaRPr>
            </a:p>
          </p:txBody>
        </p:sp>
        <p:sp>
          <p:nvSpPr>
            <p:cNvPr id="41" name="Arrow: Right 40">
              <a:extLst>
                <a:ext uri="{FF2B5EF4-FFF2-40B4-BE49-F238E27FC236}">
                  <a16:creationId xmlns:a16="http://schemas.microsoft.com/office/drawing/2014/main" id="{50380D23-A9EF-43EC-A804-10460D20831E}"/>
                </a:ext>
              </a:extLst>
            </p:cNvPr>
            <p:cNvSpPr/>
            <p:nvPr/>
          </p:nvSpPr>
          <p:spPr>
            <a:xfrm flipH="1">
              <a:off x="2013818" y="3756511"/>
              <a:ext cx="1856627" cy="300341"/>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report.pageChanged</a:t>
              </a:r>
              <a:endParaRPr lang="en-US" sz="900" b="1" dirty="0">
                <a:solidFill>
                  <a:srgbClr val="9F002D"/>
                </a:solidFill>
                <a:latin typeface="Lucida Console" panose="020B0609040504020204" pitchFamily="49" charset="0"/>
              </a:endParaRPr>
            </a:p>
          </p:txBody>
        </p:sp>
        <p:sp>
          <p:nvSpPr>
            <p:cNvPr id="42" name="Arrow: Right 41">
              <a:extLst>
                <a:ext uri="{FF2B5EF4-FFF2-40B4-BE49-F238E27FC236}">
                  <a16:creationId xmlns:a16="http://schemas.microsoft.com/office/drawing/2014/main" id="{ACC74316-9915-4E3B-9C4F-F59D6A033D9A}"/>
                </a:ext>
              </a:extLst>
            </p:cNvPr>
            <p:cNvSpPr/>
            <p:nvPr/>
          </p:nvSpPr>
          <p:spPr>
            <a:xfrm flipH="1">
              <a:off x="2013818" y="3386337"/>
              <a:ext cx="1856626" cy="300341"/>
            </a:xfrm>
            <a:prstGeom prst="rightArrow">
              <a:avLst>
                <a:gd name="adj1" fmla="val 69732"/>
                <a:gd name="adj2" fmla="val 50000"/>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9F002D"/>
                  </a:solidFill>
                  <a:latin typeface="Lucida Console" panose="020B0609040504020204" pitchFamily="49" charset="0"/>
                </a:rPr>
                <a:t>report.loaded</a:t>
              </a:r>
              <a:endParaRPr lang="en-US" sz="900" b="1" dirty="0">
                <a:solidFill>
                  <a:srgbClr val="9F002D"/>
                </a:solidFill>
                <a:latin typeface="Lucida Console" panose="020B0609040504020204" pitchFamily="49" charset="0"/>
              </a:endParaRPr>
            </a:p>
          </p:txBody>
        </p:sp>
      </p:grpSp>
      <p:sp>
        <p:nvSpPr>
          <p:cNvPr id="20" name="Arrow: Right 19">
            <a:extLst>
              <a:ext uri="{FF2B5EF4-FFF2-40B4-BE49-F238E27FC236}">
                <a16:creationId xmlns:a16="http://schemas.microsoft.com/office/drawing/2014/main" id="{3DCC5C77-4291-48E5-8E72-A4A18C7AB103}"/>
              </a:ext>
            </a:extLst>
          </p:cNvPr>
          <p:cNvSpPr/>
          <p:nvPr/>
        </p:nvSpPr>
        <p:spPr>
          <a:xfrm>
            <a:off x="5366160" y="4843110"/>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A2F4023-2DE1-4E79-AD6B-A8DFC2C5D0B2}"/>
              </a:ext>
            </a:extLst>
          </p:cNvPr>
          <p:cNvSpPr/>
          <p:nvPr/>
        </p:nvSpPr>
        <p:spPr>
          <a:xfrm flipH="1">
            <a:off x="5330130" y="5015405"/>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E180ADF-6A5E-446D-99F3-669A96695EFE}"/>
              </a:ext>
            </a:extLst>
          </p:cNvPr>
          <p:cNvSpPr/>
          <p:nvPr/>
        </p:nvSpPr>
        <p:spPr>
          <a:xfrm>
            <a:off x="1629551" y="4756962"/>
            <a:ext cx="412926"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2886B90-F7F8-4341-85E5-150F890616FC}"/>
              </a:ext>
            </a:extLst>
          </p:cNvPr>
          <p:cNvSpPr/>
          <p:nvPr/>
        </p:nvSpPr>
        <p:spPr>
          <a:xfrm flipH="1">
            <a:off x="1593521" y="4929257"/>
            <a:ext cx="440191" cy="172295"/>
          </a:xfrm>
          <a:prstGeom prst="rightArrow">
            <a:avLst/>
          </a:pr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752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Data in MVC View</a:t>
            </a:r>
          </a:p>
        </p:txBody>
      </p:sp>
      <p:pic>
        <p:nvPicPr>
          <p:cNvPr id="6" name="Picture 5"/>
          <p:cNvPicPr>
            <a:picLocks noChangeAspect="1"/>
          </p:cNvPicPr>
          <p:nvPr/>
        </p:nvPicPr>
        <p:blipFill>
          <a:blip r:embed="rId2"/>
          <a:stretch>
            <a:fillRect/>
          </a:stretch>
        </p:blipFill>
        <p:spPr>
          <a:xfrm>
            <a:off x="304800" y="1349561"/>
            <a:ext cx="7848600" cy="2863478"/>
          </a:xfrm>
          <a:prstGeom prst="rect">
            <a:avLst/>
          </a:prstGeom>
          <a:ln>
            <a:solidFill>
              <a:schemeClr val="tx1">
                <a:lumMod val="50000"/>
                <a:lumOff val="50000"/>
              </a:schemeClr>
            </a:solidFill>
          </a:ln>
        </p:spPr>
      </p:pic>
      <p:pic>
        <p:nvPicPr>
          <p:cNvPr id="7" name="Picture 6"/>
          <p:cNvPicPr>
            <a:picLocks noChangeAspect="1"/>
          </p:cNvPicPr>
          <p:nvPr/>
        </p:nvPicPr>
        <p:blipFill>
          <a:blip r:embed="rId3"/>
          <a:stretch>
            <a:fillRect/>
          </a:stretch>
        </p:blipFill>
        <p:spPr>
          <a:xfrm>
            <a:off x="4953000" y="4648200"/>
            <a:ext cx="4057650" cy="1981200"/>
          </a:xfrm>
          <a:prstGeom prst="rect">
            <a:avLst/>
          </a:prstGeom>
          <a:ln>
            <a:solidFill>
              <a:schemeClr val="tx1">
                <a:lumMod val="50000"/>
                <a:lumOff val="50000"/>
              </a:schemeClr>
            </a:solidFill>
          </a:ln>
        </p:spPr>
      </p:pic>
      <p:cxnSp>
        <p:nvCxnSpPr>
          <p:cNvPr id="9" name="Straight Arrow Connector 8"/>
          <p:cNvCxnSpPr/>
          <p:nvPr/>
        </p:nvCxnSpPr>
        <p:spPr>
          <a:xfrm>
            <a:off x="2514600" y="2743200"/>
            <a:ext cx="2743200" cy="2590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87168" y="4060288"/>
            <a:ext cx="2694432" cy="1654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A03E940-C607-4FE4-B8B5-7A306EEF4A0E}"/>
                  </a:ext>
                </a:extLst>
              </p14:cNvPr>
              <p14:cNvContentPartPr/>
              <p14:nvPr/>
            </p14:nvContentPartPr>
            <p14:xfrm>
              <a:off x="5873760" y="1530360"/>
              <a:ext cx="360" cy="360"/>
            </p14:xfrm>
          </p:contentPart>
        </mc:Choice>
        <mc:Fallback xmlns="">
          <p:pic>
            <p:nvPicPr>
              <p:cNvPr id="3" name="Ink 2">
                <a:extLst>
                  <a:ext uri="{FF2B5EF4-FFF2-40B4-BE49-F238E27FC236}">
                    <a16:creationId xmlns:a16="http://schemas.microsoft.com/office/drawing/2014/main" id="{4A03E940-C607-4FE4-B8B5-7A306EEF4A0E}"/>
                  </a:ext>
                </a:extLst>
              </p:cNvPr>
              <p:cNvPicPr/>
              <p:nvPr/>
            </p:nvPicPr>
            <p:blipFill/>
            <p:spPr/>
          </p:pic>
        </mc:Fallback>
      </mc:AlternateContent>
    </p:spTree>
    <p:extLst>
      <p:ext uri="{BB962C8B-B14F-4D97-AF65-F5344CB8AC3E}">
        <p14:creationId xmlns:p14="http://schemas.microsoft.com/office/powerpoint/2010/main" val="26199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Embedding – The Big Picture</a:t>
            </a:r>
            <a:endParaRPr lang="en-US" dirty="0"/>
          </a:p>
        </p:txBody>
      </p:sp>
      <p:sp>
        <p:nvSpPr>
          <p:cNvPr id="18" name="Content Placeholder 17"/>
          <p:cNvSpPr>
            <a:spLocks noGrp="1"/>
          </p:cNvSpPr>
          <p:nvPr>
            <p:ph idx="1"/>
          </p:nvPr>
        </p:nvSpPr>
        <p:spPr>
          <a:xfrm>
            <a:off x="355600" y="1265259"/>
            <a:ext cx="8559800" cy="5181600"/>
          </a:xfrm>
        </p:spPr>
        <p:txBody>
          <a:bodyPr>
            <a:normAutofit/>
          </a:bodyPr>
          <a:lstStyle/>
          <a:p>
            <a:pPr marL="457200" indent="-514350">
              <a:spcBef>
                <a:spcPts val="400"/>
              </a:spcBef>
              <a:buFont typeface="+mj-lt"/>
              <a:buAutoNum type="arabicPeriod"/>
            </a:pPr>
            <a:r>
              <a:rPr lang="en-US" sz="1800" dirty="0"/>
              <a:t>User launches your app using a browser</a:t>
            </a:r>
          </a:p>
          <a:p>
            <a:pPr marL="514350" indent="-514350">
              <a:spcBef>
                <a:spcPts val="400"/>
              </a:spcBef>
              <a:buFont typeface="+mj-lt"/>
              <a:buAutoNum type="arabicPeriod"/>
            </a:pPr>
            <a:r>
              <a:rPr lang="en-US" sz="1800" dirty="0"/>
              <a:t>App authenticates with Azure Active Directory and obtains access token </a:t>
            </a:r>
          </a:p>
          <a:p>
            <a:pPr marL="514350" indent="-514350">
              <a:spcBef>
                <a:spcPts val="400"/>
              </a:spcBef>
              <a:buFont typeface="+mj-lt"/>
              <a:buAutoNum type="arabicPeriod"/>
            </a:pPr>
            <a:r>
              <a:rPr lang="en-US" sz="1800" dirty="0"/>
              <a:t>App uses access token to call to Power BI Service API</a:t>
            </a:r>
          </a:p>
          <a:p>
            <a:pPr marL="514350" indent="-514350">
              <a:spcBef>
                <a:spcPts val="400"/>
              </a:spcBef>
              <a:buFont typeface="+mj-lt"/>
              <a:buAutoNum type="arabicPeriod"/>
            </a:pPr>
            <a:r>
              <a:rPr lang="en-US" sz="1800" dirty="0"/>
              <a:t>App retrieves data for embedded resource and passes it to browser.</a:t>
            </a:r>
          </a:p>
          <a:p>
            <a:pPr marL="514350" indent="-514350">
              <a:spcBef>
                <a:spcPts val="400"/>
              </a:spcBef>
              <a:buFont typeface="+mj-lt"/>
              <a:buAutoNum type="arabicPeriod"/>
            </a:pPr>
            <a:r>
              <a:rPr lang="en-US" sz="1800" dirty="0"/>
              <a:t>Client-side code uses Power BI JavaScript API to create embedded resource</a:t>
            </a:r>
          </a:p>
          <a:p>
            <a:pPr marL="514350" indent="-514350">
              <a:spcBef>
                <a:spcPts val="400"/>
              </a:spcBef>
              <a:buFont typeface="+mj-lt"/>
              <a:buAutoNum type="arabicPeriod"/>
            </a:pPr>
            <a:r>
              <a:rPr lang="en-US" sz="1800" dirty="0"/>
              <a:t>Embedded resource session created between browser and Power BI service</a:t>
            </a:r>
          </a:p>
        </p:txBody>
      </p:sp>
      <p:sp>
        <p:nvSpPr>
          <p:cNvPr id="15" name="Rectangle 14"/>
          <p:cNvSpPr/>
          <p:nvPr/>
        </p:nvSpPr>
        <p:spPr>
          <a:xfrm>
            <a:off x="381000" y="3429000"/>
            <a:ext cx="7924800" cy="33051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9" name="Rectangle 8"/>
          <p:cNvSpPr/>
          <p:nvPr/>
        </p:nvSpPr>
        <p:spPr>
          <a:xfrm>
            <a:off x="773545" y="3886201"/>
            <a:ext cx="1631758" cy="1060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endParaRPr lang="en-US" sz="2000" dirty="0"/>
          </a:p>
        </p:txBody>
      </p:sp>
      <p:grpSp>
        <p:nvGrpSpPr>
          <p:cNvPr id="23" name="Group 22"/>
          <p:cNvGrpSpPr/>
          <p:nvPr/>
        </p:nvGrpSpPr>
        <p:grpSpPr>
          <a:xfrm>
            <a:off x="2486499" y="4990031"/>
            <a:ext cx="2873212" cy="1125817"/>
            <a:chOff x="2486499" y="4990029"/>
            <a:chExt cx="2873212" cy="1125817"/>
          </a:xfrm>
        </p:grpSpPr>
        <p:sp>
          <p:nvSpPr>
            <p:cNvPr id="30" name="Rectangle 29"/>
            <p:cNvSpPr/>
            <p:nvPr/>
          </p:nvSpPr>
          <p:spPr>
            <a:xfrm>
              <a:off x="3602433" y="5215733"/>
              <a:ext cx="175727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App </a:t>
              </a:r>
            </a:p>
          </p:txBody>
        </p:sp>
        <p:cxnSp>
          <p:nvCxnSpPr>
            <p:cNvPr id="27" name="Straight Arrow Connector 26"/>
            <p:cNvCxnSpPr/>
            <p:nvPr/>
          </p:nvCxnSpPr>
          <p:spPr>
            <a:xfrm>
              <a:off x="2486499" y="4990029"/>
              <a:ext cx="1034737" cy="67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917740" y="5237681"/>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9F002D"/>
                  </a:solidFill>
                </a:rPr>
                <a:t>1</a:t>
              </a:r>
            </a:p>
          </p:txBody>
        </p:sp>
      </p:grpSp>
      <p:grpSp>
        <p:nvGrpSpPr>
          <p:cNvPr id="24" name="Group 23"/>
          <p:cNvGrpSpPr/>
          <p:nvPr/>
        </p:nvGrpSpPr>
        <p:grpSpPr>
          <a:xfrm>
            <a:off x="5417536" y="5698001"/>
            <a:ext cx="2734402" cy="944040"/>
            <a:chOff x="5417536" y="5698001"/>
            <a:chExt cx="2734402" cy="944040"/>
          </a:xfrm>
        </p:grpSpPr>
        <p:sp>
          <p:nvSpPr>
            <p:cNvPr id="33" name="Rectangle 32"/>
            <p:cNvSpPr/>
            <p:nvPr/>
          </p:nvSpPr>
          <p:spPr>
            <a:xfrm>
              <a:off x="6520180" y="5741928"/>
              <a:ext cx="1631758"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AD</a:t>
              </a:r>
            </a:p>
          </p:txBody>
        </p:sp>
        <p:cxnSp>
          <p:nvCxnSpPr>
            <p:cNvPr id="39" name="Straight Arrow Connector 38"/>
            <p:cNvCxnSpPr/>
            <p:nvPr/>
          </p:nvCxnSpPr>
          <p:spPr>
            <a:xfrm>
              <a:off x="5430838" y="5698001"/>
              <a:ext cx="1048477" cy="380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5417536" y="5840517"/>
              <a:ext cx="1035040" cy="382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800697" y="5800297"/>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9F002D"/>
                  </a:solidFill>
                </a:rPr>
                <a:t>2</a:t>
              </a:r>
            </a:p>
          </p:txBody>
        </p:sp>
      </p:grpSp>
      <p:sp>
        <p:nvSpPr>
          <p:cNvPr id="31" name="Rectangle 30"/>
          <p:cNvSpPr/>
          <p:nvPr/>
        </p:nvSpPr>
        <p:spPr>
          <a:xfrm>
            <a:off x="6577193" y="3686438"/>
            <a:ext cx="1631758" cy="1176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grpSp>
        <p:nvGrpSpPr>
          <p:cNvPr id="32" name="Group 31"/>
          <p:cNvGrpSpPr/>
          <p:nvPr/>
        </p:nvGrpSpPr>
        <p:grpSpPr>
          <a:xfrm>
            <a:off x="5410202" y="4794769"/>
            <a:ext cx="1085797" cy="732441"/>
            <a:chOff x="5410200" y="4794767"/>
            <a:chExt cx="1085797" cy="732441"/>
          </a:xfrm>
        </p:grpSpPr>
        <p:cxnSp>
          <p:nvCxnSpPr>
            <p:cNvPr id="52" name="Straight Arrow Connector 51"/>
            <p:cNvCxnSpPr/>
            <p:nvPr/>
          </p:nvCxnSpPr>
          <p:spPr>
            <a:xfrm flipV="1">
              <a:off x="5410200" y="4794767"/>
              <a:ext cx="1085797" cy="732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009258" y="4867206"/>
              <a:ext cx="304801" cy="3048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9F002D"/>
                  </a:solidFill>
                </a:rPr>
                <a:t>3</a:t>
              </a:r>
            </a:p>
          </p:txBody>
        </p:sp>
      </p:grpSp>
      <p:grpSp>
        <p:nvGrpSpPr>
          <p:cNvPr id="26" name="Group 25"/>
          <p:cNvGrpSpPr/>
          <p:nvPr/>
        </p:nvGrpSpPr>
        <p:grpSpPr>
          <a:xfrm>
            <a:off x="2556825" y="4536028"/>
            <a:ext cx="3895752" cy="813163"/>
            <a:chOff x="2556825" y="4536026"/>
            <a:chExt cx="3895752" cy="813163"/>
          </a:xfrm>
        </p:grpSpPr>
        <p:cxnSp>
          <p:nvCxnSpPr>
            <p:cNvPr id="53" name="Straight Arrow Connector 52"/>
            <p:cNvCxnSpPr/>
            <p:nvPr/>
          </p:nvCxnSpPr>
          <p:spPr>
            <a:xfrm flipH="1">
              <a:off x="5417536" y="4536026"/>
              <a:ext cx="1035041" cy="718216"/>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579841" y="4883169"/>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50000"/>
                    </a:schemeClr>
                  </a:solidFill>
                </a:rPr>
                <a:t>4</a:t>
              </a:r>
            </a:p>
          </p:txBody>
        </p:sp>
        <p:cxnSp>
          <p:nvCxnSpPr>
            <p:cNvPr id="60" name="Straight Arrow Connector 59"/>
            <p:cNvCxnSpPr/>
            <p:nvPr/>
          </p:nvCxnSpPr>
          <p:spPr>
            <a:xfrm flipH="1" flipV="1">
              <a:off x="2556825" y="4714350"/>
              <a:ext cx="978467" cy="634839"/>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782811" y="4809055"/>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50000"/>
                    </a:schemeClr>
                  </a:solidFill>
                </a:rPr>
                <a:t>4</a:t>
              </a:r>
            </a:p>
          </p:txBody>
        </p:sp>
      </p:grpSp>
      <p:grpSp>
        <p:nvGrpSpPr>
          <p:cNvPr id="29" name="Group 28"/>
          <p:cNvGrpSpPr/>
          <p:nvPr/>
        </p:nvGrpSpPr>
        <p:grpSpPr>
          <a:xfrm>
            <a:off x="2710105" y="4148154"/>
            <a:ext cx="3742473" cy="304800"/>
            <a:chOff x="2797848" y="4148154"/>
            <a:chExt cx="3654728" cy="304800"/>
          </a:xfrm>
        </p:grpSpPr>
        <p:cxnSp>
          <p:nvCxnSpPr>
            <p:cNvPr id="66" name="Straight Arrow Connector 65"/>
            <p:cNvCxnSpPr/>
            <p:nvPr/>
          </p:nvCxnSpPr>
          <p:spPr>
            <a:xfrm flipV="1">
              <a:off x="2797848" y="4274088"/>
              <a:ext cx="3654728" cy="52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171828" y="4148154"/>
              <a:ext cx="304801" cy="304800"/>
            </a:xfrm>
            <a:prstGeom prst="ellipse">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9F002D"/>
                  </a:solidFill>
                </a:rPr>
                <a:t>6</a:t>
              </a:r>
            </a:p>
          </p:txBody>
        </p:sp>
      </p:grpSp>
      <p:grpSp>
        <p:nvGrpSpPr>
          <p:cNvPr id="34" name="Group 33"/>
          <p:cNvGrpSpPr/>
          <p:nvPr/>
        </p:nvGrpSpPr>
        <p:grpSpPr>
          <a:xfrm>
            <a:off x="2514602" y="3516763"/>
            <a:ext cx="565843" cy="608466"/>
            <a:chOff x="2398265" y="3516763"/>
            <a:chExt cx="565843" cy="608466"/>
          </a:xfrm>
        </p:grpSpPr>
        <p:sp>
          <p:nvSpPr>
            <p:cNvPr id="19" name="Freeform: Shape 18"/>
            <p:cNvSpPr/>
            <p:nvPr/>
          </p:nvSpPr>
          <p:spPr>
            <a:xfrm>
              <a:off x="2398265" y="3686436"/>
              <a:ext cx="540443" cy="438793"/>
            </a:xfrm>
            <a:custGeom>
              <a:avLst/>
              <a:gdLst>
                <a:gd name="connsiteX0" fmla="*/ 0 w 244776"/>
                <a:gd name="connsiteY0" fmla="*/ 126439 h 222795"/>
                <a:gd name="connsiteX1" fmla="*/ 46593 w 244776"/>
                <a:gd name="connsiteY1" fmla="*/ 15779 h 222795"/>
                <a:gd name="connsiteX2" fmla="*/ 157253 w 244776"/>
                <a:gd name="connsiteY2" fmla="*/ 9955 h 222795"/>
                <a:gd name="connsiteX3" fmla="*/ 244616 w 244776"/>
                <a:gd name="connsiteY3" fmla="*/ 103142 h 222795"/>
                <a:gd name="connsiteX4" fmla="*/ 180550 w 244776"/>
                <a:gd name="connsiteY4" fmla="*/ 207977 h 222795"/>
                <a:gd name="connsiteX5" fmla="*/ 168902 w 244776"/>
                <a:gd name="connsiteY5" fmla="*/ 219626 h 22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776" h="222795">
                  <a:moveTo>
                    <a:pt x="0" y="126439"/>
                  </a:moveTo>
                  <a:cubicBezTo>
                    <a:pt x="10192" y="80816"/>
                    <a:pt x="20384" y="35193"/>
                    <a:pt x="46593" y="15779"/>
                  </a:cubicBezTo>
                  <a:cubicBezTo>
                    <a:pt x="72802" y="-3635"/>
                    <a:pt x="124249" y="-4605"/>
                    <a:pt x="157253" y="9955"/>
                  </a:cubicBezTo>
                  <a:cubicBezTo>
                    <a:pt x="190257" y="24515"/>
                    <a:pt x="240733" y="70138"/>
                    <a:pt x="244616" y="103142"/>
                  </a:cubicBezTo>
                  <a:cubicBezTo>
                    <a:pt x="248499" y="136146"/>
                    <a:pt x="180550" y="207977"/>
                    <a:pt x="180550" y="207977"/>
                  </a:cubicBezTo>
                  <a:cubicBezTo>
                    <a:pt x="167931" y="227391"/>
                    <a:pt x="168416" y="223508"/>
                    <a:pt x="168902" y="219626"/>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2659307" y="3516763"/>
              <a:ext cx="304801" cy="304800"/>
            </a:xfrm>
            <a:prstGeom prst="ellipse">
              <a:avLst/>
            </a:prstGeom>
            <a:solidFill>
              <a:schemeClr val="bg1"/>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50000"/>
                    </a:schemeClr>
                  </a:solidFill>
                </a:rPr>
                <a:t>5</a:t>
              </a:r>
            </a:p>
          </p:txBody>
        </p:sp>
      </p:grpSp>
      <p:sp>
        <p:nvSpPr>
          <p:cNvPr id="20" name="Rectangle 19"/>
          <p:cNvSpPr/>
          <p:nvPr/>
        </p:nvSpPr>
        <p:spPr>
          <a:xfrm>
            <a:off x="2024303" y="3985763"/>
            <a:ext cx="685800" cy="6296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90000"/>
                    <a:lumOff val="10000"/>
                  </a:schemeClr>
                </a:solidFill>
              </a:rPr>
              <a:t>iFrame</a:t>
            </a:r>
            <a:endParaRPr lang="en-US" sz="1200" dirty="0">
              <a:solidFill>
                <a:schemeClr val="tx2">
                  <a:lumMod val="90000"/>
                  <a:lumOff val="10000"/>
                </a:schemeClr>
              </a:solidFill>
            </a:endParaRPr>
          </a:p>
        </p:txBody>
      </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44D3-369A-4BA8-A638-DAED681BCA0E}"/>
              </a:ext>
            </a:extLst>
          </p:cNvPr>
          <p:cNvSpPr>
            <a:spLocks noGrp="1"/>
          </p:cNvSpPr>
          <p:nvPr>
            <p:ph type="title"/>
          </p:nvPr>
        </p:nvSpPr>
        <p:spPr/>
        <p:txBody>
          <a:bodyPr/>
          <a:lstStyle/>
          <a:p>
            <a:r>
              <a:rPr lang="en-US" dirty="0"/>
              <a:t>Loading an Embedded Report</a:t>
            </a:r>
          </a:p>
        </p:txBody>
      </p:sp>
      <p:pic>
        <p:nvPicPr>
          <p:cNvPr id="4" name="Picture 3">
            <a:extLst>
              <a:ext uri="{FF2B5EF4-FFF2-40B4-BE49-F238E27FC236}">
                <a16:creationId xmlns:a16="http://schemas.microsoft.com/office/drawing/2014/main" id="{C8A74216-49A6-4AFB-96D0-BECA7F4CD7D8}"/>
              </a:ext>
            </a:extLst>
          </p:cNvPr>
          <p:cNvPicPr>
            <a:picLocks noChangeAspect="1"/>
          </p:cNvPicPr>
          <p:nvPr/>
        </p:nvPicPr>
        <p:blipFill>
          <a:blip r:embed="rId2"/>
          <a:stretch>
            <a:fillRect/>
          </a:stretch>
        </p:blipFill>
        <p:spPr>
          <a:xfrm>
            <a:off x="174564" y="1371600"/>
            <a:ext cx="8566272" cy="5105400"/>
          </a:xfrm>
          <a:prstGeom prst="rect">
            <a:avLst/>
          </a:prstGeom>
          <a:solidFill>
            <a:schemeClr val="tx1">
              <a:lumMod val="50000"/>
              <a:lumOff val="50000"/>
            </a:schemeClr>
          </a:solidFill>
          <a:ln>
            <a:solidFill>
              <a:schemeClr val="tx1">
                <a:lumMod val="50000"/>
                <a:lumOff val="50000"/>
              </a:schemeClr>
            </a:solidFill>
          </a:ln>
        </p:spPr>
      </p:pic>
    </p:spTree>
    <p:extLst>
      <p:ext uri="{BB962C8B-B14F-4D97-AF65-F5344CB8AC3E}">
        <p14:creationId xmlns:p14="http://schemas.microsoft.com/office/powerpoint/2010/main" val="644126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44D3-369A-4BA8-A638-DAED681BCA0E}"/>
              </a:ext>
            </a:extLst>
          </p:cNvPr>
          <p:cNvSpPr>
            <a:spLocks noGrp="1"/>
          </p:cNvSpPr>
          <p:nvPr>
            <p:ph type="title"/>
          </p:nvPr>
        </p:nvSpPr>
        <p:spPr/>
        <p:txBody>
          <a:bodyPr/>
          <a:lstStyle/>
          <a:p>
            <a:r>
              <a:rPr lang="en-US" dirty="0"/>
              <a:t>Embedded Report Options</a:t>
            </a:r>
          </a:p>
        </p:txBody>
      </p:sp>
      <p:pic>
        <p:nvPicPr>
          <p:cNvPr id="4" name="Picture 3">
            <a:extLst>
              <a:ext uri="{FF2B5EF4-FFF2-40B4-BE49-F238E27FC236}">
                <a16:creationId xmlns:a16="http://schemas.microsoft.com/office/drawing/2014/main" id="{C8A74216-49A6-4AFB-96D0-BECA7F4CD7D8}"/>
              </a:ext>
            </a:extLst>
          </p:cNvPr>
          <p:cNvPicPr>
            <a:picLocks noChangeAspect="1"/>
          </p:cNvPicPr>
          <p:nvPr/>
        </p:nvPicPr>
        <p:blipFill rotWithShape="1">
          <a:blip r:embed="rId2"/>
          <a:srcRect t="29851" r="37101" b="7462"/>
          <a:stretch/>
        </p:blipFill>
        <p:spPr>
          <a:xfrm>
            <a:off x="124690" y="1955802"/>
            <a:ext cx="5049826" cy="2999509"/>
          </a:xfrm>
          <a:prstGeom prst="rect">
            <a:avLst/>
          </a:prstGeom>
          <a:solidFill>
            <a:schemeClr val="tx1">
              <a:lumMod val="50000"/>
              <a:lumOff val="50000"/>
            </a:schemeClr>
          </a:solidFill>
          <a:ln>
            <a:solidFill>
              <a:schemeClr val="tx1">
                <a:lumMod val="50000"/>
                <a:lumOff val="50000"/>
              </a:schemeClr>
            </a:solidFill>
          </a:ln>
        </p:spPr>
      </p:pic>
      <p:grpSp>
        <p:nvGrpSpPr>
          <p:cNvPr id="18" name="Group 17">
            <a:extLst>
              <a:ext uri="{FF2B5EF4-FFF2-40B4-BE49-F238E27FC236}">
                <a16:creationId xmlns:a16="http://schemas.microsoft.com/office/drawing/2014/main" id="{64843649-D660-444C-8D8E-171E5432F6CA}"/>
              </a:ext>
            </a:extLst>
          </p:cNvPr>
          <p:cNvGrpSpPr/>
          <p:nvPr/>
        </p:nvGrpSpPr>
        <p:grpSpPr>
          <a:xfrm>
            <a:off x="4267202" y="2537690"/>
            <a:ext cx="4588163" cy="1066800"/>
            <a:chOff x="4267200" y="2537690"/>
            <a:chExt cx="4588163" cy="1066800"/>
          </a:xfrm>
        </p:grpSpPr>
        <p:sp>
          <p:nvSpPr>
            <p:cNvPr id="6" name="Rectangle 5">
              <a:extLst>
                <a:ext uri="{FF2B5EF4-FFF2-40B4-BE49-F238E27FC236}">
                  <a16:creationId xmlns:a16="http://schemas.microsoft.com/office/drawing/2014/main" id="{D6B2C5A5-1834-4047-9C08-4EA1D4B109B7}"/>
                </a:ext>
              </a:extLst>
            </p:cNvPr>
            <p:cNvSpPr/>
            <p:nvPr/>
          </p:nvSpPr>
          <p:spPr>
            <a:xfrm>
              <a:off x="4932218" y="2537690"/>
              <a:ext cx="3923145" cy="1066800"/>
            </a:xfrm>
            <a:prstGeom prst="rect">
              <a:avLst/>
            </a:prstGeom>
            <a:solidFill>
              <a:schemeClr val="accent2">
                <a:lumMod val="20000"/>
                <a:lumOff val="80000"/>
              </a:schemeClr>
            </a:solid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87451D"/>
                  </a:solidFill>
                </a:rPr>
                <a:t>Read: </a:t>
              </a:r>
              <a:r>
                <a:rPr lang="en-US" sz="1200" dirty="0">
                  <a:solidFill>
                    <a:srgbClr val="87451D"/>
                  </a:solidFill>
                </a:rPr>
                <a:t>Allows view report only.</a:t>
              </a:r>
            </a:p>
            <a:p>
              <a:r>
                <a:rPr lang="en-US" sz="1200" b="1" dirty="0" err="1">
                  <a:solidFill>
                    <a:srgbClr val="87451D"/>
                  </a:solidFill>
                </a:rPr>
                <a:t>ReadWrite</a:t>
              </a:r>
              <a:r>
                <a:rPr lang="en-US" sz="1200" b="1" dirty="0">
                  <a:solidFill>
                    <a:srgbClr val="87451D"/>
                  </a:solidFill>
                </a:rPr>
                <a:t>: </a:t>
              </a:r>
              <a:r>
                <a:rPr lang="en-US" sz="1200" dirty="0">
                  <a:solidFill>
                    <a:srgbClr val="87451D"/>
                  </a:solidFill>
                </a:rPr>
                <a:t>Allows view, Edit and Save report.</a:t>
              </a:r>
            </a:p>
            <a:p>
              <a:r>
                <a:rPr lang="en-US" sz="1200" b="1" dirty="0">
                  <a:solidFill>
                    <a:srgbClr val="87451D"/>
                  </a:solidFill>
                </a:rPr>
                <a:t>Copy:</a:t>
              </a:r>
              <a:r>
                <a:rPr lang="en-US" sz="1200" dirty="0">
                  <a:solidFill>
                    <a:srgbClr val="87451D"/>
                  </a:solidFill>
                </a:rPr>
                <a:t> Allows Save a copy of a report using Save As.</a:t>
              </a:r>
            </a:p>
            <a:p>
              <a:r>
                <a:rPr lang="en-US" sz="1200" b="1" dirty="0">
                  <a:solidFill>
                    <a:srgbClr val="87451D"/>
                  </a:solidFill>
                </a:rPr>
                <a:t>Create:</a:t>
              </a:r>
              <a:r>
                <a:rPr lang="en-US" sz="1200" dirty="0">
                  <a:solidFill>
                    <a:srgbClr val="87451D"/>
                  </a:solidFill>
                </a:rPr>
                <a:t> Allows creating a new report.</a:t>
              </a:r>
            </a:p>
            <a:p>
              <a:r>
                <a:rPr lang="en-US" sz="1200" b="1" dirty="0">
                  <a:solidFill>
                    <a:srgbClr val="87451D"/>
                  </a:solidFill>
                </a:rPr>
                <a:t>All:</a:t>
              </a:r>
              <a:r>
                <a:rPr lang="en-US" sz="1200" dirty="0">
                  <a:solidFill>
                    <a:srgbClr val="87451D"/>
                  </a:solidFill>
                </a:rPr>
                <a:t> Allows everything.</a:t>
              </a:r>
            </a:p>
          </p:txBody>
        </p:sp>
        <p:cxnSp>
          <p:nvCxnSpPr>
            <p:cNvPr id="8" name="Straight Arrow Connector 7">
              <a:extLst>
                <a:ext uri="{FF2B5EF4-FFF2-40B4-BE49-F238E27FC236}">
                  <a16:creationId xmlns:a16="http://schemas.microsoft.com/office/drawing/2014/main" id="{D81F6FC5-FA72-4EA0-9700-6BEB414831D8}"/>
                </a:ext>
              </a:extLst>
            </p:cNvPr>
            <p:cNvCxnSpPr>
              <a:cxnSpLocks/>
            </p:cNvCxnSpPr>
            <p:nvPr/>
          </p:nvCxnSpPr>
          <p:spPr>
            <a:xfrm flipV="1">
              <a:off x="4267200" y="3186546"/>
              <a:ext cx="554182" cy="267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E21ACC4-CF2F-4A5B-BC12-C677AC1DD075}"/>
              </a:ext>
            </a:extLst>
          </p:cNvPr>
          <p:cNvGrpSpPr/>
          <p:nvPr/>
        </p:nvGrpSpPr>
        <p:grpSpPr>
          <a:xfrm>
            <a:off x="3703784" y="3703782"/>
            <a:ext cx="4570845" cy="607290"/>
            <a:chOff x="3703782" y="3703782"/>
            <a:chExt cx="4570845" cy="607290"/>
          </a:xfrm>
        </p:grpSpPr>
        <p:sp>
          <p:nvSpPr>
            <p:cNvPr id="5" name="Rectangle 4">
              <a:extLst>
                <a:ext uri="{FF2B5EF4-FFF2-40B4-BE49-F238E27FC236}">
                  <a16:creationId xmlns:a16="http://schemas.microsoft.com/office/drawing/2014/main" id="{0A8710D3-0989-4BF5-ABD2-3D8E892D835C}"/>
                </a:ext>
              </a:extLst>
            </p:cNvPr>
            <p:cNvSpPr/>
            <p:nvPr/>
          </p:nvSpPr>
          <p:spPr>
            <a:xfrm>
              <a:off x="5379027" y="3777672"/>
              <a:ext cx="2895600" cy="533400"/>
            </a:xfrm>
            <a:prstGeom prst="rect">
              <a:avLst/>
            </a:prstGeom>
            <a:solidFill>
              <a:schemeClr val="accent2">
                <a:lumMod val="20000"/>
                <a:lumOff val="80000"/>
              </a:schemeClr>
            </a:solid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87451D"/>
                  </a:solidFill>
                </a:rPr>
                <a:t>View</a:t>
              </a:r>
              <a:r>
                <a:rPr lang="en-US" sz="1200" dirty="0">
                  <a:solidFill>
                    <a:srgbClr val="87451D"/>
                  </a:solidFill>
                </a:rPr>
                <a:t> - Opens report in View mode.</a:t>
              </a:r>
            </a:p>
            <a:p>
              <a:r>
                <a:rPr lang="en-US" sz="1200" b="1" dirty="0">
                  <a:solidFill>
                    <a:srgbClr val="87451D"/>
                  </a:solidFill>
                </a:rPr>
                <a:t>Edit</a:t>
              </a:r>
              <a:r>
                <a:rPr lang="en-US" sz="1200" dirty="0">
                  <a:solidFill>
                    <a:srgbClr val="87451D"/>
                  </a:solidFill>
                </a:rPr>
                <a:t> - Opens report in Edit mode.</a:t>
              </a:r>
            </a:p>
          </p:txBody>
        </p:sp>
        <p:cxnSp>
          <p:nvCxnSpPr>
            <p:cNvPr id="12" name="Straight Arrow Connector 11">
              <a:extLst>
                <a:ext uri="{FF2B5EF4-FFF2-40B4-BE49-F238E27FC236}">
                  <a16:creationId xmlns:a16="http://schemas.microsoft.com/office/drawing/2014/main" id="{BCC0950A-EAD5-49AF-9D15-5CCB261E94FC}"/>
                </a:ext>
              </a:extLst>
            </p:cNvPr>
            <p:cNvCxnSpPr>
              <a:cxnSpLocks/>
            </p:cNvCxnSpPr>
            <p:nvPr/>
          </p:nvCxnSpPr>
          <p:spPr>
            <a:xfrm>
              <a:off x="3703782" y="3703782"/>
              <a:ext cx="1616363" cy="332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2673153-1132-4390-9255-4EDDE0C6AEDC}"/>
              </a:ext>
            </a:extLst>
          </p:cNvPr>
          <p:cNvGrpSpPr/>
          <p:nvPr/>
        </p:nvGrpSpPr>
        <p:grpSpPr>
          <a:xfrm>
            <a:off x="2950444" y="3878119"/>
            <a:ext cx="5981121" cy="1383147"/>
            <a:chOff x="2950442" y="3878117"/>
            <a:chExt cx="5981121" cy="1383147"/>
          </a:xfrm>
        </p:grpSpPr>
        <p:sp>
          <p:nvSpPr>
            <p:cNvPr id="7" name="Rectangle 6">
              <a:extLst>
                <a:ext uri="{FF2B5EF4-FFF2-40B4-BE49-F238E27FC236}">
                  <a16:creationId xmlns:a16="http://schemas.microsoft.com/office/drawing/2014/main" id="{B7018F36-5B09-4CDC-815F-BA523FD28336}"/>
                </a:ext>
              </a:extLst>
            </p:cNvPr>
            <p:cNvSpPr/>
            <p:nvPr/>
          </p:nvSpPr>
          <p:spPr>
            <a:xfrm>
              <a:off x="5410200" y="4495800"/>
              <a:ext cx="3521363" cy="765464"/>
            </a:xfrm>
            <a:prstGeom prst="rect">
              <a:avLst/>
            </a:prstGeom>
            <a:solidFill>
              <a:schemeClr val="accent2">
                <a:lumMod val="20000"/>
                <a:lumOff val="80000"/>
              </a:schemeClr>
            </a:solidFill>
            <a:ln w="6350">
              <a:solidFill>
                <a:srgbClr val="874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rgbClr val="87451D"/>
                  </a:solidFill>
                </a:rPr>
                <a:t>fitToWidth</a:t>
              </a:r>
              <a:r>
                <a:rPr lang="en-US" sz="1200" b="1" dirty="0">
                  <a:solidFill>
                    <a:srgbClr val="87451D"/>
                  </a:solidFill>
                </a:rPr>
                <a:t>:</a:t>
              </a:r>
              <a:r>
                <a:rPr lang="en-US" sz="1200" dirty="0">
                  <a:solidFill>
                    <a:srgbClr val="87451D"/>
                  </a:solidFill>
                </a:rPr>
                <a:t> Fit to width of host HTML element.</a:t>
              </a:r>
            </a:p>
            <a:p>
              <a:r>
                <a:rPr lang="en-US" sz="1200" b="1" dirty="0" err="1">
                  <a:solidFill>
                    <a:srgbClr val="87451D"/>
                  </a:solidFill>
                </a:rPr>
                <a:t>oneColumn</a:t>
              </a:r>
              <a:r>
                <a:rPr lang="en-US" sz="1200" b="1" dirty="0">
                  <a:solidFill>
                    <a:srgbClr val="87451D"/>
                  </a:solidFill>
                </a:rPr>
                <a:t>: </a:t>
              </a:r>
              <a:r>
                <a:rPr lang="en-US" sz="1200" dirty="0">
                  <a:solidFill>
                    <a:srgbClr val="87451D"/>
                  </a:solidFill>
                </a:rPr>
                <a:t>Opens in single column.</a:t>
              </a:r>
            </a:p>
            <a:p>
              <a:r>
                <a:rPr lang="en-US" sz="1200" b="1" dirty="0" err="1">
                  <a:solidFill>
                    <a:srgbClr val="87451D"/>
                  </a:solidFill>
                </a:rPr>
                <a:t>actualSize</a:t>
              </a:r>
              <a:r>
                <a:rPr lang="en-US" sz="1200" dirty="0">
                  <a:solidFill>
                    <a:srgbClr val="87451D"/>
                  </a:solidFill>
                </a:rPr>
                <a:t>: Actual size as designed in report</a:t>
              </a:r>
            </a:p>
          </p:txBody>
        </p:sp>
        <p:cxnSp>
          <p:nvCxnSpPr>
            <p:cNvPr id="16" name="Straight Arrow Connector 15">
              <a:extLst>
                <a:ext uri="{FF2B5EF4-FFF2-40B4-BE49-F238E27FC236}">
                  <a16:creationId xmlns:a16="http://schemas.microsoft.com/office/drawing/2014/main" id="{75622DCD-4B41-4F0A-AE98-7341847B80D1}"/>
                </a:ext>
              </a:extLst>
            </p:cNvPr>
            <p:cNvCxnSpPr>
              <a:cxnSpLocks/>
            </p:cNvCxnSpPr>
            <p:nvPr/>
          </p:nvCxnSpPr>
          <p:spPr>
            <a:xfrm>
              <a:off x="2950442" y="3878117"/>
              <a:ext cx="2406649" cy="887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419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PowerBiEmbeddedScratchpad</a:t>
            </a:r>
            <a:r>
              <a:rPr lang="en-US" dirty="0"/>
              <a:t> Sample</a:t>
            </a:r>
          </a:p>
        </p:txBody>
      </p:sp>
      <p:sp>
        <p:nvSpPr>
          <p:cNvPr id="3" name="Content Placeholder 2"/>
          <p:cNvSpPr>
            <a:spLocks noGrp="1"/>
          </p:cNvSpPr>
          <p:nvPr>
            <p:ph idx="1"/>
          </p:nvPr>
        </p:nvSpPr>
        <p:spPr>
          <a:xfrm>
            <a:off x="457200" y="1371600"/>
            <a:ext cx="8382000" cy="5181600"/>
          </a:xfrm>
        </p:spPr>
        <p:txBody>
          <a:bodyPr>
            <a:normAutofit/>
          </a:bodyPr>
          <a:lstStyle/>
          <a:p>
            <a:pPr marL="0" indent="0">
              <a:buNone/>
            </a:pPr>
            <a:r>
              <a:rPr lang="en-US" sz="1800" b="1" dirty="0">
                <a:hlinkClick r:id="rId2"/>
              </a:rPr>
              <a:t>https://github.com/CriticalPathTraining/PowerBiEmbeddedScratchpad</a:t>
            </a:r>
            <a:r>
              <a:rPr lang="en-US" sz="1800" b="1" dirty="0"/>
              <a:t> </a:t>
            </a:r>
          </a:p>
        </p:txBody>
      </p:sp>
      <p:pic>
        <p:nvPicPr>
          <p:cNvPr id="5" name="Picture 4">
            <a:extLst>
              <a:ext uri="{FF2B5EF4-FFF2-40B4-BE49-F238E27FC236}">
                <a16:creationId xmlns:a16="http://schemas.microsoft.com/office/drawing/2014/main" id="{CE619EAA-E2CC-498E-AE88-B839E6D90E3F}"/>
              </a:ext>
            </a:extLst>
          </p:cNvPr>
          <p:cNvPicPr>
            <a:picLocks noChangeAspect="1"/>
          </p:cNvPicPr>
          <p:nvPr/>
        </p:nvPicPr>
        <p:blipFill>
          <a:blip r:embed="rId3"/>
          <a:stretch>
            <a:fillRect/>
          </a:stretch>
        </p:blipFill>
        <p:spPr>
          <a:xfrm>
            <a:off x="662725" y="1981200"/>
            <a:ext cx="7970949" cy="4212234"/>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816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Power BI Embedded </a:t>
            </a:r>
            <a:r>
              <a:rPr lang="en-US" sz="2400"/>
              <a:t>Scratchpad App</a:t>
            </a:r>
            <a:endParaRPr lang="en-US" sz="2400" dirty="0"/>
          </a:p>
        </p:txBody>
      </p:sp>
    </p:spTree>
    <p:extLst>
      <p:ext uri="{BB962C8B-B14F-4D97-AF65-F5344CB8AC3E}">
        <p14:creationId xmlns:p14="http://schemas.microsoft.com/office/powerpoint/2010/main" val="1644673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BI Embedding Fundamentals</a:t>
            </a:r>
          </a:p>
          <a:p>
            <a:pPr>
              <a:buFont typeface="Wingdings" panose="05000000000000000000" pitchFamily="2" charset="2"/>
              <a:buChar char="ü"/>
            </a:pPr>
            <a:r>
              <a:rPr lang="en-US" dirty="0"/>
              <a:t>App Workspaces and Dedicated Capacities</a:t>
            </a:r>
          </a:p>
          <a:p>
            <a:pPr>
              <a:buFont typeface="Wingdings" panose="05000000000000000000" pitchFamily="2" charset="2"/>
              <a:buChar char="ü"/>
            </a:pPr>
            <a:r>
              <a:rPr lang="en-US" dirty="0"/>
              <a:t>Authentication with Azure Active Directory</a:t>
            </a:r>
          </a:p>
          <a:p>
            <a:pPr>
              <a:buFont typeface="Wingdings" panose="05000000000000000000" pitchFamily="2" charset="2"/>
              <a:buChar char="ü"/>
            </a:pPr>
            <a:r>
              <a:rPr lang="en-US" dirty="0"/>
              <a:t>Programming with Power BI Service API</a:t>
            </a:r>
          </a:p>
          <a:p>
            <a:pPr>
              <a:buFont typeface="Wingdings" panose="05000000000000000000" pitchFamily="2" charset="2"/>
              <a:buChar char="ü"/>
            </a:pPr>
            <a:r>
              <a:rPr lang="en-US" dirty="0"/>
              <a:t>Working with Embeddable Resources</a:t>
            </a:r>
          </a:p>
          <a:p>
            <a:pPr>
              <a:buFont typeface="Wingdings" panose="05000000000000000000" pitchFamily="2" charset="2"/>
              <a:buChar char="ü"/>
            </a:pPr>
            <a:r>
              <a:rPr lang="en-US" dirty="0"/>
              <a:t>Embedding with Power BI JavaScript API</a:t>
            </a:r>
          </a:p>
        </p:txBody>
      </p:sp>
    </p:spTree>
    <p:extLst>
      <p:ext uri="{BB962C8B-B14F-4D97-AF65-F5344CB8AC3E}">
        <p14:creationId xmlns:p14="http://schemas.microsoft.com/office/powerpoint/2010/main" val="160324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Party Embedding</a:t>
            </a:r>
          </a:p>
        </p:txBody>
      </p:sp>
      <p:sp>
        <p:nvSpPr>
          <p:cNvPr id="18" name="Content Placeholder 17"/>
          <p:cNvSpPr>
            <a:spLocks noGrp="1"/>
          </p:cNvSpPr>
          <p:nvPr>
            <p:ph idx="1"/>
          </p:nvPr>
        </p:nvSpPr>
        <p:spPr/>
        <p:txBody>
          <a:bodyPr/>
          <a:lstStyle/>
          <a:p>
            <a:r>
              <a:rPr lang="en-US" dirty="0"/>
              <a:t>App authenticates current user with Azure AD</a:t>
            </a:r>
          </a:p>
          <a:p>
            <a:pPr lvl="1"/>
            <a:r>
              <a:rPr lang="en-US" dirty="0"/>
              <a:t>Your code accesses Power BI Service as current user</a:t>
            </a:r>
          </a:p>
          <a:p>
            <a:pPr lvl="1"/>
            <a:r>
              <a:rPr lang="en-US" dirty="0"/>
              <a:t>Embedding requires Azure AD access token for user</a:t>
            </a:r>
          </a:p>
          <a:p>
            <a:pPr lvl="1"/>
            <a:r>
              <a:rPr lang="en-US" dirty="0"/>
              <a:t>User requires Azure AD account and Power BI license</a:t>
            </a:r>
          </a:p>
          <a:p>
            <a:pPr lvl="1"/>
            <a:r>
              <a:rPr lang="en-US" dirty="0"/>
              <a:t>Your code has access to whatever user has access to</a:t>
            </a:r>
          </a:p>
          <a:p>
            <a:pPr lvl="1"/>
            <a:endParaRPr lang="en-US" dirty="0"/>
          </a:p>
        </p:txBody>
      </p:sp>
      <p:sp>
        <p:nvSpPr>
          <p:cNvPr id="7" name="Rectangle 6"/>
          <p:cNvSpPr/>
          <p:nvPr/>
        </p:nvSpPr>
        <p:spPr>
          <a:xfrm>
            <a:off x="609600" y="3922349"/>
            <a:ext cx="7924800" cy="2695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8" name="Rectangle 7"/>
          <p:cNvSpPr/>
          <p:nvPr/>
        </p:nvSpPr>
        <p:spPr>
          <a:xfrm>
            <a:off x="914400" y="5141551"/>
            <a:ext cx="1631758" cy="1176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endParaRPr lang="en-US" sz="2000" dirty="0"/>
          </a:p>
        </p:txBody>
      </p:sp>
      <p:sp>
        <p:nvSpPr>
          <p:cNvPr id="20" name="Rectangle 19"/>
          <p:cNvSpPr/>
          <p:nvPr/>
        </p:nvSpPr>
        <p:spPr>
          <a:xfrm>
            <a:off x="6724879" y="5163112"/>
            <a:ext cx="1631758" cy="1176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cxnSp>
        <p:nvCxnSpPr>
          <p:cNvPr id="32" name="Straight Arrow Connector 31"/>
          <p:cNvCxnSpPr>
            <a:stCxn id="37" idx="3"/>
          </p:cNvCxnSpPr>
          <p:nvPr/>
        </p:nvCxnSpPr>
        <p:spPr>
          <a:xfrm>
            <a:off x="3200400" y="5751149"/>
            <a:ext cx="3388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70500" y="5370149"/>
            <a:ext cx="8299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90000"/>
                    <a:lumOff val="10000"/>
                  </a:schemeClr>
                </a:solidFill>
              </a:rPr>
              <a:t>iFrame</a:t>
            </a:r>
            <a:endParaRPr lang="en-US" sz="1400" b="1" dirty="0">
              <a:solidFill>
                <a:schemeClr val="tx2">
                  <a:lumMod val="90000"/>
                  <a:lumOff val="10000"/>
                </a:schemeClr>
              </a:solidFill>
            </a:endParaRPr>
          </a:p>
        </p:txBody>
      </p:sp>
      <p:sp>
        <p:nvSpPr>
          <p:cNvPr id="38" name="Rectangle 37"/>
          <p:cNvSpPr/>
          <p:nvPr/>
        </p:nvSpPr>
        <p:spPr>
          <a:xfrm>
            <a:off x="2971800" y="4150949"/>
            <a:ext cx="3200400" cy="609600"/>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400" dirty="0">
                <a:solidFill>
                  <a:schemeClr val="accent5">
                    <a:lumMod val="50000"/>
                  </a:schemeClr>
                </a:solidFill>
              </a:rPr>
              <a:t>Embed URL for Power BI resource</a:t>
            </a:r>
          </a:p>
          <a:p>
            <a:pPr marL="117475" indent="-117475">
              <a:buFont typeface="Arial" panose="020B0604020202020204" pitchFamily="34" charset="0"/>
              <a:buChar char="•"/>
            </a:pPr>
            <a:r>
              <a:rPr lang="en-US" sz="1400" dirty="0">
                <a:solidFill>
                  <a:schemeClr val="accent5">
                    <a:lumMod val="50000"/>
                  </a:schemeClr>
                </a:solidFill>
              </a:rPr>
              <a:t>Access Token for current user</a:t>
            </a:r>
          </a:p>
        </p:txBody>
      </p:sp>
      <p:cxnSp>
        <p:nvCxnSpPr>
          <p:cNvPr id="42" name="Straight Arrow Connector 41"/>
          <p:cNvCxnSpPr/>
          <p:nvPr/>
        </p:nvCxnSpPr>
        <p:spPr>
          <a:xfrm flipH="1">
            <a:off x="3048000" y="4760549"/>
            <a:ext cx="381000" cy="50489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3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Embedding</a:t>
            </a:r>
          </a:p>
        </p:txBody>
      </p:sp>
      <p:sp>
        <p:nvSpPr>
          <p:cNvPr id="18" name="Content Placeholder 17"/>
          <p:cNvSpPr>
            <a:spLocks noGrp="1"/>
          </p:cNvSpPr>
          <p:nvPr>
            <p:ph idx="1"/>
          </p:nvPr>
        </p:nvSpPr>
        <p:spPr>
          <a:xfrm>
            <a:off x="304800" y="1447800"/>
            <a:ext cx="8610600" cy="5181600"/>
          </a:xfrm>
        </p:spPr>
        <p:txBody>
          <a:bodyPr/>
          <a:lstStyle/>
          <a:p>
            <a:r>
              <a:rPr lang="en-US" dirty="0"/>
              <a:t>App authenticates using Master User Account</a:t>
            </a:r>
          </a:p>
          <a:p>
            <a:pPr lvl="1"/>
            <a:r>
              <a:rPr lang="en-US" dirty="0"/>
              <a:t>Your code accesses Power BI Service as master user</a:t>
            </a:r>
          </a:p>
          <a:p>
            <a:pPr lvl="1"/>
            <a:r>
              <a:rPr lang="en-US" dirty="0"/>
              <a:t>Embedding uses embed token instead of access token</a:t>
            </a:r>
          </a:p>
          <a:p>
            <a:pPr lvl="1"/>
            <a:r>
              <a:rPr lang="en-US" dirty="0"/>
              <a:t>Users don’t need AAD accounts and Power BI licenses</a:t>
            </a:r>
          </a:p>
          <a:p>
            <a:pPr lvl="1"/>
            <a:r>
              <a:rPr lang="en-US" dirty="0"/>
              <a:t>Your code has access to whatever master has access to</a:t>
            </a:r>
          </a:p>
          <a:p>
            <a:pPr lvl="1"/>
            <a:endParaRPr lang="en-US" dirty="0"/>
          </a:p>
        </p:txBody>
      </p:sp>
      <p:sp>
        <p:nvSpPr>
          <p:cNvPr id="7" name="Rectangle 6"/>
          <p:cNvSpPr/>
          <p:nvPr/>
        </p:nvSpPr>
        <p:spPr>
          <a:xfrm>
            <a:off x="609600" y="3922349"/>
            <a:ext cx="7924800" cy="2695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lumMod val="20000"/>
                  <a:lumOff val="80000"/>
                </a:schemeClr>
              </a:solidFill>
            </a:endParaRPr>
          </a:p>
        </p:txBody>
      </p:sp>
      <p:sp>
        <p:nvSpPr>
          <p:cNvPr id="8" name="Rectangle 7"/>
          <p:cNvSpPr/>
          <p:nvPr/>
        </p:nvSpPr>
        <p:spPr>
          <a:xfrm>
            <a:off x="914400" y="5141551"/>
            <a:ext cx="1631758" cy="1176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endParaRPr lang="en-US" sz="2000" dirty="0"/>
          </a:p>
        </p:txBody>
      </p:sp>
      <p:sp>
        <p:nvSpPr>
          <p:cNvPr id="20" name="Rectangle 19"/>
          <p:cNvSpPr/>
          <p:nvPr/>
        </p:nvSpPr>
        <p:spPr>
          <a:xfrm>
            <a:off x="6724879" y="5163112"/>
            <a:ext cx="1631758" cy="1176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cxnSp>
        <p:nvCxnSpPr>
          <p:cNvPr id="32" name="Straight Arrow Connector 31"/>
          <p:cNvCxnSpPr>
            <a:stCxn id="37" idx="3"/>
          </p:cNvCxnSpPr>
          <p:nvPr/>
        </p:nvCxnSpPr>
        <p:spPr>
          <a:xfrm>
            <a:off x="3200400" y="5751149"/>
            <a:ext cx="3388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70500" y="5370149"/>
            <a:ext cx="8299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90000"/>
                    <a:lumOff val="10000"/>
                  </a:schemeClr>
                </a:solidFill>
              </a:rPr>
              <a:t>iFrame</a:t>
            </a:r>
            <a:endParaRPr lang="en-US" sz="1400" b="1" dirty="0">
              <a:solidFill>
                <a:schemeClr val="tx2">
                  <a:lumMod val="90000"/>
                  <a:lumOff val="10000"/>
                </a:schemeClr>
              </a:solidFill>
            </a:endParaRPr>
          </a:p>
        </p:txBody>
      </p:sp>
      <p:sp>
        <p:nvSpPr>
          <p:cNvPr id="38" name="Rectangle 37"/>
          <p:cNvSpPr/>
          <p:nvPr/>
        </p:nvSpPr>
        <p:spPr>
          <a:xfrm>
            <a:off x="2971800" y="4150949"/>
            <a:ext cx="4267200" cy="609600"/>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Font typeface="Arial" panose="020B0604020202020204" pitchFamily="34" charset="0"/>
              <a:buChar char="•"/>
            </a:pPr>
            <a:r>
              <a:rPr lang="en-US" sz="1400" dirty="0">
                <a:solidFill>
                  <a:schemeClr val="accent5">
                    <a:lumMod val="50000"/>
                  </a:schemeClr>
                </a:solidFill>
              </a:rPr>
              <a:t>Embed URL for Power BI resource</a:t>
            </a:r>
          </a:p>
          <a:p>
            <a:pPr marL="174625" indent="-174625">
              <a:buFont typeface="Arial" panose="020B0604020202020204" pitchFamily="34" charset="0"/>
              <a:buChar char="•"/>
            </a:pPr>
            <a:r>
              <a:rPr lang="en-US" sz="1400" dirty="0">
                <a:solidFill>
                  <a:schemeClr val="accent5">
                    <a:lumMod val="50000"/>
                  </a:schemeClr>
                </a:solidFill>
              </a:rPr>
              <a:t>Embed Token created with master user account</a:t>
            </a:r>
          </a:p>
        </p:txBody>
      </p:sp>
      <p:cxnSp>
        <p:nvCxnSpPr>
          <p:cNvPr id="42" name="Straight Arrow Connector 41"/>
          <p:cNvCxnSpPr/>
          <p:nvPr/>
        </p:nvCxnSpPr>
        <p:spPr>
          <a:xfrm flipH="1">
            <a:off x="3048000" y="4760549"/>
            <a:ext cx="381000" cy="50489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Party vs Third Party Embedding</a:t>
            </a:r>
          </a:p>
        </p:txBody>
      </p:sp>
      <p:sp>
        <p:nvSpPr>
          <p:cNvPr id="3" name="Content Placeholder 2"/>
          <p:cNvSpPr>
            <a:spLocks noGrp="1"/>
          </p:cNvSpPr>
          <p:nvPr>
            <p:ph idx="1"/>
          </p:nvPr>
        </p:nvSpPr>
        <p:spPr/>
        <p:txBody>
          <a:bodyPr/>
          <a:lstStyle/>
          <a:p>
            <a:r>
              <a:rPr lang="en-US" dirty="0"/>
              <a:t>What scenarios use first party embedding?</a:t>
            </a:r>
          </a:p>
          <a:p>
            <a:pPr lvl="1"/>
            <a:r>
              <a:rPr lang="en-US" dirty="0"/>
              <a:t>Organizations where users have Power BI licenses</a:t>
            </a:r>
          </a:p>
          <a:p>
            <a:pPr lvl="1"/>
            <a:r>
              <a:rPr lang="en-US" dirty="0"/>
              <a:t>Embedding Power BI reports in SharePoint and Teams</a:t>
            </a:r>
          </a:p>
          <a:p>
            <a:pPr lvl="1"/>
            <a:r>
              <a:rPr lang="en-US" dirty="0"/>
              <a:t>Development should go beyond out-of-box experience</a:t>
            </a:r>
          </a:p>
          <a:p>
            <a:pPr lvl="1"/>
            <a:endParaRPr lang="en-US" dirty="0"/>
          </a:p>
          <a:p>
            <a:r>
              <a:rPr lang="en-US" dirty="0"/>
              <a:t>What scenarios use third party embedding?</a:t>
            </a:r>
          </a:p>
          <a:p>
            <a:pPr lvl="1"/>
            <a:r>
              <a:rPr lang="en-US" dirty="0"/>
              <a:t>Scenarios where users don’t have Power BI licenses</a:t>
            </a:r>
          </a:p>
          <a:p>
            <a:pPr lvl="1"/>
            <a:r>
              <a:rPr lang="en-US" dirty="0"/>
              <a:t>Applications which have custom identity providers</a:t>
            </a:r>
          </a:p>
          <a:p>
            <a:pPr lvl="1"/>
            <a:r>
              <a:rPr lang="en-US" dirty="0"/>
              <a:t>Applications which use identity provider other than AAD</a:t>
            </a:r>
          </a:p>
        </p:txBody>
      </p:sp>
    </p:spTree>
    <p:extLst>
      <p:ext uri="{BB962C8B-B14F-4D97-AF65-F5344CB8AC3E}">
        <p14:creationId xmlns:p14="http://schemas.microsoft.com/office/powerpoint/2010/main" val="11336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NuGet</a:t>
            </a:r>
            <a:r>
              <a:rPr lang="en-US" dirty="0"/>
              <a:t> Packages Required in MVC Project</a:t>
            </a:r>
          </a:p>
        </p:txBody>
      </p:sp>
      <p:sp>
        <p:nvSpPr>
          <p:cNvPr id="3" name="Content Placeholder 2"/>
          <p:cNvSpPr>
            <a:spLocks noGrp="1"/>
          </p:cNvSpPr>
          <p:nvPr>
            <p:ph idx="1"/>
          </p:nvPr>
        </p:nvSpPr>
        <p:spPr/>
        <p:txBody>
          <a:bodyPr>
            <a:normAutofit/>
          </a:bodyPr>
          <a:lstStyle/>
          <a:p>
            <a:r>
              <a:rPr lang="en-US" sz="2400" dirty="0" err="1"/>
              <a:t>NuGet</a:t>
            </a:r>
            <a:r>
              <a:rPr lang="en-US" sz="2400" dirty="0"/>
              <a:t> Packages used in </a:t>
            </a:r>
            <a:r>
              <a:rPr lang="en-US" sz="2400" dirty="0" err="1"/>
              <a:t>DailyReporterPro</a:t>
            </a:r>
            <a:r>
              <a:rPr lang="en-US" sz="2400" dirty="0"/>
              <a:t> sample app</a:t>
            </a:r>
          </a:p>
          <a:p>
            <a:pPr lvl="1"/>
            <a:r>
              <a:rPr lang="en-US" sz="2000" dirty="0"/>
              <a:t>Azure Active Directory Library (ADAL) for .NET</a:t>
            </a:r>
          </a:p>
          <a:p>
            <a:pPr lvl="1"/>
            <a:r>
              <a:rPr lang="en-US" sz="2000" dirty="0"/>
              <a:t>Power BI Service API</a:t>
            </a:r>
          </a:p>
          <a:p>
            <a:pPr lvl="1"/>
            <a:r>
              <a:rPr lang="en-US" sz="2000" dirty="0"/>
              <a:t>Power BI JavaScript API</a:t>
            </a:r>
          </a:p>
        </p:txBody>
      </p:sp>
      <p:pic>
        <p:nvPicPr>
          <p:cNvPr id="5" name="Picture 4"/>
          <p:cNvPicPr>
            <a:picLocks noChangeAspect="1"/>
          </p:cNvPicPr>
          <p:nvPr/>
        </p:nvPicPr>
        <p:blipFill>
          <a:blip r:embed="rId2"/>
          <a:stretch>
            <a:fillRect/>
          </a:stretch>
        </p:blipFill>
        <p:spPr>
          <a:xfrm>
            <a:off x="919264" y="3048002"/>
            <a:ext cx="2438400" cy="3081947"/>
          </a:xfrm>
          <a:prstGeom prst="rect">
            <a:avLst/>
          </a:prstGeom>
          <a:solidFill>
            <a:schemeClr val="tx1">
              <a:lumMod val="50000"/>
              <a:lumOff val="50000"/>
            </a:schemeClr>
          </a:solidFill>
          <a:ln>
            <a:solidFill>
              <a:schemeClr val="tx1">
                <a:lumMod val="50000"/>
                <a:lumOff val="50000"/>
              </a:schemeClr>
            </a:solidFill>
          </a:ln>
        </p:spPr>
      </p:pic>
      <p:pic>
        <p:nvPicPr>
          <p:cNvPr id="4" name="Picture 3"/>
          <p:cNvPicPr>
            <a:picLocks noChangeAspect="1"/>
          </p:cNvPicPr>
          <p:nvPr/>
        </p:nvPicPr>
        <p:blipFill rotWithShape="1">
          <a:blip r:embed="rId3"/>
          <a:srcRect r="24618" b="15419"/>
          <a:stretch/>
        </p:blipFill>
        <p:spPr>
          <a:xfrm>
            <a:off x="2362200" y="4114800"/>
            <a:ext cx="6159848"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7676179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23903</TotalTime>
  <Words>2002</Words>
  <Application>Microsoft Office PowerPoint</Application>
  <PresentationFormat>On-screen Show (4:3)</PresentationFormat>
  <Paragraphs>358</Paragraphs>
  <Slides>54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Arial Black</vt:lpstr>
      <vt:lpstr>Calibri</vt:lpstr>
      <vt:lpstr>Lucida Console</vt:lpstr>
      <vt:lpstr>Wingdings</vt:lpstr>
      <vt:lpstr>CPT_Wave15</vt:lpstr>
      <vt:lpstr>Embedding Power BI Reports using SPFX</vt:lpstr>
      <vt:lpstr>Agenda</vt:lpstr>
      <vt:lpstr>The Power BI Service</vt:lpstr>
      <vt:lpstr>The Power BI Service API</vt:lpstr>
      <vt:lpstr>Power BI Embedding – The Big Picture</vt:lpstr>
      <vt:lpstr>First Party Embedding</vt:lpstr>
      <vt:lpstr>Third Party Embedding</vt:lpstr>
      <vt:lpstr>First Party vs Third Party Embedding</vt:lpstr>
      <vt:lpstr>NuGet Packages Required in MVC Project</vt:lpstr>
      <vt:lpstr>The Daily Reporter Pro Sample App</vt:lpstr>
      <vt:lpstr>Agenda</vt:lpstr>
      <vt:lpstr>Understanding App Workspaces</vt:lpstr>
      <vt:lpstr>Dedicated Capacities</vt:lpstr>
      <vt:lpstr>P SKUs (P is for Premium)</vt:lpstr>
      <vt:lpstr>Managing Power BI Premium Capacities</vt:lpstr>
      <vt:lpstr>Associating Workspaces with Capacities</vt:lpstr>
      <vt:lpstr>EM SKUs (EM is for Embedded)</vt:lpstr>
      <vt:lpstr>A SKUs (A is for Azure) </vt:lpstr>
      <vt:lpstr>Creating the Power BI Embedded Service</vt:lpstr>
      <vt:lpstr>Azure Capacity Pricing Tiers</vt:lpstr>
      <vt:lpstr>Managing Power BI Embedded Capacities</vt:lpstr>
      <vt:lpstr>PBI Capacity SKU Decoder Ring</vt:lpstr>
      <vt:lpstr>Agenda</vt:lpstr>
      <vt:lpstr>Tenants and Organizational Accounts</vt:lpstr>
      <vt:lpstr>Creating an Azure AD Application</vt:lpstr>
      <vt:lpstr>Application Permissions</vt:lpstr>
      <vt:lpstr>1st Party Embedding vs 3rd Party Embedding</vt:lpstr>
      <vt:lpstr>Registering an App with Azure AD</vt:lpstr>
      <vt:lpstr>PbiEmbeddingManger Class</vt:lpstr>
      <vt:lpstr>Data Required for AAD Authentication</vt:lpstr>
      <vt:lpstr>Getting an Access Token for the Master User</vt:lpstr>
      <vt:lpstr>Agenda</vt:lpstr>
      <vt:lpstr>The Power BI Service API</vt:lpstr>
      <vt:lpstr>Initializing an Instance of PowerBIClient</vt:lpstr>
      <vt:lpstr>MVC Controllers and Views</vt:lpstr>
      <vt:lpstr>Back to the DailyReporterPro Application</vt:lpstr>
      <vt:lpstr>MVC View Models</vt:lpstr>
      <vt:lpstr>Agenda</vt:lpstr>
      <vt:lpstr>Embeddable Resources</vt:lpstr>
      <vt:lpstr>Report and Dataset Info</vt:lpstr>
      <vt:lpstr>Embed Tokens</vt:lpstr>
      <vt:lpstr>View Model with Embed Data for Report</vt:lpstr>
      <vt:lpstr>Agenda</vt:lpstr>
      <vt:lpstr>Power BI JavaScript API (PBIJS)</vt:lpstr>
      <vt:lpstr>Hello World with Power BI Embedding</vt:lpstr>
      <vt:lpstr>Report Embedding Architecture</vt:lpstr>
      <vt:lpstr>Post Message Communications Flow</vt:lpstr>
      <vt:lpstr>A Promise-based Programming Model</vt:lpstr>
      <vt:lpstr>Embedding Data in MVC View</vt:lpstr>
      <vt:lpstr>Loading an Embedded Report</vt:lpstr>
      <vt:lpstr>Embedded Report Options</vt:lpstr>
      <vt:lpstr>PowerBiEmbeddedScratchpad Sample</vt:lpstr>
      <vt:lpstr>The Power BI Embedded Scratchpad App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Power BI Reports using SPFX</dc:title>
  <dc:creator>Ted Pattison</dc:creator>
  <cp:lastModifiedBy>Ted Pattison</cp:lastModifiedBy>
  <cp:revision>401</cp:revision>
  <dcterms:created xsi:type="dcterms:W3CDTF">2012-04-13T19:17:02Z</dcterms:created>
  <dcterms:modified xsi:type="dcterms:W3CDTF">2018-07-18T02:22:22Z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