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6"/>
  </p:notesMasterIdLst>
  <p:handoutMasterIdLst>
    <p:handoutMasterId r:id="rId37"/>
  </p:handoutMasterIdLst>
  <p:sldIdLst>
    <p:sldId id="279" r:id="rId6"/>
    <p:sldId id="310" r:id="rId7"/>
    <p:sldId id="317" r:id="rId8"/>
    <p:sldId id="319" r:id="rId9"/>
    <p:sldId id="320" r:id="rId10"/>
    <p:sldId id="322" r:id="rId11"/>
    <p:sldId id="323" r:id="rId12"/>
    <p:sldId id="329" r:id="rId13"/>
    <p:sldId id="330" r:id="rId14"/>
    <p:sldId id="333" r:id="rId15"/>
    <p:sldId id="331" r:id="rId16"/>
    <p:sldId id="324" r:id="rId17"/>
    <p:sldId id="325" r:id="rId18"/>
    <p:sldId id="326" r:id="rId19"/>
    <p:sldId id="327" r:id="rId20"/>
    <p:sldId id="339" r:id="rId21"/>
    <p:sldId id="340" r:id="rId22"/>
    <p:sldId id="341" r:id="rId23"/>
    <p:sldId id="342" r:id="rId24"/>
    <p:sldId id="334" r:id="rId25"/>
    <p:sldId id="343" r:id="rId26"/>
    <p:sldId id="335" r:id="rId27"/>
    <p:sldId id="344" r:id="rId28"/>
    <p:sldId id="345" r:id="rId29"/>
    <p:sldId id="346" r:id="rId30"/>
    <p:sldId id="336" r:id="rId31"/>
    <p:sldId id="332" r:id="rId32"/>
    <p:sldId id="337" r:id="rId33"/>
    <p:sldId id="347" r:id="rId34"/>
    <p:sldId id="338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80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0" autoAdjust="0"/>
    <p:restoredTop sz="82814" autoAdjust="0"/>
  </p:normalViewPr>
  <p:slideViewPr>
    <p:cSldViewPr>
      <p:cViewPr varScale="1">
        <p:scale>
          <a:sx n="81" d="100"/>
          <a:sy n="81" d="100"/>
        </p:scale>
        <p:origin x="1963" y="6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062" y="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introduces students to React.js and examines how React.js uses a component-based architecture and a virtual DOM to optimize performance. Students will learn to create and configure new Node.js projects as a Single Page Application (SPA) using React.js together with TypeScript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module walks through how to design an SPA by creating a hierarchy of React components which define properties, state and event handlers. The module introduces JSX and teaches students the essential concepts and syntax for writing TypeScript code in a TSX file to generate the HTML for a React component. Along the way, students will learn how to integrate the React Router into an SPA project to provide navigation across multiple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9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0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9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445126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SPAs with React and JSX/TSX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Creating SPAs using React.js, TypeScript and Webpack</a:t>
            </a:r>
          </a:p>
          <a:p>
            <a:pPr lvl="0"/>
            <a:r>
              <a:rPr lang="en-US" sz="2400" dirty="0"/>
              <a:t>Designing a React Component Hierarchy</a:t>
            </a:r>
          </a:p>
          <a:p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119475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Defining React Components using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is class extending </a:t>
            </a:r>
            <a:r>
              <a:rPr lang="en-US" sz="1800" b="1" dirty="0" err="1">
                <a:latin typeface="Lucida Console" panose="020B0609040504020204" pitchFamily="49" charset="0"/>
              </a:rPr>
              <a:t>React.Component</a:t>
            </a:r>
            <a:endParaRPr lang="en-US" sz="2400" b="1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Component usually defined in its own </a:t>
            </a:r>
            <a:r>
              <a:rPr lang="en-US" sz="2000" b="1" dirty="0" err="1"/>
              <a:t>tsx</a:t>
            </a:r>
            <a:r>
              <a:rPr lang="en-US" sz="2000" dirty="0"/>
              <a:t> file</a:t>
            </a:r>
          </a:p>
          <a:p>
            <a:pPr lvl="1"/>
            <a:r>
              <a:rPr lang="en-US" sz="2000" dirty="0"/>
              <a:t>Component class must define </a:t>
            </a:r>
            <a:r>
              <a:rPr lang="en-US" sz="2000" b="1" dirty="0"/>
              <a:t>render</a:t>
            </a:r>
            <a:r>
              <a:rPr lang="en-US" sz="2000" dirty="0"/>
              <a:t> method</a:t>
            </a:r>
          </a:p>
          <a:p>
            <a:pPr lvl="1"/>
            <a:endParaRPr lang="en-US" sz="2000" dirty="0"/>
          </a:p>
          <a:p>
            <a:pPr marL="1270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Component can be instantiated with JSX/TSX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8" y="4853940"/>
            <a:ext cx="5311140" cy="177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58" y="2712720"/>
            <a:ext cx="480822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can contain properties and state</a:t>
            </a:r>
          </a:p>
          <a:p>
            <a:pPr lvl="1"/>
            <a:r>
              <a:rPr lang="en-US" dirty="0"/>
              <a:t>Properties are initialized by external components</a:t>
            </a:r>
          </a:p>
          <a:p>
            <a:pPr lvl="1"/>
            <a:r>
              <a:rPr lang="en-US" dirty="0"/>
              <a:t>Properties are read-only to hosting component</a:t>
            </a:r>
          </a:p>
          <a:p>
            <a:pPr lvl="1"/>
            <a:r>
              <a:rPr lang="en-US" dirty="0"/>
              <a:t>State is set internally by hosting component</a:t>
            </a:r>
          </a:p>
          <a:p>
            <a:pPr lvl="1"/>
            <a:r>
              <a:rPr lang="en-US" dirty="0"/>
              <a:t>Changing state triggers UI refresh by calling render</a:t>
            </a:r>
          </a:p>
          <a:p>
            <a:pPr lvl="1"/>
            <a:r>
              <a:rPr lang="en-US" dirty="0"/>
              <a:t>UI experience created by </a:t>
            </a:r>
            <a:r>
              <a:rPr lang="en-US" b="1" i="1" dirty="0"/>
              <a:t>reacting</a:t>
            </a:r>
            <a:r>
              <a:rPr lang="en-US" dirty="0"/>
              <a:t> to changes in state</a:t>
            </a:r>
          </a:p>
        </p:txBody>
      </p:sp>
    </p:spTree>
    <p:extLst>
      <p:ext uri="{BB962C8B-B14F-4D97-AF65-F5344CB8AC3E}">
        <p14:creationId xmlns:p14="http://schemas.microsoft.com/office/powerpoint/2010/main" val="211422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Defining component with a property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Instantiating component with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1"/>
            <a:ext cx="5867400" cy="2737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9536" y="2618363"/>
            <a:ext cx="2924783" cy="7846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0048" y="3488664"/>
            <a:ext cx="1140190" cy="271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7284" y="3906520"/>
            <a:ext cx="1598796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55" y="5257800"/>
            <a:ext cx="3286125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9360" y="5463591"/>
            <a:ext cx="2514600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812"/>
          <a:stretch/>
        </p:blipFill>
        <p:spPr>
          <a:xfrm>
            <a:off x="304800" y="1219200"/>
            <a:ext cx="3203812" cy="919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19200"/>
            <a:ext cx="3024523" cy="919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79389"/>
            <a:ext cx="7483355" cy="32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 Rendering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6980344" cy="55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905-9DC9-4F0C-8D9F-45B80F1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</a:t>
            </a:r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A1462-03EA-4430-9748-3E115347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30631"/>
            <a:ext cx="3012099" cy="28127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07C5B-2126-4907-839C-4BFE45F1D179}"/>
              </a:ext>
            </a:extLst>
          </p:cNvPr>
          <p:cNvCxnSpPr>
            <a:cxnSpLocks/>
          </p:cNvCxnSpPr>
          <p:nvPr/>
        </p:nvCxnSpPr>
        <p:spPr>
          <a:xfrm>
            <a:off x="2144775" y="3455387"/>
            <a:ext cx="1875875" cy="3612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DF841F-1539-421B-B398-A5D68883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84845"/>
            <a:ext cx="4893733" cy="55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20B1-D38E-4C30-AB77-8C0B9B45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webpack.config.js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B2F3F-C475-40A0-A635-03CF47F1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18"/>
          <a:stretch/>
        </p:blipFill>
        <p:spPr>
          <a:xfrm>
            <a:off x="152400" y="1257300"/>
            <a:ext cx="1631101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970A7-A846-48A4-89FD-AA42209A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57300"/>
            <a:ext cx="6781800" cy="48397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F0427D-3D17-4BF4-A3B6-FF32D6F5B7FD}"/>
              </a:ext>
            </a:extLst>
          </p:cNvPr>
          <p:cNvCxnSpPr>
            <a:cxnSpLocks/>
          </p:cNvCxnSpPr>
          <p:nvPr/>
        </p:nvCxnSpPr>
        <p:spPr>
          <a:xfrm>
            <a:off x="1421704" y="2855934"/>
            <a:ext cx="788096" cy="115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6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3F2D-3102-4DD0-9174-2B03C9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App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58C7-C6BD-445B-883A-A4693616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" y="1371600"/>
            <a:ext cx="8468561" cy="4114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72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6D4-D2CF-43B5-B824-0241E85E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the App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571B-0BB3-4607-819A-50EADA44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1" y="1447800"/>
            <a:ext cx="7801437" cy="4149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60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Getting Started with React.js</a:t>
            </a:r>
          </a:p>
          <a:p>
            <a:pPr lvl="0"/>
            <a:r>
              <a:rPr lang="en-US" sz="2400" dirty="0"/>
              <a:t>Creating SPAs using React.js, TypeScript and Webpack</a:t>
            </a:r>
          </a:p>
          <a:p>
            <a:pPr lvl="0"/>
            <a:r>
              <a:rPr lang="en-US" sz="2400" dirty="0"/>
              <a:t>Designing a React Component Hierarchy</a:t>
            </a:r>
          </a:p>
          <a:p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160078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Designing a React Component Hierarchy</a:t>
            </a:r>
          </a:p>
          <a:p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1809069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6438-B581-4EFA-8399-FE8B230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Hierarchies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A7C2D-7E07-4E01-A905-90FED20A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084"/>
            <a:ext cx="7474610" cy="4084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A88F4F-A313-4559-9871-08C28C8D9288}"/>
              </a:ext>
            </a:extLst>
          </p:cNvPr>
          <p:cNvSpPr/>
          <p:nvPr/>
        </p:nvSpPr>
        <p:spPr>
          <a:xfrm>
            <a:off x="4876800" y="4267200"/>
            <a:ext cx="4114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14D18-AE93-47E0-9393-F5206FAF5C58}"/>
              </a:ext>
            </a:extLst>
          </p:cNvPr>
          <p:cNvSpPr/>
          <p:nvPr/>
        </p:nvSpPr>
        <p:spPr>
          <a:xfrm>
            <a:off x="5042244" y="4687766"/>
            <a:ext cx="3772446" cy="7224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Banner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B6002-C761-496E-B8D3-54A387DDEB3B}"/>
              </a:ext>
            </a:extLst>
          </p:cNvPr>
          <p:cNvSpPr/>
          <p:nvPr/>
        </p:nvSpPr>
        <p:spPr>
          <a:xfrm>
            <a:off x="6249492" y="4801201"/>
            <a:ext cx="2388288" cy="5261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Topnav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771E2-E398-4327-8DC9-486C22F3F981}"/>
              </a:ext>
            </a:extLst>
          </p:cNvPr>
          <p:cNvSpPr/>
          <p:nvPr/>
        </p:nvSpPr>
        <p:spPr>
          <a:xfrm>
            <a:off x="5070466" y="5479795"/>
            <a:ext cx="3772446" cy="113347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/>
              <a:t>MainView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405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268090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create route map in single page application (SPA)</a:t>
            </a:r>
          </a:p>
          <a:p>
            <a:pPr lvl="1"/>
            <a:r>
              <a:rPr lang="en-US" sz="2000" dirty="0"/>
              <a:t>Installed as a pair of npm packages</a:t>
            </a:r>
          </a:p>
          <a:p>
            <a:pPr lvl="2"/>
            <a:r>
              <a:rPr lang="en-US" sz="1400" b="1" dirty="0"/>
              <a:t>npm install react-router @types/react-router --save-dev</a:t>
            </a:r>
          </a:p>
          <a:p>
            <a:pPr lvl="2"/>
            <a:r>
              <a:rPr lang="en-US" sz="1400" b="1" dirty="0"/>
              <a:t>npm install react-router-</a:t>
            </a:r>
            <a:r>
              <a:rPr lang="en-US" sz="1400" b="1" dirty="0" err="1"/>
              <a:t>dom</a:t>
            </a:r>
            <a:r>
              <a:rPr lang="en-US" sz="1400" b="1" dirty="0"/>
              <a:t> @types/react-router-</a:t>
            </a:r>
            <a:r>
              <a:rPr lang="en-US" sz="1400" b="1" dirty="0" err="1"/>
              <a:t>dom</a:t>
            </a:r>
            <a:r>
              <a:rPr lang="en-US" sz="1400" b="1" dirty="0"/>
              <a:t> --save-dev</a:t>
            </a:r>
          </a:p>
          <a:p>
            <a:pPr lvl="1"/>
            <a:endParaRPr lang="en-US" sz="1800" dirty="0"/>
          </a:p>
          <a:p>
            <a:r>
              <a:rPr lang="en-US" sz="2200" dirty="0"/>
              <a:t>Router must be added in as top-level component above App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66712-F883-4BE9-BEAA-2C8A46F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9088"/>
            <a:ext cx="4572000" cy="28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7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Import Route and Switch components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Create route map in HTML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52616-BC0D-439F-BA18-85B937E9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520065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989E0-E1CB-4A96-B022-424D2346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00401"/>
            <a:ext cx="6324600" cy="34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3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386F3-9491-41C5-972D-C247DC45AE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1130074"/>
            <a:ext cx="3903134" cy="22858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B0384-8E80-4308-8689-C5CAC5E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2503C-E948-45FD-9199-9DAAA7A2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35" y="3046638"/>
            <a:ext cx="7010400" cy="3588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7BCCE2-35F8-4277-BE5C-325BCCB49B3D}"/>
              </a:ext>
            </a:extLst>
          </p:cNvPr>
          <p:cNvSpPr/>
          <p:nvPr/>
        </p:nvSpPr>
        <p:spPr>
          <a:xfrm>
            <a:off x="2074335" y="3351438"/>
            <a:ext cx="358140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48E98-5AD6-4C5F-8170-98E22BFF1708}"/>
              </a:ext>
            </a:extLst>
          </p:cNvPr>
          <p:cNvSpPr/>
          <p:nvPr/>
        </p:nvSpPr>
        <p:spPr>
          <a:xfrm>
            <a:off x="3064935" y="5246913"/>
            <a:ext cx="5562600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FC7EF-A1F1-4D75-BC94-873015680B30}"/>
              </a:ext>
            </a:extLst>
          </p:cNvPr>
          <p:cNvSpPr/>
          <p:nvPr/>
        </p:nvSpPr>
        <p:spPr>
          <a:xfrm>
            <a:off x="3036360" y="6004150"/>
            <a:ext cx="5805488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React Project with the React Router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209532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componentWillUpdate</a:t>
            </a:r>
          </a:p>
          <a:p>
            <a:pPr lvl="1"/>
            <a:r>
              <a:rPr lang="en-US" sz="2000"/>
              <a:t>executed before component is rendered</a:t>
            </a:r>
          </a:p>
          <a:p>
            <a:r>
              <a:rPr lang="en-US" sz="2400"/>
              <a:t>componentDidUpdate</a:t>
            </a:r>
          </a:p>
          <a:p>
            <a:pPr lvl="1"/>
            <a:r>
              <a:rPr lang="en-US" sz="2000"/>
              <a:t>executed after component is rendered</a:t>
            </a:r>
          </a:p>
          <a:p>
            <a:r>
              <a:rPr lang="en-US" sz="2400"/>
              <a:t>componentWillMount</a:t>
            </a:r>
          </a:p>
          <a:p>
            <a:pPr lvl="1"/>
            <a:r>
              <a:rPr lang="en-US" sz="2000"/>
              <a:t>executed before node is added to the DOM</a:t>
            </a:r>
          </a:p>
          <a:p>
            <a:r>
              <a:rPr lang="en-US" sz="2400"/>
              <a:t>componentDidMount</a:t>
            </a:r>
          </a:p>
          <a:p>
            <a:pPr lvl="1"/>
            <a:r>
              <a:rPr lang="en-US" sz="2000"/>
              <a:t>executed after node is added to the DOM</a:t>
            </a:r>
          </a:p>
          <a:p>
            <a:r>
              <a:rPr lang="en-US" sz="2400"/>
              <a:t>componentWillUnmount</a:t>
            </a:r>
          </a:p>
          <a:p>
            <a:pPr lvl="1"/>
            <a:r>
              <a:rPr lang="en-US" sz="2000"/>
              <a:t>executed before node is removed from the DOM</a:t>
            </a:r>
          </a:p>
          <a:p>
            <a:r>
              <a:rPr lang="en-US" sz="2400"/>
              <a:t>shouldComponentUpdate(newProps, newState)</a:t>
            </a:r>
          </a:p>
          <a:p>
            <a:pPr lvl="1"/>
            <a:r>
              <a:rPr lang="en-US" sz="2000"/>
              <a:t>executed before component is updated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1638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React Project with the React Router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Understanding the React Component Lifecycle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3789889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460-23C5-4479-800C-6A7AC014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Web Service using the Fetch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09573-E2CB-485F-AD8E-EC398BE5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0660"/>
            <a:ext cx="8153400" cy="2660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E71C8-0976-4751-8C6F-D46A7A82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46892"/>
            <a:ext cx="8153400" cy="1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library for building user interfaces</a:t>
            </a:r>
          </a:p>
          <a:p>
            <a:pPr lvl="1"/>
            <a:r>
              <a:rPr lang="en-US" dirty="0"/>
              <a:t>Not as all-encompassing as a framework like Angular</a:t>
            </a:r>
          </a:p>
          <a:p>
            <a:pPr lvl="1"/>
            <a:r>
              <a:rPr lang="en-US" dirty="0"/>
              <a:t>Focused on building HTML-based user experiences</a:t>
            </a:r>
          </a:p>
          <a:p>
            <a:pPr lvl="1"/>
            <a:r>
              <a:rPr lang="en-US" dirty="0"/>
              <a:t>Based on reusable component-based architecture</a:t>
            </a:r>
          </a:p>
          <a:p>
            <a:pPr lvl="1"/>
            <a:r>
              <a:rPr lang="en-US" dirty="0"/>
              <a:t>Components </a:t>
            </a:r>
            <a:r>
              <a:rPr lang="en-US" i="1" dirty="0"/>
              <a:t>react</a:t>
            </a:r>
            <a:r>
              <a:rPr lang="en-US" dirty="0"/>
              <a:t> to state changes by updating UI</a:t>
            </a:r>
          </a:p>
          <a:p>
            <a:pPr lvl="1"/>
            <a:r>
              <a:rPr lang="en-US" dirty="0"/>
              <a:t>React uses shadow DOM for efficient event handling</a:t>
            </a:r>
          </a:p>
          <a:p>
            <a:endParaRPr lang="en-US" dirty="0"/>
          </a:p>
          <a:p>
            <a:r>
              <a:rPr lang="en-US" dirty="0"/>
              <a:t>React was originally designed for Facebook</a:t>
            </a:r>
          </a:p>
          <a:p>
            <a:pPr lvl="1"/>
            <a:r>
              <a:rPr lang="en-US" dirty="0"/>
              <a:t>Also a good fit for building SPFx web parts</a:t>
            </a:r>
          </a:p>
        </p:txBody>
      </p:sp>
    </p:spTree>
    <p:extLst>
      <p:ext uri="{BB962C8B-B14F-4D97-AF65-F5344CB8AC3E}">
        <p14:creationId xmlns:p14="http://schemas.microsoft.com/office/powerpoint/2010/main" val="126176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React Project with the React Router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Understanding the React Component Lifecycle Methods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63545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versus </a:t>
            </a:r>
            <a:r>
              <a:rPr lang="en-US" dirty="0" err="1"/>
              <a:t>ReactDOM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000" b="1" dirty="0"/>
              <a:t>React</a:t>
            </a:r>
            <a:r>
              <a:rPr lang="en-US" sz="2000" dirty="0"/>
              <a:t> and </a:t>
            </a:r>
            <a:r>
              <a:rPr lang="en-US" sz="2000" b="1" dirty="0" err="1"/>
              <a:t>ReactDOM</a:t>
            </a:r>
            <a:r>
              <a:rPr lang="en-US" sz="2000" dirty="0"/>
              <a:t> are separate libraries</a:t>
            </a:r>
          </a:p>
          <a:p>
            <a:pPr lvl="1"/>
            <a:r>
              <a:rPr lang="en-US" sz="1600" b="1" dirty="0"/>
              <a:t>React (react.js) </a:t>
            </a:r>
            <a:r>
              <a:rPr lang="en-US" sz="1600" dirty="0"/>
              <a:t>is the primary library used to build out user experiences</a:t>
            </a:r>
          </a:p>
          <a:p>
            <a:pPr lvl="1"/>
            <a:r>
              <a:rPr lang="en-US" sz="1600" b="1" dirty="0" err="1"/>
              <a:t>ReactDOM</a:t>
            </a:r>
            <a:r>
              <a:rPr lang="en-US" sz="1600" dirty="0"/>
              <a:t> (</a:t>
            </a:r>
            <a:r>
              <a:rPr lang="en-US" sz="1600" b="1" dirty="0"/>
              <a:t>react-dom.js</a:t>
            </a:r>
            <a:r>
              <a:rPr lang="en-US" sz="1600" dirty="0"/>
              <a:t>) is used to render </a:t>
            </a:r>
            <a:r>
              <a:rPr lang="en-US" sz="1600" b="1" dirty="0"/>
              <a:t>React</a:t>
            </a:r>
            <a:r>
              <a:rPr lang="en-US" sz="1600" dirty="0"/>
              <a:t> user experience in the browser</a:t>
            </a:r>
          </a:p>
          <a:p>
            <a:r>
              <a:rPr lang="en-US" sz="2000" b="1" dirty="0"/>
              <a:t>React</a:t>
            </a:r>
            <a:r>
              <a:rPr lang="en-US" sz="2000" dirty="0"/>
              <a:t> library exposes global </a:t>
            </a:r>
            <a:r>
              <a:rPr lang="en-US" sz="2000" b="1" dirty="0"/>
              <a:t>React</a:t>
            </a:r>
            <a:r>
              <a:rPr lang="en-US" sz="2000" dirty="0"/>
              <a:t> object</a:t>
            </a:r>
            <a:endParaRPr lang="en-US" sz="2000" b="1" dirty="0"/>
          </a:p>
          <a:p>
            <a:pPr lvl="1"/>
            <a:r>
              <a:rPr lang="en-US" sz="1800" b="1" dirty="0"/>
              <a:t>React</a:t>
            </a:r>
            <a:r>
              <a:rPr lang="en-US" sz="1800" dirty="0"/>
              <a:t> object is the main entry point into React API</a:t>
            </a:r>
          </a:p>
          <a:p>
            <a:pPr lvl="1"/>
            <a:r>
              <a:rPr lang="en-US" sz="1800" b="1" dirty="0" err="1"/>
              <a:t>React.DOM</a:t>
            </a:r>
            <a:r>
              <a:rPr lang="en-US" sz="1800" dirty="0"/>
              <a:t> wraps standard HTML elements</a:t>
            </a:r>
          </a:p>
          <a:p>
            <a:r>
              <a:rPr lang="en-US" sz="2000" b="1" dirty="0" err="1"/>
              <a:t>ReactDOM</a:t>
            </a:r>
            <a:r>
              <a:rPr lang="en-US" sz="2000" b="1" dirty="0"/>
              <a:t> </a:t>
            </a:r>
            <a:r>
              <a:rPr lang="en-US" sz="2000" dirty="0"/>
              <a:t>library exposes global </a:t>
            </a:r>
            <a:r>
              <a:rPr lang="en-US" sz="2000" b="1" dirty="0" err="1"/>
              <a:t>ReactDOM</a:t>
            </a:r>
            <a:r>
              <a:rPr lang="en-US" sz="2000" dirty="0"/>
              <a:t> object</a:t>
            </a:r>
          </a:p>
          <a:p>
            <a:pPr lvl="1"/>
            <a:r>
              <a:rPr lang="en-US" sz="1800" b="1" dirty="0" err="1"/>
              <a:t>ReactDOM</a:t>
            </a:r>
            <a:r>
              <a:rPr lang="en-US" sz="1800" dirty="0"/>
              <a:t> object used to render React components on web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5800"/>
            <a:ext cx="7391400" cy="1971867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3626012" y="4767782"/>
            <a:ext cx="1631890" cy="271982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906195" y="5923704"/>
            <a:ext cx="1155922" cy="339977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6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 Created Using ES5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React component can be created using </a:t>
            </a:r>
            <a:r>
              <a:rPr lang="en-US" sz="2400" dirty="0" err="1"/>
              <a:t>EcmaScript</a:t>
            </a:r>
            <a:r>
              <a:rPr lang="en-US" sz="2400" dirty="0"/>
              <a:t> 5</a:t>
            </a:r>
          </a:p>
          <a:p>
            <a:pPr lvl="1"/>
            <a:r>
              <a:rPr lang="en-US" sz="2000" dirty="0"/>
              <a:t>React component definition created using </a:t>
            </a:r>
            <a:r>
              <a:rPr lang="en-US" sz="2000" b="1" dirty="0" err="1"/>
              <a:t>React.createClass</a:t>
            </a:r>
            <a:endParaRPr lang="en-US" sz="2000" b="1" dirty="0"/>
          </a:p>
          <a:p>
            <a:pPr lvl="1"/>
            <a:r>
              <a:rPr lang="en-US" sz="2000" dirty="0"/>
              <a:t>React component must be defined with </a:t>
            </a:r>
            <a:r>
              <a:rPr lang="en-US" sz="2000" b="1" dirty="0"/>
              <a:t>render</a:t>
            </a:r>
            <a:r>
              <a:rPr lang="en-US" sz="2000" dirty="0"/>
              <a:t> method</a:t>
            </a:r>
          </a:p>
          <a:p>
            <a:pPr lvl="1"/>
            <a:r>
              <a:rPr lang="en-US" sz="2000" dirty="0"/>
              <a:t>React component can be instantiated with </a:t>
            </a:r>
            <a:r>
              <a:rPr lang="en-US" sz="2000" b="1" dirty="0" err="1"/>
              <a:t>React.createElement</a:t>
            </a:r>
            <a:endParaRPr lang="en-US" sz="2000" b="1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76600"/>
            <a:ext cx="5610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created using properties object</a:t>
            </a:r>
          </a:p>
          <a:p>
            <a:pPr lvl="1"/>
            <a:r>
              <a:rPr lang="en-US" dirty="0"/>
              <a:t>Object properties used to initialize element properties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className</a:t>
            </a:r>
            <a:r>
              <a:rPr lang="en-US" dirty="0"/>
              <a:t> instead of </a:t>
            </a:r>
            <a:r>
              <a:rPr lang="en-US" b="1" dirty="0"/>
              <a:t>class</a:t>
            </a:r>
            <a:r>
              <a:rPr lang="en-US" dirty="0"/>
              <a:t> to assign CSS class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htmlFor</a:t>
            </a:r>
            <a:r>
              <a:rPr lang="en-US" dirty="0"/>
              <a:t> instead of </a:t>
            </a:r>
            <a:r>
              <a:rPr lang="en-US" b="1" dirty="0"/>
              <a:t>for</a:t>
            </a:r>
            <a:r>
              <a:rPr lang="en-US" dirty="0"/>
              <a:t> to define HTML label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4008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9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styles initialized using style object</a:t>
            </a:r>
          </a:p>
          <a:p>
            <a:pPr lvl="1"/>
            <a:r>
              <a:rPr lang="en-US" dirty="0"/>
              <a:t>style must be defined using an object not a string</a:t>
            </a:r>
          </a:p>
          <a:p>
            <a:pPr lvl="1"/>
            <a:r>
              <a:rPr lang="en-US" dirty="0"/>
              <a:t>CSS properties referenced using camel casing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6248400" cy="36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Provides Synthetic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standard DOM-based event handling</a:t>
            </a:r>
          </a:p>
          <a:p>
            <a:pPr lvl="1"/>
            <a:r>
              <a:rPr lang="en-US" dirty="0"/>
              <a:t>React creates virtual DOM for elements in component</a:t>
            </a:r>
          </a:p>
          <a:p>
            <a:pPr lvl="1"/>
            <a:r>
              <a:rPr lang="en-US" dirty="0"/>
              <a:t>React interacts with real DOM when required</a:t>
            </a:r>
          </a:p>
          <a:p>
            <a:pPr lvl="1"/>
            <a:r>
              <a:rPr lang="en-US" dirty="0"/>
              <a:t>Provides faster event registration and processing</a:t>
            </a:r>
          </a:p>
          <a:p>
            <a:pPr lvl="1"/>
            <a:r>
              <a:rPr lang="en-US" dirty="0"/>
              <a:t>No need to write browser-specific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67" t="39823" b="3877"/>
          <a:stretch/>
        </p:blipFill>
        <p:spPr>
          <a:xfrm>
            <a:off x="1371600" y="3810000"/>
            <a:ext cx="6024271" cy="28194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1452880" y="5349240"/>
            <a:ext cx="4572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JSX (and TSX)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JSX provides better syntax for HTML composition</a:t>
            </a:r>
          </a:p>
          <a:p>
            <a:pPr marL="620712" lvl="1" indent="-285750"/>
            <a:r>
              <a:rPr lang="en-US" dirty="0"/>
              <a:t>JSX allows extends JavaScript with XML-like syntax</a:t>
            </a:r>
          </a:p>
          <a:p>
            <a:pPr marL="620712" lvl="1" indent="-285750"/>
            <a:r>
              <a:rPr lang="en-US" dirty="0"/>
              <a:t>JSX syntax must be </a:t>
            </a:r>
            <a:r>
              <a:rPr lang="en-US" dirty="0" err="1"/>
              <a:t>transpiled</a:t>
            </a:r>
            <a:r>
              <a:rPr lang="en-US" dirty="0"/>
              <a:t> into JavaScript code</a:t>
            </a:r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285750" indent="-285750"/>
            <a:r>
              <a:rPr lang="en-US" dirty="0"/>
              <a:t>JSX/TSX is separate from React library</a:t>
            </a:r>
          </a:p>
          <a:p>
            <a:pPr marL="620712" lvl="1" indent="-285750"/>
            <a:r>
              <a:rPr lang="en-US" dirty="0"/>
              <a:t>JSX/TSX commonly used in React development</a:t>
            </a:r>
          </a:p>
          <a:p>
            <a:pPr marL="620712" lvl="1" indent="-285750"/>
            <a:r>
              <a:rPr lang="en-US" dirty="0"/>
              <a:t>Babel compiler used to </a:t>
            </a:r>
            <a:r>
              <a:rPr lang="en-US" dirty="0" err="1"/>
              <a:t>transpile</a:t>
            </a:r>
            <a:r>
              <a:rPr lang="en-US" dirty="0"/>
              <a:t> JSX to JavaScript</a:t>
            </a:r>
          </a:p>
          <a:p>
            <a:pPr marL="620712" lvl="1" indent="-285750"/>
            <a:r>
              <a:rPr lang="en-US" dirty="0"/>
              <a:t>TypeScript compiler used to </a:t>
            </a:r>
            <a:r>
              <a:rPr lang="en-US" dirty="0" err="1"/>
              <a:t>transpile</a:t>
            </a:r>
            <a:r>
              <a:rPr lang="en-US" dirty="0"/>
              <a:t> TSX to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7502843" cy="15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1310"/>
      </p:ext>
    </p:extLst>
  </p:cSld>
  <p:clrMapOvr>
    <a:masterClrMapping/>
  </p:clrMapOvr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7054</TotalTime>
  <Words>1037</Words>
  <Application>Microsoft Office PowerPoint</Application>
  <PresentationFormat>On-screen Show (4:3)</PresentationFormat>
  <Paragraphs>166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Lucida Console</vt:lpstr>
      <vt:lpstr>Wingdings</vt:lpstr>
      <vt:lpstr>CPT Course Module</vt:lpstr>
      <vt:lpstr>Developing SPAs with React and JSX/TSX</vt:lpstr>
      <vt:lpstr>Agenda</vt:lpstr>
      <vt:lpstr>Introducing React</vt:lpstr>
      <vt:lpstr>React versus ReactDOM</vt:lpstr>
      <vt:lpstr>React Component Created Using ES5</vt:lpstr>
      <vt:lpstr>Initializing Element Properties</vt:lpstr>
      <vt:lpstr>Initializing Element Styles</vt:lpstr>
      <vt:lpstr>React Provides Synthetic Events</vt:lpstr>
      <vt:lpstr>Understanding JSX (and TSX)</vt:lpstr>
      <vt:lpstr>Agenda</vt:lpstr>
      <vt:lpstr>Defining React Components using TypeScript</vt:lpstr>
      <vt:lpstr>Component Properties and State</vt:lpstr>
      <vt:lpstr>React Component Properties</vt:lpstr>
      <vt:lpstr>Stateful Component</vt:lpstr>
      <vt:lpstr>Stateful Component Rendering</vt:lpstr>
      <vt:lpstr>Starter Project - package.json</vt:lpstr>
      <vt:lpstr>Starter Project - webpack.config.js</vt:lpstr>
      <vt:lpstr>The Top-level App Component</vt:lpstr>
      <vt:lpstr>Bootstrapping the App Component</vt:lpstr>
      <vt:lpstr>Agenda</vt:lpstr>
      <vt:lpstr>React Component Hierarchies</vt:lpstr>
      <vt:lpstr>Agenda</vt:lpstr>
      <vt:lpstr>React Router</vt:lpstr>
      <vt:lpstr>Using React Router</vt:lpstr>
      <vt:lpstr>Creating Route Links</vt:lpstr>
      <vt:lpstr>Agenda</vt:lpstr>
      <vt:lpstr>Component Lifecycle</vt:lpstr>
      <vt:lpstr>Agenda</vt:lpstr>
      <vt:lpstr>Calling a Web Service using the Fetch API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SPAs with React and JSX/TSX</dc:title>
  <dc:creator>Windows User</dc:creator>
  <cp:lastModifiedBy>Ted Pattison</cp:lastModifiedBy>
  <cp:revision>237</cp:revision>
  <dcterms:created xsi:type="dcterms:W3CDTF">2012-07-07T16:17:22Z</dcterms:created>
  <dcterms:modified xsi:type="dcterms:W3CDTF">2019-01-08T16:29:53Z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