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79" r:id="rId6"/>
    <p:sldId id="281" r:id="rId7"/>
    <p:sldId id="282" r:id="rId8"/>
    <p:sldId id="330" r:id="rId9"/>
    <p:sldId id="331" r:id="rId10"/>
    <p:sldId id="284" r:id="rId11"/>
    <p:sldId id="329" r:id="rId12"/>
    <p:sldId id="292" r:id="rId13"/>
    <p:sldId id="312" r:id="rId14"/>
    <p:sldId id="294" r:id="rId15"/>
    <p:sldId id="307" r:id="rId16"/>
    <p:sldId id="308" r:id="rId17"/>
    <p:sldId id="309" r:id="rId18"/>
    <p:sldId id="295" r:id="rId19"/>
    <p:sldId id="296" r:id="rId20"/>
    <p:sldId id="313" r:id="rId21"/>
    <p:sldId id="297" r:id="rId22"/>
    <p:sldId id="318" r:id="rId23"/>
    <p:sldId id="302" r:id="rId24"/>
    <p:sldId id="299" r:id="rId25"/>
    <p:sldId id="314" r:id="rId26"/>
    <p:sldId id="328" r:id="rId27"/>
    <p:sldId id="298" r:id="rId28"/>
    <p:sldId id="310" r:id="rId29"/>
    <p:sldId id="319" r:id="rId30"/>
    <p:sldId id="315" r:id="rId31"/>
    <p:sldId id="303" r:id="rId32"/>
    <p:sldId id="304" r:id="rId33"/>
    <p:sldId id="305" r:id="rId34"/>
    <p:sldId id="316" r:id="rId35"/>
    <p:sldId id="332" r:id="rId36"/>
    <p:sldId id="320" r:id="rId37"/>
    <p:sldId id="321" r:id="rId38"/>
    <p:sldId id="327" r:id="rId39"/>
    <p:sldId id="333" r:id="rId40"/>
    <p:sldId id="325" r:id="rId41"/>
    <p:sldId id="326" r:id="rId42"/>
    <p:sldId id="317"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F002D"/>
    <a:srgbClr val="FFFFCC"/>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70" autoAdjust="0"/>
    <p:restoredTop sz="83935" autoAdjust="0"/>
  </p:normalViewPr>
  <p:slideViewPr>
    <p:cSldViewPr>
      <p:cViewPr varScale="1">
        <p:scale>
          <a:sx n="82" d="100"/>
          <a:sy n="82" d="100"/>
        </p:scale>
        <p:origin x="1939" y="67"/>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10157"/>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SharePoint Framework (SPFX) and the extensive API it provides for client-side development. Students will learn to create new SPFX projects using the Yeoman generator and to develop SPFX projects using Visual Studio Code. The module examines the different types of components that can be created with SPFX including Web Parts, Application Customizers, Field Customizers and Command Sets. Students will learn how to extend a Web Part with custom properties that can be viewed and edited by users in the Web Part Properties Pane. The module also teaches best practices for managing CSS styles in an SPFX project using SCSS files and CSS modules. Students will learn how to test and debug SPFX projects in the local SharePoint Workbench as well as in the hosted SharePoint Workbench running inside a test site in SharePoint Online.</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8060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4436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45476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61090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46033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86208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68196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localho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SharePoint Framework</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err="1"/>
              <a:t>SPFx</a:t>
            </a:r>
            <a:r>
              <a:rPr lang="en-US" dirty="0"/>
              <a:t> Yeoman Template</a:t>
            </a:r>
          </a:p>
        </p:txBody>
      </p:sp>
      <p:sp>
        <p:nvSpPr>
          <p:cNvPr id="3" name="Content Placeholder 2"/>
          <p:cNvSpPr>
            <a:spLocks noGrp="1"/>
          </p:cNvSpPr>
          <p:nvPr>
            <p:ph idx="1"/>
          </p:nvPr>
        </p:nvSpPr>
        <p:spPr/>
        <p:txBody>
          <a:bodyPr>
            <a:normAutofit/>
          </a:bodyPr>
          <a:lstStyle/>
          <a:p>
            <a:r>
              <a:rPr lang="en-US" sz="2000" dirty="0"/>
              <a:t>SPFx projects created with Yeoman template</a:t>
            </a:r>
          </a:p>
          <a:p>
            <a:endParaRPr lang="en-US" sz="2000" dirty="0"/>
          </a:p>
          <a:p>
            <a:endParaRPr lang="en-US" sz="2000" dirty="0"/>
          </a:p>
          <a:p>
            <a:r>
              <a:rPr lang="en-US" sz="2000" dirty="0"/>
              <a:t>Template provides wizard-like experience when creating new project</a:t>
            </a:r>
          </a:p>
          <a:p>
            <a:pPr lvl="1"/>
            <a:endParaRPr lang="en-US" sz="1800" dirty="0"/>
          </a:p>
        </p:txBody>
      </p:sp>
      <p:pic>
        <p:nvPicPr>
          <p:cNvPr id="7" name="Picture 6">
            <a:extLst>
              <a:ext uri="{FF2B5EF4-FFF2-40B4-BE49-F238E27FC236}">
                <a16:creationId xmlns:a16="http://schemas.microsoft.com/office/drawing/2014/main" id="{15CCB848-EAFA-42CF-9997-A4727237E423}"/>
              </a:ext>
            </a:extLst>
          </p:cNvPr>
          <p:cNvPicPr/>
          <p:nvPr/>
        </p:nvPicPr>
        <p:blipFill rotWithShape="1">
          <a:blip r:embed="rId2">
            <a:extLst>
              <a:ext uri="{28A0092B-C50C-407E-A947-70E740481C1C}">
                <a14:useLocalDpi xmlns:a14="http://schemas.microsoft.com/office/drawing/2010/main" val="0"/>
              </a:ext>
            </a:extLst>
          </a:blip>
          <a:srcRect b="7773"/>
          <a:stretch/>
        </p:blipFill>
        <p:spPr bwMode="auto">
          <a:xfrm>
            <a:off x="801484" y="3126060"/>
            <a:ext cx="7312432" cy="3429000"/>
          </a:xfrm>
          <a:prstGeom prst="rect">
            <a:avLst/>
          </a:prstGeom>
          <a:noFill/>
          <a:ln>
            <a:solidFill>
              <a:schemeClr val="tx1"/>
            </a:solid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4B05CE37-055B-4CC6-BDB2-A68A4D177F69}"/>
              </a:ext>
            </a:extLst>
          </p:cNvPr>
          <p:cNvSpPr/>
          <p:nvPr/>
        </p:nvSpPr>
        <p:spPr>
          <a:xfrm>
            <a:off x="831221" y="1905000"/>
            <a:ext cx="69723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400" dirty="0" err="1"/>
              <a:t>yo</a:t>
            </a:r>
            <a:r>
              <a:rPr lang="en-US" sz="2400" dirty="0"/>
              <a:t> @</a:t>
            </a:r>
            <a:r>
              <a:rPr lang="en-US" sz="2400" dirty="0" err="1"/>
              <a:t>microsoft</a:t>
            </a:r>
            <a:r>
              <a:rPr lang="en-US" sz="2400" dirty="0"/>
              <a:t>/</a:t>
            </a:r>
            <a:r>
              <a:rPr lang="en-US" sz="2400" dirty="0" err="1"/>
              <a:t>sharepoint</a:t>
            </a:r>
            <a:endParaRPr lang="en-US" sz="2400" dirty="0"/>
          </a:p>
        </p:txBody>
      </p:sp>
    </p:spTree>
    <p:extLst>
      <p:ext uri="{BB962C8B-B14F-4D97-AF65-F5344CB8AC3E}">
        <p14:creationId xmlns:p14="http://schemas.microsoft.com/office/powerpoint/2010/main" val="28284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A073-A992-45DB-8FD7-1666A9D40C8B}"/>
              </a:ext>
            </a:extLst>
          </p:cNvPr>
          <p:cNvSpPr>
            <a:spLocks noGrp="1"/>
          </p:cNvSpPr>
          <p:nvPr>
            <p:ph type="title"/>
          </p:nvPr>
        </p:nvSpPr>
        <p:spPr/>
        <p:txBody>
          <a:bodyPr/>
          <a:lstStyle/>
          <a:p>
            <a:r>
              <a:rPr lang="en-US" dirty="0"/>
              <a:t>Answering Questions about a New Project</a:t>
            </a:r>
          </a:p>
        </p:txBody>
      </p:sp>
      <p:sp>
        <p:nvSpPr>
          <p:cNvPr id="6" name="Content Placeholder 5">
            <a:extLst>
              <a:ext uri="{FF2B5EF4-FFF2-40B4-BE49-F238E27FC236}">
                <a16:creationId xmlns:a16="http://schemas.microsoft.com/office/drawing/2014/main" id="{86A10C14-44AB-49BD-847B-779FDBAC5519}"/>
              </a:ext>
            </a:extLst>
          </p:cNvPr>
          <p:cNvSpPr>
            <a:spLocks noGrp="1"/>
          </p:cNvSpPr>
          <p:nvPr>
            <p:ph idx="1"/>
          </p:nvPr>
        </p:nvSpPr>
        <p:spPr/>
        <p:txBody>
          <a:bodyPr>
            <a:normAutofit/>
          </a:bodyPr>
          <a:lstStyle/>
          <a:p>
            <a:r>
              <a:rPr lang="en-US" sz="2000" dirty="0"/>
              <a:t>Do you want to support SharePoint On-premises?</a:t>
            </a:r>
          </a:p>
          <a:p>
            <a:pPr lvl="1"/>
            <a:endParaRPr lang="en-US" sz="1600" dirty="0"/>
          </a:p>
          <a:p>
            <a:pPr lvl="1"/>
            <a:endParaRPr lang="en-US" sz="1600" dirty="0"/>
          </a:p>
          <a:p>
            <a:pPr lvl="1"/>
            <a:endParaRPr lang="en-US" sz="1600" dirty="0"/>
          </a:p>
          <a:p>
            <a:endParaRPr lang="en-US" sz="2000" dirty="0"/>
          </a:p>
          <a:p>
            <a:r>
              <a:rPr lang="en-US" sz="2000" dirty="0"/>
              <a:t>Do you want to create a webpart or an SPFx extension</a:t>
            </a:r>
          </a:p>
          <a:p>
            <a:endParaRPr lang="en-US" sz="2000" dirty="0"/>
          </a:p>
          <a:p>
            <a:endParaRPr lang="en-US" sz="2000" dirty="0"/>
          </a:p>
          <a:p>
            <a:r>
              <a:rPr lang="en-US" sz="2000" dirty="0"/>
              <a:t>Do you want to create a standard webpart or a React webpart</a:t>
            </a:r>
          </a:p>
        </p:txBody>
      </p:sp>
      <p:pic>
        <p:nvPicPr>
          <p:cNvPr id="3" name="Picture 2">
            <a:extLst>
              <a:ext uri="{FF2B5EF4-FFF2-40B4-BE49-F238E27FC236}">
                <a16:creationId xmlns:a16="http://schemas.microsoft.com/office/drawing/2014/main" id="{17A924B1-AEA5-4368-9ACD-C3BE9444E8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820" y="1925339"/>
            <a:ext cx="7574359" cy="1252901"/>
          </a:xfrm>
          <a:prstGeom prst="rect">
            <a:avLst/>
          </a:prstGeom>
          <a:noFill/>
          <a:ln>
            <a:solidFill>
              <a:schemeClr val="tx1"/>
            </a:solidFill>
          </a:ln>
        </p:spPr>
      </p:pic>
      <p:pic>
        <p:nvPicPr>
          <p:cNvPr id="4" name="Picture 3">
            <a:extLst>
              <a:ext uri="{FF2B5EF4-FFF2-40B4-BE49-F238E27FC236}">
                <a16:creationId xmlns:a16="http://schemas.microsoft.com/office/drawing/2014/main" id="{8E4824DB-9451-4051-AB2F-C25233881A6B}"/>
              </a:ext>
            </a:extLst>
          </p:cNvPr>
          <p:cNvPicPr>
            <a:picLocks noChangeAspect="1"/>
          </p:cNvPicPr>
          <p:nvPr/>
        </p:nvPicPr>
        <p:blipFill rotWithShape="1">
          <a:blip r:embed="rId3">
            <a:extLst>
              <a:ext uri="{28A0092B-C50C-407E-A947-70E740481C1C}">
                <a14:useLocalDpi xmlns:a14="http://schemas.microsoft.com/office/drawing/2010/main" val="0"/>
              </a:ext>
            </a:extLst>
          </a:blip>
          <a:srcRect r="34785" b="2856"/>
          <a:stretch/>
        </p:blipFill>
        <p:spPr bwMode="auto">
          <a:xfrm>
            <a:off x="820132" y="3655779"/>
            <a:ext cx="7574359" cy="742420"/>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C1BF06C-F8F5-4B43-99BB-6100DB7FC1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4820" y="4932293"/>
            <a:ext cx="6633625" cy="157371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23865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43A9-1FCE-4515-ADCB-2551EF4044B2}"/>
              </a:ext>
            </a:extLst>
          </p:cNvPr>
          <p:cNvSpPr>
            <a:spLocks noGrp="1"/>
          </p:cNvSpPr>
          <p:nvPr>
            <p:ph type="title"/>
          </p:nvPr>
        </p:nvSpPr>
        <p:spPr/>
        <p:txBody>
          <a:bodyPr/>
          <a:lstStyle/>
          <a:p>
            <a:r>
              <a:rPr lang="en-US" dirty="0"/>
              <a:t>SharePoint Framework Project Structure</a:t>
            </a:r>
          </a:p>
        </p:txBody>
      </p:sp>
      <p:sp>
        <p:nvSpPr>
          <p:cNvPr id="3" name="Content Placeholder 2">
            <a:extLst>
              <a:ext uri="{FF2B5EF4-FFF2-40B4-BE49-F238E27FC236}">
                <a16:creationId xmlns:a16="http://schemas.microsoft.com/office/drawing/2014/main" id="{BC668C57-0680-4972-BB3B-EBF2EE280B98}"/>
              </a:ext>
            </a:extLst>
          </p:cNvPr>
          <p:cNvSpPr>
            <a:spLocks noGrp="1"/>
          </p:cNvSpPr>
          <p:nvPr>
            <p:ph idx="1"/>
          </p:nvPr>
        </p:nvSpPr>
        <p:spPr/>
        <p:txBody>
          <a:bodyPr/>
          <a:lstStyle/>
          <a:p>
            <a:r>
              <a:rPr lang="en-US" dirty="0"/>
              <a:t>Project created as Node.js project</a:t>
            </a:r>
          </a:p>
        </p:txBody>
      </p:sp>
      <p:pic>
        <p:nvPicPr>
          <p:cNvPr id="4" name="Picture 3">
            <a:extLst>
              <a:ext uri="{FF2B5EF4-FFF2-40B4-BE49-F238E27FC236}">
                <a16:creationId xmlns:a16="http://schemas.microsoft.com/office/drawing/2014/main" id="{A3DC9608-14F3-44D0-A4AA-EF9891E2F3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3581400" cy="4466503"/>
          </a:xfrm>
          <a:prstGeom prst="rect">
            <a:avLst/>
          </a:prstGeom>
          <a:noFill/>
          <a:ln>
            <a:solidFill>
              <a:schemeClr val="tx1"/>
            </a:solidFill>
          </a:ln>
        </p:spPr>
      </p:pic>
    </p:spTree>
    <p:extLst>
      <p:ext uri="{BB962C8B-B14F-4D97-AF65-F5344CB8AC3E}">
        <p14:creationId xmlns:p14="http://schemas.microsoft.com/office/powerpoint/2010/main" val="415234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5210-C545-40F4-B72D-1BB932EC3CCC}"/>
              </a:ext>
            </a:extLst>
          </p:cNvPr>
          <p:cNvSpPr>
            <a:spLocks noGrp="1"/>
          </p:cNvSpPr>
          <p:nvPr>
            <p:ph type="title"/>
          </p:nvPr>
        </p:nvSpPr>
        <p:spPr/>
        <p:txBody>
          <a:bodyPr/>
          <a:lstStyle/>
          <a:p>
            <a:r>
              <a:rPr lang="en-US" dirty="0"/>
              <a:t>SharePoint Framework Adds Gulp Tasks</a:t>
            </a:r>
          </a:p>
        </p:txBody>
      </p:sp>
      <p:sp>
        <p:nvSpPr>
          <p:cNvPr id="3" name="Content Placeholder 2">
            <a:extLst>
              <a:ext uri="{FF2B5EF4-FFF2-40B4-BE49-F238E27FC236}">
                <a16:creationId xmlns:a16="http://schemas.microsoft.com/office/drawing/2014/main" id="{156C53C4-A25D-4B5F-AF78-772DF8A1DB3A}"/>
              </a:ext>
            </a:extLst>
          </p:cNvPr>
          <p:cNvSpPr>
            <a:spLocks noGrp="1"/>
          </p:cNvSpPr>
          <p:nvPr>
            <p:ph idx="1"/>
          </p:nvPr>
        </p:nvSpPr>
        <p:spPr/>
        <p:txBody>
          <a:bodyPr>
            <a:normAutofit/>
          </a:bodyPr>
          <a:lstStyle/>
          <a:p>
            <a:r>
              <a:rPr lang="en-US" sz="2400" dirty="0"/>
              <a:t>Run </a:t>
            </a:r>
            <a:r>
              <a:rPr lang="en-US" sz="2400" b="1" dirty="0"/>
              <a:t>gulp --tasks</a:t>
            </a:r>
            <a:r>
              <a:rPr lang="en-US" sz="2400" dirty="0"/>
              <a:t> to see SPFx gulp tasks added to project</a:t>
            </a:r>
          </a:p>
        </p:txBody>
      </p:sp>
      <p:pic>
        <p:nvPicPr>
          <p:cNvPr id="4" name="Picture 3">
            <a:extLst>
              <a:ext uri="{FF2B5EF4-FFF2-40B4-BE49-F238E27FC236}">
                <a16:creationId xmlns:a16="http://schemas.microsoft.com/office/drawing/2014/main" id="{E54DE390-5ED6-495E-A0D0-8E633C1EDE75}"/>
              </a:ext>
            </a:extLst>
          </p:cNvPr>
          <p:cNvPicPr>
            <a:picLocks noChangeAspect="1"/>
          </p:cNvPicPr>
          <p:nvPr/>
        </p:nvPicPr>
        <p:blipFill>
          <a:blip r:embed="rId2"/>
          <a:stretch>
            <a:fillRect/>
          </a:stretch>
        </p:blipFill>
        <p:spPr>
          <a:xfrm>
            <a:off x="762000" y="2057400"/>
            <a:ext cx="7848600" cy="3465721"/>
          </a:xfrm>
          <a:prstGeom prst="rect">
            <a:avLst/>
          </a:prstGeom>
        </p:spPr>
      </p:pic>
    </p:spTree>
    <p:extLst>
      <p:ext uri="{BB962C8B-B14F-4D97-AF65-F5344CB8AC3E}">
        <p14:creationId xmlns:p14="http://schemas.microsoft.com/office/powerpoint/2010/main" val="213150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pic>
        <p:nvPicPr>
          <p:cNvPr id="3" name="Picture 2">
            <a:extLst>
              <a:ext uri="{FF2B5EF4-FFF2-40B4-BE49-F238E27FC236}">
                <a16:creationId xmlns:a16="http://schemas.microsoft.com/office/drawing/2014/main" id="{BC67C5A7-B55D-48E1-B60F-7E4C460E3AD6}"/>
              </a:ext>
            </a:extLst>
          </p:cNvPr>
          <p:cNvPicPr>
            <a:picLocks noChangeAspect="1"/>
          </p:cNvPicPr>
          <p:nvPr/>
        </p:nvPicPr>
        <p:blipFill>
          <a:blip r:embed="rId2"/>
          <a:stretch>
            <a:fillRect/>
          </a:stretch>
        </p:blipFill>
        <p:spPr>
          <a:xfrm>
            <a:off x="381000" y="1219200"/>
            <a:ext cx="7239000" cy="5034841"/>
          </a:xfrm>
          <a:prstGeom prst="rect">
            <a:avLst/>
          </a:prstGeom>
          <a:ln>
            <a:solidFill>
              <a:schemeClr val="tx1">
                <a:lumMod val="50000"/>
                <a:lumOff val="50000"/>
              </a:schemeClr>
            </a:solidFill>
          </a:ln>
        </p:spPr>
      </p:pic>
      <p:sp>
        <p:nvSpPr>
          <p:cNvPr id="5" name="Arrow: Left 4">
            <a:extLst>
              <a:ext uri="{FF2B5EF4-FFF2-40B4-BE49-F238E27FC236}">
                <a16:creationId xmlns:a16="http://schemas.microsoft.com/office/drawing/2014/main" id="{6B2F8AB9-CFB8-4015-84E5-12634C45CCCB}"/>
              </a:ext>
            </a:extLst>
          </p:cNvPr>
          <p:cNvSpPr/>
          <p:nvPr/>
        </p:nvSpPr>
        <p:spPr>
          <a:xfrm>
            <a:off x="6737196" y="4105508"/>
            <a:ext cx="2057400" cy="533400"/>
          </a:xfrm>
          <a:prstGeom prst="leftArrow">
            <a:avLst/>
          </a:prstGeom>
          <a:solidFill>
            <a:schemeClr val="accent2"/>
          </a:solidFill>
          <a:ln>
            <a:solidFill>
              <a:srgbClr val="9F0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accent1">
                    <a:lumMod val="50000"/>
                  </a:schemeClr>
                </a:solidFill>
              </a:rPr>
              <a:t>SPFx API Version Number</a:t>
            </a:r>
          </a:p>
        </p:txBody>
      </p:sp>
    </p:spTree>
    <p:extLst>
      <p:ext uri="{BB962C8B-B14F-4D97-AF65-F5344CB8AC3E}">
        <p14:creationId xmlns:p14="http://schemas.microsoft.com/office/powerpoint/2010/main" val="222169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gulp trust-dev-cert</a:t>
            </a:r>
            <a:endParaRPr lang="en-US" dirty="0"/>
          </a:p>
        </p:txBody>
      </p:sp>
      <p:sp>
        <p:nvSpPr>
          <p:cNvPr id="3" name="Content Placeholder 2"/>
          <p:cNvSpPr>
            <a:spLocks noGrp="1"/>
          </p:cNvSpPr>
          <p:nvPr>
            <p:ph idx="1"/>
          </p:nvPr>
        </p:nvSpPr>
        <p:spPr/>
        <p:txBody>
          <a:bodyPr>
            <a:normAutofit/>
          </a:bodyPr>
          <a:lstStyle/>
          <a:p>
            <a:r>
              <a:rPr lang="en-US" sz="2400" dirty="0"/>
              <a:t>Testing SPFx code requires self-signed certificate</a:t>
            </a:r>
          </a:p>
          <a:p>
            <a:pPr lvl="1"/>
            <a:r>
              <a:rPr lang="en-US" sz="2000" dirty="0"/>
              <a:t>Certificate used serve pages with SSL at </a:t>
            </a:r>
            <a:r>
              <a:rPr lang="en-US" sz="2000" dirty="0">
                <a:hlinkClick r:id="rId2"/>
              </a:rPr>
              <a:t>https://localhost</a:t>
            </a:r>
            <a:r>
              <a:rPr lang="en-US" sz="2000" dirty="0"/>
              <a:t> </a:t>
            </a:r>
          </a:p>
          <a:p>
            <a:pPr lvl="1"/>
            <a:r>
              <a:rPr lang="en-US" sz="2000" dirty="0"/>
              <a:t>Certificated created and registered using </a:t>
            </a:r>
            <a:r>
              <a:rPr lang="en-US" sz="2000" b="1" dirty="0"/>
              <a:t>gulp trust-dev-cert</a:t>
            </a:r>
          </a:p>
          <a:p>
            <a:pPr lvl="1"/>
            <a:endParaRPr lang="en-US" sz="2000" b="1" dirty="0"/>
          </a:p>
          <a:p>
            <a:pPr lvl="1"/>
            <a:endParaRPr lang="en-US" sz="2000" b="1" dirty="0"/>
          </a:p>
          <a:p>
            <a:pPr lvl="1"/>
            <a:endParaRPr lang="en-US" sz="2000" b="1" dirty="0"/>
          </a:p>
          <a:p>
            <a:pPr lvl="1"/>
            <a:endParaRPr lang="en-US" sz="2000" b="1" dirty="0"/>
          </a:p>
          <a:p>
            <a:pPr lvl="1"/>
            <a:endParaRPr lang="en-US" sz="2000" b="1" dirty="0"/>
          </a:p>
          <a:p>
            <a:pPr lvl="1"/>
            <a:endParaRPr lang="en-US" sz="2000" b="1" dirty="0"/>
          </a:p>
          <a:p>
            <a:r>
              <a:rPr lang="en-US" sz="2400" b="1" dirty="0"/>
              <a:t>gulp trust-dev-cert</a:t>
            </a:r>
            <a:r>
              <a:rPr lang="en-US" sz="2400" dirty="0"/>
              <a:t> must be run within project directory</a:t>
            </a:r>
          </a:p>
          <a:p>
            <a:pPr lvl="1"/>
            <a:r>
              <a:rPr lang="en-US" sz="2000" dirty="0"/>
              <a:t>However, you only have to run this command once</a:t>
            </a:r>
          </a:p>
          <a:p>
            <a:pPr lvl="1"/>
            <a:r>
              <a:rPr lang="en-US" sz="2000" dirty="0"/>
              <a:t>No need to run </a:t>
            </a:r>
            <a:r>
              <a:rPr lang="en-US" sz="2000" b="1" dirty="0"/>
              <a:t>gulp trust-dev-cert</a:t>
            </a:r>
            <a:r>
              <a:rPr lang="en-US" sz="2000" dirty="0"/>
              <a:t> on a per-project basis</a:t>
            </a:r>
          </a:p>
          <a:p>
            <a:endParaRPr lang="en-US" sz="2400" dirty="0"/>
          </a:p>
          <a:p>
            <a:pPr lvl="1"/>
            <a:endParaRPr lang="en-US" sz="2000" dirty="0"/>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E0F46700-588F-422A-9D8E-E1DA65B04B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43200"/>
            <a:ext cx="7010400" cy="2133600"/>
          </a:xfrm>
          <a:prstGeom prst="rect">
            <a:avLst/>
          </a:prstGeom>
          <a:noFill/>
          <a:ln>
            <a:noFill/>
          </a:ln>
        </p:spPr>
      </p:pic>
    </p:spTree>
    <p:extLst>
      <p:ext uri="{BB962C8B-B14F-4D97-AF65-F5344CB8AC3E}">
        <p14:creationId xmlns:p14="http://schemas.microsoft.com/office/powerpoint/2010/main" val="19480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Ø"/>
            </a:pPr>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369479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"Hello World" SPFx Webpart</a:t>
            </a:r>
          </a:p>
        </p:txBody>
      </p:sp>
      <p:sp>
        <p:nvSpPr>
          <p:cNvPr id="3" name="Content Placeholder 2"/>
          <p:cNvSpPr>
            <a:spLocks noGrp="1"/>
          </p:cNvSpPr>
          <p:nvPr>
            <p:ph idx="1"/>
          </p:nvPr>
        </p:nvSpPr>
        <p:spPr/>
        <p:txBody>
          <a:bodyPr>
            <a:normAutofit/>
          </a:bodyPr>
          <a:lstStyle/>
          <a:p>
            <a:r>
              <a:rPr lang="en-US" sz="2400" dirty="0"/>
              <a:t>Webpart class must extend </a:t>
            </a:r>
            <a:r>
              <a:rPr lang="en-US" sz="2400" dirty="0" err="1"/>
              <a:t>BaseClientSideWebPart</a:t>
            </a:r>
            <a:endParaRPr lang="en-US" sz="2400" dirty="0"/>
          </a:p>
          <a:p>
            <a:pPr lvl="1"/>
            <a:r>
              <a:rPr lang="en-US" sz="2000" dirty="0"/>
              <a:t>Override render() for minimal “hello world” functionality</a:t>
            </a:r>
          </a:p>
          <a:p>
            <a:pPr lvl="1"/>
            <a:r>
              <a:rPr lang="en-US" sz="2000" dirty="0"/>
              <a:t>Base class provides API though </a:t>
            </a:r>
            <a:r>
              <a:rPr lang="en-US" sz="2000" b="1" dirty="0"/>
              <a:t>context</a:t>
            </a:r>
            <a:r>
              <a:rPr lang="en-US" sz="2000" dirty="0"/>
              <a:t> and </a:t>
            </a:r>
            <a:r>
              <a:rPr lang="en-US" sz="2000" b="1" dirty="0" err="1"/>
              <a:t>pageContext</a:t>
            </a:r>
            <a:endParaRPr lang="en-US" sz="2000" b="1" dirty="0"/>
          </a:p>
          <a:p>
            <a:pPr lvl="1"/>
            <a:r>
              <a:rPr lang="en-US" sz="2000" dirty="0"/>
              <a:t>Base class provides </a:t>
            </a:r>
            <a:r>
              <a:rPr lang="en-US" sz="2000" b="1" dirty="0" err="1"/>
              <a:t>domElement</a:t>
            </a:r>
            <a:r>
              <a:rPr lang="en-US" sz="2000" dirty="0"/>
              <a:t> to access hosting page DOM</a:t>
            </a:r>
          </a:p>
        </p:txBody>
      </p:sp>
      <p:pic>
        <p:nvPicPr>
          <p:cNvPr id="6" name="Picture 5">
            <a:extLst>
              <a:ext uri="{FF2B5EF4-FFF2-40B4-BE49-F238E27FC236}">
                <a16:creationId xmlns:a16="http://schemas.microsoft.com/office/drawing/2014/main" id="{8613C4BC-E5A7-46A7-A95A-404D47A9F2E2}"/>
              </a:ext>
            </a:extLst>
          </p:cNvPr>
          <p:cNvPicPr>
            <a:picLocks noChangeAspect="1"/>
          </p:cNvPicPr>
          <p:nvPr/>
        </p:nvPicPr>
        <p:blipFill>
          <a:blip r:embed="rId2"/>
          <a:stretch>
            <a:fillRect/>
          </a:stretch>
        </p:blipFill>
        <p:spPr>
          <a:xfrm>
            <a:off x="914400" y="3200400"/>
            <a:ext cx="6534150" cy="3037936"/>
          </a:xfrm>
          <a:prstGeom prst="rect">
            <a:avLst/>
          </a:prstGeom>
        </p:spPr>
      </p:pic>
    </p:spTree>
    <p:extLst>
      <p:ext uri="{BB962C8B-B14F-4D97-AF65-F5344CB8AC3E}">
        <p14:creationId xmlns:p14="http://schemas.microsoft.com/office/powerpoint/2010/main" val="281492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E858-8553-4D50-8467-2BB55F77532F}"/>
              </a:ext>
            </a:extLst>
          </p:cNvPr>
          <p:cNvSpPr>
            <a:spLocks noGrp="1"/>
          </p:cNvSpPr>
          <p:nvPr>
            <p:ph type="title"/>
          </p:nvPr>
        </p:nvSpPr>
        <p:spPr/>
        <p:txBody>
          <a:bodyPr/>
          <a:lstStyle/>
          <a:p>
            <a:r>
              <a:rPr lang="en-US" dirty="0"/>
              <a:t>Webpart Manifest</a:t>
            </a:r>
          </a:p>
        </p:txBody>
      </p:sp>
      <p:sp>
        <p:nvSpPr>
          <p:cNvPr id="4" name="Content Placeholder 3">
            <a:extLst>
              <a:ext uri="{FF2B5EF4-FFF2-40B4-BE49-F238E27FC236}">
                <a16:creationId xmlns:a16="http://schemas.microsoft.com/office/drawing/2014/main" id="{3EFEC3DE-669E-43C6-B2DB-03FF5B86265C}"/>
              </a:ext>
            </a:extLst>
          </p:cNvPr>
          <p:cNvSpPr>
            <a:spLocks noGrp="1"/>
          </p:cNvSpPr>
          <p:nvPr>
            <p:ph idx="1"/>
          </p:nvPr>
        </p:nvSpPr>
        <p:spPr/>
        <p:txBody>
          <a:bodyPr>
            <a:normAutofit/>
          </a:bodyPr>
          <a:lstStyle/>
          <a:p>
            <a:r>
              <a:rPr lang="en-US" sz="2400" dirty="0"/>
              <a:t>Each webpart requires its own manifest file</a:t>
            </a:r>
          </a:p>
          <a:p>
            <a:pPr lvl="1"/>
            <a:r>
              <a:rPr lang="en-US" sz="2000" dirty="0"/>
              <a:t>Manifest file automatically added by SPFx Yeoman template</a:t>
            </a:r>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Update manifest to set webpart title and icon</a:t>
            </a:r>
          </a:p>
          <a:p>
            <a:pPr lvl="1"/>
            <a:endParaRPr lang="en-US" sz="2000" dirty="0"/>
          </a:p>
        </p:txBody>
      </p:sp>
      <p:pic>
        <p:nvPicPr>
          <p:cNvPr id="3" name="Picture 2">
            <a:extLst>
              <a:ext uri="{FF2B5EF4-FFF2-40B4-BE49-F238E27FC236}">
                <a16:creationId xmlns:a16="http://schemas.microsoft.com/office/drawing/2014/main" id="{40F85A16-E6BB-42BE-8918-E9D3839845FB}"/>
              </a:ext>
            </a:extLst>
          </p:cNvPr>
          <p:cNvPicPr/>
          <p:nvPr/>
        </p:nvPicPr>
        <p:blipFill rotWithShape="1">
          <a:blip r:embed="rId2">
            <a:extLst>
              <a:ext uri="{28A0092B-C50C-407E-A947-70E740481C1C}">
                <a14:useLocalDpi xmlns:a14="http://schemas.microsoft.com/office/drawing/2010/main" val="0"/>
              </a:ext>
            </a:extLst>
          </a:blip>
          <a:srcRect t="30343" b="7403"/>
          <a:stretch/>
        </p:blipFill>
        <p:spPr bwMode="auto">
          <a:xfrm>
            <a:off x="1178313" y="2362200"/>
            <a:ext cx="3872889" cy="1651158"/>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918861C0-B23F-4471-BFCC-21CDBC51D0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8313" y="4665028"/>
            <a:ext cx="4820956" cy="1964372"/>
          </a:xfrm>
          <a:prstGeom prst="rect">
            <a:avLst/>
          </a:prstGeom>
          <a:noFill/>
          <a:ln>
            <a:solidFill>
              <a:schemeClr val="tx1"/>
            </a:solidFill>
          </a:ln>
        </p:spPr>
      </p:pic>
    </p:spTree>
    <p:extLst>
      <p:ext uri="{BB962C8B-B14F-4D97-AF65-F5344CB8AC3E}">
        <p14:creationId xmlns:p14="http://schemas.microsoft.com/office/powerpoint/2010/main" val="70537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Context</a:t>
            </a:r>
          </a:p>
        </p:txBody>
      </p:sp>
      <p:pic>
        <p:nvPicPr>
          <p:cNvPr id="3" name="Picture 2"/>
          <p:cNvPicPr>
            <a:picLocks noChangeAspect="1"/>
          </p:cNvPicPr>
          <p:nvPr/>
        </p:nvPicPr>
        <p:blipFill>
          <a:blip r:embed="rId2"/>
          <a:stretch>
            <a:fillRect/>
          </a:stretch>
        </p:blipFill>
        <p:spPr>
          <a:xfrm>
            <a:off x="115957" y="1093304"/>
            <a:ext cx="7656443" cy="3444074"/>
          </a:xfrm>
          <a:prstGeom prst="rect">
            <a:avLst/>
          </a:prstGeom>
        </p:spPr>
      </p:pic>
      <p:pic>
        <p:nvPicPr>
          <p:cNvPr id="4" name="Picture 3"/>
          <p:cNvPicPr>
            <a:picLocks noChangeAspect="1"/>
          </p:cNvPicPr>
          <p:nvPr/>
        </p:nvPicPr>
        <p:blipFill rotWithShape="1">
          <a:blip r:embed="rId3"/>
          <a:srcRect t="8702"/>
          <a:stretch/>
        </p:blipFill>
        <p:spPr>
          <a:xfrm>
            <a:off x="5410200" y="4267200"/>
            <a:ext cx="3634926" cy="2438400"/>
          </a:xfrm>
          <a:prstGeom prst="rect">
            <a:avLst/>
          </a:prstGeom>
        </p:spPr>
      </p:pic>
    </p:spTree>
    <p:extLst>
      <p:ext uri="{BB962C8B-B14F-4D97-AF65-F5344CB8AC3E}">
        <p14:creationId xmlns:p14="http://schemas.microsoft.com/office/powerpoint/2010/main" val="20980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r>
              <a:rPr lang="en-US" sz="2400" dirty="0"/>
              <a:t>Introduction to the SharePoint Framework</a:t>
            </a:r>
          </a:p>
          <a:p>
            <a:pPr lvl="0"/>
            <a:r>
              <a:rPr lang="en-US" sz="2400" dirty="0"/>
              <a:t>Creating SPFX Projects using the Yeoman Generator</a:t>
            </a:r>
          </a:p>
          <a:p>
            <a:pPr lvl="0"/>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161992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with </a:t>
            </a:r>
            <a:r>
              <a:rPr lang="en-US" dirty="0" err="1"/>
              <a:t>SPFx</a:t>
            </a:r>
            <a:endParaRPr lang="en-US" dirty="0"/>
          </a:p>
        </p:txBody>
      </p:sp>
    </p:spTree>
    <p:extLst>
      <p:ext uri="{BB962C8B-B14F-4D97-AF65-F5344CB8AC3E}">
        <p14:creationId xmlns:p14="http://schemas.microsoft.com/office/powerpoint/2010/main" val="2726954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Ø"/>
            </a:pPr>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401657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99E8-6BD1-4E61-AB0B-C355A1FC421B}"/>
              </a:ext>
            </a:extLst>
          </p:cNvPr>
          <p:cNvSpPr>
            <a:spLocks noGrp="1"/>
          </p:cNvSpPr>
          <p:nvPr>
            <p:ph type="title"/>
          </p:nvPr>
        </p:nvSpPr>
        <p:spPr/>
        <p:txBody>
          <a:bodyPr/>
          <a:lstStyle/>
          <a:p>
            <a:r>
              <a:rPr lang="en-US" dirty="0"/>
              <a:t>Issues with CSS in Web Development</a:t>
            </a:r>
          </a:p>
        </p:txBody>
      </p:sp>
      <p:sp>
        <p:nvSpPr>
          <p:cNvPr id="3" name="Content Placeholder 2">
            <a:extLst>
              <a:ext uri="{FF2B5EF4-FFF2-40B4-BE49-F238E27FC236}">
                <a16:creationId xmlns:a16="http://schemas.microsoft.com/office/drawing/2014/main" id="{200CBC71-F2DE-41E3-9ADD-725A4E374489}"/>
              </a:ext>
            </a:extLst>
          </p:cNvPr>
          <p:cNvSpPr>
            <a:spLocks noGrp="1"/>
          </p:cNvSpPr>
          <p:nvPr>
            <p:ph idx="1"/>
          </p:nvPr>
        </p:nvSpPr>
        <p:spPr/>
        <p:txBody>
          <a:bodyPr/>
          <a:lstStyle/>
          <a:p>
            <a:r>
              <a:rPr lang="en-US" dirty="0"/>
              <a:t>CSS can be hard to manage in large applications</a:t>
            </a:r>
          </a:p>
          <a:p>
            <a:pPr lvl="1"/>
            <a:r>
              <a:rPr lang="en-US" dirty="0"/>
              <a:t>Global style names can conflict with one another</a:t>
            </a:r>
          </a:p>
          <a:p>
            <a:pPr lvl="1"/>
            <a:r>
              <a:rPr lang="en-US" dirty="0"/>
              <a:t>Component CSS should not affect other parts of page</a:t>
            </a:r>
          </a:p>
          <a:p>
            <a:pPr lvl="1"/>
            <a:r>
              <a:rPr lang="en-US" dirty="0"/>
              <a:t>Component CSS should be isolated</a:t>
            </a:r>
          </a:p>
          <a:p>
            <a:pPr lvl="1"/>
            <a:r>
              <a:rPr lang="en-US" dirty="0"/>
              <a:t>You should avoid using element IDs in CSS</a:t>
            </a:r>
          </a:p>
          <a:p>
            <a:pPr lvl="1"/>
            <a:r>
              <a:rPr lang="en-US" dirty="0"/>
              <a:t>Prefer using classes instead of IDs</a:t>
            </a:r>
          </a:p>
          <a:p>
            <a:pPr lvl="1"/>
            <a:r>
              <a:rPr lang="en-US" dirty="0"/>
              <a:t>You should create class names unique across page</a:t>
            </a:r>
          </a:p>
        </p:txBody>
      </p:sp>
      <p:pic>
        <p:nvPicPr>
          <p:cNvPr id="4" name="Picture 3">
            <a:extLst>
              <a:ext uri="{FF2B5EF4-FFF2-40B4-BE49-F238E27FC236}">
                <a16:creationId xmlns:a16="http://schemas.microsoft.com/office/drawing/2014/main" id="{30352248-C3A1-4F5C-A0C0-A243C9103353}"/>
              </a:ext>
            </a:extLst>
          </p:cNvPr>
          <p:cNvPicPr>
            <a:picLocks noChangeAspect="1"/>
          </p:cNvPicPr>
          <p:nvPr/>
        </p:nvPicPr>
        <p:blipFill>
          <a:blip r:embed="rId2"/>
          <a:stretch>
            <a:fillRect/>
          </a:stretch>
        </p:blipFill>
        <p:spPr>
          <a:xfrm>
            <a:off x="4800600" y="4824034"/>
            <a:ext cx="3811966" cy="1172331"/>
          </a:xfrm>
          <a:prstGeom prst="rect">
            <a:avLst/>
          </a:prstGeom>
        </p:spPr>
      </p:pic>
      <p:sp>
        <p:nvSpPr>
          <p:cNvPr id="5" name="Arrow: Right 4">
            <a:extLst>
              <a:ext uri="{FF2B5EF4-FFF2-40B4-BE49-F238E27FC236}">
                <a16:creationId xmlns:a16="http://schemas.microsoft.com/office/drawing/2014/main" id="{C3FB223F-6417-4A31-9C3D-C935BCF88C90}"/>
              </a:ext>
            </a:extLst>
          </p:cNvPr>
          <p:cNvSpPr/>
          <p:nvPr/>
        </p:nvSpPr>
        <p:spPr>
          <a:xfrm>
            <a:off x="1143000" y="5105400"/>
            <a:ext cx="3964366" cy="419100"/>
          </a:xfrm>
          <a:prstGeom prst="rightArrow">
            <a:avLst>
              <a:gd name="adj1" fmla="val 70906"/>
              <a:gd name="adj2" fmla="val 8991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800000"/>
                </a:solidFill>
              </a:rPr>
              <a:t>Bad, Bad, Bad - do not use IDs in a webpart</a:t>
            </a:r>
          </a:p>
        </p:txBody>
      </p:sp>
    </p:spTree>
    <p:extLst>
      <p:ext uri="{BB962C8B-B14F-4D97-AF65-F5344CB8AC3E}">
        <p14:creationId xmlns:p14="http://schemas.microsoft.com/office/powerpoint/2010/main" val="457278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SASS and .SCSS Files</a:t>
            </a:r>
          </a:p>
        </p:txBody>
      </p:sp>
      <p:sp>
        <p:nvSpPr>
          <p:cNvPr id="3" name="Content Placeholder 2"/>
          <p:cNvSpPr>
            <a:spLocks noGrp="1"/>
          </p:cNvSpPr>
          <p:nvPr>
            <p:ph idx="1"/>
          </p:nvPr>
        </p:nvSpPr>
        <p:spPr/>
        <p:txBody>
          <a:bodyPr>
            <a:normAutofit/>
          </a:bodyPr>
          <a:lstStyle/>
          <a:p>
            <a:r>
              <a:rPr lang="en-US" sz="2400" dirty="0"/>
              <a:t>SPFx uses Syntactically Awesome Style Sheets (SASS)</a:t>
            </a:r>
          </a:p>
          <a:p>
            <a:pPr lvl="1"/>
            <a:r>
              <a:rPr lang="en-US" sz="2000" dirty="0"/>
              <a:t>Styles maintained in .</a:t>
            </a:r>
            <a:r>
              <a:rPr lang="en-US" sz="2000" dirty="0" err="1"/>
              <a:t>scss</a:t>
            </a:r>
            <a:r>
              <a:rPr lang="en-US" sz="2000" dirty="0"/>
              <a:t> files instead of .</a:t>
            </a:r>
            <a:r>
              <a:rPr lang="en-US" sz="2000" dirty="0" err="1"/>
              <a:t>css</a:t>
            </a:r>
            <a:r>
              <a:rPr lang="en-US" sz="2000" dirty="0"/>
              <a:t> files</a:t>
            </a:r>
          </a:p>
          <a:p>
            <a:pPr lvl="1"/>
            <a:r>
              <a:rPr lang="en-US" sz="2000" dirty="0"/>
              <a:t>SASS is superset of CSS with variables, selector nesting &amp; </a:t>
            </a:r>
            <a:r>
              <a:rPr lang="en-US" sz="2000" dirty="0" err="1"/>
              <a:t>mixins</a:t>
            </a:r>
            <a:endParaRPr lang="en-US" sz="2000" dirty="0"/>
          </a:p>
          <a:p>
            <a:pPr lvl="1"/>
            <a:r>
              <a:rPr lang="en-US" sz="2000" dirty="0"/>
              <a:t>SASS compilation occurs when you build project using </a:t>
            </a:r>
            <a:r>
              <a:rPr lang="en-US" sz="2000" b="1" dirty="0"/>
              <a:t>gulp build</a:t>
            </a:r>
          </a:p>
          <a:p>
            <a:pPr lvl="1"/>
            <a:r>
              <a:rPr lang="en-US" sz="2000" dirty="0"/>
              <a:t>Webpack compiles .</a:t>
            </a:r>
            <a:r>
              <a:rPr lang="en-US" sz="2000" dirty="0" err="1"/>
              <a:t>scss</a:t>
            </a:r>
            <a:r>
              <a:rPr lang="en-US" sz="2000" dirty="0"/>
              <a:t> files into .</a:t>
            </a:r>
            <a:r>
              <a:rPr lang="en-US" sz="2000" dirty="0" err="1"/>
              <a:t>css</a:t>
            </a:r>
            <a:r>
              <a:rPr lang="en-US" sz="2000" dirty="0"/>
              <a:t> files</a:t>
            </a:r>
          </a:p>
          <a:p>
            <a:r>
              <a:rPr lang="en-US" sz="2400" dirty="0"/>
              <a:t>SASS compilation generates unique style names</a:t>
            </a:r>
          </a:p>
          <a:p>
            <a:pPr lvl="1"/>
            <a:r>
              <a:rPr lang="en-US" sz="2000" b="1" dirty="0" err="1"/>
              <a:t>helloWebPart</a:t>
            </a:r>
            <a:r>
              <a:rPr lang="en-US" sz="2000" dirty="0"/>
              <a:t> renamed to </a:t>
            </a:r>
            <a:r>
              <a:rPr lang="en-US" sz="2000" b="1" dirty="0"/>
              <a:t>helloWebPart_0989818e</a:t>
            </a:r>
            <a:endParaRPr lang="en-US" sz="2000" dirty="0"/>
          </a:p>
        </p:txBody>
      </p:sp>
      <p:grpSp>
        <p:nvGrpSpPr>
          <p:cNvPr id="4" name="Group 3">
            <a:extLst>
              <a:ext uri="{FF2B5EF4-FFF2-40B4-BE49-F238E27FC236}">
                <a16:creationId xmlns:a16="http://schemas.microsoft.com/office/drawing/2014/main" id="{E80AF977-15A7-4B8E-8B43-E793D1C88415}"/>
              </a:ext>
            </a:extLst>
          </p:cNvPr>
          <p:cNvGrpSpPr/>
          <p:nvPr/>
        </p:nvGrpSpPr>
        <p:grpSpPr>
          <a:xfrm>
            <a:off x="3883944" y="4343401"/>
            <a:ext cx="5031456" cy="2378697"/>
            <a:chOff x="3883944" y="4343401"/>
            <a:chExt cx="5031456" cy="2378697"/>
          </a:xfrm>
        </p:grpSpPr>
        <p:sp>
          <p:nvSpPr>
            <p:cNvPr id="7" name="Right Arrow Callout 6"/>
            <p:cNvSpPr/>
            <p:nvPr/>
          </p:nvSpPr>
          <p:spPr>
            <a:xfrm>
              <a:off x="3883944" y="4343401"/>
              <a:ext cx="1714500" cy="2378697"/>
            </a:xfrm>
            <a:prstGeom prst="rightArrowCallout">
              <a:avLst>
                <a:gd name="adj1" fmla="val 29167"/>
                <a:gd name="adj2" fmla="val 20897"/>
                <a:gd name="adj3" fmla="val 25524"/>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SASS</a:t>
              </a:r>
            </a:p>
          </p:txBody>
        </p:sp>
        <p:pic>
          <p:nvPicPr>
            <p:cNvPr id="8" name="Picture 7"/>
            <p:cNvPicPr>
              <a:picLocks noChangeAspect="1"/>
            </p:cNvPicPr>
            <p:nvPr/>
          </p:nvPicPr>
          <p:blipFill>
            <a:blip r:embed="rId2"/>
            <a:stretch>
              <a:fillRect/>
            </a:stretch>
          </p:blipFill>
          <p:spPr>
            <a:xfrm>
              <a:off x="5667890" y="4520470"/>
              <a:ext cx="3247510" cy="2024555"/>
            </a:xfrm>
            <a:prstGeom prst="rect">
              <a:avLst/>
            </a:prstGeom>
          </p:spPr>
        </p:pic>
      </p:grpSp>
      <p:pic>
        <p:nvPicPr>
          <p:cNvPr id="9" name="Picture 8"/>
          <p:cNvPicPr>
            <a:picLocks noChangeAspect="1"/>
          </p:cNvPicPr>
          <p:nvPr/>
        </p:nvPicPr>
        <p:blipFill>
          <a:blip r:embed="rId3"/>
          <a:stretch>
            <a:fillRect/>
          </a:stretch>
        </p:blipFill>
        <p:spPr>
          <a:xfrm>
            <a:off x="899409" y="4343400"/>
            <a:ext cx="2828925" cy="2378697"/>
          </a:xfrm>
          <a:prstGeom prst="rect">
            <a:avLst/>
          </a:prstGeom>
        </p:spPr>
      </p:pic>
    </p:spTree>
    <p:extLst>
      <p:ext uri="{BB962C8B-B14F-4D97-AF65-F5344CB8AC3E}">
        <p14:creationId xmlns:p14="http://schemas.microsoft.com/office/powerpoint/2010/main" val="193777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4DE4-E5A8-40ED-A9DE-6AF15C4B963D}"/>
              </a:ext>
            </a:extLst>
          </p:cNvPr>
          <p:cNvSpPr>
            <a:spLocks noGrp="1"/>
          </p:cNvSpPr>
          <p:nvPr>
            <p:ph type="title"/>
          </p:nvPr>
        </p:nvSpPr>
        <p:spPr/>
        <p:txBody>
          <a:bodyPr/>
          <a:lstStyle/>
          <a:p>
            <a:r>
              <a:rPr lang="en-US" sz="2700" dirty="0"/>
              <a:t>SCSS Compilation Generates TypeScript File</a:t>
            </a:r>
          </a:p>
        </p:txBody>
      </p:sp>
      <p:sp>
        <p:nvSpPr>
          <p:cNvPr id="8" name="Content Placeholder 7">
            <a:extLst>
              <a:ext uri="{FF2B5EF4-FFF2-40B4-BE49-F238E27FC236}">
                <a16:creationId xmlns:a16="http://schemas.microsoft.com/office/drawing/2014/main" id="{18A07798-CC79-4E4C-BD4E-64B990B19B34}"/>
              </a:ext>
            </a:extLst>
          </p:cNvPr>
          <p:cNvSpPr>
            <a:spLocks noGrp="1"/>
          </p:cNvSpPr>
          <p:nvPr>
            <p:ph idx="1"/>
          </p:nvPr>
        </p:nvSpPr>
        <p:spPr/>
        <p:txBody>
          <a:bodyPr>
            <a:normAutofit/>
          </a:bodyPr>
          <a:lstStyle/>
          <a:p>
            <a:r>
              <a:rPr lang="en-US" sz="2400" dirty="0"/>
              <a:t>SASS compilation also generates TypeScript file</a:t>
            </a:r>
          </a:p>
          <a:p>
            <a:pPr lvl="1"/>
            <a:r>
              <a:rPr lang="en-US" sz="2000" dirty="0"/>
              <a:t>Used to provide strongly-types style names in TypeScript code</a:t>
            </a:r>
          </a:p>
        </p:txBody>
      </p:sp>
      <p:pic>
        <p:nvPicPr>
          <p:cNvPr id="4" name="Picture 3">
            <a:extLst>
              <a:ext uri="{FF2B5EF4-FFF2-40B4-BE49-F238E27FC236}">
                <a16:creationId xmlns:a16="http://schemas.microsoft.com/office/drawing/2014/main" id="{6FB71CFA-A55D-43EB-9C44-DF1C9CFBCFD7}"/>
              </a:ext>
            </a:extLst>
          </p:cNvPr>
          <p:cNvPicPr>
            <a:picLocks noChangeAspect="1"/>
          </p:cNvPicPr>
          <p:nvPr/>
        </p:nvPicPr>
        <p:blipFill>
          <a:blip r:embed="rId2"/>
          <a:stretch>
            <a:fillRect/>
          </a:stretch>
        </p:blipFill>
        <p:spPr>
          <a:xfrm>
            <a:off x="4210673" y="2759064"/>
            <a:ext cx="3204557" cy="1468946"/>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D829E7BB-0946-4188-863E-4D03FDF013F2}"/>
              </a:ext>
            </a:extLst>
          </p:cNvPr>
          <p:cNvPicPr>
            <a:picLocks noChangeAspect="1"/>
          </p:cNvPicPr>
          <p:nvPr/>
        </p:nvPicPr>
        <p:blipFill>
          <a:blip r:embed="rId3"/>
          <a:stretch>
            <a:fillRect/>
          </a:stretch>
        </p:blipFill>
        <p:spPr>
          <a:xfrm>
            <a:off x="4214286" y="4395359"/>
            <a:ext cx="4742003" cy="2343696"/>
          </a:xfrm>
          <a:prstGeom prst="rect">
            <a:avLst/>
          </a:prstGeom>
        </p:spPr>
      </p:pic>
      <p:pic>
        <p:nvPicPr>
          <p:cNvPr id="6" name="Picture 5">
            <a:extLst>
              <a:ext uri="{FF2B5EF4-FFF2-40B4-BE49-F238E27FC236}">
                <a16:creationId xmlns:a16="http://schemas.microsoft.com/office/drawing/2014/main" id="{1324A4E4-D93E-4B3A-949C-2D9A48E3D889}"/>
              </a:ext>
            </a:extLst>
          </p:cNvPr>
          <p:cNvPicPr>
            <a:picLocks noChangeAspect="1"/>
          </p:cNvPicPr>
          <p:nvPr/>
        </p:nvPicPr>
        <p:blipFill>
          <a:blip r:embed="rId4"/>
          <a:stretch>
            <a:fillRect/>
          </a:stretch>
        </p:blipFill>
        <p:spPr>
          <a:xfrm>
            <a:off x="914400" y="2438401"/>
            <a:ext cx="2233657" cy="2321330"/>
          </a:xfrm>
          <a:prstGeom prst="rect">
            <a:avLst/>
          </a:prstGeom>
        </p:spPr>
      </p:pic>
      <p:sp>
        <p:nvSpPr>
          <p:cNvPr id="7" name="Arrow: Right 6">
            <a:extLst>
              <a:ext uri="{FF2B5EF4-FFF2-40B4-BE49-F238E27FC236}">
                <a16:creationId xmlns:a16="http://schemas.microsoft.com/office/drawing/2014/main" id="{0E09459A-A6DE-4191-B594-0B3D2ADA894B}"/>
              </a:ext>
            </a:extLst>
          </p:cNvPr>
          <p:cNvSpPr/>
          <p:nvPr/>
        </p:nvSpPr>
        <p:spPr>
          <a:xfrm>
            <a:off x="3271849" y="3375935"/>
            <a:ext cx="815032" cy="446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811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A0F53E-4A6B-467B-B976-EEFB16411D07}"/>
              </a:ext>
            </a:extLst>
          </p:cNvPr>
          <p:cNvSpPr>
            <a:spLocks noGrp="1"/>
          </p:cNvSpPr>
          <p:nvPr>
            <p:ph type="title"/>
          </p:nvPr>
        </p:nvSpPr>
        <p:spPr/>
        <p:txBody>
          <a:bodyPr/>
          <a:lstStyle/>
          <a:p>
            <a:r>
              <a:rPr lang="en-US" dirty="0"/>
              <a:t>Importing Style Names in a TypeScript File</a:t>
            </a:r>
          </a:p>
        </p:txBody>
      </p:sp>
      <p:sp>
        <p:nvSpPr>
          <p:cNvPr id="10" name="Content Placeholder 9">
            <a:extLst>
              <a:ext uri="{FF2B5EF4-FFF2-40B4-BE49-F238E27FC236}">
                <a16:creationId xmlns:a16="http://schemas.microsoft.com/office/drawing/2014/main" id="{B765BF92-51C7-45CE-A521-0B07EDEE32AF}"/>
              </a:ext>
            </a:extLst>
          </p:cNvPr>
          <p:cNvSpPr>
            <a:spLocks noGrp="1"/>
          </p:cNvSpPr>
          <p:nvPr>
            <p:ph idx="1"/>
          </p:nvPr>
        </p:nvSpPr>
        <p:spPr/>
        <p:txBody>
          <a:bodyPr>
            <a:normAutofit/>
          </a:bodyPr>
          <a:lstStyle/>
          <a:p>
            <a:r>
              <a:rPr lang="en-US" sz="2000" dirty="0"/>
              <a:t>You can run </a:t>
            </a:r>
            <a:r>
              <a:rPr lang="en-US" sz="2000" b="1" dirty="0"/>
              <a:t>gulp build</a:t>
            </a:r>
            <a:r>
              <a:rPr lang="en-US" sz="2000" dirty="0"/>
              <a:t> to force SASS compilation</a:t>
            </a:r>
          </a:p>
          <a:p>
            <a:pPr lvl="1"/>
            <a:r>
              <a:rPr lang="en-US" sz="1800" b="1" dirty="0"/>
              <a:t>import</a:t>
            </a:r>
            <a:r>
              <a:rPr lang="en-US" sz="1800" dirty="0"/>
              <a:t> statement to .</a:t>
            </a:r>
            <a:r>
              <a:rPr lang="en-US" sz="1800" dirty="0" err="1"/>
              <a:t>scss</a:t>
            </a:r>
            <a:r>
              <a:rPr lang="en-US" sz="1800" dirty="0"/>
              <a:t> file displays error until you run </a:t>
            </a:r>
            <a:r>
              <a:rPr lang="en-US" sz="1800" b="1" dirty="0"/>
              <a:t>gulp build</a:t>
            </a:r>
          </a:p>
          <a:p>
            <a:pPr lvl="1"/>
            <a:endParaRPr lang="en-US" sz="1800" dirty="0"/>
          </a:p>
          <a:p>
            <a:pPr lvl="1"/>
            <a:endParaRPr lang="en-US" sz="1800" dirty="0"/>
          </a:p>
          <a:p>
            <a:r>
              <a:rPr lang="en-US" sz="2000" dirty="0"/>
              <a:t>Once compiled, SCSS styles names can be referenced in TypeScript</a:t>
            </a:r>
          </a:p>
        </p:txBody>
      </p:sp>
      <p:pic>
        <p:nvPicPr>
          <p:cNvPr id="4" name="Picture 3">
            <a:extLst>
              <a:ext uri="{FF2B5EF4-FFF2-40B4-BE49-F238E27FC236}">
                <a16:creationId xmlns:a16="http://schemas.microsoft.com/office/drawing/2014/main" id="{D060E316-EAC5-40EF-87AE-51F16560E919}"/>
              </a:ext>
            </a:extLst>
          </p:cNvPr>
          <p:cNvPicPr>
            <a:picLocks noChangeAspect="1"/>
          </p:cNvPicPr>
          <p:nvPr/>
        </p:nvPicPr>
        <p:blipFill rotWithShape="1">
          <a:blip r:embed="rId2"/>
          <a:srcRect l="7577" t="24396" r="12120"/>
          <a:stretch/>
        </p:blipFill>
        <p:spPr>
          <a:xfrm>
            <a:off x="1600200" y="3494048"/>
            <a:ext cx="6353092" cy="2971800"/>
          </a:xfrm>
          <a:prstGeom prst="rect">
            <a:avLst/>
          </a:prstGeom>
        </p:spPr>
      </p:pic>
      <p:sp>
        <p:nvSpPr>
          <p:cNvPr id="5" name="Arrow: Right 4">
            <a:extLst>
              <a:ext uri="{FF2B5EF4-FFF2-40B4-BE49-F238E27FC236}">
                <a16:creationId xmlns:a16="http://schemas.microsoft.com/office/drawing/2014/main" id="{36F6BC79-06DB-49A5-A61E-57A9FF1B36A5}"/>
              </a:ext>
            </a:extLst>
          </p:cNvPr>
          <p:cNvSpPr/>
          <p:nvPr/>
        </p:nvSpPr>
        <p:spPr>
          <a:xfrm>
            <a:off x="953122" y="3460595"/>
            <a:ext cx="762000" cy="457200"/>
          </a:xfrm>
          <a:prstGeom prst="rightArrow">
            <a:avLst>
              <a:gd name="adj1" fmla="val 50000"/>
              <a:gd name="adj2" fmla="val 6219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AB818C-41B6-49F7-BDA9-02D7D3130FEA}"/>
              </a:ext>
            </a:extLst>
          </p:cNvPr>
          <p:cNvSpPr/>
          <p:nvPr/>
        </p:nvSpPr>
        <p:spPr>
          <a:xfrm>
            <a:off x="3557546" y="4993887"/>
            <a:ext cx="3124200" cy="1295400"/>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B825148-E565-432F-87EE-94C6512A51E7}"/>
              </a:ext>
            </a:extLst>
          </p:cNvPr>
          <p:cNvPicPr>
            <a:picLocks noChangeAspect="1"/>
          </p:cNvPicPr>
          <p:nvPr/>
        </p:nvPicPr>
        <p:blipFill rotWithShape="1">
          <a:blip r:embed="rId3"/>
          <a:srcRect l="8623" t="57753" r="1317" b="7205"/>
          <a:stretch/>
        </p:blipFill>
        <p:spPr>
          <a:xfrm>
            <a:off x="1066800" y="2286000"/>
            <a:ext cx="7162800" cy="524019"/>
          </a:xfrm>
          <a:prstGeom prst="rect">
            <a:avLst/>
          </a:prstGeom>
        </p:spPr>
      </p:pic>
    </p:spTree>
    <p:extLst>
      <p:ext uri="{BB962C8B-B14F-4D97-AF65-F5344CB8AC3E}">
        <p14:creationId xmlns:p14="http://schemas.microsoft.com/office/powerpoint/2010/main" val="157294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Ø"/>
            </a:pPr>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211908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
        <p:nvSpPr>
          <p:cNvPr id="7" name="Content Placeholder 6"/>
          <p:cNvSpPr>
            <a:spLocks noGrp="1"/>
          </p:cNvSpPr>
          <p:nvPr>
            <p:ph idx="1"/>
          </p:nvPr>
        </p:nvSpPr>
        <p:spPr/>
        <p:txBody>
          <a:bodyPr>
            <a:normAutofit/>
          </a:bodyPr>
          <a:lstStyle/>
          <a:p>
            <a:r>
              <a:rPr lang="en-US" sz="2000" dirty="0"/>
              <a:t>Define interface with properties</a:t>
            </a:r>
          </a:p>
          <a:p>
            <a:endParaRPr lang="en-US" sz="2000" dirty="0"/>
          </a:p>
          <a:p>
            <a:endParaRPr lang="en-US" sz="2000" dirty="0"/>
          </a:p>
          <a:p>
            <a:endParaRPr lang="en-US" sz="2000" dirty="0"/>
          </a:p>
          <a:p>
            <a:r>
              <a:rPr lang="en-US" sz="2000" dirty="0"/>
              <a:t>Add interface to web part class definition</a:t>
            </a:r>
          </a:p>
          <a:p>
            <a:endParaRPr lang="en-US" sz="2000" dirty="0"/>
          </a:p>
          <a:p>
            <a:r>
              <a:rPr lang="en-US" sz="2000" dirty="0"/>
              <a:t>Override </a:t>
            </a:r>
            <a:r>
              <a:rPr lang="en-US" sz="2000" dirty="0" err="1"/>
              <a:t>getPropertyPaneConfiguration</a:t>
            </a:r>
            <a:r>
              <a:rPr lang="en-US" sz="2000" dirty="0"/>
              <a:t>()</a:t>
            </a:r>
          </a:p>
        </p:txBody>
      </p:sp>
      <p:pic>
        <p:nvPicPr>
          <p:cNvPr id="4" name="Picture 3"/>
          <p:cNvPicPr>
            <a:picLocks noChangeAspect="1"/>
          </p:cNvPicPr>
          <p:nvPr/>
        </p:nvPicPr>
        <p:blipFill>
          <a:blip r:embed="rId2"/>
          <a:stretch>
            <a:fillRect/>
          </a:stretch>
        </p:blipFill>
        <p:spPr>
          <a:xfrm>
            <a:off x="795130" y="1826747"/>
            <a:ext cx="4257675" cy="1200150"/>
          </a:xfrm>
          <a:prstGeom prst="rect">
            <a:avLst/>
          </a:prstGeom>
        </p:spPr>
      </p:pic>
      <p:pic>
        <p:nvPicPr>
          <p:cNvPr id="5" name="Picture 4"/>
          <p:cNvPicPr>
            <a:picLocks noChangeAspect="1"/>
          </p:cNvPicPr>
          <p:nvPr/>
        </p:nvPicPr>
        <p:blipFill>
          <a:blip r:embed="rId3"/>
          <a:stretch>
            <a:fillRect/>
          </a:stretch>
        </p:blipFill>
        <p:spPr>
          <a:xfrm>
            <a:off x="795130" y="3505200"/>
            <a:ext cx="7010400" cy="352029"/>
          </a:xfrm>
          <a:prstGeom prst="rect">
            <a:avLst/>
          </a:prstGeom>
        </p:spPr>
      </p:pic>
      <p:pic>
        <p:nvPicPr>
          <p:cNvPr id="3" name="Picture 2">
            <a:extLst>
              <a:ext uri="{FF2B5EF4-FFF2-40B4-BE49-F238E27FC236}">
                <a16:creationId xmlns:a16="http://schemas.microsoft.com/office/drawing/2014/main" id="{A15192EB-5001-4A41-B9A6-62B023007408}"/>
              </a:ext>
            </a:extLst>
          </p:cNvPr>
          <p:cNvPicPr>
            <a:picLocks noChangeAspect="1"/>
          </p:cNvPicPr>
          <p:nvPr/>
        </p:nvPicPr>
        <p:blipFill>
          <a:blip r:embed="rId4"/>
          <a:stretch>
            <a:fillRect/>
          </a:stretch>
        </p:blipFill>
        <p:spPr>
          <a:xfrm>
            <a:off x="826232" y="4356417"/>
            <a:ext cx="6505575" cy="2229244"/>
          </a:xfrm>
          <a:prstGeom prst="rect">
            <a:avLst/>
          </a:prstGeom>
        </p:spPr>
      </p:pic>
    </p:spTree>
    <p:extLst>
      <p:ext uri="{BB962C8B-B14F-4D97-AF65-F5344CB8AC3E}">
        <p14:creationId xmlns:p14="http://schemas.microsoft.com/office/powerpoint/2010/main" val="17437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Panel Settings</a:t>
            </a:r>
          </a:p>
        </p:txBody>
      </p:sp>
      <p:pic>
        <p:nvPicPr>
          <p:cNvPr id="4" name="Picture 3"/>
          <p:cNvPicPr>
            <a:picLocks noChangeAspect="1"/>
          </p:cNvPicPr>
          <p:nvPr/>
        </p:nvPicPr>
        <p:blipFill>
          <a:blip r:embed="rId2"/>
          <a:stretch>
            <a:fillRect/>
          </a:stretch>
        </p:blipFill>
        <p:spPr>
          <a:xfrm>
            <a:off x="5632349" y="1143000"/>
            <a:ext cx="3313518" cy="4187687"/>
          </a:xfrm>
          <a:prstGeom prst="rect">
            <a:avLst/>
          </a:prstGeom>
          <a:ln>
            <a:solidFill>
              <a:schemeClr val="tx1"/>
            </a:solidFill>
          </a:ln>
        </p:spPr>
      </p:pic>
      <p:pic>
        <p:nvPicPr>
          <p:cNvPr id="5" name="Picture 4">
            <a:extLst>
              <a:ext uri="{FF2B5EF4-FFF2-40B4-BE49-F238E27FC236}">
                <a16:creationId xmlns:a16="http://schemas.microsoft.com/office/drawing/2014/main" id="{1A169B60-EB98-4CEA-80C8-69CC78946AC2}"/>
              </a:ext>
            </a:extLst>
          </p:cNvPr>
          <p:cNvPicPr>
            <a:picLocks noChangeAspect="1"/>
          </p:cNvPicPr>
          <p:nvPr/>
        </p:nvPicPr>
        <p:blipFill>
          <a:blip r:embed="rId3"/>
          <a:stretch>
            <a:fillRect/>
          </a:stretch>
        </p:blipFill>
        <p:spPr>
          <a:xfrm>
            <a:off x="76200" y="1066800"/>
            <a:ext cx="4534798" cy="5715000"/>
          </a:xfrm>
          <a:prstGeom prst="rect">
            <a:avLst/>
          </a:prstGeom>
        </p:spPr>
      </p:pic>
      <p:sp>
        <p:nvSpPr>
          <p:cNvPr id="6" name="Arrow: Right 5">
            <a:extLst>
              <a:ext uri="{FF2B5EF4-FFF2-40B4-BE49-F238E27FC236}">
                <a16:creationId xmlns:a16="http://schemas.microsoft.com/office/drawing/2014/main" id="{9648B99C-6EA6-4C14-B745-7A99EBC72AE5}"/>
              </a:ext>
            </a:extLst>
          </p:cNvPr>
          <p:cNvSpPr/>
          <p:nvPr/>
        </p:nvSpPr>
        <p:spPr>
          <a:xfrm>
            <a:off x="4743061" y="2514600"/>
            <a:ext cx="757225"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28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Part Properties</a:t>
            </a:r>
          </a:p>
        </p:txBody>
      </p:sp>
    </p:spTree>
    <p:extLst>
      <p:ext uri="{BB962C8B-B14F-4D97-AF65-F5344CB8AC3E}">
        <p14:creationId xmlns:p14="http://schemas.microsoft.com/office/powerpoint/2010/main" val="362084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SharePoint Platform</a:t>
            </a:r>
          </a:p>
        </p:txBody>
      </p:sp>
      <p:sp>
        <p:nvSpPr>
          <p:cNvPr id="3" name="Content Placeholder 2"/>
          <p:cNvSpPr>
            <a:spLocks noGrp="1"/>
          </p:cNvSpPr>
          <p:nvPr>
            <p:ph idx="1"/>
          </p:nvPr>
        </p:nvSpPr>
        <p:spPr/>
        <p:txBody>
          <a:bodyPr>
            <a:normAutofit/>
          </a:bodyPr>
          <a:lstStyle/>
          <a:p>
            <a:r>
              <a:rPr lang="en-US" sz="2400" dirty="0"/>
              <a:t>Farm Solutions</a:t>
            </a:r>
          </a:p>
          <a:p>
            <a:pPr lvl="1"/>
            <a:r>
              <a:rPr lang="en-US" sz="2000" dirty="0"/>
              <a:t>Server-side DLLs and XML-based Definitions</a:t>
            </a:r>
          </a:p>
          <a:p>
            <a:r>
              <a:rPr lang="en-US" sz="2400" dirty="0"/>
              <a:t>S</a:t>
            </a:r>
            <a:r>
              <a:rPr lang="en-US" sz="2400" strike="sngStrike" dirty="0"/>
              <a:t>andboxed Solutions</a:t>
            </a:r>
          </a:p>
          <a:p>
            <a:r>
              <a:rPr lang="en-US" sz="2400" dirty="0"/>
              <a:t>SharePoint </a:t>
            </a:r>
            <a:r>
              <a:rPr lang="en-US" sz="2400" strike="sngStrike" dirty="0"/>
              <a:t>Apps</a:t>
            </a:r>
            <a:r>
              <a:rPr lang="en-US" sz="2400" dirty="0"/>
              <a:t> Add-ins</a:t>
            </a:r>
          </a:p>
          <a:p>
            <a:pPr lvl="1"/>
            <a:r>
              <a:rPr lang="en-US" sz="2000" dirty="0" err="1"/>
              <a:t>iFrames</a:t>
            </a:r>
            <a:r>
              <a:rPr lang="en-US" sz="2000" dirty="0"/>
              <a:t> used to add in extra security dimension</a:t>
            </a:r>
          </a:p>
          <a:p>
            <a:pPr lvl="1"/>
            <a:r>
              <a:rPr lang="en-US" sz="2000" dirty="0"/>
              <a:t>Introduced complexity with 2 domains (app web vs host web)</a:t>
            </a:r>
          </a:p>
          <a:p>
            <a:r>
              <a:rPr lang="en-US" sz="2400" dirty="0"/>
              <a:t>JavaScript Injection</a:t>
            </a:r>
          </a:p>
          <a:p>
            <a:pPr lvl="1"/>
            <a:r>
              <a:rPr lang="en-US" sz="2000" dirty="0"/>
              <a:t>Scripting can be disabled in SharePoint Online</a:t>
            </a:r>
          </a:p>
          <a:p>
            <a:pPr lvl="1"/>
            <a:r>
              <a:rPr lang="en-US" sz="2000" dirty="0"/>
              <a:t>No formal deployment model</a:t>
            </a:r>
          </a:p>
          <a:p>
            <a:r>
              <a:rPr lang="en-US" sz="2400" dirty="0"/>
              <a:t>SharePoint Framework</a:t>
            </a:r>
          </a:p>
          <a:p>
            <a:pPr lvl="1"/>
            <a:r>
              <a:rPr lang="en-US" sz="2000" dirty="0"/>
              <a:t>A natural evolution and formalization of JavaScript Injection model</a:t>
            </a:r>
          </a:p>
        </p:txBody>
      </p:sp>
    </p:spTree>
    <p:extLst>
      <p:ext uri="{BB962C8B-B14F-4D97-AF65-F5344CB8AC3E}">
        <p14:creationId xmlns:p14="http://schemas.microsoft.com/office/powerpoint/2010/main" val="63437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ü"/>
            </a:pPr>
            <a:r>
              <a:rPr lang="en-US" sz="2400" dirty="0"/>
              <a:t>Creating a Web Part with Custom Properties</a:t>
            </a:r>
          </a:p>
          <a:p>
            <a:pPr lvl="0">
              <a:buFont typeface="Wingdings" panose="05000000000000000000" pitchFamily="2" charset="2"/>
              <a:buChar char="Ø"/>
            </a:pPr>
            <a:r>
              <a:rPr lang="en-US" sz="2400" dirty="0"/>
              <a:t>Creating Application Customizers</a:t>
            </a:r>
          </a:p>
        </p:txBody>
      </p:sp>
    </p:spTree>
    <p:extLst>
      <p:ext uri="{BB962C8B-B14F-4D97-AF65-F5344CB8AC3E}">
        <p14:creationId xmlns:p14="http://schemas.microsoft.com/office/powerpoint/2010/main" val="330438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SPFx Application Extensions</a:t>
            </a:r>
            <a:endParaRPr lang="en-US" dirty="0"/>
          </a:p>
        </p:txBody>
      </p:sp>
      <p:sp>
        <p:nvSpPr>
          <p:cNvPr id="3" name="Content Placeholder 2"/>
          <p:cNvSpPr>
            <a:spLocks noGrp="1"/>
          </p:cNvSpPr>
          <p:nvPr>
            <p:ph idx="1"/>
          </p:nvPr>
        </p:nvSpPr>
        <p:spPr/>
        <p:txBody>
          <a:bodyPr>
            <a:normAutofit/>
          </a:bodyPr>
          <a:lstStyle/>
          <a:p>
            <a:r>
              <a:rPr lang="en-US" sz="2400" dirty="0"/>
              <a:t>Application Customizers</a:t>
            </a:r>
          </a:p>
          <a:p>
            <a:pPr lvl="1"/>
            <a:r>
              <a:rPr lang="en-US" sz="2000" dirty="0"/>
              <a:t>Used to add page header and/or page footer into modern pages</a:t>
            </a:r>
          </a:p>
          <a:p>
            <a:pPr lvl="1"/>
            <a:r>
              <a:rPr lang="en-US" sz="2000" dirty="0"/>
              <a:t>Application customizers not supported in classic pages</a:t>
            </a:r>
          </a:p>
          <a:p>
            <a:pPr>
              <a:spcBef>
                <a:spcPts val="1200"/>
              </a:spcBef>
            </a:pPr>
            <a:r>
              <a:rPr lang="en-US" sz="2400" dirty="0"/>
              <a:t>Field Customizers</a:t>
            </a:r>
          </a:p>
          <a:p>
            <a:pPr lvl="1"/>
            <a:r>
              <a:rPr lang="en-US" sz="2000" dirty="0"/>
              <a:t>Used to add client-side behavior on top of site columns</a:t>
            </a:r>
          </a:p>
          <a:p>
            <a:pPr lvl="1"/>
            <a:r>
              <a:rPr lang="en-US" sz="2000" dirty="0"/>
              <a:t>Allows you to create custom field rendering experience</a:t>
            </a:r>
          </a:p>
          <a:p>
            <a:pPr>
              <a:spcBef>
                <a:spcPts val="1200"/>
              </a:spcBef>
            </a:pPr>
            <a:r>
              <a:rPr lang="en-US" sz="2400" dirty="0"/>
              <a:t>Command Sets</a:t>
            </a:r>
          </a:p>
          <a:p>
            <a:pPr lvl="1"/>
            <a:r>
              <a:rPr lang="en-US" sz="2000" dirty="0"/>
              <a:t>Allows you to add custom commands into SharePoint UI</a:t>
            </a:r>
          </a:p>
          <a:p>
            <a:pPr lvl="1"/>
            <a:r>
              <a:rPr lang="en-US" sz="2000" dirty="0"/>
              <a:t>SPFx component for creating user custom actions</a:t>
            </a:r>
          </a:p>
          <a:p>
            <a:pPr lvl="1"/>
            <a:r>
              <a:rPr lang="en-US" sz="2000" dirty="0"/>
              <a:t>Users invoke commands which trigger your client-side code</a:t>
            </a:r>
          </a:p>
        </p:txBody>
      </p:sp>
    </p:spTree>
    <p:extLst>
      <p:ext uri="{BB962C8B-B14F-4D97-AF65-F5344CB8AC3E}">
        <p14:creationId xmlns:p14="http://schemas.microsoft.com/office/powerpoint/2010/main" val="2184763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A91D-AE16-4ED8-A17D-456DA642D0CC}"/>
              </a:ext>
            </a:extLst>
          </p:cNvPr>
          <p:cNvSpPr>
            <a:spLocks noGrp="1"/>
          </p:cNvSpPr>
          <p:nvPr>
            <p:ph type="title"/>
          </p:nvPr>
        </p:nvSpPr>
        <p:spPr/>
        <p:txBody>
          <a:bodyPr/>
          <a:lstStyle/>
          <a:p>
            <a:r>
              <a:rPr lang="en-US" dirty="0"/>
              <a:t>Creating an Application Customizer</a:t>
            </a:r>
          </a:p>
        </p:txBody>
      </p:sp>
      <p:sp>
        <p:nvSpPr>
          <p:cNvPr id="6" name="Content Placeholder 5">
            <a:extLst>
              <a:ext uri="{FF2B5EF4-FFF2-40B4-BE49-F238E27FC236}">
                <a16:creationId xmlns:a16="http://schemas.microsoft.com/office/drawing/2014/main" id="{670618BA-70C8-4ABD-8853-C49901BC153F}"/>
              </a:ext>
            </a:extLst>
          </p:cNvPr>
          <p:cNvSpPr>
            <a:spLocks noGrp="1"/>
          </p:cNvSpPr>
          <p:nvPr>
            <p:ph idx="1"/>
          </p:nvPr>
        </p:nvSpPr>
        <p:spPr/>
        <p:txBody>
          <a:bodyPr>
            <a:normAutofit/>
          </a:bodyPr>
          <a:lstStyle/>
          <a:p>
            <a:r>
              <a:rPr lang="en-US" sz="2400" dirty="0"/>
              <a:t>Yeoman templates support creating application extension</a:t>
            </a:r>
          </a:p>
          <a:p>
            <a:pPr lvl="1"/>
            <a:r>
              <a:rPr lang="en-US" sz="2000" dirty="0"/>
              <a:t>You can choose between the 3 types of application extensions</a:t>
            </a:r>
          </a:p>
        </p:txBody>
      </p:sp>
      <p:pic>
        <p:nvPicPr>
          <p:cNvPr id="3" name="Picture 2">
            <a:extLst>
              <a:ext uri="{FF2B5EF4-FFF2-40B4-BE49-F238E27FC236}">
                <a16:creationId xmlns:a16="http://schemas.microsoft.com/office/drawing/2014/main" id="{27C72469-8A62-4537-8476-A4B9440494A3}"/>
              </a:ext>
            </a:extLst>
          </p:cNvPr>
          <p:cNvPicPr/>
          <p:nvPr/>
        </p:nvPicPr>
        <p:blipFill rotWithShape="1">
          <a:blip r:embed="rId2"/>
          <a:srcRect t="45377" r="35048" b="12833"/>
          <a:stretch/>
        </p:blipFill>
        <p:spPr bwMode="auto">
          <a:xfrm>
            <a:off x="764264" y="2514600"/>
            <a:ext cx="7615472" cy="2838790"/>
          </a:xfrm>
          <a:prstGeom prst="rect">
            <a:avLst/>
          </a:prstGeom>
          <a:ln>
            <a:solidFill>
              <a:schemeClr val="tx1"/>
            </a:solidFill>
          </a:ln>
          <a:extLst>
            <a:ext uri="{53640926-AAD7-44D8-BBD7-CCE9431645EC}">
              <a14:shadowObscured xmlns:a14="http://schemas.microsoft.com/office/drawing/2010/main"/>
            </a:ext>
          </a:extLst>
        </p:spPr>
      </p:pic>
      <p:sp>
        <p:nvSpPr>
          <p:cNvPr id="4" name="Arrow: Right 3">
            <a:extLst>
              <a:ext uri="{FF2B5EF4-FFF2-40B4-BE49-F238E27FC236}">
                <a16:creationId xmlns:a16="http://schemas.microsoft.com/office/drawing/2014/main" id="{77931E71-0022-4EC5-9394-9ABF9D97D5D1}"/>
              </a:ext>
            </a:extLst>
          </p:cNvPr>
          <p:cNvSpPr/>
          <p:nvPr/>
        </p:nvSpPr>
        <p:spPr>
          <a:xfrm flipH="1">
            <a:off x="6423354" y="4100371"/>
            <a:ext cx="1914920" cy="204704"/>
          </a:xfrm>
          <a:prstGeom prst="rightArrow">
            <a:avLst>
              <a:gd name="adj1" fmla="val 61557"/>
              <a:gd name="adj2" fmla="val 50000"/>
            </a:avLst>
          </a:prstGeom>
          <a:solidFill>
            <a:schemeClr val="accent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0C540A8-227B-4073-99D7-8FC3181BFBBC}"/>
              </a:ext>
            </a:extLst>
          </p:cNvPr>
          <p:cNvSpPr/>
          <p:nvPr/>
        </p:nvSpPr>
        <p:spPr>
          <a:xfrm flipH="1">
            <a:off x="7622264" y="4314094"/>
            <a:ext cx="1246057" cy="204704"/>
          </a:xfrm>
          <a:prstGeom prst="rightArrow">
            <a:avLst>
              <a:gd name="adj1" fmla="val 61557"/>
              <a:gd name="adj2" fmla="val 50000"/>
            </a:avLst>
          </a:prstGeom>
          <a:solidFill>
            <a:schemeClr val="accent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633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7BA0-C835-43EE-AE33-94D449075A80}"/>
              </a:ext>
            </a:extLst>
          </p:cNvPr>
          <p:cNvSpPr>
            <a:spLocks noGrp="1"/>
          </p:cNvSpPr>
          <p:nvPr>
            <p:ph type="title"/>
          </p:nvPr>
        </p:nvSpPr>
        <p:spPr/>
        <p:txBody>
          <a:bodyPr/>
          <a:lstStyle/>
          <a:p>
            <a:r>
              <a:rPr lang="en-US" dirty="0"/>
              <a:t>The Application Customizer Manifest</a:t>
            </a:r>
          </a:p>
        </p:txBody>
      </p:sp>
      <p:pic>
        <p:nvPicPr>
          <p:cNvPr id="3" name="Picture 2">
            <a:extLst>
              <a:ext uri="{FF2B5EF4-FFF2-40B4-BE49-F238E27FC236}">
                <a16:creationId xmlns:a16="http://schemas.microsoft.com/office/drawing/2014/main" id="{8B6B35DF-E716-4D5B-A9CC-9CBC04B548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6351" y="1268052"/>
            <a:ext cx="4287951" cy="1555157"/>
          </a:xfrm>
          <a:prstGeom prst="rect">
            <a:avLst/>
          </a:prstGeom>
          <a:noFill/>
          <a:ln>
            <a:solidFill>
              <a:schemeClr val="tx1"/>
            </a:solidFill>
          </a:ln>
        </p:spPr>
      </p:pic>
      <p:pic>
        <p:nvPicPr>
          <p:cNvPr id="4" name="Picture 3">
            <a:extLst>
              <a:ext uri="{FF2B5EF4-FFF2-40B4-BE49-F238E27FC236}">
                <a16:creationId xmlns:a16="http://schemas.microsoft.com/office/drawing/2014/main" id="{43197D8F-A99F-4DD1-A829-B55F0FE982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94977" y="3124200"/>
            <a:ext cx="6368023" cy="2005856"/>
          </a:xfrm>
          <a:prstGeom prst="rect">
            <a:avLst/>
          </a:prstGeom>
          <a:noFill/>
          <a:ln>
            <a:noFill/>
          </a:ln>
        </p:spPr>
      </p:pic>
      <p:pic>
        <p:nvPicPr>
          <p:cNvPr id="5" name="Picture 4">
            <a:extLst>
              <a:ext uri="{FF2B5EF4-FFF2-40B4-BE49-F238E27FC236}">
                <a16:creationId xmlns:a16="http://schemas.microsoft.com/office/drawing/2014/main" id="{426C7CE9-8CCC-417E-B719-531F01BD509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94977" y="5394334"/>
            <a:ext cx="4706768" cy="1120615"/>
          </a:xfrm>
          <a:prstGeom prst="rect">
            <a:avLst/>
          </a:prstGeom>
          <a:noFill/>
          <a:ln>
            <a:solidFill>
              <a:schemeClr val="tx1">
                <a:lumMod val="50000"/>
                <a:lumOff val="50000"/>
              </a:schemeClr>
            </a:solidFill>
          </a:ln>
        </p:spPr>
      </p:pic>
      <p:sp>
        <p:nvSpPr>
          <p:cNvPr id="7" name="Arrow: Left 6">
            <a:extLst>
              <a:ext uri="{FF2B5EF4-FFF2-40B4-BE49-F238E27FC236}">
                <a16:creationId xmlns:a16="http://schemas.microsoft.com/office/drawing/2014/main" id="{76B98186-CEAC-4D1F-80ED-912A4417F0E0}"/>
              </a:ext>
            </a:extLst>
          </p:cNvPr>
          <p:cNvSpPr/>
          <p:nvPr/>
        </p:nvSpPr>
        <p:spPr>
          <a:xfrm>
            <a:off x="4547839" y="2265556"/>
            <a:ext cx="762000" cy="30480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25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AFEB-0ABD-431B-846D-F2088B3615AD}"/>
              </a:ext>
            </a:extLst>
          </p:cNvPr>
          <p:cNvSpPr>
            <a:spLocks noGrp="1"/>
          </p:cNvSpPr>
          <p:nvPr>
            <p:ph type="title"/>
          </p:nvPr>
        </p:nvSpPr>
        <p:spPr/>
        <p:txBody>
          <a:bodyPr/>
          <a:lstStyle/>
          <a:p>
            <a:r>
              <a:rPr lang="en-US" dirty="0"/>
              <a:t>Implementing an Application Customizer</a:t>
            </a:r>
          </a:p>
        </p:txBody>
      </p:sp>
      <p:pic>
        <p:nvPicPr>
          <p:cNvPr id="5" name="Picture 4">
            <a:extLst>
              <a:ext uri="{FF2B5EF4-FFF2-40B4-BE49-F238E27FC236}">
                <a16:creationId xmlns:a16="http://schemas.microsoft.com/office/drawing/2014/main" id="{A907828D-32CA-4AFD-A610-3849FD027B8D}"/>
              </a:ext>
            </a:extLst>
          </p:cNvPr>
          <p:cNvPicPr>
            <a:picLocks noChangeAspect="1"/>
          </p:cNvPicPr>
          <p:nvPr/>
        </p:nvPicPr>
        <p:blipFill>
          <a:blip r:embed="rId2"/>
          <a:stretch>
            <a:fillRect/>
          </a:stretch>
        </p:blipFill>
        <p:spPr>
          <a:xfrm>
            <a:off x="381000" y="1219200"/>
            <a:ext cx="7620000" cy="5374019"/>
          </a:xfrm>
          <a:prstGeom prst="rect">
            <a:avLst/>
          </a:prstGeom>
        </p:spPr>
      </p:pic>
    </p:spTree>
    <p:extLst>
      <p:ext uri="{BB962C8B-B14F-4D97-AF65-F5344CB8AC3E}">
        <p14:creationId xmlns:p14="http://schemas.microsoft.com/office/powerpoint/2010/main" val="528392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09DF-2635-4F50-A2FD-E528FBD8183C}"/>
              </a:ext>
            </a:extLst>
          </p:cNvPr>
          <p:cNvSpPr>
            <a:spLocks noGrp="1"/>
          </p:cNvSpPr>
          <p:nvPr>
            <p:ph type="title"/>
          </p:nvPr>
        </p:nvSpPr>
        <p:spPr/>
        <p:txBody>
          <a:bodyPr/>
          <a:lstStyle/>
          <a:p>
            <a:r>
              <a:rPr lang="en-US" dirty="0"/>
              <a:t>Rendering Content into Placeholders</a:t>
            </a:r>
          </a:p>
        </p:txBody>
      </p:sp>
      <p:pic>
        <p:nvPicPr>
          <p:cNvPr id="3" name="Picture 2">
            <a:extLst>
              <a:ext uri="{FF2B5EF4-FFF2-40B4-BE49-F238E27FC236}">
                <a16:creationId xmlns:a16="http://schemas.microsoft.com/office/drawing/2014/main" id="{2F944A1D-F885-4A67-B3BF-5F32F21F3F4F}"/>
              </a:ext>
            </a:extLst>
          </p:cNvPr>
          <p:cNvPicPr>
            <a:picLocks noChangeAspect="1"/>
          </p:cNvPicPr>
          <p:nvPr/>
        </p:nvPicPr>
        <p:blipFill>
          <a:blip r:embed="rId2"/>
          <a:stretch>
            <a:fillRect/>
          </a:stretch>
        </p:blipFill>
        <p:spPr>
          <a:xfrm>
            <a:off x="163551" y="1066800"/>
            <a:ext cx="8001000" cy="5585185"/>
          </a:xfrm>
          <a:prstGeom prst="rect">
            <a:avLst/>
          </a:prstGeom>
        </p:spPr>
      </p:pic>
    </p:spTree>
    <p:extLst>
      <p:ext uri="{BB962C8B-B14F-4D97-AF65-F5344CB8AC3E}">
        <p14:creationId xmlns:p14="http://schemas.microsoft.com/office/powerpoint/2010/main" val="384774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DA3D-BAAC-4085-8FAF-059DED47C6B2}"/>
              </a:ext>
            </a:extLst>
          </p:cNvPr>
          <p:cNvSpPr>
            <a:spLocks noGrp="1"/>
          </p:cNvSpPr>
          <p:nvPr>
            <p:ph type="title"/>
          </p:nvPr>
        </p:nvSpPr>
        <p:spPr/>
        <p:txBody>
          <a:bodyPr/>
          <a:lstStyle/>
          <a:p>
            <a:r>
              <a:rPr lang="en-US" dirty="0"/>
              <a:t>Debugging an Application Customizer</a:t>
            </a:r>
          </a:p>
        </p:txBody>
      </p:sp>
      <p:sp>
        <p:nvSpPr>
          <p:cNvPr id="5" name="Content Placeholder 4">
            <a:extLst>
              <a:ext uri="{FF2B5EF4-FFF2-40B4-BE49-F238E27FC236}">
                <a16:creationId xmlns:a16="http://schemas.microsoft.com/office/drawing/2014/main" id="{2C0FCC8F-E705-4A0A-BD88-DEEF9E54020F}"/>
              </a:ext>
            </a:extLst>
          </p:cNvPr>
          <p:cNvSpPr>
            <a:spLocks noGrp="1"/>
          </p:cNvSpPr>
          <p:nvPr>
            <p:ph idx="1"/>
          </p:nvPr>
        </p:nvSpPr>
        <p:spPr/>
        <p:txBody>
          <a:bodyPr>
            <a:normAutofit/>
          </a:bodyPr>
          <a:lstStyle/>
          <a:p>
            <a:r>
              <a:rPr lang="en-US" sz="2400" dirty="0"/>
              <a:t>You must build debug URL with query string parameters</a:t>
            </a:r>
          </a:p>
          <a:p>
            <a:pPr lvl="1"/>
            <a:r>
              <a:rPr lang="en-US" sz="2000" dirty="0"/>
              <a:t>You must add GUID which is application customizer ID</a:t>
            </a:r>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Next, you copy and paste URL into browser address bar</a:t>
            </a:r>
          </a:p>
          <a:p>
            <a:pPr lvl="1"/>
            <a:endParaRPr lang="en-US" sz="2000" dirty="0"/>
          </a:p>
        </p:txBody>
      </p:sp>
      <p:pic>
        <p:nvPicPr>
          <p:cNvPr id="3" name="Picture 2">
            <a:extLst>
              <a:ext uri="{FF2B5EF4-FFF2-40B4-BE49-F238E27FC236}">
                <a16:creationId xmlns:a16="http://schemas.microsoft.com/office/drawing/2014/main" id="{68893467-7722-4D10-804A-F77860A4C6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362200"/>
            <a:ext cx="7345397" cy="2133600"/>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303B23D0-3EFF-4F3A-81FF-F50DC49E84A3}"/>
              </a:ext>
            </a:extLst>
          </p:cNvPr>
          <p:cNvPicPr/>
          <p:nvPr/>
        </p:nvPicPr>
        <p:blipFill rotWithShape="1">
          <a:blip r:embed="rId3">
            <a:extLst>
              <a:ext uri="{28A0092B-C50C-407E-A947-70E740481C1C}">
                <a14:useLocalDpi xmlns:a14="http://schemas.microsoft.com/office/drawing/2010/main" val="0"/>
              </a:ext>
            </a:extLst>
          </a:blip>
          <a:srcRect r="12319"/>
          <a:stretch/>
        </p:blipFill>
        <p:spPr bwMode="auto">
          <a:xfrm>
            <a:off x="1143000" y="5181600"/>
            <a:ext cx="7620000" cy="60960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760683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D76F-F096-4C95-8954-559638CDA3E8}"/>
              </a:ext>
            </a:extLst>
          </p:cNvPr>
          <p:cNvSpPr>
            <a:spLocks noGrp="1"/>
          </p:cNvSpPr>
          <p:nvPr>
            <p:ph type="title"/>
          </p:nvPr>
        </p:nvSpPr>
        <p:spPr/>
        <p:txBody>
          <a:bodyPr/>
          <a:lstStyle/>
          <a:p>
            <a:r>
              <a:rPr lang="en-US" dirty="0"/>
              <a:t>Testing the Application Customizer</a:t>
            </a:r>
          </a:p>
        </p:txBody>
      </p:sp>
      <p:pic>
        <p:nvPicPr>
          <p:cNvPr id="3" name="Picture 2">
            <a:extLst>
              <a:ext uri="{FF2B5EF4-FFF2-40B4-BE49-F238E27FC236}">
                <a16:creationId xmlns:a16="http://schemas.microsoft.com/office/drawing/2014/main" id="{878ECCE1-7CA7-47A2-BD3C-004D3999DDD5}"/>
              </a:ext>
            </a:extLst>
          </p:cNvPr>
          <p:cNvPicPr/>
          <p:nvPr/>
        </p:nvPicPr>
        <p:blipFill rotWithShape="1">
          <a:blip r:embed="rId2" cstate="print">
            <a:extLst>
              <a:ext uri="{28A0092B-C50C-407E-A947-70E740481C1C}">
                <a14:useLocalDpi xmlns:a14="http://schemas.microsoft.com/office/drawing/2010/main" val="0"/>
              </a:ext>
            </a:extLst>
          </a:blip>
          <a:srcRect t="12319"/>
          <a:stretch/>
        </p:blipFill>
        <p:spPr bwMode="auto">
          <a:xfrm>
            <a:off x="381000" y="1278931"/>
            <a:ext cx="4114800" cy="1705887"/>
          </a:xfrm>
          <a:prstGeom prst="rect">
            <a:avLst/>
          </a:prstGeom>
          <a:noFill/>
          <a:ln>
            <a:solidFill>
              <a:schemeClr val="bg1">
                <a:lumMod val="75000"/>
              </a:schemeClr>
            </a:solid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4FB92E7-FE95-4C44-A72E-6EFCDE91F5A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34" y="3344187"/>
            <a:ext cx="8100051" cy="32766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042029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ü"/>
            </a:pPr>
            <a:r>
              <a:rPr lang="en-US" sz="2400" dirty="0"/>
              <a:t>Creating SPFX Projects using the Yeoman Generator</a:t>
            </a:r>
          </a:p>
          <a:p>
            <a:pPr lvl="0">
              <a:buFont typeface="Wingdings" panose="05000000000000000000" pitchFamily="2" charset="2"/>
              <a:buChar char="ü"/>
            </a:pPr>
            <a:r>
              <a:rPr lang="en-US" sz="2400" dirty="0"/>
              <a:t>Testing &amp; Debugging Webparts in SharePoint Workbench</a:t>
            </a:r>
          </a:p>
          <a:p>
            <a:pPr>
              <a:buFont typeface="Wingdings" panose="05000000000000000000" pitchFamily="2" charset="2"/>
              <a:buChar char="ü"/>
            </a:pPr>
            <a:r>
              <a:rPr lang="en-US" sz="2400" dirty="0"/>
              <a:t>Managing Styles using SCSS Files and CSS Modules</a:t>
            </a:r>
          </a:p>
          <a:p>
            <a:pPr>
              <a:buFont typeface="Wingdings" panose="05000000000000000000" pitchFamily="2" charset="2"/>
              <a:buChar char="ü"/>
            </a:pPr>
            <a:r>
              <a:rPr lang="en-US" sz="2400" dirty="0"/>
              <a:t>Creating a Web Part with Custom Properties</a:t>
            </a:r>
          </a:p>
          <a:p>
            <a:pPr lvl="0">
              <a:buFont typeface="Wingdings" panose="05000000000000000000" pitchFamily="2" charset="2"/>
              <a:buChar char="ü"/>
            </a:pPr>
            <a:r>
              <a:rPr lang="en-US" sz="2400" dirty="0"/>
              <a:t>Creating Application Customizers</a:t>
            </a:r>
          </a:p>
        </p:txBody>
      </p:sp>
    </p:spTree>
    <p:extLst>
      <p:ext uri="{BB962C8B-B14F-4D97-AF65-F5344CB8AC3E}">
        <p14:creationId xmlns:p14="http://schemas.microsoft.com/office/powerpoint/2010/main" val="297241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ED2E-A0D4-4D8A-8F25-8AA9E58EEC23}"/>
              </a:ext>
            </a:extLst>
          </p:cNvPr>
          <p:cNvSpPr>
            <a:spLocks noGrp="1"/>
          </p:cNvSpPr>
          <p:nvPr>
            <p:ph type="title"/>
          </p:nvPr>
        </p:nvSpPr>
        <p:spPr/>
        <p:txBody>
          <a:bodyPr/>
          <a:lstStyle/>
          <a:p>
            <a:r>
              <a:rPr lang="en-US" dirty="0"/>
              <a:t>SharePoint Framework (SPFx)</a:t>
            </a:r>
          </a:p>
        </p:txBody>
      </p:sp>
      <p:sp>
        <p:nvSpPr>
          <p:cNvPr id="3" name="Content Placeholder 2">
            <a:extLst>
              <a:ext uri="{FF2B5EF4-FFF2-40B4-BE49-F238E27FC236}">
                <a16:creationId xmlns:a16="http://schemas.microsoft.com/office/drawing/2014/main" id="{340F4EE6-7A06-463A-B0B3-84AD5C723CC6}"/>
              </a:ext>
            </a:extLst>
          </p:cNvPr>
          <p:cNvSpPr>
            <a:spLocks noGrp="1"/>
          </p:cNvSpPr>
          <p:nvPr>
            <p:ph idx="1"/>
          </p:nvPr>
        </p:nvSpPr>
        <p:spPr/>
        <p:txBody>
          <a:bodyPr>
            <a:normAutofit/>
          </a:bodyPr>
          <a:lstStyle/>
          <a:p>
            <a:r>
              <a:rPr lang="en-US" sz="2400" dirty="0"/>
              <a:t>Getting Started with the SharePoint Framework </a:t>
            </a:r>
          </a:p>
          <a:p>
            <a:pPr lvl="1"/>
            <a:r>
              <a:rPr lang="en-US" sz="2000" dirty="0"/>
              <a:t>Your write your logic using client-side TypeScript code</a:t>
            </a:r>
          </a:p>
          <a:p>
            <a:pPr lvl="1"/>
            <a:r>
              <a:rPr lang="en-US" sz="2000" dirty="0"/>
              <a:t>You can use any JavaScript libraries (e.g. React, Knockout, etc.)</a:t>
            </a:r>
          </a:p>
          <a:p>
            <a:pPr lvl="1"/>
            <a:r>
              <a:rPr lang="en-US" sz="2000" dirty="0"/>
              <a:t>Your code runs under the identity of the current user</a:t>
            </a:r>
          </a:p>
          <a:p>
            <a:pPr lvl="1"/>
            <a:r>
              <a:rPr lang="en-US" sz="2000" dirty="0"/>
              <a:t>You don't worry about authenticating the user - it's already done</a:t>
            </a:r>
          </a:p>
          <a:p>
            <a:pPr lvl="1"/>
            <a:r>
              <a:rPr lang="en-US" sz="2000" dirty="0"/>
              <a:t>You can leverage the APIs added by SharePoint Framework</a:t>
            </a:r>
          </a:p>
          <a:p>
            <a:pPr lvl="1"/>
            <a:r>
              <a:rPr lang="en-US" sz="2000" dirty="0"/>
              <a:t>You create components like webparts and application customizers</a:t>
            </a:r>
          </a:p>
        </p:txBody>
      </p:sp>
      <p:sp>
        <p:nvSpPr>
          <p:cNvPr id="6" name="Rectangle 5">
            <a:extLst>
              <a:ext uri="{FF2B5EF4-FFF2-40B4-BE49-F238E27FC236}">
                <a16:creationId xmlns:a16="http://schemas.microsoft.com/office/drawing/2014/main" id="{7DE8A1AE-AE0C-4808-A119-A5B4921902F6}"/>
              </a:ext>
            </a:extLst>
          </p:cNvPr>
          <p:cNvSpPr/>
          <p:nvPr/>
        </p:nvSpPr>
        <p:spPr>
          <a:xfrm>
            <a:off x="1219200" y="4352192"/>
            <a:ext cx="6019800" cy="21160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SharePoint Page</a:t>
            </a:r>
          </a:p>
        </p:txBody>
      </p:sp>
      <p:sp>
        <p:nvSpPr>
          <p:cNvPr id="7" name="Rectangle 6">
            <a:extLst>
              <a:ext uri="{FF2B5EF4-FFF2-40B4-BE49-F238E27FC236}">
                <a16:creationId xmlns:a16="http://schemas.microsoft.com/office/drawing/2014/main" id="{C79EFEE8-4EF1-45AE-8B0D-A22DA2C63B4A}"/>
              </a:ext>
            </a:extLst>
          </p:cNvPr>
          <p:cNvSpPr/>
          <p:nvPr/>
        </p:nvSpPr>
        <p:spPr>
          <a:xfrm>
            <a:off x="1447800" y="4548554"/>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SPFx Component 1</a:t>
            </a:r>
          </a:p>
        </p:txBody>
      </p:sp>
      <p:sp>
        <p:nvSpPr>
          <p:cNvPr id="8" name="Rectangle 7">
            <a:extLst>
              <a:ext uri="{FF2B5EF4-FFF2-40B4-BE49-F238E27FC236}">
                <a16:creationId xmlns:a16="http://schemas.microsoft.com/office/drawing/2014/main" id="{3C275B10-B2BE-43D7-BC1C-3FAFE926A10D}"/>
              </a:ext>
            </a:extLst>
          </p:cNvPr>
          <p:cNvSpPr/>
          <p:nvPr/>
        </p:nvSpPr>
        <p:spPr>
          <a:xfrm>
            <a:off x="1447800" y="5310554"/>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9" name="Rectangle 8">
            <a:extLst>
              <a:ext uri="{FF2B5EF4-FFF2-40B4-BE49-F238E27FC236}">
                <a16:creationId xmlns:a16="http://schemas.microsoft.com/office/drawing/2014/main" id="{8E66120E-97F2-4998-88A1-73E54BAFE334}"/>
              </a:ext>
            </a:extLst>
          </p:cNvPr>
          <p:cNvSpPr/>
          <p:nvPr/>
        </p:nvSpPr>
        <p:spPr>
          <a:xfrm>
            <a:off x="1447800" y="566957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a:extLst>
              <a:ext uri="{FF2B5EF4-FFF2-40B4-BE49-F238E27FC236}">
                <a16:creationId xmlns:a16="http://schemas.microsoft.com/office/drawing/2014/main" id="{4BDDD60D-D739-4DF5-90E0-478C9E993288}"/>
              </a:ext>
            </a:extLst>
          </p:cNvPr>
          <p:cNvSpPr/>
          <p:nvPr/>
        </p:nvSpPr>
        <p:spPr>
          <a:xfrm>
            <a:off x="4343400" y="4552950"/>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SPFx Component 2</a:t>
            </a:r>
          </a:p>
        </p:txBody>
      </p:sp>
      <p:sp>
        <p:nvSpPr>
          <p:cNvPr id="12" name="Rectangle 11">
            <a:extLst>
              <a:ext uri="{FF2B5EF4-FFF2-40B4-BE49-F238E27FC236}">
                <a16:creationId xmlns:a16="http://schemas.microsoft.com/office/drawing/2014/main" id="{36E26C1D-7657-4F3D-B603-EF3CA6B88CAC}"/>
              </a:ext>
            </a:extLst>
          </p:cNvPr>
          <p:cNvSpPr/>
          <p:nvPr/>
        </p:nvSpPr>
        <p:spPr>
          <a:xfrm>
            <a:off x="4343400" y="5314950"/>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3" name="Rectangle 12">
            <a:extLst>
              <a:ext uri="{FF2B5EF4-FFF2-40B4-BE49-F238E27FC236}">
                <a16:creationId xmlns:a16="http://schemas.microsoft.com/office/drawing/2014/main" id="{CF9E2B7E-1F98-436D-ADD2-E1875DC56EB9}"/>
              </a:ext>
            </a:extLst>
          </p:cNvPr>
          <p:cNvSpPr/>
          <p:nvPr/>
        </p:nvSpPr>
        <p:spPr>
          <a:xfrm>
            <a:off x="4343400" y="5673969"/>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Tree>
    <p:extLst>
      <p:ext uri="{BB962C8B-B14F-4D97-AF65-F5344CB8AC3E}">
        <p14:creationId xmlns:p14="http://schemas.microsoft.com/office/powerpoint/2010/main" val="38369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ED2E-A0D4-4D8A-8F25-8AA9E58EEC23}"/>
              </a:ext>
            </a:extLst>
          </p:cNvPr>
          <p:cNvSpPr>
            <a:spLocks noGrp="1"/>
          </p:cNvSpPr>
          <p:nvPr>
            <p:ph type="title"/>
          </p:nvPr>
        </p:nvSpPr>
        <p:spPr/>
        <p:txBody>
          <a:bodyPr/>
          <a:lstStyle/>
          <a:p>
            <a:r>
              <a:rPr lang="en-US"/>
              <a:t>SPFx versus the SharePoint Add-in Model</a:t>
            </a:r>
            <a:endParaRPr lang="en-US" dirty="0"/>
          </a:p>
        </p:txBody>
      </p:sp>
      <p:sp>
        <p:nvSpPr>
          <p:cNvPr id="3" name="Content Placeholder 2">
            <a:extLst>
              <a:ext uri="{FF2B5EF4-FFF2-40B4-BE49-F238E27FC236}">
                <a16:creationId xmlns:a16="http://schemas.microsoft.com/office/drawing/2014/main" id="{340F4EE6-7A06-463A-B0B3-84AD5C723CC6}"/>
              </a:ext>
            </a:extLst>
          </p:cNvPr>
          <p:cNvSpPr>
            <a:spLocks noGrp="1"/>
          </p:cNvSpPr>
          <p:nvPr>
            <p:ph idx="1"/>
          </p:nvPr>
        </p:nvSpPr>
        <p:spPr/>
        <p:txBody>
          <a:bodyPr>
            <a:noAutofit/>
          </a:bodyPr>
          <a:lstStyle/>
          <a:p>
            <a:r>
              <a:rPr lang="en-US" sz="2400" dirty="0"/>
              <a:t>SPFx is quite different from SharePoint Add-in model</a:t>
            </a:r>
          </a:p>
          <a:p>
            <a:pPr lvl="1"/>
            <a:r>
              <a:rPr lang="en-US" sz="2000" dirty="0"/>
              <a:t>SPFx components hosted directly on page, not in </a:t>
            </a:r>
            <a:r>
              <a:rPr lang="en-US" sz="2000" dirty="0" err="1"/>
              <a:t>iFrame</a:t>
            </a:r>
            <a:endParaRPr lang="en-US" sz="2000" dirty="0"/>
          </a:p>
          <a:p>
            <a:pPr lvl="1"/>
            <a:r>
              <a:rPr lang="en-US" sz="2000" dirty="0"/>
              <a:t>SPFx components rendered using DOM of hosting page</a:t>
            </a:r>
          </a:p>
          <a:p>
            <a:pPr lvl="1"/>
            <a:r>
              <a:rPr lang="en-US" sz="2000" dirty="0"/>
              <a:t>No more confusion over "host web" versus "app web"</a:t>
            </a:r>
          </a:p>
          <a:p>
            <a:pPr lvl="1"/>
            <a:endParaRPr lang="en-US" sz="2000" dirty="0"/>
          </a:p>
          <a:p>
            <a:r>
              <a:rPr lang="en-US" sz="2400" dirty="0"/>
              <a:t>SPFx developer experience is completely different</a:t>
            </a:r>
          </a:p>
          <a:p>
            <a:pPr lvl="1"/>
            <a:r>
              <a:rPr lang="en-US" sz="2000" dirty="0"/>
              <a:t>SPFx uses modern tools (npm, Yeoman, gulp and webpack)</a:t>
            </a:r>
          </a:p>
          <a:p>
            <a:pPr lvl="1"/>
            <a:r>
              <a:rPr lang="en-US" sz="2000" dirty="0"/>
              <a:t>Requires move from Visual Studio to Node.js &amp; Visual Studio Code</a:t>
            </a:r>
          </a:p>
          <a:p>
            <a:pPr lvl="1"/>
            <a:endParaRPr lang="en-US" sz="2000" dirty="0"/>
          </a:p>
          <a:p>
            <a:r>
              <a:rPr lang="en-US" sz="2400" dirty="0"/>
              <a:t>Considerations for migrating to SharePoint Framework</a:t>
            </a:r>
          </a:p>
          <a:p>
            <a:pPr lvl="1"/>
            <a:r>
              <a:rPr lang="en-US" sz="2000" dirty="0"/>
              <a:t>SPFx is replacement for SharePoint-hosted add-in model</a:t>
            </a:r>
          </a:p>
          <a:p>
            <a:pPr lvl="1"/>
            <a:r>
              <a:rPr lang="en-US" sz="2000" dirty="0"/>
              <a:t>SPFx has nothing similar to provided-hosted add-in model</a:t>
            </a:r>
          </a:p>
          <a:p>
            <a:pPr lvl="1"/>
            <a:endParaRPr lang="en-US" sz="2000" dirty="0"/>
          </a:p>
          <a:p>
            <a:pPr lvl="1"/>
            <a:endParaRPr lang="en-US" sz="2000" dirty="0"/>
          </a:p>
        </p:txBody>
      </p:sp>
    </p:spTree>
    <p:extLst>
      <p:ext uri="{BB962C8B-B14F-4D97-AF65-F5344CB8AC3E}">
        <p14:creationId xmlns:p14="http://schemas.microsoft.com/office/powerpoint/2010/main" val="75434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Framework Webparts</a:t>
            </a:r>
          </a:p>
        </p:txBody>
      </p:sp>
      <p:sp>
        <p:nvSpPr>
          <p:cNvPr id="3" name="Content Placeholder 2"/>
          <p:cNvSpPr>
            <a:spLocks noGrp="1"/>
          </p:cNvSpPr>
          <p:nvPr>
            <p:ph idx="1"/>
          </p:nvPr>
        </p:nvSpPr>
        <p:spPr/>
        <p:txBody>
          <a:bodyPr>
            <a:normAutofit/>
          </a:bodyPr>
          <a:lstStyle/>
          <a:p>
            <a:r>
              <a:rPr lang="en-US" sz="2000" dirty="0"/>
              <a:t>Webparts play central role in SharePoint Framework development</a:t>
            </a:r>
          </a:p>
          <a:p>
            <a:pPr lvl="1"/>
            <a:r>
              <a:rPr lang="en-US" sz="1800" dirty="0"/>
              <a:t>SPFx webparts designed to run on modern pages</a:t>
            </a:r>
          </a:p>
          <a:p>
            <a:pPr lvl="1"/>
            <a:r>
              <a:rPr lang="en-US" sz="1800" dirty="0"/>
              <a:t>SPFx webparts can also be added to classic pages</a:t>
            </a:r>
          </a:p>
          <a:p>
            <a:pPr>
              <a:spcBef>
                <a:spcPts val="1200"/>
              </a:spcBef>
            </a:pPr>
            <a:r>
              <a:rPr lang="en-US" sz="2200" dirty="0"/>
              <a:t>Developing Webparts</a:t>
            </a:r>
          </a:p>
          <a:p>
            <a:pPr lvl="1"/>
            <a:r>
              <a:rPr lang="en-US" sz="1800" dirty="0"/>
              <a:t>You create webparts using classes defined in Typescript</a:t>
            </a:r>
          </a:p>
          <a:p>
            <a:pPr lvl="1"/>
            <a:r>
              <a:rPr lang="en-US" sz="1800" dirty="0"/>
              <a:t>Webpart class inherits from base class defined by SPFx APIs</a:t>
            </a:r>
          </a:p>
          <a:p>
            <a:pPr lvl="1"/>
            <a:r>
              <a:rPr lang="en-US" sz="1800" dirty="0"/>
              <a:t>SPFx support webpart lifecycle methods (e.g. render, load, serialize. etc.)</a:t>
            </a:r>
          </a:p>
          <a:p>
            <a:pPr lvl="1"/>
            <a:r>
              <a:rPr lang="en-US" sz="1800" dirty="0"/>
              <a:t>SPFx APIs provide easy access to content in SharePoint and Office 365</a:t>
            </a:r>
          </a:p>
        </p:txBody>
      </p:sp>
      <p:grpSp>
        <p:nvGrpSpPr>
          <p:cNvPr id="6" name="Group 5">
            <a:extLst>
              <a:ext uri="{FF2B5EF4-FFF2-40B4-BE49-F238E27FC236}">
                <a16:creationId xmlns:a16="http://schemas.microsoft.com/office/drawing/2014/main" id="{24B54DA1-DBF4-4C39-AFDD-71F32E7FC803}"/>
              </a:ext>
            </a:extLst>
          </p:cNvPr>
          <p:cNvGrpSpPr/>
          <p:nvPr/>
        </p:nvGrpSpPr>
        <p:grpSpPr>
          <a:xfrm>
            <a:off x="1219200" y="4580906"/>
            <a:ext cx="5257800" cy="2048494"/>
            <a:chOff x="1066800" y="4343399"/>
            <a:chExt cx="5867400" cy="2286001"/>
          </a:xfrm>
        </p:grpSpPr>
        <p:sp>
          <p:nvSpPr>
            <p:cNvPr id="4" name="Rectangle 3"/>
            <p:cNvSpPr/>
            <p:nvPr/>
          </p:nvSpPr>
          <p:spPr>
            <a:xfrm>
              <a:off x="1066800" y="4343399"/>
              <a:ext cx="5867400" cy="2286001"/>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SharePoint Page (modern or classic)</a:t>
              </a:r>
            </a:p>
          </p:txBody>
        </p:sp>
        <p:sp>
          <p:nvSpPr>
            <p:cNvPr id="5" name="Rectangle 4"/>
            <p:cNvSpPr/>
            <p:nvPr/>
          </p:nvSpPr>
          <p:spPr>
            <a:xfrm>
              <a:off x="1219200" y="4495800"/>
              <a:ext cx="2667000" cy="586154"/>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Client-side Web Part 1</a:t>
              </a:r>
            </a:p>
          </p:txBody>
        </p:sp>
        <p:sp>
          <p:nvSpPr>
            <p:cNvPr id="7" name="Rectangle 6"/>
            <p:cNvSpPr/>
            <p:nvPr/>
          </p:nvSpPr>
          <p:spPr>
            <a:xfrm>
              <a:off x="1219200" y="5081954"/>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8" name="Rectangle 7"/>
            <p:cNvSpPr/>
            <p:nvPr/>
          </p:nvSpPr>
          <p:spPr>
            <a:xfrm>
              <a:off x="1219200" y="5440973"/>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Knockout</a:t>
              </a:r>
            </a:p>
          </p:txBody>
        </p:sp>
        <p:sp>
          <p:nvSpPr>
            <p:cNvPr id="11" name="Rectangle 10"/>
            <p:cNvSpPr/>
            <p:nvPr/>
          </p:nvSpPr>
          <p:spPr>
            <a:xfrm>
              <a:off x="1219200" y="5799992"/>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SharePoint REST API</a:t>
              </a:r>
            </a:p>
          </p:txBody>
        </p:sp>
        <p:sp>
          <p:nvSpPr>
            <p:cNvPr id="14" name="Rectangle 13"/>
            <p:cNvSpPr/>
            <p:nvPr/>
          </p:nvSpPr>
          <p:spPr>
            <a:xfrm>
              <a:off x="4114800" y="4495800"/>
              <a:ext cx="2667000" cy="59055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Client-side Web Part 2</a:t>
              </a:r>
            </a:p>
          </p:txBody>
        </p:sp>
        <p:sp>
          <p:nvSpPr>
            <p:cNvPr id="15" name="Rectangle 14"/>
            <p:cNvSpPr/>
            <p:nvPr/>
          </p:nvSpPr>
          <p:spPr>
            <a:xfrm>
              <a:off x="4114800" y="5086350"/>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TypeScript</a:t>
              </a:r>
            </a:p>
          </p:txBody>
        </p:sp>
        <p:sp>
          <p:nvSpPr>
            <p:cNvPr id="16" name="Rectangle 15"/>
            <p:cNvSpPr/>
            <p:nvPr/>
          </p:nvSpPr>
          <p:spPr>
            <a:xfrm>
              <a:off x="4114800" y="5445369"/>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React</a:t>
              </a:r>
            </a:p>
          </p:txBody>
        </p:sp>
        <p:sp>
          <p:nvSpPr>
            <p:cNvPr id="17" name="Rectangle 16"/>
            <p:cNvSpPr/>
            <p:nvPr/>
          </p:nvSpPr>
          <p:spPr>
            <a:xfrm>
              <a:off x="4114800" y="5804388"/>
              <a:ext cx="2667000" cy="359019"/>
            </a:xfrm>
            <a:prstGeom prst="rect">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Microsoft Graph API</a:t>
              </a:r>
            </a:p>
          </p:txBody>
        </p:sp>
      </p:grpSp>
    </p:spTree>
    <p:extLst>
      <p:ext uri="{BB962C8B-B14F-4D97-AF65-F5344CB8AC3E}">
        <p14:creationId xmlns:p14="http://schemas.microsoft.com/office/powerpoint/2010/main" val="150820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Framework Component Types</a:t>
            </a:r>
            <a:endParaRPr lang="en-US" dirty="0"/>
          </a:p>
        </p:txBody>
      </p:sp>
      <p:sp>
        <p:nvSpPr>
          <p:cNvPr id="3" name="Content Placeholder 2"/>
          <p:cNvSpPr>
            <a:spLocks noGrp="1"/>
          </p:cNvSpPr>
          <p:nvPr>
            <p:ph idx="1"/>
          </p:nvPr>
        </p:nvSpPr>
        <p:spPr/>
        <p:txBody>
          <a:bodyPr>
            <a:normAutofit/>
          </a:bodyPr>
          <a:lstStyle/>
          <a:p>
            <a:r>
              <a:rPr lang="en-US" sz="2400" dirty="0"/>
              <a:t>SPFx allows you to create several styles of webparts</a:t>
            </a:r>
          </a:p>
          <a:p>
            <a:pPr lvl="1"/>
            <a:r>
              <a:rPr lang="en-US" sz="2000" dirty="0"/>
              <a:t>Standard Webparts</a:t>
            </a:r>
          </a:p>
          <a:p>
            <a:pPr lvl="1"/>
            <a:r>
              <a:rPr lang="en-US" sz="2000" dirty="0"/>
              <a:t>React Webparts</a:t>
            </a:r>
          </a:p>
          <a:p>
            <a:r>
              <a:rPr lang="en-US" sz="2400" dirty="0"/>
              <a:t>SPFx also provides several other Application Extensions</a:t>
            </a:r>
          </a:p>
          <a:p>
            <a:pPr lvl="1"/>
            <a:r>
              <a:rPr lang="en-US" sz="2000" dirty="0"/>
              <a:t>Application Customizer</a:t>
            </a:r>
          </a:p>
          <a:p>
            <a:pPr lvl="1"/>
            <a:r>
              <a:rPr lang="en-US" sz="2000" dirty="0"/>
              <a:t>Field Customizers</a:t>
            </a:r>
          </a:p>
          <a:p>
            <a:pPr lvl="1"/>
            <a:r>
              <a:rPr lang="en-US" sz="2000" dirty="0"/>
              <a:t>Command Sets</a:t>
            </a:r>
          </a:p>
        </p:txBody>
      </p:sp>
      <p:grpSp>
        <p:nvGrpSpPr>
          <p:cNvPr id="6" name="Group 5">
            <a:extLst>
              <a:ext uri="{FF2B5EF4-FFF2-40B4-BE49-F238E27FC236}">
                <a16:creationId xmlns:a16="http://schemas.microsoft.com/office/drawing/2014/main" id="{DADE05CA-BA68-4B8F-8322-0FD211FE3DA4}"/>
              </a:ext>
            </a:extLst>
          </p:cNvPr>
          <p:cNvGrpSpPr/>
          <p:nvPr/>
        </p:nvGrpSpPr>
        <p:grpSpPr>
          <a:xfrm>
            <a:off x="1143000" y="4360127"/>
            <a:ext cx="5715000" cy="2286000"/>
            <a:chOff x="1295400" y="3903785"/>
            <a:chExt cx="6096000" cy="2573215"/>
          </a:xfrm>
        </p:grpSpPr>
        <p:sp>
          <p:nvSpPr>
            <p:cNvPr id="4" name="Rectangle 3"/>
            <p:cNvSpPr/>
            <p:nvPr/>
          </p:nvSpPr>
          <p:spPr>
            <a:xfrm>
              <a:off x="1295400" y="3903785"/>
              <a:ext cx="6096000" cy="2573215"/>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Modern SharePoint Page</a:t>
              </a:r>
            </a:p>
          </p:txBody>
        </p:sp>
        <p:sp>
          <p:nvSpPr>
            <p:cNvPr id="5" name="Rectangle 4"/>
            <p:cNvSpPr/>
            <p:nvPr/>
          </p:nvSpPr>
          <p:spPr>
            <a:xfrm>
              <a:off x="1524000" y="4643804"/>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Client-side Web Part 1</a:t>
              </a:r>
            </a:p>
          </p:txBody>
        </p:sp>
        <p:sp>
          <p:nvSpPr>
            <p:cNvPr id="14" name="Rectangle 13"/>
            <p:cNvSpPr/>
            <p:nvPr/>
          </p:nvSpPr>
          <p:spPr>
            <a:xfrm>
              <a:off x="4419600" y="4648200"/>
              <a:ext cx="26670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Client-side Web Part 2</a:t>
              </a:r>
            </a:p>
          </p:txBody>
        </p:sp>
        <p:sp>
          <p:nvSpPr>
            <p:cNvPr id="13" name="Rectangle 12">
              <a:extLst>
                <a:ext uri="{FF2B5EF4-FFF2-40B4-BE49-F238E27FC236}">
                  <a16:creationId xmlns:a16="http://schemas.microsoft.com/office/drawing/2014/main" id="{CFFB600A-6DF7-4BDC-859A-B79FFFF0BCC7}"/>
                </a:ext>
              </a:extLst>
            </p:cNvPr>
            <p:cNvSpPr/>
            <p:nvPr/>
          </p:nvSpPr>
          <p:spPr>
            <a:xfrm>
              <a:off x="1524000" y="4038600"/>
              <a:ext cx="5562600" cy="452804"/>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 Extension 1</a:t>
              </a:r>
            </a:p>
          </p:txBody>
        </p:sp>
        <p:sp>
          <p:nvSpPr>
            <p:cNvPr id="18" name="Rectangle 17">
              <a:extLst>
                <a:ext uri="{FF2B5EF4-FFF2-40B4-BE49-F238E27FC236}">
                  <a16:creationId xmlns:a16="http://schemas.microsoft.com/office/drawing/2014/main" id="{677A1D47-8016-43AE-834F-2436F661CBCB}"/>
                </a:ext>
              </a:extLst>
            </p:cNvPr>
            <p:cNvSpPr/>
            <p:nvPr/>
          </p:nvSpPr>
          <p:spPr>
            <a:xfrm>
              <a:off x="1501698" y="5571893"/>
              <a:ext cx="5562600" cy="452804"/>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 Extension 2</a:t>
              </a:r>
            </a:p>
          </p:txBody>
        </p:sp>
      </p:grpSp>
    </p:spTree>
    <p:extLst>
      <p:ext uri="{BB962C8B-B14F-4D97-AF65-F5344CB8AC3E}">
        <p14:creationId xmlns:p14="http://schemas.microsoft.com/office/powerpoint/2010/main" val="251011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Packages for SPFx Development</a:t>
            </a:r>
            <a:endParaRPr lang="en-US" dirty="0"/>
          </a:p>
        </p:txBody>
      </p:sp>
      <p:sp>
        <p:nvSpPr>
          <p:cNvPr id="3" name="Content Placeholder 2"/>
          <p:cNvSpPr>
            <a:spLocks noGrp="1"/>
          </p:cNvSpPr>
          <p:nvPr>
            <p:ph idx="1"/>
          </p:nvPr>
        </p:nvSpPr>
        <p:spPr/>
        <p:txBody>
          <a:bodyPr/>
          <a:lstStyle/>
          <a:p>
            <a:r>
              <a:rPr lang="en-US" dirty="0"/>
              <a:t>Install Gulp (version 3)</a:t>
            </a:r>
          </a:p>
          <a:p>
            <a:pPr lvl="2"/>
            <a:endParaRPr lang="en-US" dirty="0"/>
          </a:p>
          <a:p>
            <a:pPr lvl="1"/>
            <a:endParaRPr lang="en-US" dirty="0"/>
          </a:p>
          <a:p>
            <a:r>
              <a:rPr lang="en-US" dirty="0"/>
              <a:t>Install Yeoman</a:t>
            </a:r>
          </a:p>
          <a:p>
            <a:pPr lvl="2"/>
            <a:endParaRPr lang="en-US" dirty="0"/>
          </a:p>
          <a:p>
            <a:pPr lvl="1"/>
            <a:endParaRPr lang="en-US" dirty="0"/>
          </a:p>
          <a:p>
            <a:r>
              <a:rPr lang="en-US" dirty="0"/>
              <a:t>Install Yeoman Template for SPFx</a:t>
            </a:r>
          </a:p>
          <a:p>
            <a:pPr lvl="2"/>
            <a:endParaRPr lang="en-US" dirty="0"/>
          </a:p>
          <a:p>
            <a:pPr lvl="1"/>
            <a:endParaRPr lang="en-US" dirty="0"/>
          </a:p>
        </p:txBody>
      </p:sp>
      <p:sp>
        <p:nvSpPr>
          <p:cNvPr id="4" name="Rectangle 3">
            <a:extLst>
              <a:ext uri="{FF2B5EF4-FFF2-40B4-BE49-F238E27FC236}">
                <a16:creationId xmlns:a16="http://schemas.microsoft.com/office/drawing/2014/main" id="{8092E04A-1F7C-43A9-8D52-044B5B983ABD}"/>
              </a:ext>
            </a:extLst>
          </p:cNvPr>
          <p:cNvSpPr/>
          <p:nvPr/>
        </p:nvSpPr>
        <p:spPr>
          <a:xfrm>
            <a:off x="838200" y="2057400"/>
            <a:ext cx="69723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400" dirty="0"/>
              <a:t>npm install -g gulp@3</a:t>
            </a:r>
          </a:p>
        </p:txBody>
      </p:sp>
      <p:sp>
        <p:nvSpPr>
          <p:cNvPr id="5" name="Rectangle 4">
            <a:extLst>
              <a:ext uri="{FF2B5EF4-FFF2-40B4-BE49-F238E27FC236}">
                <a16:creationId xmlns:a16="http://schemas.microsoft.com/office/drawing/2014/main" id="{0898B02A-6C81-45E0-9FE4-59AB17FDF5ED}"/>
              </a:ext>
            </a:extLst>
          </p:cNvPr>
          <p:cNvSpPr/>
          <p:nvPr/>
        </p:nvSpPr>
        <p:spPr>
          <a:xfrm>
            <a:off x="838200" y="4800600"/>
            <a:ext cx="69723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400" dirty="0"/>
              <a:t>npm install -g @</a:t>
            </a:r>
            <a:r>
              <a:rPr lang="en-US" sz="2400" dirty="0" err="1"/>
              <a:t>microsoft</a:t>
            </a:r>
            <a:r>
              <a:rPr lang="en-US" sz="2400" dirty="0"/>
              <a:t>/generator-</a:t>
            </a:r>
            <a:r>
              <a:rPr lang="en-US" sz="2400" dirty="0" err="1"/>
              <a:t>sharepoint</a:t>
            </a:r>
            <a:endParaRPr lang="en-US" sz="2400" dirty="0"/>
          </a:p>
        </p:txBody>
      </p:sp>
      <p:sp>
        <p:nvSpPr>
          <p:cNvPr id="6" name="Rectangle 5">
            <a:extLst>
              <a:ext uri="{FF2B5EF4-FFF2-40B4-BE49-F238E27FC236}">
                <a16:creationId xmlns:a16="http://schemas.microsoft.com/office/drawing/2014/main" id="{1B0302D9-821A-4BB0-846B-2327FF70C280}"/>
              </a:ext>
            </a:extLst>
          </p:cNvPr>
          <p:cNvSpPr/>
          <p:nvPr/>
        </p:nvSpPr>
        <p:spPr>
          <a:xfrm>
            <a:off x="838200" y="3429000"/>
            <a:ext cx="69723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400" dirty="0"/>
              <a:t>npm install -g </a:t>
            </a:r>
            <a:r>
              <a:rPr lang="en-US" sz="2400" dirty="0" err="1"/>
              <a:t>yo</a:t>
            </a:r>
            <a:endParaRPr lang="en-US" sz="2400" dirty="0"/>
          </a:p>
        </p:txBody>
      </p:sp>
    </p:spTree>
    <p:extLst>
      <p:ext uri="{BB962C8B-B14F-4D97-AF65-F5344CB8AC3E}">
        <p14:creationId xmlns:p14="http://schemas.microsoft.com/office/powerpoint/2010/main" val="306894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ü"/>
            </a:pPr>
            <a:r>
              <a:rPr lang="en-US" sz="2400" dirty="0"/>
              <a:t>Introduction to the SharePoint Framework</a:t>
            </a:r>
          </a:p>
          <a:p>
            <a:pPr lvl="0">
              <a:buFont typeface="Wingdings" panose="05000000000000000000" pitchFamily="2" charset="2"/>
              <a:buChar char="Ø"/>
            </a:pPr>
            <a:r>
              <a:rPr lang="en-US" sz="2400" dirty="0"/>
              <a:t>Creating SPFX Projects using the Yeoman Generator</a:t>
            </a:r>
          </a:p>
          <a:p>
            <a:pPr lvl="0"/>
            <a:r>
              <a:rPr lang="en-US" sz="2400" dirty="0"/>
              <a:t>Testing &amp; Debugging Webparts in SharePoint Workbench</a:t>
            </a:r>
          </a:p>
          <a:p>
            <a:r>
              <a:rPr lang="en-US" sz="2400" dirty="0"/>
              <a:t>Managing Styles using SCSS Files and CSS Modules</a:t>
            </a:r>
          </a:p>
          <a:p>
            <a:r>
              <a:rPr lang="en-US" sz="2400" dirty="0"/>
              <a:t>Creating a Web Part with Custom Properties</a:t>
            </a:r>
          </a:p>
          <a:p>
            <a:pPr lvl="0"/>
            <a:r>
              <a:rPr lang="en-US" sz="2400" dirty="0"/>
              <a:t>Creating Application Customizers</a:t>
            </a:r>
          </a:p>
        </p:txBody>
      </p:sp>
    </p:spTree>
    <p:extLst>
      <p:ext uri="{BB962C8B-B14F-4D97-AF65-F5344CB8AC3E}">
        <p14:creationId xmlns:p14="http://schemas.microsoft.com/office/powerpoint/2010/main" val="3383111650"/>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7719</TotalTime>
  <Words>1441</Words>
  <Application>Microsoft Office PowerPoint</Application>
  <PresentationFormat>On-screen Show (4:3)</PresentationFormat>
  <Paragraphs>252</Paragraphs>
  <Slides>38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Black</vt:lpstr>
      <vt:lpstr>Calibri</vt:lpstr>
      <vt:lpstr>Lucida Console</vt:lpstr>
      <vt:lpstr>Wingdings</vt:lpstr>
      <vt:lpstr>CPT Course Module</vt:lpstr>
      <vt:lpstr>Introduction to the SharePoint Framework</vt:lpstr>
      <vt:lpstr>Agenda</vt:lpstr>
      <vt:lpstr>Evolution of the SharePoint Platform</vt:lpstr>
      <vt:lpstr>SharePoint Framework (SPFx)</vt:lpstr>
      <vt:lpstr>SPFx versus the SharePoint Add-in Model</vt:lpstr>
      <vt:lpstr>SharePoint Framework Webparts</vt:lpstr>
      <vt:lpstr>SharePoint Framework Component Types</vt:lpstr>
      <vt:lpstr>Installing Packages for SPFx Development</vt:lpstr>
      <vt:lpstr>Agenda</vt:lpstr>
      <vt:lpstr>Using the SPFx Yeoman Template</vt:lpstr>
      <vt:lpstr>Answering Questions about a New Project</vt:lpstr>
      <vt:lpstr>SharePoint Framework Project Structure</vt:lpstr>
      <vt:lpstr>SharePoint Framework Adds Gulp Tasks</vt:lpstr>
      <vt:lpstr>Package.json</vt:lpstr>
      <vt:lpstr>Running gulp trust-dev-cert</vt:lpstr>
      <vt:lpstr>Agenda</vt:lpstr>
      <vt:lpstr>The "Hello World" SPFx Webpart</vt:lpstr>
      <vt:lpstr>Webpart Manifest</vt:lpstr>
      <vt:lpstr>Web Part Context</vt:lpstr>
      <vt:lpstr>Hello World with SPFx</vt:lpstr>
      <vt:lpstr>Agenda</vt:lpstr>
      <vt:lpstr>Issues with CSS in Web Development</vt:lpstr>
      <vt:lpstr>Working with SASS and .SCSS Files</vt:lpstr>
      <vt:lpstr>SCSS Compilation Generates TypeScript File</vt:lpstr>
      <vt:lpstr>Importing Style Names in a TypeScript File</vt:lpstr>
      <vt:lpstr>Agenda</vt:lpstr>
      <vt:lpstr>Web Part Properties</vt:lpstr>
      <vt:lpstr>Property Panel Settings</vt:lpstr>
      <vt:lpstr>Web Part Properties</vt:lpstr>
      <vt:lpstr>Agenda</vt:lpstr>
      <vt:lpstr>SPFx Application Extensions</vt:lpstr>
      <vt:lpstr>Creating an Application Customizer</vt:lpstr>
      <vt:lpstr>The Application Customizer Manifest</vt:lpstr>
      <vt:lpstr>Implementing an Application Customizer</vt:lpstr>
      <vt:lpstr>Rendering Content into Placeholders</vt:lpstr>
      <vt:lpstr>Debugging an Application Customizer</vt:lpstr>
      <vt:lpstr>Testing the Application Customizer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SharePoint Framework</dc:title>
  <dc:creator>Windows User</dc:creator>
  <cp:lastModifiedBy>Ted Pattison</cp:lastModifiedBy>
  <cp:revision>259</cp:revision>
  <dcterms:created xsi:type="dcterms:W3CDTF">2012-07-07T16:17:22Z</dcterms:created>
  <dcterms:modified xsi:type="dcterms:W3CDTF">2019-01-08T16:21:20Z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