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7"/>
  </p:notesMasterIdLst>
  <p:handoutMasterIdLst>
    <p:handoutMasterId r:id="rId48"/>
  </p:handoutMasterIdLst>
  <p:sldIdLst>
    <p:sldId id="279" r:id="rId6"/>
    <p:sldId id="281" r:id="rId7"/>
    <p:sldId id="1586" r:id="rId8"/>
    <p:sldId id="1587" r:id="rId9"/>
    <p:sldId id="1588" r:id="rId10"/>
    <p:sldId id="1581" r:id="rId11"/>
    <p:sldId id="1592" r:id="rId12"/>
    <p:sldId id="1591" r:id="rId13"/>
    <p:sldId id="1589" r:id="rId14"/>
    <p:sldId id="1590" r:id="rId15"/>
    <p:sldId id="1582" r:id="rId16"/>
    <p:sldId id="1553" r:id="rId17"/>
    <p:sldId id="1551" r:id="rId18"/>
    <p:sldId id="1558" r:id="rId19"/>
    <p:sldId id="1559" r:id="rId20"/>
    <p:sldId id="1560" r:id="rId21"/>
    <p:sldId id="1561" r:id="rId22"/>
    <p:sldId id="1565" r:id="rId23"/>
    <p:sldId id="1566" r:id="rId24"/>
    <p:sldId id="1570" r:id="rId25"/>
    <p:sldId id="1573" r:id="rId26"/>
    <p:sldId id="1594" r:id="rId27"/>
    <p:sldId id="1595" r:id="rId28"/>
    <p:sldId id="1583" r:id="rId29"/>
    <p:sldId id="362" r:id="rId30"/>
    <p:sldId id="364" r:id="rId31"/>
    <p:sldId id="365" r:id="rId32"/>
    <p:sldId id="366" r:id="rId33"/>
    <p:sldId id="367" r:id="rId34"/>
    <p:sldId id="352" r:id="rId35"/>
    <p:sldId id="353" r:id="rId36"/>
    <p:sldId id="355" r:id="rId37"/>
    <p:sldId id="356" r:id="rId38"/>
    <p:sldId id="358" r:id="rId39"/>
    <p:sldId id="361" r:id="rId40"/>
    <p:sldId id="1596" r:id="rId41"/>
    <p:sldId id="1597" r:id="rId42"/>
    <p:sldId id="1598" r:id="rId43"/>
    <p:sldId id="1584" r:id="rId44"/>
    <p:sldId id="1593" r:id="rId45"/>
    <p:sldId id="1585" r:id="rId4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F002D"/>
    <a:srgbClr val="FFFFCC"/>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9352" autoAdjust="0"/>
    <p:restoredTop sz="95274" autoAdjust="0"/>
  </p:normalViewPr>
  <p:slideViewPr>
    <p:cSldViewPr>
      <p:cViewPr varScale="1">
        <p:scale>
          <a:sx n="83" d="100"/>
          <a:sy n="83" d="100"/>
        </p:scale>
        <p:origin x="139" y="72"/>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65" d="100"/>
          <a:sy n="65" d="100"/>
        </p:scale>
        <p:origin x="3062"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moves beyond SPFX fundamentals to examine the process of developing SPFX Web Parts for real-world scenarios. The module explains how to develop React Web Parts with a design that coordinates the movement of data between the Web Part class which defines persistent properties and the React component class which defines state. The module also teaches students how to leverage the Office UI Fabric React library to create a user interface using standard React components such as </a:t>
            </a:r>
            <a:r>
              <a:rPr lang="en-US" sz="1200" kern="1200" dirty="0" err="1">
                <a:solidFill>
                  <a:schemeClr val="tx1"/>
                </a:solidFill>
                <a:effectLst/>
                <a:latin typeface="+mn-lt"/>
                <a:ea typeface="+mn-ea"/>
                <a:cs typeface="+mn-cs"/>
              </a:rPr>
              <a:t>PrimaryButton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TextField</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DetailsList</a:t>
            </a:r>
            <a:r>
              <a:rPr lang="en-US" sz="1200" kern="1200" dirty="0">
                <a:solidFill>
                  <a:schemeClr val="tx1"/>
                </a:solidFill>
                <a:effectLst/>
                <a:latin typeface="+mn-lt"/>
                <a:ea typeface="+mn-ea"/>
                <a:cs typeface="+mn-cs"/>
              </a:rPr>
              <a:t>. The module demonstrates how to develop Web Parts which use the SharePoint REST API to create new SharePoint lists and to update and query SharePoint list items. Along the way, students will learn essential SPFX programming techniques for executing calls asynchronously and for updating the user interface with a loading indicator whenever the user is waiting for a call to return from across the network.</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2800" dirty="0"/>
          </a:p>
          <a:p>
            <a:r>
              <a:rPr lang="en-US" sz="2800" dirty="0"/>
              <a:t>In SharePoint 2016 the </a:t>
            </a:r>
            <a:r>
              <a:rPr lang="en-US" dirty="0"/>
              <a:t>Service root URI contains the URI to the target SharePoint</a:t>
            </a:r>
            <a:r>
              <a:rPr lang="en-US" baseline="0" dirty="0"/>
              <a:t> site and then the relative path to the </a:t>
            </a:r>
            <a:r>
              <a:rPr lang="en-US" b="1" baseline="0" dirty="0"/>
              <a:t>client.svc </a:t>
            </a:r>
            <a:r>
              <a:rPr lang="en-US" baseline="0" dirty="0"/>
              <a:t>entry point inside the </a:t>
            </a:r>
            <a:r>
              <a:rPr lang="en-US" b="1" baseline="0" dirty="0"/>
              <a:t>_</a:t>
            </a:r>
            <a:r>
              <a:rPr lang="en-US" b="1" baseline="0" dirty="0" err="1"/>
              <a:t>vti_bin</a:t>
            </a:r>
            <a:r>
              <a:rPr lang="en-US" b="1" baseline="0" dirty="0"/>
              <a:t> </a:t>
            </a:r>
            <a:r>
              <a:rPr lang="en-US" baseline="0" dirty="0"/>
              <a:t>virtual directory. After that you add the resource path to specify an object such as a site or list. Here's an example of a resource path for the current site.</a:t>
            </a:r>
          </a:p>
          <a:p>
            <a:endParaRPr lang="en-US" baseline="0" dirty="0"/>
          </a:p>
          <a:p>
            <a:pPr marL="171450" indent="-171450">
              <a:buFont typeface="Arial" panose="020B0604020202020204" pitchFamily="34" charset="0"/>
              <a:buChar char="•"/>
            </a:pPr>
            <a:r>
              <a:rPr lang="en-US" sz="900" dirty="0">
                <a:latin typeface="Courier New" pitchFamily="49" charset="0"/>
                <a:cs typeface="Courier New" pitchFamily="49" charset="0"/>
              </a:rPr>
              <a:t>http://wingtipserver/</a:t>
            </a:r>
            <a:r>
              <a:rPr lang="en-US" sz="900" b="1" dirty="0">
                <a:solidFill>
                  <a:schemeClr val="accent2">
                    <a:lumMod val="50000"/>
                  </a:schemeClr>
                </a:solidFill>
                <a:latin typeface="Courier New" pitchFamily="49" charset="0"/>
                <a:cs typeface="Courier New" pitchFamily="49" charset="0"/>
              </a:rPr>
              <a:t>_vti_bin/client.svc</a:t>
            </a:r>
            <a:r>
              <a:rPr lang="en-US" sz="900" dirty="0">
                <a:latin typeface="Courier New" pitchFamily="49" charset="0"/>
                <a:cs typeface="Courier New" pitchFamily="49" charset="0"/>
              </a:rPr>
              <a:t>/web</a:t>
            </a:r>
            <a:endParaRPr lang="en-US" dirty="0"/>
          </a:p>
          <a:p>
            <a:endParaRPr lang="en-US" sz="2800" dirty="0"/>
          </a:p>
          <a:p>
            <a:r>
              <a:rPr lang="en-US" sz="2800" dirty="0"/>
              <a:t>SharePoint</a:t>
            </a:r>
            <a:r>
              <a:rPr lang="en-US" sz="2800" baseline="0" dirty="0"/>
              <a:t> 2013 allows </a:t>
            </a:r>
            <a:r>
              <a:rPr lang="en-US" sz="2800" dirty="0"/>
              <a:t>REST URLs can go through the </a:t>
            </a:r>
            <a:r>
              <a:rPr lang="en-US" sz="2800" b="1" dirty="0"/>
              <a:t>_</a:t>
            </a:r>
            <a:r>
              <a:rPr lang="en-US" sz="2800" b="1" dirty="0" err="1"/>
              <a:t>api</a:t>
            </a:r>
            <a:r>
              <a:rPr lang="en-US" sz="2800" b="1" dirty="0"/>
              <a:t> </a:t>
            </a:r>
            <a:r>
              <a:rPr lang="en-US" sz="2800" dirty="0"/>
              <a:t>folder which cleans up the look of the </a:t>
            </a:r>
            <a:r>
              <a:rPr lang="en-US" sz="2400" dirty="0"/>
              <a:t>URLs that need to be built and removes client.svc file name from URL. The URL below is equivalent to the one above and should be preferred.</a:t>
            </a:r>
          </a:p>
          <a:p>
            <a:endParaRPr lang="en-US" sz="2400" dirty="0"/>
          </a:p>
          <a:p>
            <a:pPr marL="342900" indent="-342900">
              <a:buFont typeface="Arial" panose="020B0604020202020204" pitchFamily="34" charset="0"/>
              <a:buChar char="•"/>
            </a:pPr>
            <a:r>
              <a:rPr lang="en-US" sz="2400" dirty="0">
                <a:latin typeface="Courier New" pitchFamily="49" charset="0"/>
                <a:cs typeface="Courier New" pitchFamily="49" charset="0"/>
              </a:rPr>
              <a:t>http://wingtipserver/</a:t>
            </a:r>
            <a:r>
              <a:rPr lang="en-US" sz="2400" b="1" dirty="0">
                <a:solidFill>
                  <a:schemeClr val="accent2">
                    <a:lumMod val="50000"/>
                  </a:schemeClr>
                </a:solidFill>
                <a:latin typeface="Courier New" pitchFamily="49" charset="0"/>
                <a:cs typeface="Courier New" pitchFamily="49" charset="0"/>
              </a:rPr>
              <a:t>_api</a:t>
            </a:r>
            <a:r>
              <a:rPr lang="en-US" sz="2400" dirty="0">
                <a:latin typeface="Courier New" pitchFamily="49" charset="0"/>
                <a:cs typeface="Courier New" pitchFamily="49" charset="0"/>
              </a:rPr>
              <a:t>/web</a:t>
            </a:r>
            <a:endParaRPr lang="en-US" sz="2400" dirty="0"/>
          </a:p>
        </p:txBody>
      </p:sp>
    </p:spTree>
    <p:extLst>
      <p:ext uri="{BB962C8B-B14F-4D97-AF65-F5344CB8AC3E}">
        <p14:creationId xmlns:p14="http://schemas.microsoft.com/office/powerpoint/2010/main" val="3343960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The collection of lists for</a:t>
            </a:r>
            <a:r>
              <a:rPr lang="en-US" baseline="0" dirty="0"/>
              <a:t> the current site: </a:t>
            </a:r>
            <a:r>
              <a:rPr lang="en-US" b="1" baseline="0" dirty="0"/>
              <a:t>/</a:t>
            </a:r>
            <a:r>
              <a:rPr lang="en-US" sz="2000" b="1" dirty="0">
                <a:latin typeface="Lucida Console" pitchFamily="49" charset="0"/>
              </a:rPr>
              <a:t>_</a:t>
            </a:r>
            <a:r>
              <a:rPr lang="en-US" sz="2000" b="1" dirty="0" err="1">
                <a:latin typeface="Lucida Console" pitchFamily="49" charset="0"/>
              </a:rPr>
              <a:t>api</a:t>
            </a:r>
            <a:r>
              <a:rPr lang="en-US" sz="2000" b="1" dirty="0">
                <a:latin typeface="Lucida Console" pitchFamily="49" charset="0"/>
              </a:rPr>
              <a:t>/web/lists</a:t>
            </a:r>
          </a:p>
          <a:p>
            <a:pPr lvl="0">
              <a:lnSpc>
                <a:spcPct val="150000"/>
              </a:lnSpc>
            </a:pPr>
            <a:r>
              <a:rPr lang="en-US" sz="2000" dirty="0">
                <a:latin typeface="Lucida Console" pitchFamily="49" charset="0"/>
              </a:rPr>
              <a:t>Get a specific list by its title:</a:t>
            </a:r>
            <a:r>
              <a:rPr lang="en-US" sz="2000" baseline="0" dirty="0">
                <a:latin typeface="Lucida Console" pitchFamily="49" charset="0"/>
              </a:rPr>
              <a:t> </a:t>
            </a:r>
            <a:r>
              <a:rPr lang="en-US" sz="2000" b="1" baseline="0" dirty="0">
                <a:latin typeface="Lucida Console" pitchFamily="49" charset="0"/>
              </a:rPr>
              <a:t>/</a:t>
            </a:r>
            <a:r>
              <a:rPr lang="en-US" sz="2000" b="1" dirty="0">
                <a:latin typeface="Lucida Console" pitchFamily="49" charset="0"/>
              </a:rPr>
              <a:t>_</a:t>
            </a:r>
            <a:r>
              <a:rPr lang="en-US" sz="2000" b="1" dirty="0" err="1">
                <a:latin typeface="Lucida Console" pitchFamily="49" charset="0"/>
              </a:rPr>
              <a:t>api</a:t>
            </a:r>
            <a:r>
              <a:rPr lang="en-US" sz="2000" b="1" dirty="0">
                <a:latin typeface="Lucida Console" pitchFamily="49" charset="0"/>
              </a:rPr>
              <a:t>/web/lists/</a:t>
            </a:r>
            <a:r>
              <a:rPr lang="en-US" sz="2000" b="1" dirty="0" err="1">
                <a:latin typeface="Lucida Console" pitchFamily="49" charset="0"/>
              </a:rPr>
              <a:t>getByTitle</a:t>
            </a:r>
            <a:r>
              <a:rPr lang="en-US" sz="2000" b="1" dirty="0">
                <a:latin typeface="Lucida Console" pitchFamily="49" charset="0"/>
              </a:rPr>
              <a:t>('Announcements')</a:t>
            </a:r>
            <a:endParaRPr lang="en-US" sz="2000" dirty="0">
              <a:latin typeface="Lucida Console" pitchFamily="49" charset="0"/>
            </a:endParaRPr>
          </a:p>
          <a:p>
            <a:pPr marL="0" lvl="0" indent="-350048">
              <a:lnSpc>
                <a:spcPct val="150000"/>
              </a:lnSpc>
              <a:buNone/>
            </a:pPr>
            <a:r>
              <a:rPr lang="en-US" sz="2000" dirty="0">
                <a:latin typeface="Lucida Console" pitchFamily="49" charset="0"/>
              </a:rPr>
              <a:t>Get all the Web templates within</a:t>
            </a:r>
            <a:r>
              <a:rPr lang="en-US" sz="2000" baseline="0" dirty="0">
                <a:latin typeface="Lucida Console" pitchFamily="49" charset="0"/>
              </a:rPr>
              <a:t> the current site which is based on US English: </a:t>
            </a:r>
            <a:r>
              <a:rPr lang="en-US" sz="2000" b="1" baseline="0" dirty="0">
                <a:latin typeface="Lucida Console" pitchFamily="49" charset="0"/>
              </a:rPr>
              <a:t>/</a:t>
            </a:r>
            <a:r>
              <a:rPr lang="en-US" sz="2000" b="1" dirty="0">
                <a:latin typeface="Lucida Console" pitchFamily="49" charset="0"/>
              </a:rPr>
              <a:t>_</a:t>
            </a:r>
            <a:r>
              <a:rPr lang="en-US" sz="2000" b="1" dirty="0" err="1">
                <a:latin typeface="Lucida Console" pitchFamily="49" charset="0"/>
              </a:rPr>
              <a:t>api</a:t>
            </a:r>
            <a:r>
              <a:rPr lang="en-US" sz="2000" b="1" dirty="0">
                <a:latin typeface="Lucida Console" pitchFamily="49" charset="0"/>
              </a:rPr>
              <a:t>/web/</a:t>
            </a:r>
            <a:r>
              <a:rPr lang="en-US" sz="2000" b="1" dirty="0" err="1">
                <a:latin typeface="Lucida Console" pitchFamily="49" charset="0"/>
              </a:rPr>
              <a:t>getAvailableWebTemplates</a:t>
            </a:r>
            <a:r>
              <a:rPr lang="en-US" sz="2000" b="1" dirty="0">
                <a:latin typeface="Lucida Console" pitchFamily="49" charset="0"/>
              </a:rPr>
              <a:t>(</a:t>
            </a:r>
            <a:r>
              <a:rPr lang="en-US" sz="2000" b="1" dirty="0" err="1">
                <a:latin typeface="Lucida Console" pitchFamily="49" charset="0"/>
              </a:rPr>
              <a:t>lcid</a:t>
            </a:r>
            <a:r>
              <a:rPr lang="en-US" sz="2000" b="1" dirty="0">
                <a:latin typeface="Lucida Console" pitchFamily="49" charset="0"/>
              </a:rPr>
              <a:t>=1033)</a:t>
            </a:r>
          </a:p>
          <a:p>
            <a:endParaRPr lang="en-US" dirty="0"/>
          </a:p>
          <a:p>
            <a:r>
              <a:rPr lang="en-US" dirty="0"/>
              <a:t>Refer to the following</a:t>
            </a:r>
            <a:r>
              <a:rPr lang="en-US" baseline="0" dirty="0"/>
              <a:t> article on MSDN, specifically figure 9, to see how SharePoint constructs </a:t>
            </a:r>
            <a:r>
              <a:rPr lang="en-US" b="1" baseline="0" dirty="0"/>
              <a:t>REST URLs:</a:t>
            </a:r>
          </a:p>
          <a:p>
            <a:r>
              <a:rPr lang="en-US" baseline="0" dirty="0"/>
              <a:t>http://msdn.microsoft.com/en-us/library/office/apps/fp142385(v=office.15).aspx </a:t>
            </a:r>
            <a:endParaRPr lang="en-US" dirty="0"/>
          </a:p>
          <a:p>
            <a:endParaRPr lang="en-US" dirty="0"/>
          </a:p>
          <a:p>
            <a:r>
              <a:rPr lang="en-US" dirty="0"/>
              <a:t>A fantastic resource for the detailed documentation for all REST APIs can be found in the protocol documents:</a:t>
            </a:r>
          </a:p>
          <a:p>
            <a:endParaRPr lang="en-US" b="1" dirty="0"/>
          </a:p>
          <a:p>
            <a:r>
              <a:rPr lang="en-US" b="1" dirty="0"/>
              <a:t>Web Versions:</a:t>
            </a:r>
          </a:p>
          <a:p>
            <a:r>
              <a:rPr lang="en-US" dirty="0"/>
              <a:t>http://msdn.microsoft.com/en-us/library/cc339475(v=office.12).aspx</a:t>
            </a:r>
          </a:p>
          <a:p>
            <a:r>
              <a:rPr lang="en-US" b="1" dirty="0"/>
              <a:t>ZIP of all protocol docs as PDFs:</a:t>
            </a:r>
            <a:endParaRPr lang="en-US" b="1" baseline="0" dirty="0"/>
          </a:p>
          <a:p>
            <a:r>
              <a:rPr lang="en-US" dirty="0"/>
              <a:t>http://download.microsoft.com/download/8/5/8/858F2155-D48D-4C68-9205-29460FD7698F/SharePointProtocols.zip</a:t>
            </a:r>
          </a:p>
        </p:txBody>
      </p:sp>
    </p:spTree>
    <p:extLst>
      <p:ext uri="{BB962C8B-B14F-4D97-AF65-F5344CB8AC3E}">
        <p14:creationId xmlns:p14="http://schemas.microsoft.com/office/powerpoint/2010/main" val="173288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557373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651229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060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675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617680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694826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9/10/2018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026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740285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OData is quickly becoming the industry’s new data access API. It’s popularity is based on the fact that it is the first mainstream data access API for HTTP-based Clients. OData serves to standardize performing CRUD (Create, Read, Update, Delete) operations from across</a:t>
            </a:r>
            <a:r>
              <a:rPr lang="en-US" baseline="0" dirty="0"/>
              <a:t> the network using HTTP verbs such as GET, PUT and POST.</a:t>
            </a:r>
          </a:p>
          <a:p>
            <a:endParaRPr lang="en-US" dirty="0"/>
          </a:p>
          <a:p>
            <a:pPr lvl="0"/>
            <a:r>
              <a:rPr lang="en-US" dirty="0"/>
              <a:t>OData services are becoming more popular on the Internet.</a:t>
            </a:r>
            <a:r>
              <a:rPr lang="en-US" baseline="0" dirty="0"/>
              <a:t> Examples of OData services include </a:t>
            </a:r>
            <a:r>
              <a:rPr lang="en-US" sz="2300" dirty="0" err="1"/>
              <a:t>NetFlix</a:t>
            </a:r>
            <a:r>
              <a:rPr lang="en-US" sz="2300" dirty="0"/>
              <a:t>, Dallas, and the Azure</a:t>
            </a:r>
            <a:r>
              <a:rPr lang="en-US" sz="2300" baseline="0" dirty="0"/>
              <a:t> Data Mart. Client application such as Excel 2010 and Excel 2013 are examples of </a:t>
            </a:r>
            <a:r>
              <a:rPr lang="en-US" dirty="0"/>
              <a:t>client</a:t>
            </a:r>
            <a:r>
              <a:rPr lang="en-US" baseline="0" dirty="0"/>
              <a:t> application that can consume data from any </a:t>
            </a:r>
            <a:r>
              <a:rPr lang="en-US" baseline="0" dirty="0" err="1"/>
              <a:t>OData</a:t>
            </a:r>
            <a:r>
              <a:rPr lang="en-US" baseline="0" dirty="0"/>
              <a:t>-based data source.</a:t>
            </a:r>
            <a:endParaRPr lang="en-US" dirty="0"/>
          </a:p>
          <a:p>
            <a:endParaRPr lang="en-US" dirty="0"/>
          </a:p>
        </p:txBody>
      </p:sp>
    </p:spTree>
    <p:extLst>
      <p:ext uri="{BB962C8B-B14F-4D97-AF65-F5344CB8AC3E}">
        <p14:creationId xmlns:p14="http://schemas.microsoft.com/office/powerpoint/2010/main" val="213237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SharePoint client-side object model (CSOM) debuted in SharePoint 2010 where it was made available as a</a:t>
            </a:r>
            <a:r>
              <a:rPr lang="en-US" sz="1200" baseline="0" dirty="0"/>
              <a:t> WFC entry point named </a:t>
            </a:r>
            <a:r>
              <a:rPr lang="en-US" sz="1200" b="1" dirty="0" err="1">
                <a:solidFill>
                  <a:schemeClr val="bg2">
                    <a:lumMod val="75000"/>
                  </a:schemeClr>
                </a:solidFill>
              </a:rPr>
              <a:t>client.svc</a:t>
            </a:r>
            <a:r>
              <a:rPr lang="en-US" sz="1200" b="0" dirty="0">
                <a:solidFill>
                  <a:schemeClr val="bg2">
                    <a:lumMod val="75000"/>
                  </a:schemeClr>
                </a:solidFill>
              </a:rPr>
              <a:t>. However, SharePoint 2010 did not support developers accessing </a:t>
            </a:r>
            <a:r>
              <a:rPr lang="en-US" sz="1200" b="0" dirty="0" err="1">
                <a:solidFill>
                  <a:schemeClr val="bg2">
                    <a:lumMod val="75000"/>
                  </a:schemeClr>
                </a:solidFill>
              </a:rPr>
              <a:t>client.svc</a:t>
            </a:r>
            <a:r>
              <a:rPr lang="en-US" sz="1200" b="0" baseline="0" dirty="0">
                <a:solidFill>
                  <a:schemeClr val="bg2">
                    <a:lumMod val="75000"/>
                  </a:schemeClr>
                </a:solidFill>
              </a:rPr>
              <a:t> directly. Instead, the developer uses client-side proxy objects exposed by either a .NET assembly or a JavaScript library.</a:t>
            </a:r>
            <a:endParaRPr lang="en-US" dirty="0"/>
          </a:p>
        </p:txBody>
      </p:sp>
    </p:spTree>
    <p:extLst>
      <p:ext uri="{BB962C8B-B14F-4D97-AF65-F5344CB8AC3E}">
        <p14:creationId xmlns:p14="http://schemas.microsoft.com/office/powerpoint/2010/main" val="1106174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Layout" Target="../slideLayouts/slideLayout2.xml"/><Relationship Id="rId7" Type="http://schemas.openxmlformats.org/officeDocument/2006/relationships/image" Target="../media/image26.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notesSlide" Target="../notesSlides/notesSlide6.xml"/><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developer.microsoft.com/en-us/fabric#/componen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React Web Parts</a:t>
            </a:r>
            <a:endParaRPr lang="en-US" sz="26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3394-5827-4782-BCAD-157BCB9F57B5}"/>
              </a:ext>
            </a:extLst>
          </p:cNvPr>
          <p:cNvSpPr>
            <a:spLocks noGrp="1"/>
          </p:cNvSpPr>
          <p:nvPr>
            <p:ph type="title"/>
          </p:nvPr>
        </p:nvSpPr>
        <p:spPr/>
        <p:txBody>
          <a:bodyPr/>
          <a:lstStyle/>
          <a:p>
            <a:r>
              <a:rPr lang="en-US" sz="2300" dirty="0"/>
              <a:t>Synchronizing React State with Webpart Properties</a:t>
            </a:r>
          </a:p>
        </p:txBody>
      </p:sp>
      <p:pic>
        <p:nvPicPr>
          <p:cNvPr id="4" name="Picture 3">
            <a:extLst>
              <a:ext uri="{FF2B5EF4-FFF2-40B4-BE49-F238E27FC236}">
                <a16:creationId xmlns:a16="http://schemas.microsoft.com/office/drawing/2014/main" id="{24C39B22-3F99-46F9-8788-11DD666574D8}"/>
              </a:ext>
            </a:extLst>
          </p:cNvPr>
          <p:cNvPicPr>
            <a:picLocks noChangeAspect="1"/>
          </p:cNvPicPr>
          <p:nvPr/>
        </p:nvPicPr>
        <p:blipFill>
          <a:blip r:embed="rId2"/>
          <a:stretch>
            <a:fillRect/>
          </a:stretch>
        </p:blipFill>
        <p:spPr>
          <a:xfrm>
            <a:off x="568037" y="2916091"/>
            <a:ext cx="6553200" cy="1318172"/>
          </a:xfrm>
          <a:prstGeom prst="rect">
            <a:avLst/>
          </a:prstGeom>
        </p:spPr>
      </p:pic>
      <p:sp>
        <p:nvSpPr>
          <p:cNvPr id="5" name="Rectangle: Rounded Corners 4">
            <a:extLst>
              <a:ext uri="{FF2B5EF4-FFF2-40B4-BE49-F238E27FC236}">
                <a16:creationId xmlns:a16="http://schemas.microsoft.com/office/drawing/2014/main" id="{FBC8CDAE-EF19-4ABA-9A83-3939285CCEED}"/>
              </a:ext>
            </a:extLst>
          </p:cNvPr>
          <p:cNvSpPr/>
          <p:nvPr/>
        </p:nvSpPr>
        <p:spPr>
          <a:xfrm>
            <a:off x="762001" y="4638038"/>
            <a:ext cx="2805450" cy="1364604"/>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dirty="0" err="1">
                <a:latin typeface="Lucida Console" panose="020B0609040504020204" pitchFamily="49" charset="0"/>
              </a:rPr>
              <a:t>LeadTrackerWebPart</a:t>
            </a:r>
            <a:endParaRPr lang="en-US" sz="2000" b="1" dirty="0">
              <a:latin typeface="Lucida Console" panose="020B0609040504020204" pitchFamily="49" charset="0"/>
            </a:endParaRPr>
          </a:p>
          <a:p>
            <a:pPr algn="ctr"/>
            <a:r>
              <a:rPr lang="en-US" sz="1600" dirty="0"/>
              <a:t>Webpart instance</a:t>
            </a:r>
          </a:p>
          <a:p>
            <a:pPr algn="ctr"/>
            <a:endParaRPr lang="en-US" sz="1600" dirty="0"/>
          </a:p>
        </p:txBody>
      </p:sp>
      <p:sp>
        <p:nvSpPr>
          <p:cNvPr id="6" name="Rectangle: Rounded Corners 5">
            <a:extLst>
              <a:ext uri="{FF2B5EF4-FFF2-40B4-BE49-F238E27FC236}">
                <a16:creationId xmlns:a16="http://schemas.microsoft.com/office/drawing/2014/main" id="{6224A93E-D92A-4381-81D0-6ABA04CAD9A3}"/>
              </a:ext>
            </a:extLst>
          </p:cNvPr>
          <p:cNvSpPr/>
          <p:nvPr/>
        </p:nvSpPr>
        <p:spPr>
          <a:xfrm>
            <a:off x="6030320" y="4660366"/>
            <a:ext cx="2467488" cy="1404797"/>
          </a:xfrm>
          <a:prstGeom prst="roundRect">
            <a:avLst/>
          </a:prstGeom>
          <a:solidFill>
            <a:schemeClr val="accent5">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dirty="0" err="1">
                <a:latin typeface="Lucida Console" panose="020B0609040504020204" pitchFamily="49" charset="0"/>
              </a:rPr>
              <a:t>LeadTracker</a:t>
            </a:r>
            <a:endParaRPr lang="en-US" sz="2000" b="1" dirty="0">
              <a:latin typeface="Lucida Console" panose="020B0609040504020204" pitchFamily="49" charset="0"/>
            </a:endParaRPr>
          </a:p>
          <a:p>
            <a:pPr algn="ctr"/>
            <a:r>
              <a:rPr lang="en-US" sz="1600" dirty="0"/>
              <a:t>React instance</a:t>
            </a:r>
          </a:p>
        </p:txBody>
      </p:sp>
      <p:sp>
        <p:nvSpPr>
          <p:cNvPr id="9" name="Arrow: Right 8">
            <a:extLst>
              <a:ext uri="{FF2B5EF4-FFF2-40B4-BE49-F238E27FC236}">
                <a16:creationId xmlns:a16="http://schemas.microsoft.com/office/drawing/2014/main" id="{DFF06785-E19E-4C0F-9CCE-37F14D9301C5}"/>
              </a:ext>
            </a:extLst>
          </p:cNvPr>
          <p:cNvSpPr/>
          <p:nvPr/>
        </p:nvSpPr>
        <p:spPr>
          <a:xfrm>
            <a:off x="3555905" y="4931057"/>
            <a:ext cx="2467488" cy="778565"/>
          </a:xfrm>
          <a:prstGeom prst="rightArrow">
            <a:avLst>
              <a:gd name="adj1" fmla="val 66364"/>
              <a:gd name="adj2" fmla="val 50000"/>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tx2">
                    <a:lumMod val="90000"/>
                    <a:lumOff val="10000"/>
                  </a:schemeClr>
                </a:solidFill>
                <a:latin typeface="Lucida Console" panose="020B0609040504020204" pitchFamily="49" charset="0"/>
              </a:rPr>
              <a:t>React.Component.setState</a:t>
            </a:r>
            <a:endParaRPr lang="en-US" sz="1050" b="1" dirty="0">
              <a:solidFill>
                <a:schemeClr val="tx2">
                  <a:lumMod val="90000"/>
                  <a:lumOff val="10000"/>
                </a:schemeClr>
              </a:solidFill>
              <a:latin typeface="Lucida Console" panose="020B0609040504020204" pitchFamily="49" charset="0"/>
            </a:endParaRPr>
          </a:p>
          <a:p>
            <a:pPr algn="ctr"/>
            <a:endParaRPr lang="en-US" sz="1050" b="1" dirty="0">
              <a:solidFill>
                <a:schemeClr val="tx2">
                  <a:lumMod val="90000"/>
                  <a:lumOff val="10000"/>
                </a:schemeClr>
              </a:solidFill>
              <a:latin typeface="Lucida Console" panose="020B0609040504020204" pitchFamily="49" charset="0"/>
            </a:endParaRPr>
          </a:p>
        </p:txBody>
      </p:sp>
      <p:sp>
        <p:nvSpPr>
          <p:cNvPr id="10" name="Rectangle: Rounded Corners 9">
            <a:extLst>
              <a:ext uri="{FF2B5EF4-FFF2-40B4-BE49-F238E27FC236}">
                <a16:creationId xmlns:a16="http://schemas.microsoft.com/office/drawing/2014/main" id="{D92C157C-451D-437F-82F9-D234D11BD35D}"/>
              </a:ext>
            </a:extLst>
          </p:cNvPr>
          <p:cNvSpPr/>
          <p:nvPr/>
        </p:nvSpPr>
        <p:spPr>
          <a:xfrm>
            <a:off x="4038601" y="5435438"/>
            <a:ext cx="1066800" cy="293860"/>
          </a:xfrm>
          <a:prstGeom prst="roundRect">
            <a:avLst/>
          </a:prstGeom>
          <a:solidFill>
            <a:schemeClr val="accent1"/>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targetList</a:t>
            </a:r>
            <a:endParaRPr lang="en-US" sz="1200" b="1" dirty="0"/>
          </a:p>
        </p:txBody>
      </p:sp>
      <p:pic>
        <p:nvPicPr>
          <p:cNvPr id="11" name="Picture 10">
            <a:extLst>
              <a:ext uri="{FF2B5EF4-FFF2-40B4-BE49-F238E27FC236}">
                <a16:creationId xmlns:a16="http://schemas.microsoft.com/office/drawing/2014/main" id="{BEB32F06-8D27-4BD0-8366-3F79AC27531B}"/>
              </a:ext>
            </a:extLst>
          </p:cNvPr>
          <p:cNvPicPr>
            <a:picLocks noChangeAspect="1"/>
          </p:cNvPicPr>
          <p:nvPr/>
        </p:nvPicPr>
        <p:blipFill>
          <a:blip r:embed="rId3"/>
          <a:stretch>
            <a:fillRect/>
          </a:stretch>
        </p:blipFill>
        <p:spPr>
          <a:xfrm>
            <a:off x="549565" y="1191332"/>
            <a:ext cx="2193636" cy="1462424"/>
          </a:xfrm>
          <a:prstGeom prst="rect">
            <a:avLst/>
          </a:prstGeom>
          <a:ln>
            <a:solidFill>
              <a:schemeClr val="tx1">
                <a:lumMod val="50000"/>
                <a:lumOff val="50000"/>
              </a:schemeClr>
            </a:solidFill>
          </a:ln>
        </p:spPr>
      </p:pic>
      <p:sp>
        <p:nvSpPr>
          <p:cNvPr id="12" name="Arrow: Right 11">
            <a:extLst>
              <a:ext uri="{FF2B5EF4-FFF2-40B4-BE49-F238E27FC236}">
                <a16:creationId xmlns:a16="http://schemas.microsoft.com/office/drawing/2014/main" id="{68AE5183-BD7B-4543-B7ED-768046425FB0}"/>
              </a:ext>
            </a:extLst>
          </p:cNvPr>
          <p:cNvSpPr/>
          <p:nvPr/>
        </p:nvSpPr>
        <p:spPr>
          <a:xfrm>
            <a:off x="2971800" y="1567436"/>
            <a:ext cx="1981200" cy="778565"/>
          </a:xfrm>
          <a:prstGeom prst="rightArrow">
            <a:avLst>
              <a:gd name="adj1" fmla="val 66364"/>
              <a:gd name="adj2" fmla="val 50000"/>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2">
                    <a:lumMod val="90000"/>
                    <a:lumOff val="10000"/>
                  </a:schemeClr>
                </a:solidFill>
                <a:latin typeface="Lucida Console" panose="020B0609040504020204" pitchFamily="49" charset="0"/>
              </a:rPr>
              <a:t>Automatic updates</a:t>
            </a:r>
          </a:p>
        </p:txBody>
      </p:sp>
      <p:pic>
        <p:nvPicPr>
          <p:cNvPr id="13" name="Picture 12">
            <a:extLst>
              <a:ext uri="{FF2B5EF4-FFF2-40B4-BE49-F238E27FC236}">
                <a16:creationId xmlns:a16="http://schemas.microsoft.com/office/drawing/2014/main" id="{4EAD9C79-DF29-435C-92B2-0E41B23DBF7B}"/>
              </a:ext>
            </a:extLst>
          </p:cNvPr>
          <p:cNvPicPr>
            <a:picLocks noChangeAspect="1"/>
          </p:cNvPicPr>
          <p:nvPr/>
        </p:nvPicPr>
        <p:blipFill>
          <a:blip r:embed="rId4"/>
          <a:stretch>
            <a:fillRect/>
          </a:stretch>
        </p:blipFill>
        <p:spPr>
          <a:xfrm>
            <a:off x="5181599" y="1538523"/>
            <a:ext cx="3203062" cy="836389"/>
          </a:xfrm>
          <a:prstGeom prst="rect">
            <a:avLst/>
          </a:prstGeom>
          <a:ln>
            <a:solidFill>
              <a:schemeClr val="tx1">
                <a:lumMod val="50000"/>
                <a:lumOff val="50000"/>
              </a:schemeClr>
            </a:solidFill>
          </a:ln>
        </p:spPr>
      </p:pic>
    </p:spTree>
    <p:extLst>
      <p:ext uri="{BB962C8B-B14F-4D97-AF65-F5344CB8AC3E}">
        <p14:creationId xmlns:p14="http://schemas.microsoft.com/office/powerpoint/2010/main" val="283228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Designing and Developing React Web Parts</a:t>
            </a:r>
          </a:p>
          <a:p>
            <a:pPr lvl="0">
              <a:buFont typeface="Wingdings" panose="05000000000000000000" pitchFamily="2" charset="2"/>
              <a:buChar char="ü"/>
            </a:pPr>
            <a:r>
              <a:rPr lang="en-US" sz="2400" dirty="0"/>
              <a:t>Web Part Properties versus React Component State</a:t>
            </a:r>
          </a:p>
          <a:p>
            <a:pPr lvl="0">
              <a:buFont typeface="Wingdings" panose="05000000000000000000" pitchFamily="2" charset="2"/>
              <a:buChar char="Ø"/>
            </a:pPr>
            <a:r>
              <a:rPr lang="en-US" sz="2400" dirty="0"/>
              <a:t>Leveraging the Office UI Fabric React Library</a:t>
            </a:r>
          </a:p>
          <a:p>
            <a:pPr lvl="0"/>
            <a:r>
              <a:rPr lang="en-US" sz="2400" dirty="0"/>
              <a:t>Developing Web Parts using the SharePoint REST API</a:t>
            </a:r>
          </a:p>
        </p:txBody>
      </p:sp>
    </p:spTree>
    <p:extLst>
      <p:ext uri="{BB962C8B-B14F-4D97-AF65-F5344CB8AC3E}">
        <p14:creationId xmlns:p14="http://schemas.microsoft.com/office/powerpoint/2010/main" val="186729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What is the Office UI Fabric?</a:t>
            </a:r>
            <a:endParaRPr lang="en-US" dirty="0"/>
          </a:p>
        </p:txBody>
      </p:sp>
      <p:sp>
        <p:nvSpPr>
          <p:cNvPr id="4" name="Text Placeholder 3"/>
          <p:cNvSpPr>
            <a:spLocks noGrp="1"/>
          </p:cNvSpPr>
          <p:nvPr>
            <p:ph idx="1"/>
          </p:nvPr>
        </p:nvSpPr>
        <p:spPr/>
        <p:txBody>
          <a:bodyPr>
            <a:normAutofit/>
          </a:bodyPr>
          <a:lstStyle/>
          <a:p>
            <a:r>
              <a:rPr lang="en-US" sz="2000" dirty="0"/>
              <a:t>Office UI Fabric is responsive, mobile-first, front-end style framework </a:t>
            </a:r>
          </a:p>
          <a:p>
            <a:pPr lvl="1"/>
            <a:r>
              <a:rPr lang="en-US" sz="1800" dirty="0"/>
              <a:t>Built by Microsoft to style Office 365, OneDrive and SharePoint sites</a:t>
            </a:r>
          </a:p>
          <a:p>
            <a:pPr lvl="1"/>
            <a:r>
              <a:rPr lang="en-US" sz="1800" dirty="0"/>
              <a:t>All about styling instead of JavaScript</a:t>
            </a:r>
          </a:p>
          <a:p>
            <a:pPr lvl="1"/>
            <a:r>
              <a:rPr lang="en-US" sz="1800" dirty="0"/>
              <a:t>Can be used by 3rd party developers</a:t>
            </a:r>
          </a:p>
        </p:txBody>
      </p:sp>
      <p:grpSp>
        <p:nvGrpSpPr>
          <p:cNvPr id="6" name="Group 5">
            <a:extLst>
              <a:ext uri="{FF2B5EF4-FFF2-40B4-BE49-F238E27FC236}">
                <a16:creationId xmlns:a16="http://schemas.microsoft.com/office/drawing/2014/main" id="{7F72AB5E-8FB3-419F-9578-D00457DB285B}"/>
              </a:ext>
            </a:extLst>
          </p:cNvPr>
          <p:cNvGrpSpPr/>
          <p:nvPr/>
        </p:nvGrpSpPr>
        <p:grpSpPr>
          <a:xfrm>
            <a:off x="800100" y="3056219"/>
            <a:ext cx="7543800" cy="3573181"/>
            <a:chOff x="1821170" y="1818750"/>
            <a:chExt cx="10300114" cy="4878731"/>
          </a:xfrm>
        </p:grpSpPr>
        <p:sp>
          <p:nvSpPr>
            <p:cNvPr id="7" name="TextBox 6">
              <a:extLst>
                <a:ext uri="{FF2B5EF4-FFF2-40B4-BE49-F238E27FC236}">
                  <a16:creationId xmlns:a16="http://schemas.microsoft.com/office/drawing/2014/main" id="{405102ED-5E22-45DE-A06F-F760DDD73863}"/>
                </a:ext>
              </a:extLst>
            </p:cNvPr>
            <p:cNvSpPr txBox="1"/>
            <p:nvPr/>
          </p:nvSpPr>
          <p:spPr>
            <a:xfrm>
              <a:off x="2043490" y="5216057"/>
              <a:ext cx="369421" cy="627902"/>
            </a:xfrm>
            <a:prstGeom prst="rect">
              <a:avLst/>
            </a:prstGeom>
            <a:noFill/>
          </p:spPr>
          <p:txBody>
            <a:bodyPr wrap="none" lIns="134464" tIns="107571" rIns="134464" bIns="107571" rtlCol="0">
              <a:spAutoFit/>
            </a:bodyPr>
            <a:lstStyle/>
            <a:p>
              <a:pPr>
                <a:lnSpc>
                  <a:spcPct val="90000"/>
                </a:lnSpc>
                <a:spcAft>
                  <a:spcPts val="441"/>
                </a:spcAft>
              </a:pPr>
              <a:endParaRPr lang="en-US" sz="1765" dirty="0" err="1">
                <a:gradFill>
                  <a:gsLst>
                    <a:gs pos="2917">
                      <a:schemeClr val="tx1"/>
                    </a:gs>
                    <a:gs pos="30000">
                      <a:schemeClr val="tx1"/>
                    </a:gs>
                  </a:gsLst>
                  <a:lin ang="5400000" scaled="0"/>
                </a:gradFill>
              </a:endParaRPr>
            </a:p>
          </p:txBody>
        </p:sp>
        <p:pic>
          <p:nvPicPr>
            <p:cNvPr id="8" name="Picture 7">
              <a:extLst>
                <a:ext uri="{FF2B5EF4-FFF2-40B4-BE49-F238E27FC236}">
                  <a16:creationId xmlns:a16="http://schemas.microsoft.com/office/drawing/2014/main" id="{6A468C69-8832-49C0-BBA1-BA2041E3F8A1}"/>
                </a:ext>
              </a:extLst>
            </p:cNvPr>
            <p:cNvPicPr>
              <a:picLocks noChangeAspect="1"/>
            </p:cNvPicPr>
            <p:nvPr/>
          </p:nvPicPr>
          <p:blipFill rotWithShape="1">
            <a:blip r:embed="rId2"/>
            <a:srcRect l="9412"/>
            <a:stretch/>
          </p:blipFill>
          <p:spPr>
            <a:xfrm>
              <a:off x="1821170" y="1818750"/>
              <a:ext cx="8587409" cy="4878731"/>
            </a:xfrm>
            <a:prstGeom prst="rect">
              <a:avLst/>
            </a:prstGeom>
          </p:spPr>
        </p:pic>
        <p:sp>
          <p:nvSpPr>
            <p:cNvPr id="9" name="TextBox 8">
              <a:extLst>
                <a:ext uri="{FF2B5EF4-FFF2-40B4-BE49-F238E27FC236}">
                  <a16:creationId xmlns:a16="http://schemas.microsoft.com/office/drawing/2014/main" id="{011CBECD-7CF0-4C10-BFF5-E1D68098E2BB}"/>
                </a:ext>
              </a:extLst>
            </p:cNvPr>
            <p:cNvSpPr txBox="1"/>
            <p:nvPr/>
          </p:nvSpPr>
          <p:spPr>
            <a:xfrm>
              <a:off x="1996099" y="5088834"/>
              <a:ext cx="1980498" cy="627902"/>
            </a:xfrm>
            <a:prstGeom prst="rect">
              <a:avLst/>
            </a:prstGeom>
            <a:noFill/>
          </p:spPr>
          <p:txBody>
            <a:bodyPr wrap="none" lIns="134464" tIns="107571" rIns="134464" bIns="107571" rtlCol="0">
              <a:spAutoFit/>
            </a:bodyPr>
            <a:lstStyle/>
            <a:p>
              <a:pPr>
                <a:lnSpc>
                  <a:spcPct val="90000"/>
                </a:lnSpc>
                <a:spcAft>
                  <a:spcPts val="441"/>
                </a:spcAft>
              </a:pPr>
              <a:r>
                <a:rPr lang="en-US" sz="1765" dirty="0">
                  <a:gradFill>
                    <a:gsLst>
                      <a:gs pos="2917">
                        <a:schemeClr val="tx1"/>
                      </a:gs>
                      <a:gs pos="30000">
                        <a:schemeClr val="tx1"/>
                      </a:gs>
                    </a:gsLst>
                    <a:lin ang="5400000" scaled="0"/>
                  </a:gradFill>
                </a:rPr>
                <a:t>Fabric Core</a:t>
              </a:r>
            </a:p>
          </p:txBody>
        </p:sp>
        <p:sp>
          <p:nvSpPr>
            <p:cNvPr id="10" name="TextBox 9">
              <a:extLst>
                <a:ext uri="{FF2B5EF4-FFF2-40B4-BE49-F238E27FC236}">
                  <a16:creationId xmlns:a16="http://schemas.microsoft.com/office/drawing/2014/main" id="{0D08E5B3-F3F9-4F37-9FB0-09869210D5BB}"/>
                </a:ext>
              </a:extLst>
            </p:cNvPr>
            <p:cNvSpPr txBox="1"/>
            <p:nvPr/>
          </p:nvSpPr>
          <p:spPr>
            <a:xfrm>
              <a:off x="1996098" y="5607948"/>
              <a:ext cx="2210145"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gradFill>
                    <a:gsLst>
                      <a:gs pos="2917">
                        <a:schemeClr val="tx1"/>
                      </a:gs>
                      <a:gs pos="30000">
                        <a:schemeClr val="tx1"/>
                      </a:gs>
                    </a:gsLst>
                    <a:lin ang="5400000" scaled="0"/>
                  </a:gradFill>
                </a:rPr>
                <a:t>Core elements of the design language including icons, colors, type, and the grid</a:t>
              </a:r>
            </a:p>
          </p:txBody>
        </p:sp>
        <p:sp>
          <p:nvSpPr>
            <p:cNvPr id="11" name="TextBox 10">
              <a:extLst>
                <a:ext uri="{FF2B5EF4-FFF2-40B4-BE49-F238E27FC236}">
                  <a16:creationId xmlns:a16="http://schemas.microsoft.com/office/drawing/2014/main" id="{A4EB5D75-2E72-48B9-8FB0-B41BBCD54F61}"/>
                </a:ext>
              </a:extLst>
            </p:cNvPr>
            <p:cNvSpPr txBox="1"/>
            <p:nvPr/>
          </p:nvSpPr>
          <p:spPr>
            <a:xfrm>
              <a:off x="4740847" y="5088834"/>
              <a:ext cx="1795130" cy="849584"/>
            </a:xfrm>
            <a:prstGeom prst="rect">
              <a:avLst/>
            </a:prstGeom>
            <a:noFill/>
          </p:spPr>
          <p:txBody>
            <a:bodyPr wrap="square" lIns="134464" tIns="107571" rIns="134464" bIns="107571" rtlCol="0">
              <a:spAutoFit/>
            </a:bodyPr>
            <a:lstStyle/>
            <a:p>
              <a:pPr>
                <a:lnSpc>
                  <a:spcPct val="90000"/>
                </a:lnSpc>
                <a:spcAft>
                  <a:spcPts val="441"/>
                </a:spcAft>
              </a:pPr>
              <a:r>
                <a:rPr lang="en-US" sz="1471" dirty="0">
                  <a:solidFill>
                    <a:schemeClr val="bg1"/>
                  </a:solidFill>
                </a:rPr>
                <a:t>Fabric React</a:t>
              </a:r>
            </a:p>
          </p:txBody>
        </p:sp>
        <p:sp>
          <p:nvSpPr>
            <p:cNvPr id="12" name="TextBox 11">
              <a:extLst>
                <a:ext uri="{FF2B5EF4-FFF2-40B4-BE49-F238E27FC236}">
                  <a16:creationId xmlns:a16="http://schemas.microsoft.com/office/drawing/2014/main" id="{3184BABB-9765-4FB2-8419-F3AF126A7791}"/>
                </a:ext>
              </a:extLst>
            </p:cNvPr>
            <p:cNvSpPr txBox="1"/>
            <p:nvPr/>
          </p:nvSpPr>
          <p:spPr>
            <a:xfrm>
              <a:off x="4740847" y="5529988"/>
              <a:ext cx="1795130"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solidFill>
                    <a:schemeClr val="bg1"/>
                  </a:solidFill>
                </a:rPr>
                <a:t>Robust, up-to-date components built with the React framework.</a:t>
              </a:r>
            </a:p>
          </p:txBody>
        </p:sp>
        <p:sp>
          <p:nvSpPr>
            <p:cNvPr id="13" name="TextBox 12">
              <a:extLst>
                <a:ext uri="{FF2B5EF4-FFF2-40B4-BE49-F238E27FC236}">
                  <a16:creationId xmlns:a16="http://schemas.microsoft.com/office/drawing/2014/main" id="{884B444B-C23E-4DD1-A576-1D05E4E87C52}"/>
                </a:ext>
              </a:extLst>
            </p:cNvPr>
            <p:cNvSpPr txBox="1"/>
            <p:nvPr/>
          </p:nvSpPr>
          <p:spPr>
            <a:xfrm>
              <a:off x="6581864" y="5088834"/>
              <a:ext cx="1795130" cy="572525"/>
            </a:xfrm>
            <a:prstGeom prst="rect">
              <a:avLst/>
            </a:prstGeom>
            <a:noFill/>
          </p:spPr>
          <p:txBody>
            <a:bodyPr wrap="square" lIns="134464" tIns="107571" rIns="134464" bIns="107571" rtlCol="0">
              <a:spAutoFit/>
            </a:bodyPr>
            <a:lstStyle/>
            <a:p>
              <a:pPr>
                <a:lnSpc>
                  <a:spcPct val="90000"/>
                </a:lnSpc>
                <a:spcAft>
                  <a:spcPts val="441"/>
                </a:spcAft>
              </a:pPr>
              <a:r>
                <a:rPr lang="en-US" sz="1471" dirty="0">
                  <a:solidFill>
                    <a:schemeClr val="bg1"/>
                  </a:solidFill>
                </a:rPr>
                <a:t>Fabric JS</a:t>
              </a:r>
            </a:p>
          </p:txBody>
        </p:sp>
        <p:sp>
          <p:nvSpPr>
            <p:cNvPr id="14" name="TextBox 13">
              <a:extLst>
                <a:ext uri="{FF2B5EF4-FFF2-40B4-BE49-F238E27FC236}">
                  <a16:creationId xmlns:a16="http://schemas.microsoft.com/office/drawing/2014/main" id="{3DDA90C8-3EB4-4D6B-AB21-93F98DD41993}"/>
                </a:ext>
              </a:extLst>
            </p:cNvPr>
            <p:cNvSpPr txBox="1"/>
            <p:nvPr/>
          </p:nvSpPr>
          <p:spPr>
            <a:xfrm>
              <a:off x="6581864" y="5529988"/>
              <a:ext cx="1795130"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solidFill>
                    <a:schemeClr val="bg1"/>
                  </a:solidFill>
                </a:rPr>
                <a:t>Simple, visuals-focused components that you can extend, rework, and build on.</a:t>
              </a:r>
            </a:p>
          </p:txBody>
        </p:sp>
        <p:sp>
          <p:nvSpPr>
            <p:cNvPr id="15" name="TextBox 14">
              <a:extLst>
                <a:ext uri="{FF2B5EF4-FFF2-40B4-BE49-F238E27FC236}">
                  <a16:creationId xmlns:a16="http://schemas.microsoft.com/office/drawing/2014/main" id="{18C6088A-3851-4A9D-B768-D9ABF9A047E0}"/>
                </a:ext>
              </a:extLst>
            </p:cNvPr>
            <p:cNvSpPr txBox="1"/>
            <p:nvPr/>
          </p:nvSpPr>
          <p:spPr>
            <a:xfrm>
              <a:off x="8422881" y="5088834"/>
              <a:ext cx="1795130" cy="572525"/>
            </a:xfrm>
            <a:prstGeom prst="rect">
              <a:avLst/>
            </a:prstGeom>
            <a:noFill/>
          </p:spPr>
          <p:txBody>
            <a:bodyPr wrap="square" lIns="134464" tIns="107571" rIns="134464" bIns="107571" rtlCol="0">
              <a:spAutoFit/>
            </a:bodyPr>
            <a:lstStyle/>
            <a:p>
              <a:pPr>
                <a:lnSpc>
                  <a:spcPct val="90000"/>
                </a:lnSpc>
                <a:spcAft>
                  <a:spcPts val="441"/>
                </a:spcAft>
              </a:pPr>
              <a:r>
                <a:rPr lang="en-US" sz="1471" dirty="0">
                  <a:solidFill>
                    <a:schemeClr val="bg1"/>
                  </a:solidFill>
                </a:rPr>
                <a:t>ngFabric</a:t>
              </a:r>
            </a:p>
          </p:txBody>
        </p:sp>
        <p:sp>
          <p:nvSpPr>
            <p:cNvPr id="16" name="TextBox 15">
              <a:extLst>
                <a:ext uri="{FF2B5EF4-FFF2-40B4-BE49-F238E27FC236}">
                  <a16:creationId xmlns:a16="http://schemas.microsoft.com/office/drawing/2014/main" id="{F71081AB-1E23-49EA-84CE-16AFE421691B}"/>
                </a:ext>
              </a:extLst>
            </p:cNvPr>
            <p:cNvSpPr txBox="1"/>
            <p:nvPr/>
          </p:nvSpPr>
          <p:spPr>
            <a:xfrm>
              <a:off x="8422881" y="5529988"/>
              <a:ext cx="1795130"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solidFill>
                    <a:schemeClr val="bg1"/>
                  </a:solidFill>
                </a:rPr>
                <a:t>Community-driven project to build components for Angular-based apps.</a:t>
              </a:r>
            </a:p>
          </p:txBody>
        </p:sp>
        <p:pic>
          <p:nvPicPr>
            <p:cNvPr id="17" name="Picture 16">
              <a:extLst>
                <a:ext uri="{FF2B5EF4-FFF2-40B4-BE49-F238E27FC236}">
                  <a16:creationId xmlns:a16="http://schemas.microsoft.com/office/drawing/2014/main" id="{E8A96EE7-0B52-4902-B336-56F593DC553E}"/>
                </a:ext>
              </a:extLst>
            </p:cNvPr>
            <p:cNvPicPr>
              <a:picLocks noChangeAspect="1"/>
            </p:cNvPicPr>
            <p:nvPr/>
          </p:nvPicPr>
          <p:blipFill>
            <a:blip r:embed="rId3"/>
            <a:stretch>
              <a:fillRect/>
            </a:stretch>
          </p:blipFill>
          <p:spPr>
            <a:xfrm>
              <a:off x="10331420" y="2985743"/>
              <a:ext cx="1707439" cy="3711738"/>
            </a:xfrm>
            <a:prstGeom prst="rect">
              <a:avLst/>
            </a:prstGeom>
          </p:spPr>
        </p:pic>
        <p:sp>
          <p:nvSpPr>
            <p:cNvPr id="18" name="TextBox 17">
              <a:extLst>
                <a:ext uri="{FF2B5EF4-FFF2-40B4-BE49-F238E27FC236}">
                  <a16:creationId xmlns:a16="http://schemas.microsoft.com/office/drawing/2014/main" id="{3B7780E2-2BDF-4723-B8B8-155AAE195258}"/>
                </a:ext>
              </a:extLst>
            </p:cNvPr>
            <p:cNvSpPr txBox="1"/>
            <p:nvPr/>
          </p:nvSpPr>
          <p:spPr>
            <a:xfrm>
              <a:off x="10326154" y="5103186"/>
              <a:ext cx="1795130" cy="572525"/>
            </a:xfrm>
            <a:prstGeom prst="rect">
              <a:avLst/>
            </a:prstGeom>
            <a:noFill/>
          </p:spPr>
          <p:txBody>
            <a:bodyPr wrap="square" lIns="134464" tIns="107571" rIns="134464" bIns="107571" rtlCol="0">
              <a:spAutoFit/>
            </a:bodyPr>
            <a:lstStyle/>
            <a:p>
              <a:pPr>
                <a:lnSpc>
                  <a:spcPct val="90000"/>
                </a:lnSpc>
                <a:spcAft>
                  <a:spcPts val="441"/>
                </a:spcAft>
              </a:pPr>
              <a:r>
                <a:rPr lang="en-US" sz="1471" dirty="0">
                  <a:solidFill>
                    <a:schemeClr val="bg1"/>
                  </a:solidFill>
                </a:rPr>
                <a:t>Fabric iOS</a:t>
              </a:r>
            </a:p>
          </p:txBody>
        </p:sp>
        <p:sp>
          <p:nvSpPr>
            <p:cNvPr id="19" name="TextBox 18">
              <a:extLst>
                <a:ext uri="{FF2B5EF4-FFF2-40B4-BE49-F238E27FC236}">
                  <a16:creationId xmlns:a16="http://schemas.microsoft.com/office/drawing/2014/main" id="{0367F536-2942-43B7-945C-0D51351CBA10}"/>
                </a:ext>
              </a:extLst>
            </p:cNvPr>
            <p:cNvSpPr txBox="1"/>
            <p:nvPr/>
          </p:nvSpPr>
          <p:spPr>
            <a:xfrm>
              <a:off x="10326154" y="5544341"/>
              <a:ext cx="1795130"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solidFill>
                    <a:schemeClr val="bg1"/>
                  </a:solidFill>
                </a:rPr>
                <a:t>Native Swift colors, type ramp, and components for building iOS apps.</a:t>
              </a:r>
            </a:p>
          </p:txBody>
        </p:sp>
      </p:grpSp>
    </p:spTree>
    <p:extLst>
      <p:ext uri="{BB962C8B-B14F-4D97-AF65-F5344CB8AC3E}">
        <p14:creationId xmlns:p14="http://schemas.microsoft.com/office/powerpoint/2010/main" val="169945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Fabric Core styling</a:t>
            </a:r>
          </a:p>
        </p:txBody>
      </p:sp>
      <p:sp>
        <p:nvSpPr>
          <p:cNvPr id="2" name="Content Placeholder 1">
            <a:extLst>
              <a:ext uri="{FF2B5EF4-FFF2-40B4-BE49-F238E27FC236}">
                <a16:creationId xmlns:a16="http://schemas.microsoft.com/office/drawing/2014/main" id="{C9B90B31-521F-4D47-A1E4-0642006FD21E}"/>
              </a:ext>
            </a:extLst>
          </p:cNvPr>
          <p:cNvSpPr>
            <a:spLocks noGrp="1"/>
          </p:cNvSpPr>
          <p:nvPr>
            <p:ph idx="1"/>
          </p:nvPr>
        </p:nvSpPr>
        <p:spPr>
          <a:xfrm>
            <a:off x="381000" y="1447800"/>
            <a:ext cx="8382000" cy="5181600"/>
          </a:xfrm>
        </p:spPr>
        <p:txBody>
          <a:bodyPr>
            <a:normAutofit/>
          </a:bodyPr>
          <a:lstStyle/>
          <a:p>
            <a:r>
              <a:rPr lang="en-US" sz="2400" dirty="0"/>
              <a:t>Fonts and typography</a:t>
            </a:r>
          </a:p>
          <a:p>
            <a:pPr lvl="1"/>
            <a:r>
              <a:rPr lang="en-US" sz="2000" dirty="0"/>
              <a:t>Segoe font family + type ramp</a:t>
            </a:r>
          </a:p>
          <a:p>
            <a:pPr lvl="1"/>
            <a:r>
              <a:rPr lang="en-US" sz="2000" dirty="0"/>
              <a:t>Official Office 365 iconography</a:t>
            </a:r>
          </a:p>
          <a:p>
            <a:r>
              <a:rPr lang="en-US" sz="2400" dirty="0"/>
              <a:t>Color</a:t>
            </a:r>
          </a:p>
          <a:p>
            <a:pPr lvl="1"/>
            <a:r>
              <a:rPr lang="en-US" sz="2000" dirty="0"/>
              <a:t>Official Office 365 color palette</a:t>
            </a:r>
          </a:p>
          <a:p>
            <a:r>
              <a:rPr lang="en-US" sz="2400" dirty="0"/>
              <a:t>Branded assets</a:t>
            </a:r>
          </a:p>
          <a:p>
            <a:pPr lvl="1"/>
            <a:r>
              <a:rPr lang="en-US" sz="2000" dirty="0"/>
              <a:t>Product symbols + product filetype symbols</a:t>
            </a:r>
          </a:p>
          <a:p>
            <a:r>
              <a:rPr lang="en-US" sz="2400" dirty="0"/>
              <a:t>Animations</a:t>
            </a:r>
          </a:p>
          <a:p>
            <a:pPr lvl="1"/>
            <a:r>
              <a:rPr lang="en-US" sz="2000" dirty="0"/>
              <a:t>Official Office 365 selection of </a:t>
            </a:r>
            <a:r>
              <a:rPr lang="en-US" sz="2000" dirty="0" err="1"/>
              <a:t>easings</a:t>
            </a:r>
            <a:r>
              <a:rPr lang="en-US" sz="2000" dirty="0"/>
              <a:t> and animations</a:t>
            </a:r>
          </a:p>
          <a:p>
            <a:r>
              <a:rPr lang="en-US" sz="2400" dirty="0"/>
              <a:t>Responsive grid</a:t>
            </a:r>
          </a:p>
          <a:p>
            <a:pPr lvl="1"/>
            <a:r>
              <a:rPr lang="en-US" sz="2000" dirty="0"/>
              <a:t>Tailored to Office 365 silhouettes</a:t>
            </a:r>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13" name="Picture 12"/>
          <p:cNvPicPr>
            <a:picLocks noChangeAspect="1"/>
          </p:cNvPicPr>
          <p:nvPr/>
        </p:nvPicPr>
        <p:blipFill rotWithShape="1">
          <a:blip r:embed="rId5"/>
          <a:srcRect l="31975"/>
          <a:stretch/>
        </p:blipFill>
        <p:spPr>
          <a:xfrm>
            <a:off x="7588095" y="5743612"/>
            <a:ext cx="1250854" cy="817247"/>
          </a:xfrm>
          <a:prstGeom prst="rect">
            <a:avLst/>
          </a:prstGeom>
        </p:spPr>
      </p:pic>
      <p:pic>
        <p:nvPicPr>
          <p:cNvPr id="14" name="slideRightIn4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7588095" y="4233789"/>
            <a:ext cx="1289096" cy="856040"/>
          </a:xfrm>
          <a:prstGeom prst="rect">
            <a:avLst/>
          </a:prstGeom>
        </p:spPr>
      </p:pic>
      <p:pic>
        <p:nvPicPr>
          <p:cNvPr id="4" name="Picture 3"/>
          <p:cNvPicPr>
            <a:picLocks noChangeAspect="1"/>
          </p:cNvPicPr>
          <p:nvPr/>
        </p:nvPicPr>
        <p:blipFill rotWithShape="1">
          <a:blip r:embed="rId7"/>
          <a:srcRect b="56915"/>
          <a:stretch/>
        </p:blipFill>
        <p:spPr>
          <a:xfrm>
            <a:off x="7454093" y="1216107"/>
            <a:ext cx="1346881" cy="698092"/>
          </a:xfrm>
          <a:prstGeom prst="rect">
            <a:avLst/>
          </a:prstGeom>
        </p:spPr>
      </p:pic>
      <p:pic>
        <p:nvPicPr>
          <p:cNvPr id="18" name="Picture 17"/>
          <p:cNvPicPr>
            <a:picLocks noChangeAspect="1"/>
          </p:cNvPicPr>
          <p:nvPr/>
        </p:nvPicPr>
        <p:blipFill rotWithShape="1">
          <a:blip r:embed="rId8"/>
          <a:srcRect l="67040" t="3754" r="1135" b="2734"/>
          <a:stretch/>
        </p:blipFill>
        <p:spPr>
          <a:xfrm>
            <a:off x="7486604" y="2117081"/>
            <a:ext cx="1276396" cy="896425"/>
          </a:xfrm>
          <a:prstGeom prst="rect">
            <a:avLst/>
          </a:prstGeom>
        </p:spPr>
      </p:pic>
      <p:pic>
        <p:nvPicPr>
          <p:cNvPr id="3" name="Picture 2"/>
          <p:cNvPicPr>
            <a:picLocks noChangeAspect="1"/>
          </p:cNvPicPr>
          <p:nvPr/>
        </p:nvPicPr>
        <p:blipFill>
          <a:blip r:embed="rId9"/>
          <a:stretch>
            <a:fillRect/>
          </a:stretch>
        </p:blipFill>
        <p:spPr>
          <a:xfrm>
            <a:off x="7429974" y="3287488"/>
            <a:ext cx="1567096" cy="672319"/>
          </a:xfrm>
          <a:prstGeom prst="rect">
            <a:avLst/>
          </a:prstGeom>
        </p:spPr>
      </p:pic>
    </p:spTree>
    <p:extLst>
      <p:ext uri="{BB962C8B-B14F-4D97-AF65-F5344CB8AC3E}">
        <p14:creationId xmlns:p14="http://schemas.microsoft.com/office/powerpoint/2010/main" val="298282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 presetClass="mediacall" presetSubtype="0" fill="hold" nodeType="withEffect">
                                  <p:stCondLst>
                                    <p:cond delay="0"/>
                                  </p:stCondLst>
                                  <p:childTnLst>
                                    <p:cmd type="call" cmd="playFrom(0.0)">
                                      <p:cBhvr>
                                        <p:cTn id="18" dur="2987" fill="hold"/>
                                        <p:tgtEl>
                                          <p:spTgt spid="14"/>
                                        </p:tgtEl>
                                      </p:cBhvr>
                                    </p:cmd>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22" repeatCount="indefinite" fill="hold" display="0">
                  <p:stCondLst>
                    <p:cond delay="indefinite"/>
                  </p:stCondLst>
                </p:cTn>
                <p:tgtEl>
                  <p:spTgt spid="14"/>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Styles</a:t>
            </a:r>
            <a:endParaRPr lang="en-US" dirty="0"/>
          </a:p>
        </p:txBody>
      </p:sp>
      <p:sp>
        <p:nvSpPr>
          <p:cNvPr id="3" name="Text Placeholder 2"/>
          <p:cNvSpPr>
            <a:spLocks noGrp="1"/>
          </p:cNvSpPr>
          <p:nvPr>
            <p:ph idx="1"/>
          </p:nvPr>
        </p:nvSpPr>
        <p:spPr>
          <a:xfrm>
            <a:off x="381000" y="1447800"/>
            <a:ext cx="8382000" cy="5181600"/>
          </a:xfrm>
        </p:spPr>
        <p:txBody>
          <a:bodyPr/>
          <a:lstStyle/>
          <a:p>
            <a:r>
              <a:rPr lang="en-US" dirty="0"/>
              <a:t>The Office UI Fabric provides styles for..</a:t>
            </a:r>
          </a:p>
          <a:p>
            <a:pPr lvl="1"/>
            <a:r>
              <a:rPr lang="en-US" dirty="0"/>
              <a:t>Typography</a:t>
            </a:r>
          </a:p>
          <a:p>
            <a:pPr lvl="1"/>
            <a:r>
              <a:rPr lang="en-US" dirty="0"/>
              <a:t>Color</a:t>
            </a:r>
          </a:p>
          <a:p>
            <a:pPr lvl="1"/>
            <a:r>
              <a:rPr lang="en-US" dirty="0"/>
              <a:t>Icons</a:t>
            </a:r>
          </a:p>
          <a:p>
            <a:pPr lvl="1"/>
            <a:r>
              <a:rPr lang="en-US" dirty="0"/>
              <a:t>Animations</a:t>
            </a:r>
          </a:p>
          <a:p>
            <a:pPr lvl="1"/>
            <a:r>
              <a:rPr lang="en-US" dirty="0"/>
              <a:t>Responsive Grid</a:t>
            </a:r>
          </a:p>
          <a:p>
            <a:pPr lvl="1"/>
            <a:r>
              <a:rPr lang="en-US" dirty="0"/>
              <a:t>Localization</a:t>
            </a:r>
          </a:p>
          <a:p>
            <a:endParaRPr lang="en-US" dirty="0"/>
          </a:p>
        </p:txBody>
      </p:sp>
    </p:spTree>
    <p:extLst>
      <p:ext uri="{BB962C8B-B14F-4D97-AF65-F5344CB8AC3E}">
        <p14:creationId xmlns:p14="http://schemas.microsoft.com/office/powerpoint/2010/main" val="134666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Typography</a:t>
            </a:r>
            <a:endParaRPr lang="en-US" dirty="0"/>
          </a:p>
        </p:txBody>
      </p:sp>
      <p:sp>
        <p:nvSpPr>
          <p:cNvPr id="3" name="Text Placeholder 2"/>
          <p:cNvSpPr>
            <a:spLocks noGrp="1"/>
          </p:cNvSpPr>
          <p:nvPr>
            <p:ph idx="1"/>
          </p:nvPr>
        </p:nvSpPr>
        <p:spPr/>
        <p:txBody>
          <a:bodyPr/>
          <a:lstStyle/>
          <a:p>
            <a:r>
              <a:rPr lang="en-US" dirty="0"/>
              <a:t>Base font classes</a:t>
            </a:r>
          </a:p>
          <a:p>
            <a:pPr lvl="1"/>
            <a:r>
              <a:rPr lang="en-US" dirty="0"/>
              <a:t>Fabric includes 10 base font classes</a:t>
            </a:r>
          </a:p>
          <a:p>
            <a:pPr lvl="1"/>
            <a:r>
              <a:rPr lang="en-US" dirty="0"/>
              <a:t>Each base class sets a default size, weight, and color.</a:t>
            </a:r>
          </a:p>
        </p:txBody>
      </p:sp>
      <p:pic>
        <p:nvPicPr>
          <p:cNvPr id="5" name="Picture 4"/>
          <p:cNvPicPr>
            <a:picLocks noChangeAspect="1"/>
          </p:cNvPicPr>
          <p:nvPr/>
        </p:nvPicPr>
        <p:blipFill>
          <a:blip r:embed="rId2"/>
          <a:stretch>
            <a:fillRect/>
          </a:stretch>
        </p:blipFill>
        <p:spPr>
          <a:xfrm>
            <a:off x="681464" y="3200400"/>
            <a:ext cx="8081536" cy="2899355"/>
          </a:xfrm>
          <a:prstGeom prst="rect">
            <a:avLst/>
          </a:prstGeom>
          <a:ln>
            <a:solidFill>
              <a:schemeClr val="tx1">
                <a:lumMod val="50000"/>
                <a:lumOff val="50000"/>
              </a:schemeClr>
            </a:solidFill>
          </a:ln>
        </p:spPr>
      </p:pic>
    </p:spTree>
    <p:extLst>
      <p:ext uri="{BB962C8B-B14F-4D97-AF65-F5344CB8AC3E}">
        <p14:creationId xmlns:p14="http://schemas.microsoft.com/office/powerpoint/2010/main" val="113947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Typography</a:t>
            </a:r>
            <a:endParaRPr lang="en-US" dirty="0"/>
          </a:p>
        </p:txBody>
      </p:sp>
      <p:sp>
        <p:nvSpPr>
          <p:cNvPr id="3" name="Text Placeholder 2"/>
          <p:cNvSpPr>
            <a:spLocks noGrp="1"/>
          </p:cNvSpPr>
          <p:nvPr>
            <p:ph idx="1"/>
          </p:nvPr>
        </p:nvSpPr>
        <p:spPr/>
        <p:txBody>
          <a:bodyPr/>
          <a:lstStyle/>
          <a:p>
            <a:r>
              <a:rPr lang="en-US" dirty="0"/>
              <a:t>Helper font classes</a:t>
            </a:r>
          </a:p>
          <a:p>
            <a:pPr lvl="1"/>
            <a:r>
              <a:rPr lang="en-US" dirty="0"/>
              <a:t>There are helper font classes to change the text weight.</a:t>
            </a:r>
          </a:p>
        </p:txBody>
      </p:sp>
      <p:pic>
        <p:nvPicPr>
          <p:cNvPr id="5" name="Picture 4"/>
          <p:cNvPicPr>
            <a:picLocks noChangeAspect="1"/>
          </p:cNvPicPr>
          <p:nvPr/>
        </p:nvPicPr>
        <p:blipFill>
          <a:blip r:embed="rId2"/>
          <a:stretch>
            <a:fillRect/>
          </a:stretch>
        </p:blipFill>
        <p:spPr>
          <a:xfrm>
            <a:off x="914400" y="2590800"/>
            <a:ext cx="5562600" cy="3829807"/>
          </a:xfrm>
          <a:prstGeom prst="rect">
            <a:avLst/>
          </a:prstGeom>
          <a:ln>
            <a:solidFill>
              <a:schemeClr val="tx1">
                <a:lumMod val="50000"/>
                <a:lumOff val="50000"/>
              </a:schemeClr>
            </a:solidFill>
          </a:ln>
        </p:spPr>
      </p:pic>
    </p:spTree>
    <p:extLst>
      <p:ext uri="{BB962C8B-B14F-4D97-AF65-F5344CB8AC3E}">
        <p14:creationId xmlns:p14="http://schemas.microsoft.com/office/powerpoint/2010/main" val="276096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Color</a:t>
            </a:r>
            <a:endParaRPr lang="en-US" dirty="0"/>
          </a:p>
        </p:txBody>
      </p:sp>
      <p:sp>
        <p:nvSpPr>
          <p:cNvPr id="3" name="Text Placeholder 2"/>
          <p:cNvSpPr>
            <a:spLocks noGrp="1"/>
          </p:cNvSpPr>
          <p:nvPr>
            <p:ph idx="1"/>
          </p:nvPr>
        </p:nvSpPr>
        <p:spPr/>
        <p:txBody>
          <a:bodyPr>
            <a:normAutofit/>
          </a:bodyPr>
          <a:lstStyle/>
          <a:p>
            <a:r>
              <a:rPr lang="en-US" sz="2400" dirty="0"/>
              <a:t>Includes 9 theme colors and 11 neutral colors. </a:t>
            </a:r>
          </a:p>
          <a:p>
            <a:pPr lvl="1"/>
            <a:r>
              <a:rPr lang="en-US" sz="2000" dirty="0"/>
              <a:t>Helper classes for text, border, background, and hover states. </a:t>
            </a:r>
          </a:p>
          <a:p>
            <a:pPr lvl="1"/>
            <a:r>
              <a:rPr lang="en-US" sz="2000" dirty="0"/>
              <a:t>Color classes act as hooks into the Office 365 theming system</a:t>
            </a:r>
          </a:p>
        </p:txBody>
      </p:sp>
      <p:pic>
        <p:nvPicPr>
          <p:cNvPr id="1026" name="Picture 2" descr="C:\Users\vesaj\AppData\Local\Temp\SNAGHTML1543d9f.PNG"/>
          <p:cNvPicPr>
            <a:picLocks noChangeAspect="1" noChangeArrowheads="1"/>
          </p:cNvPicPr>
          <p:nvPr/>
        </p:nvPicPr>
        <p:blipFill rotWithShape="1">
          <a:blip r:embed="rId2">
            <a:extLst>
              <a:ext uri="{28A0092B-C50C-407E-A947-70E740481C1C}">
                <a14:useLocalDpi xmlns:a14="http://schemas.microsoft.com/office/drawing/2010/main" val="0"/>
              </a:ext>
            </a:extLst>
          </a:blip>
          <a:srcRect b="51008"/>
          <a:stretch/>
        </p:blipFill>
        <p:spPr bwMode="auto">
          <a:xfrm>
            <a:off x="193963" y="2775674"/>
            <a:ext cx="4516375" cy="30534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vesaj\AppData\Local\Temp\SNAGHTML1543d9f.PNG">
            <a:extLst>
              <a:ext uri="{FF2B5EF4-FFF2-40B4-BE49-F238E27FC236}">
                <a16:creationId xmlns:a16="http://schemas.microsoft.com/office/drawing/2014/main" id="{B5DC384F-340D-482F-A70E-B37173BEBC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117"/>
          <a:stretch/>
        </p:blipFill>
        <p:spPr bwMode="auto">
          <a:xfrm>
            <a:off x="4897375" y="2895600"/>
            <a:ext cx="4087298" cy="2813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Icons</a:t>
            </a:r>
            <a:endParaRPr lang="en-US" dirty="0"/>
          </a:p>
        </p:txBody>
      </p:sp>
      <p:sp>
        <p:nvSpPr>
          <p:cNvPr id="3" name="Text Placeholder 2"/>
          <p:cNvSpPr>
            <a:spLocks noGrp="1"/>
          </p:cNvSpPr>
          <p:nvPr>
            <p:ph idx="1"/>
          </p:nvPr>
        </p:nvSpPr>
        <p:spPr/>
        <p:txBody>
          <a:bodyPr/>
          <a:lstStyle/>
          <a:p>
            <a:r>
              <a:rPr lang="en-US" dirty="0"/>
              <a:t>Fabric uses a custom font for its iconography. </a:t>
            </a:r>
          </a:p>
          <a:p>
            <a:pPr lvl="1"/>
            <a:r>
              <a:rPr lang="en-US" dirty="0"/>
              <a:t>Font contains glyphs you can scale, color, and style</a:t>
            </a:r>
          </a:p>
        </p:txBody>
      </p:sp>
      <p:pic>
        <p:nvPicPr>
          <p:cNvPr id="9" name="Picture 8"/>
          <p:cNvPicPr>
            <a:picLocks noChangeAspect="1"/>
          </p:cNvPicPr>
          <p:nvPr/>
        </p:nvPicPr>
        <p:blipFill>
          <a:blip r:embed="rId2"/>
          <a:stretch>
            <a:fillRect/>
          </a:stretch>
        </p:blipFill>
        <p:spPr>
          <a:xfrm>
            <a:off x="990600" y="2743200"/>
            <a:ext cx="6934200" cy="2892885"/>
          </a:xfrm>
          <a:prstGeom prst="rect">
            <a:avLst/>
          </a:prstGeom>
        </p:spPr>
      </p:pic>
    </p:spTree>
    <p:extLst>
      <p:ext uri="{BB962C8B-B14F-4D97-AF65-F5344CB8AC3E}">
        <p14:creationId xmlns:p14="http://schemas.microsoft.com/office/powerpoint/2010/main" val="252905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Icons</a:t>
            </a:r>
          </a:p>
        </p:txBody>
      </p:sp>
      <p:sp>
        <p:nvSpPr>
          <p:cNvPr id="3" name="Text Placeholder 2"/>
          <p:cNvSpPr>
            <a:spLocks noGrp="1"/>
          </p:cNvSpPr>
          <p:nvPr>
            <p:ph idx="1"/>
          </p:nvPr>
        </p:nvSpPr>
        <p:spPr/>
        <p:txBody>
          <a:bodyPr/>
          <a:lstStyle/>
          <a:p>
            <a:pPr marL="342869" indent="-342869">
              <a:buFont typeface="Arial" panose="020B0604020202020204" pitchFamily="34" charset="0"/>
              <a:buChar char="•"/>
            </a:pPr>
            <a:r>
              <a:rPr lang="en-US" sz="2400" dirty="0"/>
              <a:t>To use the icons, combine the base </a:t>
            </a:r>
            <a:r>
              <a:rPr lang="en-US" sz="2400" b="1" dirty="0" err="1"/>
              <a:t>ms</a:t>
            </a:r>
            <a:r>
              <a:rPr lang="en-US" sz="2400" b="1" dirty="0"/>
              <a:t>-Icon</a:t>
            </a:r>
            <a:r>
              <a:rPr lang="en-US" sz="2400" dirty="0"/>
              <a:t> class with a modifier class for the specific icon.</a:t>
            </a:r>
          </a:p>
        </p:txBody>
      </p:sp>
      <p:sp>
        <p:nvSpPr>
          <p:cNvPr id="6" name="Rectangle 5"/>
          <p:cNvSpPr/>
          <p:nvPr/>
        </p:nvSpPr>
        <p:spPr>
          <a:xfrm>
            <a:off x="838200" y="2398528"/>
            <a:ext cx="5867400" cy="307777"/>
          </a:xfrm>
          <a:prstGeom prst="rect">
            <a:avLst/>
          </a:prstGeom>
          <a:ln>
            <a:solidFill>
              <a:schemeClr val="tx1">
                <a:lumMod val="50000"/>
                <a:lumOff val="50000"/>
              </a:schemeClr>
            </a:solidFill>
          </a:ln>
        </p:spPr>
        <p:txBody>
          <a:bodyPr wrap="square">
            <a:spAutoFit/>
          </a:bodyPr>
          <a:lstStyle/>
          <a:p>
            <a:pPr algn="ctr"/>
            <a:r>
              <a:rPr lang="en-US" sz="1400" dirty="0">
                <a:solidFill>
                  <a:srgbClr val="000000"/>
                </a:solidFill>
                <a:latin typeface="Consolas" panose="020B0609020204030204" pitchFamily="49" charset="0"/>
              </a:rPr>
              <a:t>&lt;</a:t>
            </a:r>
            <a:r>
              <a:rPr lang="en-US" sz="1400" b="1"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class=</a:t>
            </a:r>
            <a:r>
              <a:rPr lang="en-US" sz="1400" dirty="0">
                <a:solidFill>
                  <a:srgbClr val="880000"/>
                </a:solidFill>
                <a:latin typeface="Consolas" panose="020B0609020204030204" pitchFamily="49" charset="0"/>
              </a:rPr>
              <a:t>"</a:t>
            </a:r>
            <a:r>
              <a:rPr lang="en-US" sz="1400" dirty="0" err="1">
                <a:solidFill>
                  <a:srgbClr val="880000"/>
                </a:solidFill>
                <a:latin typeface="Consolas" panose="020B0609020204030204" pitchFamily="49" charset="0"/>
              </a:rPr>
              <a:t>ms</a:t>
            </a:r>
            <a:r>
              <a:rPr lang="en-US" sz="1400" dirty="0">
                <a:solidFill>
                  <a:srgbClr val="880000"/>
                </a:solidFill>
                <a:latin typeface="Consolas" panose="020B0609020204030204" pitchFamily="49" charset="0"/>
              </a:rPr>
              <a:t>-Icon </a:t>
            </a:r>
            <a:r>
              <a:rPr lang="en-US" sz="1400" dirty="0" err="1">
                <a:solidFill>
                  <a:srgbClr val="880000"/>
                </a:solidFill>
                <a:latin typeface="Consolas" panose="020B0609020204030204" pitchFamily="49" charset="0"/>
              </a:rPr>
              <a:t>ms</a:t>
            </a:r>
            <a:r>
              <a:rPr lang="en-US" sz="1400" dirty="0">
                <a:solidFill>
                  <a:srgbClr val="880000"/>
                </a:solidFill>
                <a:latin typeface="Consolas" panose="020B0609020204030204" pitchFamily="49" charset="0"/>
              </a:rPr>
              <a:t>-Icon--mail"</a:t>
            </a:r>
            <a:r>
              <a:rPr lang="en-US" sz="1400" dirty="0">
                <a:solidFill>
                  <a:srgbClr val="000000"/>
                </a:solidFill>
                <a:latin typeface="Consolas" panose="020B0609020204030204" pitchFamily="49" charset="0"/>
              </a:rPr>
              <a:t> aria-hidden=</a:t>
            </a:r>
            <a:r>
              <a:rPr lang="en-US" sz="1400" dirty="0">
                <a:solidFill>
                  <a:srgbClr val="880000"/>
                </a:solidFill>
                <a:latin typeface="Consolas" panose="020B0609020204030204" pitchFamily="49" charset="0"/>
              </a:rPr>
              <a:t>"true"</a:t>
            </a:r>
            <a:r>
              <a:rPr lang="en-US" sz="1400" dirty="0">
                <a:solidFill>
                  <a:srgbClr val="000000"/>
                </a:solidFill>
                <a:latin typeface="Consolas" panose="020B0609020204030204" pitchFamily="49" charset="0"/>
              </a:rPr>
              <a:t>&gt;&lt;/</a:t>
            </a:r>
            <a:r>
              <a:rPr lang="en-US" sz="1400" b="1"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&gt;</a:t>
            </a:r>
            <a:endParaRPr lang="en-US" sz="1400" dirty="0"/>
          </a:p>
        </p:txBody>
      </p:sp>
      <p:pic>
        <p:nvPicPr>
          <p:cNvPr id="5" name="Picture 4"/>
          <p:cNvPicPr>
            <a:picLocks noChangeAspect="1"/>
          </p:cNvPicPr>
          <p:nvPr/>
        </p:nvPicPr>
        <p:blipFill>
          <a:blip r:embed="rId2"/>
          <a:stretch>
            <a:fillRect/>
          </a:stretch>
        </p:blipFill>
        <p:spPr>
          <a:xfrm>
            <a:off x="1060281" y="3267117"/>
            <a:ext cx="6729053" cy="1914483"/>
          </a:xfrm>
          <a:prstGeom prst="rect">
            <a:avLst/>
          </a:prstGeom>
        </p:spPr>
      </p:pic>
    </p:spTree>
    <p:extLst>
      <p:ext uri="{BB962C8B-B14F-4D97-AF65-F5344CB8AC3E}">
        <p14:creationId xmlns:p14="http://schemas.microsoft.com/office/powerpoint/2010/main" val="195950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r>
              <a:rPr lang="en-US" sz="2400" dirty="0"/>
              <a:t>Designing and Developing React Web Parts</a:t>
            </a:r>
          </a:p>
          <a:p>
            <a:pPr lvl="0"/>
            <a:r>
              <a:rPr lang="en-US" sz="2400" dirty="0"/>
              <a:t>Web Part Properties versus React Component State</a:t>
            </a:r>
          </a:p>
          <a:p>
            <a:pPr lvl="0"/>
            <a:r>
              <a:rPr lang="en-US" sz="2400" dirty="0"/>
              <a:t>Leveraging the Office UI Fabric React Library</a:t>
            </a:r>
          </a:p>
          <a:p>
            <a:pPr lvl="0"/>
            <a:r>
              <a:rPr lang="en-US" sz="2400" dirty="0"/>
              <a:t>Developing Web Parts using the SharePoint REST API</a:t>
            </a:r>
          </a:p>
        </p:txBody>
      </p:sp>
    </p:spTree>
    <p:extLst>
      <p:ext uri="{BB962C8B-B14F-4D97-AF65-F5344CB8AC3E}">
        <p14:creationId xmlns:p14="http://schemas.microsoft.com/office/powerpoint/2010/main" val="161992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Responsive Grid</a:t>
            </a:r>
            <a:endParaRPr lang="en-US" dirty="0"/>
          </a:p>
        </p:txBody>
      </p:sp>
      <p:sp>
        <p:nvSpPr>
          <p:cNvPr id="3" name="Text Placeholder 2"/>
          <p:cNvSpPr>
            <a:spLocks noGrp="1"/>
          </p:cNvSpPr>
          <p:nvPr>
            <p:ph idx="1"/>
          </p:nvPr>
        </p:nvSpPr>
        <p:spPr/>
        <p:txBody>
          <a:bodyPr>
            <a:normAutofit/>
          </a:bodyPr>
          <a:lstStyle/>
          <a:p>
            <a:r>
              <a:rPr lang="en-US" sz="2400" dirty="0"/>
              <a:t>Fabric comes with a mobile-first, responsive grid </a:t>
            </a:r>
          </a:p>
          <a:p>
            <a:pPr lvl="1"/>
            <a:r>
              <a:rPr lang="en-US" sz="2000" dirty="0"/>
              <a:t>Based on 12 column grid</a:t>
            </a:r>
          </a:p>
          <a:p>
            <a:pPr lvl="1"/>
            <a:r>
              <a:rPr lang="en-US" sz="2000" dirty="0"/>
              <a:t>Used to create flexible layouts</a:t>
            </a:r>
          </a:p>
        </p:txBody>
      </p:sp>
      <p:pic>
        <p:nvPicPr>
          <p:cNvPr id="5" name="Picture 4"/>
          <p:cNvPicPr>
            <a:picLocks noChangeAspect="1"/>
          </p:cNvPicPr>
          <p:nvPr/>
        </p:nvPicPr>
        <p:blipFill>
          <a:blip r:embed="rId2"/>
          <a:stretch>
            <a:fillRect/>
          </a:stretch>
        </p:blipFill>
        <p:spPr>
          <a:xfrm>
            <a:off x="1092199" y="4008582"/>
            <a:ext cx="6497637" cy="2773218"/>
          </a:xfrm>
          <a:prstGeom prst="rect">
            <a:avLst/>
          </a:prstGeom>
        </p:spPr>
      </p:pic>
      <p:sp>
        <p:nvSpPr>
          <p:cNvPr id="7" name="Rectangle 6">
            <a:extLst>
              <a:ext uri="{FF2B5EF4-FFF2-40B4-BE49-F238E27FC236}">
                <a16:creationId xmlns:a16="http://schemas.microsoft.com/office/drawing/2014/main" id="{43350E68-F5AA-465F-A56E-372672ED3C7B}"/>
              </a:ext>
            </a:extLst>
          </p:cNvPr>
          <p:cNvSpPr/>
          <p:nvPr/>
        </p:nvSpPr>
        <p:spPr>
          <a:xfrm>
            <a:off x="1092200" y="2685871"/>
            <a:ext cx="6497636" cy="1200329"/>
          </a:xfrm>
          <a:prstGeom prst="rect">
            <a:avLst/>
          </a:prstGeom>
          <a:ln w="12700">
            <a:solidFill>
              <a:schemeClr val="tx1">
                <a:lumMod val="65000"/>
                <a:lumOff val="35000"/>
              </a:schemeClr>
            </a:solidFill>
          </a:ln>
        </p:spPr>
        <p:txBody>
          <a:bodyPr wrap="square">
            <a:spAutoFit/>
          </a:bodyPr>
          <a:lstStyle/>
          <a:p>
            <a:r>
              <a:rPr lang="en-US" sz="1200" dirty="0">
                <a:ln>
                  <a:solidFill>
                    <a:schemeClr val="tx1"/>
                  </a:solidFill>
                </a:ln>
                <a:solidFill>
                  <a:srgbClr val="0000FF"/>
                </a:solidFill>
                <a:highlight>
                  <a:srgbClr val="FFFFFF"/>
                </a:highlight>
                <a:latin typeface="Consolas" panose="020B0609020204030204" pitchFamily="49" charset="0"/>
              </a:rPr>
              <a:t>&lt;</a:t>
            </a:r>
            <a:r>
              <a:rPr lang="en-US" sz="1200" dirty="0">
                <a:ln>
                  <a:solidFill>
                    <a:schemeClr val="tx1"/>
                  </a:solidFill>
                </a:ln>
                <a:solidFill>
                  <a:srgbClr val="800000"/>
                </a:solidFill>
                <a:highlight>
                  <a:srgbClr val="FFFFFF"/>
                </a:highlight>
                <a:latin typeface="Consolas" panose="020B0609020204030204" pitchFamily="49" charset="0"/>
              </a:rPr>
              <a:t>div</a:t>
            </a:r>
            <a:r>
              <a:rPr lang="en-US" sz="1200" dirty="0">
                <a:ln>
                  <a:solidFill>
                    <a:schemeClr val="tx1"/>
                  </a:solidFill>
                </a:ln>
                <a:solidFill>
                  <a:srgbClr val="000000"/>
                </a:solidFill>
                <a:highlight>
                  <a:srgbClr val="FFFFFF"/>
                </a:highlight>
                <a:latin typeface="Consolas" panose="020B0609020204030204" pitchFamily="49" charset="0"/>
              </a:rPr>
              <a:t> </a:t>
            </a:r>
            <a:r>
              <a:rPr lang="en-US" sz="1200" dirty="0">
                <a:ln>
                  <a:solidFill>
                    <a:schemeClr val="tx1"/>
                  </a:solidFill>
                </a:ln>
                <a:solidFill>
                  <a:srgbClr val="FF0000"/>
                </a:solidFill>
                <a:highlight>
                  <a:srgbClr val="FFFFFF"/>
                </a:highlight>
                <a:latin typeface="Consolas" panose="020B0609020204030204" pitchFamily="49" charset="0"/>
              </a:rPr>
              <a:t>class</a:t>
            </a:r>
            <a:r>
              <a:rPr lang="en-US" sz="1200" dirty="0">
                <a:ln>
                  <a:solidFill>
                    <a:schemeClr val="tx1"/>
                  </a:solidFill>
                </a:ln>
                <a:solidFill>
                  <a:srgbClr val="0000FF"/>
                </a:solidFill>
                <a:highlight>
                  <a:srgbClr val="FFFFFF"/>
                </a:highlight>
                <a:latin typeface="Consolas" panose="020B0609020204030204" pitchFamily="49" charset="0"/>
              </a:rPr>
              <a:t>="</a:t>
            </a:r>
            <a:r>
              <a:rPr lang="en-US" sz="1200" dirty="0" err="1">
                <a:ln>
                  <a:solidFill>
                    <a:schemeClr val="tx1"/>
                  </a:solidFill>
                </a:ln>
                <a:solidFill>
                  <a:srgbClr val="0000FF"/>
                </a:solidFill>
                <a:highlight>
                  <a:srgbClr val="FFFFFF"/>
                </a:highlight>
                <a:latin typeface="Consolas" panose="020B0609020204030204" pitchFamily="49" charset="0"/>
              </a:rPr>
              <a:t>ms</a:t>
            </a:r>
            <a:r>
              <a:rPr lang="en-US" sz="1200" dirty="0">
                <a:ln>
                  <a:solidFill>
                    <a:schemeClr val="tx1"/>
                  </a:solidFill>
                </a:ln>
                <a:solidFill>
                  <a:srgbClr val="0000FF"/>
                </a:solidFill>
                <a:highlight>
                  <a:srgbClr val="FFFFFF"/>
                </a:highlight>
                <a:latin typeface="Consolas" panose="020B0609020204030204" pitchFamily="49" charset="0"/>
              </a:rPr>
              <a:t>-Grid"&gt;</a:t>
            </a:r>
            <a:endParaRPr lang="en-US" sz="1200" dirty="0">
              <a:ln>
                <a:solidFill>
                  <a:schemeClr val="tx1"/>
                </a:solidFill>
              </a:ln>
              <a:solidFill>
                <a:srgbClr val="000000"/>
              </a:solidFill>
              <a:highlight>
                <a:srgbClr val="FFFFFF"/>
              </a:highlight>
              <a:latin typeface="Consolas" panose="020B0609020204030204" pitchFamily="49" charset="0"/>
            </a:endParaRPr>
          </a:p>
          <a:p>
            <a:r>
              <a:rPr lang="en-US" sz="1200" dirty="0">
                <a:ln>
                  <a:solidFill>
                    <a:schemeClr val="tx1"/>
                  </a:solidFill>
                </a:ln>
                <a:solidFill>
                  <a:srgbClr val="000000"/>
                </a:solidFill>
                <a:highlight>
                  <a:srgbClr val="FFFFFF"/>
                </a:highlight>
                <a:latin typeface="Consolas" panose="020B0609020204030204" pitchFamily="49" charset="0"/>
              </a:rPr>
              <a:t>    </a:t>
            </a:r>
            <a:r>
              <a:rPr lang="en-US" sz="1200" dirty="0">
                <a:ln>
                  <a:solidFill>
                    <a:schemeClr val="tx1"/>
                  </a:solidFill>
                </a:ln>
                <a:solidFill>
                  <a:srgbClr val="0000FF"/>
                </a:solidFill>
                <a:highlight>
                  <a:srgbClr val="FFFFFF"/>
                </a:highlight>
                <a:latin typeface="Consolas" panose="020B0609020204030204" pitchFamily="49" charset="0"/>
              </a:rPr>
              <a:t>&lt;</a:t>
            </a:r>
            <a:r>
              <a:rPr lang="en-US" sz="1200" dirty="0">
                <a:ln>
                  <a:solidFill>
                    <a:schemeClr val="tx1"/>
                  </a:solidFill>
                </a:ln>
                <a:solidFill>
                  <a:srgbClr val="800000"/>
                </a:solidFill>
                <a:highlight>
                  <a:srgbClr val="FFFFFF"/>
                </a:highlight>
                <a:latin typeface="Consolas" panose="020B0609020204030204" pitchFamily="49" charset="0"/>
              </a:rPr>
              <a:t>div</a:t>
            </a:r>
            <a:r>
              <a:rPr lang="en-US" sz="1200" dirty="0">
                <a:ln>
                  <a:solidFill>
                    <a:schemeClr val="tx1"/>
                  </a:solidFill>
                </a:ln>
                <a:solidFill>
                  <a:srgbClr val="000000"/>
                </a:solidFill>
                <a:highlight>
                  <a:srgbClr val="FFFFFF"/>
                </a:highlight>
                <a:latin typeface="Consolas" panose="020B0609020204030204" pitchFamily="49" charset="0"/>
              </a:rPr>
              <a:t> </a:t>
            </a:r>
            <a:r>
              <a:rPr lang="en-US" sz="1200" dirty="0">
                <a:ln>
                  <a:solidFill>
                    <a:schemeClr val="tx1"/>
                  </a:solidFill>
                </a:ln>
                <a:solidFill>
                  <a:srgbClr val="FF0000"/>
                </a:solidFill>
                <a:highlight>
                  <a:srgbClr val="FFFFFF"/>
                </a:highlight>
                <a:latin typeface="Consolas" panose="020B0609020204030204" pitchFamily="49" charset="0"/>
              </a:rPr>
              <a:t>class</a:t>
            </a:r>
            <a:r>
              <a:rPr lang="en-US" sz="1200" dirty="0">
                <a:ln>
                  <a:solidFill>
                    <a:schemeClr val="tx1"/>
                  </a:solidFill>
                </a:ln>
                <a:solidFill>
                  <a:srgbClr val="0000FF"/>
                </a:solidFill>
                <a:highlight>
                  <a:srgbClr val="FFFFFF"/>
                </a:highlight>
                <a:latin typeface="Consolas" panose="020B0609020204030204" pitchFamily="49" charset="0"/>
              </a:rPr>
              <a:t>="</a:t>
            </a:r>
            <a:r>
              <a:rPr lang="en-US" sz="1200" dirty="0" err="1">
                <a:ln>
                  <a:solidFill>
                    <a:schemeClr val="tx1"/>
                  </a:solidFill>
                </a:ln>
                <a:solidFill>
                  <a:srgbClr val="0000FF"/>
                </a:solidFill>
                <a:highlight>
                  <a:srgbClr val="FFFFFF"/>
                </a:highlight>
                <a:latin typeface="Consolas" panose="020B0609020204030204" pitchFamily="49" charset="0"/>
              </a:rPr>
              <a:t>ms</a:t>
            </a:r>
            <a:r>
              <a:rPr lang="en-US" sz="1200" dirty="0">
                <a:ln>
                  <a:solidFill>
                    <a:schemeClr val="tx1"/>
                  </a:solidFill>
                </a:ln>
                <a:solidFill>
                  <a:srgbClr val="0000FF"/>
                </a:solidFill>
                <a:highlight>
                  <a:srgbClr val="FFFFFF"/>
                </a:highlight>
                <a:latin typeface="Consolas" panose="020B0609020204030204" pitchFamily="49" charset="0"/>
              </a:rPr>
              <a:t>-Grid-row"&gt;</a:t>
            </a:r>
            <a:endParaRPr lang="en-US" sz="1200" dirty="0">
              <a:ln>
                <a:solidFill>
                  <a:schemeClr val="tx1"/>
                </a:solidFill>
              </a:ln>
              <a:solidFill>
                <a:srgbClr val="000000"/>
              </a:solidFill>
              <a:highlight>
                <a:srgbClr val="FFFFFF"/>
              </a:highlight>
              <a:latin typeface="Consolas" panose="020B0609020204030204" pitchFamily="49" charset="0"/>
            </a:endParaRPr>
          </a:p>
          <a:p>
            <a:r>
              <a:rPr lang="en-US" sz="1200" dirty="0">
                <a:ln>
                  <a:solidFill>
                    <a:schemeClr val="tx1"/>
                  </a:solidFill>
                </a:ln>
                <a:solidFill>
                  <a:srgbClr val="000000"/>
                </a:solidFill>
                <a:highlight>
                  <a:srgbClr val="FFFFFF"/>
                </a:highlight>
                <a:latin typeface="Consolas" panose="020B0609020204030204" pitchFamily="49" charset="0"/>
              </a:rPr>
              <a:t>        </a:t>
            </a:r>
            <a:r>
              <a:rPr lang="en-US" sz="1200" dirty="0">
                <a:ln>
                  <a:solidFill>
                    <a:schemeClr val="tx1"/>
                  </a:solidFill>
                </a:ln>
                <a:solidFill>
                  <a:srgbClr val="0000FF"/>
                </a:solidFill>
                <a:highlight>
                  <a:srgbClr val="FFFFFF"/>
                </a:highlight>
                <a:latin typeface="Consolas" panose="020B0609020204030204" pitchFamily="49" charset="0"/>
              </a:rPr>
              <a:t>&lt;</a:t>
            </a:r>
            <a:r>
              <a:rPr lang="en-US" sz="1200" dirty="0">
                <a:ln>
                  <a:solidFill>
                    <a:schemeClr val="tx1"/>
                  </a:solidFill>
                </a:ln>
                <a:solidFill>
                  <a:srgbClr val="800000"/>
                </a:solidFill>
                <a:highlight>
                  <a:srgbClr val="FFFFFF"/>
                </a:highlight>
                <a:latin typeface="Consolas" panose="020B0609020204030204" pitchFamily="49" charset="0"/>
              </a:rPr>
              <a:t>div</a:t>
            </a:r>
            <a:r>
              <a:rPr lang="en-US" sz="1200" dirty="0">
                <a:ln>
                  <a:solidFill>
                    <a:schemeClr val="tx1"/>
                  </a:solidFill>
                </a:ln>
                <a:solidFill>
                  <a:srgbClr val="000000"/>
                </a:solidFill>
                <a:highlight>
                  <a:srgbClr val="FFFFFF"/>
                </a:highlight>
                <a:latin typeface="Consolas" panose="020B0609020204030204" pitchFamily="49" charset="0"/>
              </a:rPr>
              <a:t> </a:t>
            </a:r>
            <a:r>
              <a:rPr lang="en-US" sz="1200" dirty="0">
                <a:ln>
                  <a:solidFill>
                    <a:schemeClr val="tx1"/>
                  </a:solidFill>
                </a:ln>
                <a:solidFill>
                  <a:srgbClr val="FF0000"/>
                </a:solidFill>
                <a:highlight>
                  <a:srgbClr val="FFFFFF"/>
                </a:highlight>
                <a:latin typeface="Consolas" panose="020B0609020204030204" pitchFamily="49" charset="0"/>
              </a:rPr>
              <a:t>class</a:t>
            </a:r>
            <a:r>
              <a:rPr lang="en-US" sz="1200" dirty="0">
                <a:ln>
                  <a:solidFill>
                    <a:schemeClr val="tx1"/>
                  </a:solidFill>
                </a:ln>
                <a:solidFill>
                  <a:srgbClr val="0000FF"/>
                </a:solidFill>
                <a:highlight>
                  <a:srgbClr val="FFFFFF"/>
                </a:highlight>
                <a:latin typeface="Consolas" panose="020B0609020204030204" pitchFamily="49" charset="0"/>
              </a:rPr>
              <a:t>="</a:t>
            </a:r>
            <a:r>
              <a:rPr lang="en-US" sz="1200" dirty="0" err="1">
                <a:ln>
                  <a:solidFill>
                    <a:schemeClr val="tx1"/>
                  </a:solidFill>
                </a:ln>
                <a:solidFill>
                  <a:srgbClr val="0000FF"/>
                </a:solidFill>
                <a:highlight>
                  <a:srgbClr val="FFFFFF"/>
                </a:highlight>
                <a:latin typeface="Consolas" panose="020B0609020204030204" pitchFamily="49" charset="0"/>
              </a:rPr>
              <a:t>ms</a:t>
            </a:r>
            <a:r>
              <a:rPr lang="en-US" sz="1200" dirty="0">
                <a:ln>
                  <a:solidFill>
                    <a:schemeClr val="tx1"/>
                  </a:solidFill>
                </a:ln>
                <a:solidFill>
                  <a:srgbClr val="0000FF"/>
                </a:solidFill>
                <a:highlight>
                  <a:srgbClr val="FFFFFF"/>
                </a:highlight>
                <a:latin typeface="Consolas" panose="020B0609020204030204" pitchFamily="49" charset="0"/>
              </a:rPr>
              <a:t>-Grid-col ms-u-sm6 ms-u-md4 ms-u-lg2"&gt;</a:t>
            </a:r>
            <a:r>
              <a:rPr lang="en-US" sz="1200" dirty="0">
                <a:ln>
                  <a:solidFill>
                    <a:schemeClr val="tx1"/>
                  </a:solidFill>
                </a:ln>
                <a:solidFill>
                  <a:srgbClr val="000000"/>
                </a:solidFill>
                <a:highlight>
                  <a:srgbClr val="FFFFFF"/>
                </a:highlight>
                <a:latin typeface="Consolas" panose="020B0609020204030204" pitchFamily="49" charset="0"/>
              </a:rPr>
              <a:t>First</a:t>
            </a:r>
            <a:r>
              <a:rPr lang="en-US" sz="1200" dirty="0">
                <a:ln>
                  <a:solidFill>
                    <a:schemeClr val="tx1"/>
                  </a:solidFill>
                </a:ln>
                <a:solidFill>
                  <a:srgbClr val="0000FF"/>
                </a:solidFill>
                <a:highlight>
                  <a:srgbClr val="FFFFFF"/>
                </a:highlight>
                <a:latin typeface="Consolas" panose="020B0609020204030204" pitchFamily="49" charset="0"/>
              </a:rPr>
              <a:t>&lt;/</a:t>
            </a:r>
            <a:r>
              <a:rPr lang="en-US" sz="1200" dirty="0">
                <a:ln>
                  <a:solidFill>
                    <a:schemeClr val="tx1"/>
                  </a:solidFill>
                </a:ln>
                <a:solidFill>
                  <a:srgbClr val="800000"/>
                </a:solidFill>
                <a:highlight>
                  <a:srgbClr val="FFFFFF"/>
                </a:highlight>
                <a:latin typeface="Consolas" panose="020B0609020204030204" pitchFamily="49" charset="0"/>
              </a:rPr>
              <a:t>div</a:t>
            </a:r>
            <a:r>
              <a:rPr lang="en-US" sz="1200" dirty="0">
                <a:ln>
                  <a:solidFill>
                    <a:schemeClr val="tx1"/>
                  </a:solidFill>
                </a:ln>
                <a:solidFill>
                  <a:srgbClr val="0000FF"/>
                </a:solidFill>
                <a:highlight>
                  <a:srgbClr val="FFFFFF"/>
                </a:highlight>
                <a:latin typeface="Consolas" panose="020B0609020204030204" pitchFamily="49" charset="0"/>
              </a:rPr>
              <a:t>&gt;</a:t>
            </a:r>
            <a:r>
              <a:rPr lang="en-US" sz="1200" dirty="0">
                <a:ln>
                  <a:solidFill>
                    <a:schemeClr val="tx1"/>
                  </a:solidFill>
                </a:ln>
                <a:solidFill>
                  <a:srgbClr val="000000"/>
                </a:solidFill>
                <a:highlight>
                  <a:srgbClr val="FFFFFF"/>
                </a:highlight>
                <a:latin typeface="Consolas" panose="020B0609020204030204" pitchFamily="49" charset="0"/>
              </a:rPr>
              <a:t> </a:t>
            </a:r>
          </a:p>
          <a:p>
            <a:r>
              <a:rPr lang="en-US" sz="1200" dirty="0">
                <a:ln>
                  <a:solidFill>
                    <a:schemeClr val="tx1"/>
                  </a:solidFill>
                </a:ln>
                <a:solidFill>
                  <a:srgbClr val="000000"/>
                </a:solidFill>
                <a:highlight>
                  <a:srgbClr val="FFFFFF"/>
                </a:highlight>
                <a:latin typeface="Consolas" panose="020B0609020204030204" pitchFamily="49" charset="0"/>
              </a:rPr>
              <a:t>        </a:t>
            </a:r>
            <a:r>
              <a:rPr lang="en-US" sz="1200" dirty="0">
                <a:ln>
                  <a:solidFill>
                    <a:schemeClr val="tx1"/>
                  </a:solidFill>
                </a:ln>
                <a:solidFill>
                  <a:srgbClr val="0000FF"/>
                </a:solidFill>
                <a:highlight>
                  <a:srgbClr val="FFFFFF"/>
                </a:highlight>
                <a:latin typeface="Consolas" panose="020B0609020204030204" pitchFamily="49" charset="0"/>
              </a:rPr>
              <a:t>&lt;</a:t>
            </a:r>
            <a:r>
              <a:rPr lang="en-US" sz="1200" dirty="0">
                <a:ln>
                  <a:solidFill>
                    <a:schemeClr val="tx1"/>
                  </a:solidFill>
                </a:ln>
                <a:solidFill>
                  <a:srgbClr val="800000"/>
                </a:solidFill>
                <a:highlight>
                  <a:srgbClr val="FFFFFF"/>
                </a:highlight>
                <a:latin typeface="Consolas" panose="020B0609020204030204" pitchFamily="49" charset="0"/>
              </a:rPr>
              <a:t>div</a:t>
            </a:r>
            <a:r>
              <a:rPr lang="en-US" sz="1200" dirty="0">
                <a:ln>
                  <a:solidFill>
                    <a:schemeClr val="tx1"/>
                  </a:solidFill>
                </a:ln>
                <a:solidFill>
                  <a:srgbClr val="000000"/>
                </a:solidFill>
                <a:highlight>
                  <a:srgbClr val="FFFFFF"/>
                </a:highlight>
                <a:latin typeface="Consolas" panose="020B0609020204030204" pitchFamily="49" charset="0"/>
              </a:rPr>
              <a:t> </a:t>
            </a:r>
            <a:r>
              <a:rPr lang="en-US" sz="1200" dirty="0">
                <a:ln>
                  <a:solidFill>
                    <a:schemeClr val="tx1"/>
                  </a:solidFill>
                </a:ln>
                <a:solidFill>
                  <a:srgbClr val="FF0000"/>
                </a:solidFill>
                <a:highlight>
                  <a:srgbClr val="FFFFFF"/>
                </a:highlight>
                <a:latin typeface="Consolas" panose="020B0609020204030204" pitchFamily="49" charset="0"/>
              </a:rPr>
              <a:t>class</a:t>
            </a:r>
            <a:r>
              <a:rPr lang="en-US" sz="1200" dirty="0">
                <a:ln>
                  <a:solidFill>
                    <a:schemeClr val="tx1"/>
                  </a:solidFill>
                </a:ln>
                <a:solidFill>
                  <a:srgbClr val="0000FF"/>
                </a:solidFill>
                <a:highlight>
                  <a:srgbClr val="FFFFFF"/>
                </a:highlight>
                <a:latin typeface="Consolas" panose="020B0609020204030204" pitchFamily="49" charset="0"/>
              </a:rPr>
              <a:t>="</a:t>
            </a:r>
            <a:r>
              <a:rPr lang="en-US" sz="1200" dirty="0" err="1">
                <a:ln>
                  <a:solidFill>
                    <a:schemeClr val="tx1"/>
                  </a:solidFill>
                </a:ln>
                <a:solidFill>
                  <a:srgbClr val="0000FF"/>
                </a:solidFill>
                <a:highlight>
                  <a:srgbClr val="FFFFFF"/>
                </a:highlight>
                <a:latin typeface="Consolas" panose="020B0609020204030204" pitchFamily="49" charset="0"/>
              </a:rPr>
              <a:t>ms</a:t>
            </a:r>
            <a:r>
              <a:rPr lang="en-US" sz="1200" dirty="0">
                <a:ln>
                  <a:solidFill>
                    <a:schemeClr val="tx1"/>
                  </a:solidFill>
                </a:ln>
                <a:solidFill>
                  <a:srgbClr val="0000FF"/>
                </a:solidFill>
                <a:highlight>
                  <a:srgbClr val="FFFFFF"/>
                </a:highlight>
                <a:latin typeface="Consolas" panose="020B0609020204030204" pitchFamily="49" charset="0"/>
              </a:rPr>
              <a:t>-Grid-col ms-u-sm6 ms-u-md8 ms-u-lg10"&gt;</a:t>
            </a:r>
            <a:r>
              <a:rPr lang="en-US" sz="1200" dirty="0">
                <a:ln>
                  <a:solidFill>
                    <a:schemeClr val="tx1"/>
                  </a:solidFill>
                </a:ln>
                <a:solidFill>
                  <a:srgbClr val="000000"/>
                </a:solidFill>
                <a:highlight>
                  <a:srgbClr val="FFFFFF"/>
                </a:highlight>
                <a:latin typeface="Consolas" panose="020B0609020204030204" pitchFamily="49" charset="0"/>
              </a:rPr>
              <a:t>Second</a:t>
            </a:r>
            <a:r>
              <a:rPr lang="en-US" sz="1200" dirty="0">
                <a:ln>
                  <a:solidFill>
                    <a:schemeClr val="tx1"/>
                  </a:solidFill>
                </a:ln>
                <a:solidFill>
                  <a:srgbClr val="0000FF"/>
                </a:solidFill>
                <a:highlight>
                  <a:srgbClr val="FFFFFF"/>
                </a:highlight>
                <a:latin typeface="Consolas" panose="020B0609020204030204" pitchFamily="49" charset="0"/>
              </a:rPr>
              <a:t>&lt;/</a:t>
            </a:r>
            <a:r>
              <a:rPr lang="en-US" sz="1200" dirty="0">
                <a:ln>
                  <a:solidFill>
                    <a:schemeClr val="tx1"/>
                  </a:solidFill>
                </a:ln>
                <a:solidFill>
                  <a:srgbClr val="800000"/>
                </a:solidFill>
                <a:highlight>
                  <a:srgbClr val="FFFFFF"/>
                </a:highlight>
                <a:latin typeface="Consolas" panose="020B0609020204030204" pitchFamily="49" charset="0"/>
              </a:rPr>
              <a:t>div</a:t>
            </a:r>
            <a:r>
              <a:rPr lang="en-US" sz="1200" dirty="0">
                <a:ln>
                  <a:solidFill>
                    <a:schemeClr val="tx1"/>
                  </a:solidFill>
                </a:ln>
                <a:solidFill>
                  <a:srgbClr val="0000FF"/>
                </a:solidFill>
                <a:highlight>
                  <a:srgbClr val="FFFFFF"/>
                </a:highlight>
                <a:latin typeface="Consolas" panose="020B0609020204030204" pitchFamily="49" charset="0"/>
              </a:rPr>
              <a:t>&gt;</a:t>
            </a:r>
            <a:endParaRPr lang="en-US" sz="1200" dirty="0">
              <a:ln>
                <a:solidFill>
                  <a:schemeClr val="tx1"/>
                </a:solidFill>
              </a:ln>
              <a:solidFill>
                <a:srgbClr val="000000"/>
              </a:solidFill>
              <a:highlight>
                <a:srgbClr val="FFFFFF"/>
              </a:highlight>
              <a:latin typeface="Consolas" panose="020B0609020204030204" pitchFamily="49" charset="0"/>
            </a:endParaRPr>
          </a:p>
          <a:p>
            <a:r>
              <a:rPr lang="en-US" sz="1200" dirty="0">
                <a:ln>
                  <a:solidFill>
                    <a:schemeClr val="tx1"/>
                  </a:solidFill>
                </a:ln>
                <a:solidFill>
                  <a:srgbClr val="000000"/>
                </a:solidFill>
                <a:highlight>
                  <a:srgbClr val="FFFFFF"/>
                </a:highlight>
                <a:latin typeface="Consolas" panose="020B0609020204030204" pitchFamily="49" charset="0"/>
              </a:rPr>
              <a:t>    </a:t>
            </a:r>
            <a:r>
              <a:rPr lang="en-US" sz="1200" dirty="0">
                <a:ln>
                  <a:solidFill>
                    <a:schemeClr val="tx1"/>
                  </a:solidFill>
                </a:ln>
                <a:solidFill>
                  <a:srgbClr val="0000FF"/>
                </a:solidFill>
                <a:highlight>
                  <a:srgbClr val="FFFFFF"/>
                </a:highlight>
                <a:latin typeface="Consolas" panose="020B0609020204030204" pitchFamily="49" charset="0"/>
              </a:rPr>
              <a:t>&lt;/</a:t>
            </a:r>
            <a:r>
              <a:rPr lang="en-US" sz="1200" dirty="0">
                <a:ln>
                  <a:solidFill>
                    <a:schemeClr val="tx1"/>
                  </a:solidFill>
                </a:ln>
                <a:solidFill>
                  <a:srgbClr val="800000"/>
                </a:solidFill>
                <a:highlight>
                  <a:srgbClr val="FFFFFF"/>
                </a:highlight>
                <a:latin typeface="Consolas" panose="020B0609020204030204" pitchFamily="49" charset="0"/>
              </a:rPr>
              <a:t>div</a:t>
            </a:r>
            <a:r>
              <a:rPr lang="en-US" sz="1200" dirty="0">
                <a:ln>
                  <a:solidFill>
                    <a:schemeClr val="tx1"/>
                  </a:solidFill>
                </a:ln>
                <a:solidFill>
                  <a:srgbClr val="0000FF"/>
                </a:solidFill>
                <a:highlight>
                  <a:srgbClr val="FFFFFF"/>
                </a:highlight>
                <a:latin typeface="Consolas" panose="020B0609020204030204" pitchFamily="49" charset="0"/>
              </a:rPr>
              <a:t>&gt;</a:t>
            </a:r>
            <a:endParaRPr lang="en-US" sz="1200" dirty="0">
              <a:ln>
                <a:solidFill>
                  <a:schemeClr val="tx1"/>
                </a:solidFill>
              </a:ln>
              <a:solidFill>
                <a:srgbClr val="000000"/>
              </a:solidFill>
              <a:highlight>
                <a:srgbClr val="FFFFFF"/>
              </a:highlight>
              <a:latin typeface="Consolas" panose="020B0609020204030204" pitchFamily="49" charset="0"/>
            </a:endParaRPr>
          </a:p>
          <a:p>
            <a:r>
              <a:rPr lang="en-US" sz="1200" dirty="0">
                <a:ln>
                  <a:solidFill>
                    <a:schemeClr val="tx1"/>
                  </a:solidFill>
                </a:ln>
                <a:solidFill>
                  <a:srgbClr val="0000FF"/>
                </a:solidFill>
                <a:highlight>
                  <a:srgbClr val="FFFFFF"/>
                </a:highlight>
                <a:latin typeface="Consolas" panose="020B0609020204030204" pitchFamily="49" charset="0"/>
              </a:rPr>
              <a:t>&lt;/</a:t>
            </a:r>
            <a:r>
              <a:rPr lang="en-US" sz="1200" dirty="0">
                <a:ln>
                  <a:solidFill>
                    <a:schemeClr val="tx1"/>
                  </a:solidFill>
                </a:ln>
                <a:solidFill>
                  <a:srgbClr val="800000"/>
                </a:solidFill>
                <a:highlight>
                  <a:srgbClr val="FFFFFF"/>
                </a:highlight>
                <a:latin typeface="Consolas" panose="020B0609020204030204" pitchFamily="49" charset="0"/>
              </a:rPr>
              <a:t>div</a:t>
            </a:r>
            <a:r>
              <a:rPr lang="en-US" sz="1200" dirty="0">
                <a:ln>
                  <a:solidFill>
                    <a:schemeClr val="tx1"/>
                  </a:solidFill>
                </a:ln>
                <a:solidFill>
                  <a:srgbClr val="0000FF"/>
                </a:solidFill>
                <a:highlight>
                  <a:srgbClr val="FFFFFF"/>
                </a:highlight>
                <a:latin typeface="Consolas" panose="020B0609020204030204" pitchFamily="49" charset="0"/>
              </a:rPr>
              <a:t>&gt;</a:t>
            </a:r>
            <a:endParaRPr lang="en-US" sz="1200" dirty="0">
              <a:ln>
                <a:solidFill>
                  <a:schemeClr val="tx1"/>
                </a:solidFill>
              </a:ln>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23588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UI Fabric React Components</a:t>
            </a:r>
          </a:p>
        </p:txBody>
      </p:sp>
      <p:sp>
        <p:nvSpPr>
          <p:cNvPr id="2" name="Text Placeholder 1"/>
          <p:cNvSpPr>
            <a:spLocks noGrp="1"/>
          </p:cNvSpPr>
          <p:nvPr>
            <p:ph idx="1"/>
          </p:nvPr>
        </p:nvSpPr>
        <p:spPr/>
        <p:txBody>
          <a:bodyPr>
            <a:normAutofit/>
          </a:bodyPr>
          <a:lstStyle/>
          <a:p>
            <a:r>
              <a:rPr lang="en-US" sz="2400" dirty="0"/>
              <a:t>Fabric's React components are building blocks for UI</a:t>
            </a:r>
          </a:p>
          <a:p>
            <a:pPr lvl="1"/>
            <a:r>
              <a:rPr lang="en-US" sz="2000" dirty="0"/>
              <a:t>Components can be used in general React development</a:t>
            </a:r>
          </a:p>
          <a:p>
            <a:pPr lvl="1"/>
            <a:r>
              <a:rPr lang="en-US" sz="2000" dirty="0"/>
              <a:t>Components can be used in SharePoint Framework development</a:t>
            </a:r>
          </a:p>
        </p:txBody>
      </p:sp>
      <p:sp>
        <p:nvSpPr>
          <p:cNvPr id="4" name="AutoShape 2" descr="Illustrated representation of a DatePicker and Persona list control."/>
          <p:cNvSpPr>
            <a:spLocks noChangeAspect="1" noChangeArrowheads="1"/>
          </p:cNvSpPr>
          <p:nvPr/>
        </p:nvSpPr>
        <p:spPr bwMode="auto">
          <a:xfrm>
            <a:off x="4459948" y="3316948"/>
            <a:ext cx="224106" cy="2241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endParaRPr lang="en-US" sz="1324"/>
          </a:p>
        </p:txBody>
      </p:sp>
      <p:pic>
        <p:nvPicPr>
          <p:cNvPr id="6" name="Picture 5">
            <a:extLst>
              <a:ext uri="{FF2B5EF4-FFF2-40B4-BE49-F238E27FC236}">
                <a16:creationId xmlns:a16="http://schemas.microsoft.com/office/drawing/2014/main" id="{146221B3-0C55-4D81-8FAC-A00096133448}"/>
              </a:ext>
            </a:extLst>
          </p:cNvPr>
          <p:cNvPicPr>
            <a:picLocks noChangeAspect="1"/>
          </p:cNvPicPr>
          <p:nvPr/>
        </p:nvPicPr>
        <p:blipFill>
          <a:blip r:embed="rId2"/>
          <a:stretch>
            <a:fillRect/>
          </a:stretch>
        </p:blipFill>
        <p:spPr>
          <a:xfrm>
            <a:off x="796948" y="2743200"/>
            <a:ext cx="7326000" cy="2819400"/>
          </a:xfrm>
          <a:prstGeom prst="rect">
            <a:avLst/>
          </a:prstGeom>
          <a:ln>
            <a:solidFill>
              <a:schemeClr val="tx1">
                <a:lumMod val="65000"/>
                <a:lumOff val="35000"/>
              </a:schemeClr>
            </a:solidFill>
          </a:ln>
        </p:spPr>
      </p:pic>
    </p:spTree>
    <p:extLst>
      <p:ext uri="{BB962C8B-B14F-4D97-AF65-F5344CB8AC3E}">
        <p14:creationId xmlns:p14="http://schemas.microsoft.com/office/powerpoint/2010/main" val="38285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4505-A8D0-447A-A07A-560EF47A0553}"/>
              </a:ext>
            </a:extLst>
          </p:cNvPr>
          <p:cNvSpPr>
            <a:spLocks noGrp="1"/>
          </p:cNvSpPr>
          <p:nvPr>
            <p:ph type="title"/>
          </p:nvPr>
        </p:nvSpPr>
        <p:spPr/>
        <p:txBody>
          <a:bodyPr/>
          <a:lstStyle/>
          <a:p>
            <a:r>
              <a:rPr lang="en-US" dirty="0"/>
              <a:t>Office UI Fabric React Component Library</a:t>
            </a:r>
          </a:p>
        </p:txBody>
      </p:sp>
      <p:sp>
        <p:nvSpPr>
          <p:cNvPr id="4" name="Content Placeholder 3">
            <a:extLst>
              <a:ext uri="{FF2B5EF4-FFF2-40B4-BE49-F238E27FC236}">
                <a16:creationId xmlns:a16="http://schemas.microsoft.com/office/drawing/2014/main" id="{B13235E2-EB04-4987-A89D-A130331BBBA4}"/>
              </a:ext>
            </a:extLst>
          </p:cNvPr>
          <p:cNvSpPr>
            <a:spLocks noGrp="1"/>
          </p:cNvSpPr>
          <p:nvPr>
            <p:ph idx="1"/>
          </p:nvPr>
        </p:nvSpPr>
        <p:spPr>
          <a:xfrm>
            <a:off x="381000" y="1295400"/>
            <a:ext cx="8382000" cy="5029200"/>
          </a:xfrm>
        </p:spPr>
        <p:txBody>
          <a:bodyPr>
            <a:normAutofit/>
          </a:bodyPr>
          <a:lstStyle/>
          <a:p>
            <a:r>
              <a:rPr lang="en-US" sz="2000" dirty="0">
                <a:hlinkClick r:id="rId2"/>
              </a:rPr>
              <a:t>https://developer.microsoft.com/en-us/fabric#/components</a:t>
            </a:r>
            <a:r>
              <a:rPr lang="en-US" sz="2000" dirty="0"/>
              <a:t> </a:t>
            </a:r>
          </a:p>
        </p:txBody>
      </p:sp>
      <p:pic>
        <p:nvPicPr>
          <p:cNvPr id="5" name="Picture 4">
            <a:extLst>
              <a:ext uri="{FF2B5EF4-FFF2-40B4-BE49-F238E27FC236}">
                <a16:creationId xmlns:a16="http://schemas.microsoft.com/office/drawing/2014/main" id="{9621E510-F702-4C66-9AF4-F15D20EFA3D2}"/>
              </a:ext>
            </a:extLst>
          </p:cNvPr>
          <p:cNvPicPr>
            <a:picLocks noChangeAspect="1"/>
          </p:cNvPicPr>
          <p:nvPr/>
        </p:nvPicPr>
        <p:blipFill rotWithShape="1">
          <a:blip r:embed="rId3"/>
          <a:srcRect r="29126"/>
          <a:stretch/>
        </p:blipFill>
        <p:spPr>
          <a:xfrm>
            <a:off x="685800" y="1931415"/>
            <a:ext cx="7543801" cy="4684130"/>
          </a:xfrm>
          <a:prstGeom prst="rect">
            <a:avLst/>
          </a:prstGeom>
          <a:ln>
            <a:solidFill>
              <a:schemeClr val="tx1">
                <a:lumMod val="65000"/>
                <a:lumOff val="35000"/>
              </a:schemeClr>
            </a:solidFill>
          </a:ln>
        </p:spPr>
      </p:pic>
      <p:sp>
        <p:nvSpPr>
          <p:cNvPr id="6" name="Arrow: Right 5">
            <a:extLst>
              <a:ext uri="{FF2B5EF4-FFF2-40B4-BE49-F238E27FC236}">
                <a16:creationId xmlns:a16="http://schemas.microsoft.com/office/drawing/2014/main" id="{54D5BAFC-0827-4C30-A61A-1A4E868C02AB}"/>
              </a:ext>
            </a:extLst>
          </p:cNvPr>
          <p:cNvSpPr/>
          <p:nvPr/>
        </p:nvSpPr>
        <p:spPr>
          <a:xfrm>
            <a:off x="1290684" y="4134408"/>
            <a:ext cx="457200" cy="304800"/>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47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AFF3-9A83-45CA-9AB9-41884F08BFCC}"/>
              </a:ext>
            </a:extLst>
          </p:cNvPr>
          <p:cNvSpPr>
            <a:spLocks noGrp="1"/>
          </p:cNvSpPr>
          <p:nvPr>
            <p:ph type="title"/>
          </p:nvPr>
        </p:nvSpPr>
        <p:spPr/>
        <p:txBody>
          <a:bodyPr/>
          <a:lstStyle/>
          <a:p>
            <a:r>
              <a:rPr lang="en-US" dirty="0"/>
              <a:t>Using the </a:t>
            </a:r>
            <a:r>
              <a:rPr lang="en-US" dirty="0" err="1"/>
              <a:t>DetailsList</a:t>
            </a:r>
            <a:r>
              <a:rPr lang="en-US" dirty="0"/>
              <a:t> Component</a:t>
            </a:r>
          </a:p>
        </p:txBody>
      </p:sp>
      <p:pic>
        <p:nvPicPr>
          <p:cNvPr id="3" name="Picture 2">
            <a:extLst>
              <a:ext uri="{FF2B5EF4-FFF2-40B4-BE49-F238E27FC236}">
                <a16:creationId xmlns:a16="http://schemas.microsoft.com/office/drawing/2014/main" id="{3F9E601D-307E-4EBF-9AB4-3279643D8FA8}"/>
              </a:ext>
            </a:extLst>
          </p:cNvPr>
          <p:cNvPicPr>
            <a:picLocks noChangeAspect="1"/>
          </p:cNvPicPr>
          <p:nvPr/>
        </p:nvPicPr>
        <p:blipFill>
          <a:blip r:embed="rId2"/>
          <a:stretch>
            <a:fillRect/>
          </a:stretch>
        </p:blipFill>
        <p:spPr>
          <a:xfrm>
            <a:off x="325580" y="1187426"/>
            <a:ext cx="7483914" cy="1047605"/>
          </a:xfrm>
          <a:prstGeom prst="rect">
            <a:avLst/>
          </a:prstGeom>
        </p:spPr>
      </p:pic>
      <p:pic>
        <p:nvPicPr>
          <p:cNvPr id="4" name="Picture 3">
            <a:extLst>
              <a:ext uri="{FF2B5EF4-FFF2-40B4-BE49-F238E27FC236}">
                <a16:creationId xmlns:a16="http://schemas.microsoft.com/office/drawing/2014/main" id="{E325D425-6AC6-4975-ABE1-35B5ED7BB82D}"/>
              </a:ext>
            </a:extLst>
          </p:cNvPr>
          <p:cNvPicPr>
            <a:picLocks noChangeAspect="1"/>
          </p:cNvPicPr>
          <p:nvPr/>
        </p:nvPicPr>
        <p:blipFill>
          <a:blip r:embed="rId3"/>
          <a:stretch>
            <a:fillRect/>
          </a:stretch>
        </p:blipFill>
        <p:spPr>
          <a:xfrm>
            <a:off x="325580" y="2466494"/>
            <a:ext cx="7565231" cy="1264444"/>
          </a:xfrm>
          <a:prstGeom prst="rect">
            <a:avLst/>
          </a:prstGeom>
        </p:spPr>
      </p:pic>
      <p:pic>
        <p:nvPicPr>
          <p:cNvPr id="5" name="Picture 4">
            <a:extLst>
              <a:ext uri="{FF2B5EF4-FFF2-40B4-BE49-F238E27FC236}">
                <a16:creationId xmlns:a16="http://schemas.microsoft.com/office/drawing/2014/main" id="{D9C59E3A-58FC-467C-9E7B-5D933AF14E28}"/>
              </a:ext>
            </a:extLst>
          </p:cNvPr>
          <p:cNvPicPr>
            <a:picLocks noChangeAspect="1"/>
          </p:cNvPicPr>
          <p:nvPr/>
        </p:nvPicPr>
        <p:blipFill>
          <a:blip r:embed="rId4"/>
          <a:stretch>
            <a:fillRect/>
          </a:stretch>
        </p:blipFill>
        <p:spPr>
          <a:xfrm>
            <a:off x="325580" y="3962400"/>
            <a:ext cx="7172325" cy="2657475"/>
          </a:xfrm>
          <a:prstGeom prst="rect">
            <a:avLst/>
          </a:prstGeom>
        </p:spPr>
      </p:pic>
    </p:spTree>
    <p:extLst>
      <p:ext uri="{BB962C8B-B14F-4D97-AF65-F5344CB8AC3E}">
        <p14:creationId xmlns:p14="http://schemas.microsoft.com/office/powerpoint/2010/main" val="425908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Designing and Developing React Web Parts</a:t>
            </a:r>
          </a:p>
          <a:p>
            <a:pPr lvl="0">
              <a:buFont typeface="Wingdings" panose="05000000000000000000" pitchFamily="2" charset="2"/>
              <a:buChar char="ü"/>
            </a:pPr>
            <a:r>
              <a:rPr lang="en-US" sz="2400" dirty="0"/>
              <a:t>Web Part Properties versus React Component State</a:t>
            </a:r>
          </a:p>
          <a:p>
            <a:pPr lvl="0">
              <a:buFont typeface="Wingdings" panose="05000000000000000000" pitchFamily="2" charset="2"/>
              <a:buChar char="ü"/>
            </a:pPr>
            <a:r>
              <a:rPr lang="en-US" sz="2400" dirty="0"/>
              <a:t>Leveraging the Office UI Fabric React Library</a:t>
            </a:r>
          </a:p>
          <a:p>
            <a:pPr lvl="0">
              <a:buFont typeface="Wingdings" panose="05000000000000000000" pitchFamily="2" charset="2"/>
              <a:buChar char="Ø"/>
            </a:pPr>
            <a:r>
              <a:rPr lang="en-US" sz="2400" dirty="0"/>
              <a:t>Developing Web Parts using the SharePoint REST API</a:t>
            </a:r>
          </a:p>
          <a:p>
            <a:pPr lvl="0"/>
            <a:r>
              <a:rPr lang="en-US" sz="2400" dirty="0"/>
              <a:t>Designing Web Parts to Manage SharePoint Lists</a:t>
            </a:r>
          </a:p>
        </p:txBody>
      </p:sp>
    </p:spTree>
    <p:extLst>
      <p:ext uri="{BB962C8B-B14F-4D97-AF65-F5344CB8AC3E}">
        <p14:creationId xmlns:p14="http://schemas.microsoft.com/office/powerpoint/2010/main" val="3032063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RESTful</a:t>
            </a:r>
            <a:r>
              <a:rPr lang="en-US" dirty="0"/>
              <a:t> Web Services</a:t>
            </a:r>
          </a:p>
        </p:txBody>
      </p:sp>
      <p:sp>
        <p:nvSpPr>
          <p:cNvPr id="2" name="Text Placeholder 1"/>
          <p:cNvSpPr>
            <a:spLocks noGrp="1"/>
          </p:cNvSpPr>
          <p:nvPr>
            <p:ph idx="1"/>
          </p:nvPr>
        </p:nvSpPr>
        <p:spPr>
          <a:prstGeom prst="rect">
            <a:avLst/>
          </a:prstGeom>
        </p:spPr>
        <p:txBody>
          <a:bodyPr>
            <a:noAutofit/>
          </a:bodyPr>
          <a:lstStyle/>
          <a:p>
            <a:r>
              <a:rPr lang="en-US" sz="2400" dirty="0" err="1"/>
              <a:t>RESTful</a:t>
            </a:r>
            <a:r>
              <a:rPr lang="en-US" sz="2400" dirty="0"/>
              <a:t> Web Service</a:t>
            </a:r>
          </a:p>
          <a:p>
            <a:pPr lvl="1"/>
            <a:r>
              <a:rPr lang="en-US" sz="2000" dirty="0"/>
              <a:t>implemented using the principles of REST</a:t>
            </a:r>
          </a:p>
          <a:p>
            <a:pPr lvl="1"/>
            <a:r>
              <a:rPr lang="en-US" sz="2000" dirty="0">
                <a:solidFill>
                  <a:schemeClr val="accent4">
                    <a:lumMod val="50000"/>
                  </a:schemeClr>
                </a:solidFill>
              </a:rPr>
              <a:t>REST URI</a:t>
            </a:r>
            <a:r>
              <a:rPr lang="en-US" sz="2000" dirty="0"/>
              <a:t> </a:t>
            </a:r>
            <a:r>
              <a:rPr lang="en-US" sz="2000" dirty="0">
                <a:solidFill>
                  <a:srgbClr val="C00000"/>
                </a:solidFill>
              </a:rPr>
              <a:t>=</a:t>
            </a:r>
            <a:r>
              <a:rPr lang="en-US" sz="2000" dirty="0"/>
              <a:t> </a:t>
            </a:r>
            <a:r>
              <a:rPr lang="en-US" sz="2000" dirty="0">
                <a:solidFill>
                  <a:schemeClr val="tx2">
                    <a:lumMod val="90000"/>
                    <a:lumOff val="10000"/>
                  </a:schemeClr>
                </a:solidFill>
              </a:rPr>
              <a:t>[base URI]</a:t>
            </a:r>
            <a:r>
              <a:rPr lang="en-US" sz="2000" dirty="0"/>
              <a:t> </a:t>
            </a:r>
            <a:r>
              <a:rPr lang="en-US" sz="2000" dirty="0">
                <a:solidFill>
                  <a:srgbClr val="C00000"/>
                </a:solidFill>
              </a:rPr>
              <a:t>+</a:t>
            </a:r>
            <a:r>
              <a:rPr lang="en-US" sz="2000" dirty="0"/>
              <a:t> </a:t>
            </a:r>
            <a:r>
              <a:rPr lang="en-US" sz="2000" dirty="0">
                <a:solidFill>
                  <a:schemeClr val="accent1">
                    <a:lumMod val="50000"/>
                  </a:schemeClr>
                </a:solidFill>
              </a:rPr>
              <a:t>[resource path]</a:t>
            </a:r>
            <a:r>
              <a:rPr lang="en-US" sz="2000" dirty="0"/>
              <a:t> </a:t>
            </a:r>
            <a:r>
              <a:rPr lang="en-US" sz="2000" dirty="0">
                <a:solidFill>
                  <a:srgbClr val="C00000"/>
                </a:solidFill>
              </a:rPr>
              <a:t>+</a:t>
            </a:r>
            <a:r>
              <a:rPr lang="en-US" sz="2000" dirty="0"/>
              <a:t> </a:t>
            </a:r>
            <a:r>
              <a:rPr lang="en-US" sz="2000" dirty="0">
                <a:solidFill>
                  <a:schemeClr val="accent3">
                    <a:lumMod val="50000"/>
                  </a:schemeClr>
                </a:solidFill>
              </a:rPr>
              <a:t>[query options]</a:t>
            </a:r>
          </a:p>
          <a:p>
            <a:pPr lvl="1"/>
            <a:r>
              <a:rPr lang="en-US" sz="2000" dirty="0"/>
              <a:t>Calls based on standard HTTP verbs </a:t>
            </a:r>
            <a:r>
              <a:rPr lang="en-US" sz="1800" dirty="0"/>
              <a:t>(</a:t>
            </a:r>
            <a:r>
              <a:rPr lang="en-US" sz="1800" b="1" dirty="0">
                <a:solidFill>
                  <a:srgbClr val="800000"/>
                </a:solidFill>
              </a:rPr>
              <a:t>GET</a:t>
            </a:r>
            <a:r>
              <a:rPr lang="en-US" sz="1800" dirty="0"/>
              <a:t>, </a:t>
            </a:r>
            <a:r>
              <a:rPr lang="en-US" sz="1800" b="1" dirty="0">
                <a:solidFill>
                  <a:srgbClr val="800000"/>
                </a:solidFill>
              </a:rPr>
              <a:t>POST</a:t>
            </a:r>
            <a:r>
              <a:rPr lang="en-US" sz="1800" dirty="0"/>
              <a:t>, </a:t>
            </a:r>
            <a:r>
              <a:rPr lang="en-US" sz="1800" b="1" dirty="0">
                <a:solidFill>
                  <a:srgbClr val="800000"/>
                </a:solidFill>
              </a:rPr>
              <a:t>PUT</a:t>
            </a:r>
            <a:r>
              <a:rPr lang="en-US" sz="1800" dirty="0"/>
              <a:t>, </a:t>
            </a:r>
            <a:r>
              <a:rPr lang="en-US" sz="1800" b="1" dirty="0">
                <a:solidFill>
                  <a:srgbClr val="800000"/>
                </a:solidFill>
              </a:rPr>
              <a:t>DELETE</a:t>
            </a:r>
            <a:r>
              <a:rPr lang="en-US" sz="1800" dirty="0"/>
              <a:t>)</a:t>
            </a:r>
            <a:endParaRPr lang="en-US" sz="2000" dirty="0"/>
          </a:p>
          <a:p>
            <a:pPr lvl="1"/>
            <a:r>
              <a:rPr lang="en-US" sz="2000" dirty="0"/>
              <a:t>Passes data to and from client using representations</a:t>
            </a:r>
          </a:p>
          <a:p>
            <a:pPr lvl="1"/>
            <a:r>
              <a:rPr lang="en-US" sz="2000" dirty="0"/>
              <a:t>Can be designed to implement custom APIs and/or standard APIs</a:t>
            </a:r>
          </a:p>
          <a:p>
            <a:endParaRPr lang="en-US" sz="2400" dirty="0"/>
          </a:p>
          <a:p>
            <a:r>
              <a:rPr lang="en-US" sz="2400" dirty="0"/>
              <a:t>Data passed across network using representations</a:t>
            </a:r>
          </a:p>
          <a:p>
            <a:pPr lvl="1"/>
            <a:r>
              <a:rPr lang="en-US" sz="2000" dirty="0"/>
              <a:t>Representations model resources – but they’re different</a:t>
            </a:r>
          </a:p>
          <a:p>
            <a:pPr lvl="1"/>
            <a:r>
              <a:rPr lang="en-US" sz="2000" dirty="0"/>
              <a:t>Based on common formats: HTML, XML, ATOM and JSON</a:t>
            </a:r>
          </a:p>
          <a:p>
            <a:pPr lvl="1"/>
            <a:r>
              <a:rPr lang="en-US" sz="2000" dirty="0"/>
              <a:t>Based on specific Internet media types</a:t>
            </a:r>
          </a:p>
        </p:txBody>
      </p:sp>
    </p:spTree>
    <p:extLst>
      <p:ext uri="{BB962C8B-B14F-4D97-AF65-F5344CB8AC3E}">
        <p14:creationId xmlns:p14="http://schemas.microsoft.com/office/powerpoint/2010/main" val="1570711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OData Primer</a:t>
            </a:r>
          </a:p>
        </p:txBody>
      </p:sp>
      <p:sp>
        <p:nvSpPr>
          <p:cNvPr id="5" name="Content Placeholder 4"/>
          <p:cNvSpPr>
            <a:spLocks noGrp="1"/>
          </p:cNvSpPr>
          <p:nvPr>
            <p:ph idx="1"/>
          </p:nvPr>
        </p:nvSpPr>
        <p:spPr>
          <a:prstGeom prst="rect">
            <a:avLst/>
          </a:prstGeom>
        </p:spPr>
        <p:txBody>
          <a:bodyPr>
            <a:normAutofit/>
          </a:bodyPr>
          <a:lstStyle/>
          <a:p>
            <a:r>
              <a:rPr lang="en-US" sz="2400" dirty="0"/>
              <a:t>What is OData?</a:t>
            </a:r>
          </a:p>
          <a:p>
            <a:pPr lvl="1"/>
            <a:r>
              <a:rPr lang="en-US" sz="2000" dirty="0"/>
              <a:t>A standardized REST API interface for common CRUD operations</a:t>
            </a:r>
          </a:p>
          <a:p>
            <a:pPr lvl="1"/>
            <a:r>
              <a:rPr lang="en-US" sz="2000" dirty="0"/>
              <a:t>Defined by Open Data Protocol specification</a:t>
            </a:r>
          </a:p>
          <a:p>
            <a:pPr lvl="1"/>
            <a:r>
              <a:rPr lang="en-US" sz="2000" dirty="0"/>
              <a:t>OData services becoming more popular on Internet (e.g. </a:t>
            </a:r>
            <a:r>
              <a:rPr lang="en-US" sz="2000" dirty="0" err="1"/>
              <a:t>NetFlix</a:t>
            </a:r>
            <a:r>
              <a:rPr lang="en-US" sz="2000" dirty="0"/>
              <a:t>)</a:t>
            </a:r>
          </a:p>
          <a:p>
            <a:pPr lvl="1"/>
            <a:r>
              <a:rPr lang="en-US" sz="2000" dirty="0"/>
              <a:t>SharePoint 2010 introduced a REST API for dealing with list items</a:t>
            </a:r>
          </a:p>
          <a:p>
            <a:pPr lvl="1"/>
            <a:r>
              <a:rPr lang="en-US" sz="2000" dirty="0"/>
              <a:t>SharePoint 2013 introduces new and expanded REST API</a:t>
            </a:r>
          </a:p>
        </p:txBody>
      </p:sp>
      <p:grpSp>
        <p:nvGrpSpPr>
          <p:cNvPr id="4" name="Group 3"/>
          <p:cNvGrpSpPr/>
          <p:nvPr/>
        </p:nvGrpSpPr>
        <p:grpSpPr>
          <a:xfrm>
            <a:off x="2793891" y="4191000"/>
            <a:ext cx="5770735" cy="1951186"/>
            <a:chOff x="1788371" y="3963564"/>
            <a:chExt cx="8867039" cy="2827701"/>
          </a:xfrm>
        </p:grpSpPr>
        <p:pic>
          <p:nvPicPr>
            <p:cNvPr id="2" name="Picture 1"/>
            <p:cNvPicPr>
              <a:picLocks noChangeAspect="1"/>
            </p:cNvPicPr>
            <p:nvPr/>
          </p:nvPicPr>
          <p:blipFill>
            <a:blip r:embed="rId3"/>
            <a:stretch>
              <a:fillRect/>
            </a:stretch>
          </p:blipFill>
          <p:spPr>
            <a:xfrm>
              <a:off x="1788371" y="3963564"/>
              <a:ext cx="8653855" cy="1709773"/>
            </a:xfrm>
            <a:prstGeom prst="rect">
              <a:avLst/>
            </a:prstGeom>
            <a:ln>
              <a:solidFill>
                <a:schemeClr val="bg1">
                  <a:lumMod val="75000"/>
                </a:schemeClr>
              </a:solidFill>
            </a:ln>
          </p:spPr>
        </p:pic>
        <p:pic>
          <p:nvPicPr>
            <p:cNvPr id="7" name="Picture 6"/>
            <p:cNvPicPr>
              <a:picLocks noChangeAspect="1"/>
            </p:cNvPicPr>
            <p:nvPr/>
          </p:nvPicPr>
          <p:blipFill>
            <a:blip r:embed="rId4"/>
            <a:stretch>
              <a:fillRect/>
            </a:stretch>
          </p:blipFill>
          <p:spPr>
            <a:xfrm>
              <a:off x="6218239" y="5051123"/>
              <a:ext cx="4437171" cy="1740142"/>
            </a:xfrm>
            <a:prstGeom prst="rect">
              <a:avLst/>
            </a:prstGeom>
            <a:ln>
              <a:solidFill>
                <a:schemeClr val="bg1">
                  <a:lumMod val="75000"/>
                </a:schemeClr>
              </a:solidFill>
            </a:ln>
          </p:spPr>
        </p:pic>
      </p:grpSp>
      <p:sp>
        <p:nvSpPr>
          <p:cNvPr id="6" name="Right Arrow 5"/>
          <p:cNvSpPr/>
          <p:nvPr/>
        </p:nvSpPr>
        <p:spPr bwMode="auto">
          <a:xfrm>
            <a:off x="384748" y="4359079"/>
            <a:ext cx="2297089" cy="932588"/>
          </a:xfrm>
          <a:prstGeom prst="rightArrow">
            <a:avLst/>
          </a:prstGeom>
          <a:ln>
            <a:solidFill>
              <a:schemeClr val="tx2">
                <a:lumMod val="90000"/>
                <a:lumOff val="1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defTabSz="685647" fontAlgn="base">
              <a:spcBef>
                <a:spcPct val="0"/>
              </a:spcBef>
              <a:spcAft>
                <a:spcPct val="0"/>
              </a:spcAft>
            </a:pPr>
            <a:r>
              <a:rPr lang="en-US" sz="1176" b="1" dirty="0">
                <a:solidFill>
                  <a:schemeClr val="accent1">
                    <a:lumMod val="40000"/>
                    <a:lumOff val="60000"/>
                  </a:schemeClr>
                </a:solidFill>
              </a:rPr>
              <a:t> </a:t>
            </a:r>
            <a:r>
              <a:rPr lang="en-US" sz="1029" b="1" dirty="0">
                <a:solidFill>
                  <a:schemeClr val="accent1">
                    <a:lumMod val="40000"/>
                    <a:lumOff val="60000"/>
                  </a:schemeClr>
                </a:solidFill>
              </a:rPr>
              <a:t> </a:t>
            </a:r>
            <a:r>
              <a:rPr lang="en-US" sz="882" b="1" dirty="0">
                <a:solidFill>
                  <a:schemeClr val="accent1">
                    <a:lumMod val="40000"/>
                    <a:lumOff val="60000"/>
                  </a:schemeClr>
                </a:solidFill>
              </a:rPr>
              <a:t>for an excellent resource go to</a:t>
            </a:r>
          </a:p>
          <a:p>
            <a:pPr defTabSz="685647" fontAlgn="base">
              <a:spcBef>
                <a:spcPct val="0"/>
              </a:spcBef>
              <a:spcAft>
                <a:spcPct val="0"/>
              </a:spcAft>
            </a:pPr>
            <a:r>
              <a:rPr lang="en-US" sz="1029" b="1" dirty="0">
                <a:solidFill>
                  <a:schemeClr val="accent1">
                    <a:lumMod val="40000"/>
                    <a:lumOff val="60000"/>
                  </a:schemeClr>
                </a:solidFill>
              </a:rPr>
              <a:t> </a:t>
            </a:r>
            <a:r>
              <a:rPr lang="en-US" sz="1176" b="1" dirty="0">
                <a:solidFill>
                  <a:schemeClr val="accent1">
                    <a:lumMod val="40000"/>
                    <a:lumOff val="60000"/>
                  </a:schemeClr>
                </a:solidFill>
              </a:rPr>
              <a:t> </a:t>
            </a:r>
            <a:r>
              <a:rPr lang="en-US" sz="1176" b="1" dirty="0">
                <a:gradFill>
                  <a:gsLst>
                    <a:gs pos="0">
                      <a:srgbClr val="FFFFFF"/>
                    </a:gs>
                    <a:gs pos="100000">
                      <a:srgbClr val="FFFFFF"/>
                    </a:gs>
                  </a:gsLst>
                  <a:lin ang="5400000" scaled="0"/>
                </a:gradFill>
              </a:rPr>
              <a:t>http://www.odata.org</a:t>
            </a:r>
          </a:p>
        </p:txBody>
      </p:sp>
    </p:spTree>
    <p:extLst>
      <p:ext uri="{BB962C8B-B14F-4D97-AF65-F5344CB8AC3E}">
        <p14:creationId xmlns:p14="http://schemas.microsoft.com/office/powerpoint/2010/main" val="2067177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80999" y="1371600"/>
            <a:ext cx="8188617" cy="3962400"/>
          </a:xfrm>
          <a:prstGeom prst="rect">
            <a:avLst/>
          </a:prstGeom>
        </p:spPr>
        <p:txBody>
          <a:bodyPr>
            <a:normAutofit fontScale="92500" lnSpcReduction="10000"/>
          </a:bodyPr>
          <a:lstStyle/>
          <a:p>
            <a:r>
              <a:rPr lang="en-US" sz="2353" b="1" dirty="0">
                <a:solidFill>
                  <a:schemeClr val="tx2">
                    <a:lumMod val="90000"/>
                    <a:lumOff val="10000"/>
                  </a:schemeClr>
                </a:solidFill>
              </a:rPr>
              <a:t>$select</a:t>
            </a:r>
          </a:p>
          <a:p>
            <a:pPr lvl="1"/>
            <a:r>
              <a:rPr lang="en-US" sz="1324" dirty="0"/>
              <a:t>http://services.odata.org/OData/OData.svc/Products?</a:t>
            </a:r>
            <a:r>
              <a:rPr lang="en-US" sz="1324" dirty="0">
                <a:solidFill>
                  <a:srgbClr val="C00000"/>
                </a:solidFill>
              </a:rPr>
              <a:t>$select</a:t>
            </a:r>
            <a:r>
              <a:rPr lang="en-US" sz="1324" dirty="0">
                <a:solidFill>
                  <a:srgbClr val="000066"/>
                </a:solidFill>
              </a:rPr>
              <a:t>=Price,Name</a:t>
            </a:r>
          </a:p>
          <a:p>
            <a:r>
              <a:rPr lang="en-US" sz="2353" b="1" dirty="0">
                <a:solidFill>
                  <a:schemeClr val="tx2">
                    <a:lumMod val="90000"/>
                    <a:lumOff val="10000"/>
                  </a:schemeClr>
                </a:solidFill>
              </a:rPr>
              <a:t>$filter</a:t>
            </a:r>
          </a:p>
          <a:p>
            <a:pPr lvl="1"/>
            <a:r>
              <a:rPr lang="da-DK" sz="1324" dirty="0"/>
              <a:t>http://services.odata.org/</a:t>
            </a:r>
            <a:r>
              <a:rPr lang="en-US" sz="1324" dirty="0"/>
              <a:t>OData/</a:t>
            </a:r>
            <a:r>
              <a:rPr lang="en-US" sz="1324" dirty="0" err="1"/>
              <a:t>OData.svc</a:t>
            </a:r>
            <a:r>
              <a:rPr lang="en-US" sz="1324" dirty="0"/>
              <a:t>/Products</a:t>
            </a:r>
            <a:r>
              <a:rPr lang="da-DK" sz="1324" dirty="0"/>
              <a:t>?</a:t>
            </a:r>
            <a:r>
              <a:rPr lang="da-DK" sz="1324" dirty="0">
                <a:solidFill>
                  <a:srgbClr val="C00000"/>
                </a:solidFill>
              </a:rPr>
              <a:t>$filter</a:t>
            </a:r>
            <a:r>
              <a:rPr lang="da-DK" sz="1324" dirty="0">
                <a:solidFill>
                  <a:schemeClr val="tx2">
                    <a:lumMod val="90000"/>
                    <a:lumOff val="10000"/>
                  </a:schemeClr>
                </a:solidFill>
              </a:rPr>
              <a:t>=startswith(CompanyName, 'Alfr')</a:t>
            </a:r>
            <a:endParaRPr lang="en-US" sz="1324" dirty="0">
              <a:solidFill>
                <a:schemeClr val="tx2">
                  <a:lumMod val="90000"/>
                  <a:lumOff val="10000"/>
                </a:schemeClr>
              </a:solidFill>
            </a:endParaRPr>
          </a:p>
          <a:p>
            <a:r>
              <a:rPr lang="en-US" sz="2353" b="1" dirty="0">
                <a:solidFill>
                  <a:schemeClr val="tx2">
                    <a:lumMod val="90000"/>
                    <a:lumOff val="10000"/>
                  </a:schemeClr>
                </a:solidFill>
              </a:rPr>
              <a:t>$</a:t>
            </a:r>
            <a:r>
              <a:rPr lang="en-US" sz="2353" b="1" dirty="0" err="1">
                <a:solidFill>
                  <a:schemeClr val="tx2">
                    <a:lumMod val="90000"/>
                    <a:lumOff val="10000"/>
                  </a:schemeClr>
                </a:solidFill>
              </a:rPr>
              <a:t>orderby</a:t>
            </a:r>
            <a:endParaRPr lang="en-US" sz="2353" b="1" dirty="0">
              <a:solidFill>
                <a:schemeClr val="tx2">
                  <a:lumMod val="90000"/>
                  <a:lumOff val="10000"/>
                </a:schemeClr>
              </a:solidFill>
            </a:endParaRPr>
          </a:p>
          <a:p>
            <a:pPr lvl="1"/>
            <a:r>
              <a:rPr lang="en-US" sz="1324" dirty="0"/>
              <a:t>http://services.odata.org/OData/OData.svc/Products?</a:t>
            </a:r>
            <a:r>
              <a:rPr lang="en-US" sz="1324" dirty="0">
                <a:solidFill>
                  <a:srgbClr val="C00000"/>
                </a:solidFill>
              </a:rPr>
              <a:t>$orderby</a:t>
            </a:r>
            <a:r>
              <a:rPr lang="en-US" sz="1324" dirty="0">
                <a:solidFill>
                  <a:schemeClr val="tx2">
                    <a:lumMod val="90000"/>
                    <a:lumOff val="10000"/>
                  </a:schemeClr>
                </a:solidFill>
              </a:rPr>
              <a:t>=Rating</a:t>
            </a:r>
          </a:p>
          <a:p>
            <a:r>
              <a:rPr lang="en-US" sz="2353" b="1" dirty="0">
                <a:solidFill>
                  <a:schemeClr val="tx2">
                    <a:lumMod val="90000"/>
                    <a:lumOff val="10000"/>
                  </a:schemeClr>
                </a:solidFill>
              </a:rPr>
              <a:t>$top</a:t>
            </a:r>
          </a:p>
          <a:p>
            <a:pPr lvl="1"/>
            <a:r>
              <a:rPr lang="en-US" sz="1324" dirty="0"/>
              <a:t>http://services.odata.org/OData/OData.svc/Products?</a:t>
            </a:r>
            <a:r>
              <a:rPr lang="en-US" sz="1324" dirty="0">
                <a:solidFill>
                  <a:srgbClr val="C00000"/>
                </a:solidFill>
              </a:rPr>
              <a:t>$top</a:t>
            </a:r>
            <a:r>
              <a:rPr lang="en-US" sz="1324" dirty="0">
                <a:solidFill>
                  <a:schemeClr val="tx2">
                    <a:lumMod val="90000"/>
                    <a:lumOff val="10000"/>
                  </a:schemeClr>
                </a:solidFill>
              </a:rPr>
              <a:t>=5</a:t>
            </a:r>
          </a:p>
          <a:p>
            <a:r>
              <a:rPr lang="en-US" sz="2353" b="1" dirty="0">
                <a:solidFill>
                  <a:schemeClr val="tx2">
                    <a:lumMod val="90000"/>
                    <a:lumOff val="10000"/>
                  </a:schemeClr>
                </a:solidFill>
              </a:rPr>
              <a:t>$skip</a:t>
            </a:r>
          </a:p>
          <a:p>
            <a:pPr lvl="1"/>
            <a:r>
              <a:rPr lang="en-US" sz="1324" dirty="0"/>
              <a:t>http://services.odata.org/OData/OData.svc/Products?</a:t>
            </a:r>
            <a:r>
              <a:rPr lang="en-US" sz="1324" dirty="0">
                <a:solidFill>
                  <a:srgbClr val="C00000"/>
                </a:solidFill>
              </a:rPr>
              <a:t>$skip</a:t>
            </a:r>
            <a:r>
              <a:rPr lang="en-US" sz="1324" dirty="0">
                <a:solidFill>
                  <a:schemeClr val="tx2">
                    <a:lumMod val="90000"/>
                    <a:lumOff val="10000"/>
                  </a:schemeClr>
                </a:solidFill>
              </a:rPr>
              <a:t>=5</a:t>
            </a:r>
          </a:p>
          <a:p>
            <a:pPr lvl="1"/>
            <a:r>
              <a:rPr lang="en-US" sz="1324" dirty="0"/>
              <a:t>http://services.odata.org/OData/OData.svc/Products?</a:t>
            </a:r>
            <a:r>
              <a:rPr lang="en-US" sz="1324" dirty="0">
                <a:solidFill>
                  <a:srgbClr val="C00000"/>
                </a:solidFill>
              </a:rPr>
              <a:t>$skip</a:t>
            </a:r>
            <a:r>
              <a:rPr lang="en-US" sz="1324" dirty="0">
                <a:solidFill>
                  <a:schemeClr val="tx2">
                    <a:lumMod val="90000"/>
                    <a:lumOff val="10000"/>
                  </a:schemeClr>
                </a:solidFill>
              </a:rPr>
              <a:t>=5</a:t>
            </a:r>
            <a:r>
              <a:rPr lang="en-US" sz="1324" dirty="0">
                <a:solidFill>
                  <a:schemeClr val="accent5">
                    <a:lumMod val="50000"/>
                  </a:schemeClr>
                </a:solidFill>
              </a:rPr>
              <a:t>&amp;</a:t>
            </a:r>
            <a:r>
              <a:rPr lang="en-US" sz="1324" dirty="0">
                <a:solidFill>
                  <a:srgbClr val="C00000"/>
                </a:solidFill>
              </a:rPr>
              <a:t>$top</a:t>
            </a:r>
            <a:r>
              <a:rPr lang="en-US" sz="1324" dirty="0">
                <a:solidFill>
                  <a:schemeClr val="tx2">
                    <a:lumMod val="90000"/>
                    <a:lumOff val="10000"/>
                  </a:schemeClr>
                </a:solidFill>
              </a:rPr>
              <a:t>=5</a:t>
            </a:r>
          </a:p>
          <a:p>
            <a:r>
              <a:rPr lang="en-US" sz="2353" b="1" dirty="0">
                <a:solidFill>
                  <a:schemeClr val="tx2">
                    <a:lumMod val="90000"/>
                    <a:lumOff val="10000"/>
                  </a:schemeClr>
                </a:solidFill>
              </a:rPr>
              <a:t>$expand</a:t>
            </a:r>
          </a:p>
          <a:p>
            <a:pPr lvl="1"/>
            <a:r>
              <a:rPr lang="en-US" sz="1324" dirty="0"/>
              <a:t>http://services.odata.org/OData/OData.svc/Categories?</a:t>
            </a:r>
            <a:r>
              <a:rPr lang="en-US" sz="1324" dirty="0">
                <a:solidFill>
                  <a:srgbClr val="C00000"/>
                </a:solidFill>
              </a:rPr>
              <a:t>$expand</a:t>
            </a:r>
            <a:r>
              <a:rPr lang="en-US" sz="1324" dirty="0">
                <a:solidFill>
                  <a:schemeClr val="tx2">
                    <a:lumMod val="90000"/>
                    <a:lumOff val="10000"/>
                  </a:schemeClr>
                </a:solidFill>
              </a:rPr>
              <a:t>=Products</a:t>
            </a:r>
          </a:p>
        </p:txBody>
      </p:sp>
      <p:sp>
        <p:nvSpPr>
          <p:cNvPr id="3" name="Title 2"/>
          <p:cNvSpPr>
            <a:spLocks noGrp="1"/>
          </p:cNvSpPr>
          <p:nvPr>
            <p:ph type="title"/>
          </p:nvPr>
        </p:nvSpPr>
        <p:spPr/>
        <p:txBody>
          <a:bodyPr/>
          <a:lstStyle/>
          <a:p>
            <a:r>
              <a:rPr lang="en-US"/>
              <a:t>OData Query Option Parameters</a:t>
            </a:r>
            <a:endParaRPr lang="en-US" dirty="0"/>
          </a:p>
        </p:txBody>
      </p:sp>
    </p:spTree>
    <p:extLst>
      <p:ext uri="{BB962C8B-B14F-4D97-AF65-F5344CB8AC3E}">
        <p14:creationId xmlns:p14="http://schemas.microsoft.com/office/powerpoint/2010/main" val="936860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the $filter Parameter</a:t>
            </a:r>
          </a:p>
        </p:txBody>
      </p:sp>
      <p:pic>
        <p:nvPicPr>
          <p:cNvPr id="5" name="Picture 4"/>
          <p:cNvPicPr>
            <a:picLocks noChangeAspect="1"/>
          </p:cNvPicPr>
          <p:nvPr/>
        </p:nvPicPr>
        <p:blipFill>
          <a:blip r:embed="rId2"/>
          <a:stretch>
            <a:fillRect/>
          </a:stretch>
        </p:blipFill>
        <p:spPr>
          <a:xfrm>
            <a:off x="571500" y="1524000"/>
            <a:ext cx="7772400" cy="4621425"/>
          </a:xfrm>
          <a:prstGeom prst="rect">
            <a:avLst/>
          </a:prstGeom>
        </p:spPr>
      </p:pic>
    </p:spTree>
    <p:extLst>
      <p:ext uri="{BB962C8B-B14F-4D97-AF65-F5344CB8AC3E}">
        <p14:creationId xmlns:p14="http://schemas.microsoft.com/office/powerpoint/2010/main" val="2066354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$filter Parameter String Functions</a:t>
            </a:r>
          </a:p>
        </p:txBody>
      </p:sp>
      <p:pic>
        <p:nvPicPr>
          <p:cNvPr id="6" name="Picture 5"/>
          <p:cNvPicPr>
            <a:picLocks noChangeAspect="1"/>
          </p:cNvPicPr>
          <p:nvPr/>
        </p:nvPicPr>
        <p:blipFill>
          <a:blip r:embed="rId2"/>
          <a:stretch>
            <a:fillRect/>
          </a:stretch>
        </p:blipFill>
        <p:spPr>
          <a:xfrm>
            <a:off x="152400" y="1371600"/>
            <a:ext cx="8809294" cy="2590800"/>
          </a:xfrm>
          <a:prstGeom prst="rect">
            <a:avLst/>
          </a:prstGeom>
        </p:spPr>
      </p:pic>
    </p:spTree>
    <p:extLst>
      <p:ext uri="{BB962C8B-B14F-4D97-AF65-F5344CB8AC3E}">
        <p14:creationId xmlns:p14="http://schemas.microsoft.com/office/powerpoint/2010/main" val="1765489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D39A-B2B0-4C7B-B04D-6D410EE6D44F}"/>
              </a:ext>
            </a:extLst>
          </p:cNvPr>
          <p:cNvSpPr>
            <a:spLocks noGrp="1"/>
          </p:cNvSpPr>
          <p:nvPr>
            <p:ph type="title"/>
          </p:nvPr>
        </p:nvSpPr>
        <p:spPr/>
        <p:txBody>
          <a:bodyPr/>
          <a:lstStyle/>
          <a:p>
            <a:r>
              <a:rPr lang="en-US" dirty="0"/>
              <a:t>Creating a React Webpart</a:t>
            </a:r>
          </a:p>
        </p:txBody>
      </p:sp>
      <p:sp>
        <p:nvSpPr>
          <p:cNvPr id="4" name="Content Placeholder 3">
            <a:extLst>
              <a:ext uri="{FF2B5EF4-FFF2-40B4-BE49-F238E27FC236}">
                <a16:creationId xmlns:a16="http://schemas.microsoft.com/office/drawing/2014/main" id="{F00E51E9-CD30-42A4-AC76-9AD74C0D88FF}"/>
              </a:ext>
            </a:extLst>
          </p:cNvPr>
          <p:cNvSpPr>
            <a:spLocks noGrp="1"/>
          </p:cNvSpPr>
          <p:nvPr>
            <p:ph idx="1"/>
          </p:nvPr>
        </p:nvSpPr>
        <p:spPr/>
        <p:txBody>
          <a:bodyPr>
            <a:normAutofit/>
          </a:bodyPr>
          <a:lstStyle/>
          <a:p>
            <a:r>
              <a:rPr lang="en-US" sz="2400" dirty="0"/>
              <a:t>You can select React as framework for your webpart</a:t>
            </a:r>
          </a:p>
          <a:p>
            <a:pPr lvl="1"/>
            <a:r>
              <a:rPr lang="en-US" sz="2000" dirty="0"/>
              <a:t>You can create a React webpart when creating new project</a:t>
            </a:r>
          </a:p>
          <a:p>
            <a:pPr lvl="1"/>
            <a:r>
              <a:rPr lang="en-US" sz="2000" dirty="0"/>
              <a:t>You can add React webpart to existing project</a:t>
            </a:r>
          </a:p>
          <a:p>
            <a:pPr lvl="1"/>
            <a:r>
              <a:rPr lang="en-US" sz="2000" dirty="0"/>
              <a:t>React webpart made up of several different source files</a:t>
            </a:r>
          </a:p>
        </p:txBody>
      </p:sp>
      <p:pic>
        <p:nvPicPr>
          <p:cNvPr id="5" name="Picture 4">
            <a:extLst>
              <a:ext uri="{FF2B5EF4-FFF2-40B4-BE49-F238E27FC236}">
                <a16:creationId xmlns:a16="http://schemas.microsoft.com/office/drawing/2014/main" id="{3CA2F1C6-18F5-4718-A938-46B80531FDF7}"/>
              </a:ext>
            </a:extLst>
          </p:cNvPr>
          <p:cNvPicPr>
            <a:picLocks noChangeAspect="1"/>
          </p:cNvPicPr>
          <p:nvPr/>
        </p:nvPicPr>
        <p:blipFill>
          <a:blip r:embed="rId3"/>
          <a:stretch>
            <a:fillRect/>
          </a:stretch>
        </p:blipFill>
        <p:spPr>
          <a:xfrm>
            <a:off x="685800" y="3200400"/>
            <a:ext cx="3611497" cy="2998832"/>
          </a:xfrm>
          <a:prstGeom prst="rect">
            <a:avLst/>
          </a:prstGeom>
        </p:spPr>
      </p:pic>
      <p:grpSp>
        <p:nvGrpSpPr>
          <p:cNvPr id="30" name="Group 29">
            <a:extLst>
              <a:ext uri="{FF2B5EF4-FFF2-40B4-BE49-F238E27FC236}">
                <a16:creationId xmlns:a16="http://schemas.microsoft.com/office/drawing/2014/main" id="{E8424E91-4E8A-49CF-B187-B34D7547CDAA}"/>
              </a:ext>
            </a:extLst>
          </p:cNvPr>
          <p:cNvGrpSpPr/>
          <p:nvPr/>
        </p:nvGrpSpPr>
        <p:grpSpPr>
          <a:xfrm>
            <a:off x="3341313" y="6014666"/>
            <a:ext cx="4596324" cy="307777"/>
            <a:chOff x="3200400" y="6497001"/>
            <a:chExt cx="3297291" cy="220792"/>
          </a:xfrm>
        </p:grpSpPr>
        <p:sp>
          <p:nvSpPr>
            <p:cNvPr id="6" name="TextBox 5">
              <a:extLst>
                <a:ext uri="{FF2B5EF4-FFF2-40B4-BE49-F238E27FC236}">
                  <a16:creationId xmlns:a16="http://schemas.microsoft.com/office/drawing/2014/main" id="{1CCB6EBD-9632-45AE-A5F5-48FBE1EE01B7}"/>
                </a:ext>
              </a:extLst>
            </p:cNvPr>
            <p:cNvSpPr txBox="1"/>
            <p:nvPr/>
          </p:nvSpPr>
          <p:spPr>
            <a:xfrm>
              <a:off x="4590362" y="6497001"/>
              <a:ext cx="1907329" cy="220792"/>
            </a:xfrm>
            <a:prstGeom prst="rect">
              <a:avLst/>
            </a:prstGeom>
            <a:solidFill>
              <a:schemeClr val="accent2"/>
            </a:solidFill>
            <a:ln>
              <a:solidFill>
                <a:schemeClr val="accent1"/>
              </a:solidFill>
            </a:ln>
          </p:spPr>
          <p:txBody>
            <a:bodyPr wrap="square" rtlCol="0">
              <a:spAutoFit/>
            </a:bodyPr>
            <a:lstStyle/>
            <a:p>
              <a:r>
                <a:rPr lang="en-US" sz="1400" b="1" dirty="0">
                  <a:solidFill>
                    <a:srgbClr val="800000"/>
                  </a:solidFill>
                </a:rPr>
                <a:t>Webpart class</a:t>
              </a:r>
            </a:p>
          </p:txBody>
        </p:sp>
        <p:cxnSp>
          <p:nvCxnSpPr>
            <p:cNvPr id="12" name="Straight Arrow Connector 11">
              <a:extLst>
                <a:ext uri="{FF2B5EF4-FFF2-40B4-BE49-F238E27FC236}">
                  <a16:creationId xmlns:a16="http://schemas.microsoft.com/office/drawing/2014/main" id="{79344C9A-DDE6-4DEE-82B3-A22773E37843}"/>
                </a:ext>
              </a:extLst>
            </p:cNvPr>
            <p:cNvCxnSpPr>
              <a:cxnSpLocks/>
              <a:endCxn id="6" idx="1"/>
            </p:cNvCxnSpPr>
            <p:nvPr/>
          </p:nvCxnSpPr>
          <p:spPr>
            <a:xfrm>
              <a:off x="3200400" y="6509529"/>
              <a:ext cx="1389962" cy="97868"/>
            </a:xfrm>
            <a:prstGeom prst="straightConnector1">
              <a:avLst/>
            </a:prstGeom>
            <a:ln w="57150">
              <a:headEnd type="oval" w="sm" len="sm"/>
              <a:tailEnd type="triangle" w="med" len="lg"/>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CA5B1FA9-822B-48EC-A513-7D5DB075848A}"/>
              </a:ext>
            </a:extLst>
          </p:cNvPr>
          <p:cNvGrpSpPr/>
          <p:nvPr/>
        </p:nvGrpSpPr>
        <p:grpSpPr>
          <a:xfrm>
            <a:off x="4182260" y="5501661"/>
            <a:ext cx="3763055" cy="307777"/>
            <a:chOff x="3803675" y="6128983"/>
            <a:chExt cx="2699524" cy="220792"/>
          </a:xfrm>
        </p:grpSpPr>
        <p:sp>
          <p:nvSpPr>
            <p:cNvPr id="7" name="TextBox 6">
              <a:extLst>
                <a:ext uri="{FF2B5EF4-FFF2-40B4-BE49-F238E27FC236}">
                  <a16:creationId xmlns:a16="http://schemas.microsoft.com/office/drawing/2014/main" id="{B8351B28-52C3-4B5F-823B-D23A1AC0243F}"/>
                </a:ext>
              </a:extLst>
            </p:cNvPr>
            <p:cNvSpPr txBox="1"/>
            <p:nvPr/>
          </p:nvSpPr>
          <p:spPr>
            <a:xfrm>
              <a:off x="4595870" y="6128983"/>
              <a:ext cx="1907329" cy="220792"/>
            </a:xfrm>
            <a:prstGeom prst="rect">
              <a:avLst/>
            </a:prstGeom>
            <a:solidFill>
              <a:schemeClr val="accent2"/>
            </a:solidFill>
            <a:ln>
              <a:solidFill>
                <a:schemeClr val="accent1"/>
              </a:solidFill>
            </a:ln>
          </p:spPr>
          <p:txBody>
            <a:bodyPr wrap="square" rtlCol="0">
              <a:spAutoFit/>
            </a:bodyPr>
            <a:lstStyle/>
            <a:p>
              <a:r>
                <a:rPr lang="en-US" sz="1400" b="1" dirty="0">
                  <a:solidFill>
                    <a:srgbClr val="800000"/>
                  </a:solidFill>
                </a:rPr>
                <a:t>Webpart manifest</a:t>
              </a:r>
            </a:p>
          </p:txBody>
        </p:sp>
        <p:cxnSp>
          <p:nvCxnSpPr>
            <p:cNvPr id="15" name="Straight Arrow Connector 14">
              <a:extLst>
                <a:ext uri="{FF2B5EF4-FFF2-40B4-BE49-F238E27FC236}">
                  <a16:creationId xmlns:a16="http://schemas.microsoft.com/office/drawing/2014/main" id="{43784A20-2040-474F-BDA2-6F03BCDE1BAD}"/>
                </a:ext>
              </a:extLst>
            </p:cNvPr>
            <p:cNvCxnSpPr>
              <a:cxnSpLocks/>
              <a:endCxn id="7" idx="1"/>
            </p:cNvCxnSpPr>
            <p:nvPr/>
          </p:nvCxnSpPr>
          <p:spPr>
            <a:xfrm flipV="1">
              <a:off x="3803675" y="6239379"/>
              <a:ext cx="792195" cy="45337"/>
            </a:xfrm>
            <a:prstGeom prst="straightConnector1">
              <a:avLst/>
            </a:prstGeom>
            <a:ln w="57150">
              <a:headEnd type="oval" w="sm" len="sm"/>
              <a:tailEnd type="triangle" w="med" len="lg"/>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91DCD31B-B270-4F45-818F-3241EDEF904F}"/>
              </a:ext>
            </a:extLst>
          </p:cNvPr>
          <p:cNvGrpSpPr/>
          <p:nvPr/>
        </p:nvGrpSpPr>
        <p:grpSpPr>
          <a:xfrm>
            <a:off x="2928090" y="4409075"/>
            <a:ext cx="5112521" cy="427390"/>
            <a:chOff x="2903964" y="5345185"/>
            <a:chExt cx="3667598" cy="306599"/>
          </a:xfrm>
        </p:grpSpPr>
        <p:sp>
          <p:nvSpPr>
            <p:cNvPr id="9" name="TextBox 8">
              <a:extLst>
                <a:ext uri="{FF2B5EF4-FFF2-40B4-BE49-F238E27FC236}">
                  <a16:creationId xmlns:a16="http://schemas.microsoft.com/office/drawing/2014/main" id="{1B4D82D4-958F-429E-A7C5-F4ED6F723AD3}"/>
                </a:ext>
              </a:extLst>
            </p:cNvPr>
            <p:cNvSpPr txBox="1"/>
            <p:nvPr/>
          </p:nvSpPr>
          <p:spPr>
            <a:xfrm>
              <a:off x="4590362" y="5345185"/>
              <a:ext cx="1981200" cy="220792"/>
            </a:xfrm>
            <a:prstGeom prst="rect">
              <a:avLst/>
            </a:prstGeom>
            <a:solidFill>
              <a:schemeClr val="accent2"/>
            </a:solidFill>
            <a:ln>
              <a:solidFill>
                <a:schemeClr val="accent1"/>
              </a:solidFill>
            </a:ln>
          </p:spPr>
          <p:txBody>
            <a:bodyPr wrap="square" rtlCol="0">
              <a:spAutoFit/>
            </a:bodyPr>
            <a:lstStyle/>
            <a:p>
              <a:r>
                <a:rPr lang="en-US" sz="1400" b="1" dirty="0">
                  <a:solidFill>
                    <a:srgbClr val="800000"/>
                  </a:solidFill>
                </a:rPr>
                <a:t>React component class</a:t>
              </a:r>
            </a:p>
          </p:txBody>
        </p:sp>
        <p:cxnSp>
          <p:nvCxnSpPr>
            <p:cNvPr id="17" name="Straight Arrow Connector 16">
              <a:extLst>
                <a:ext uri="{FF2B5EF4-FFF2-40B4-BE49-F238E27FC236}">
                  <a16:creationId xmlns:a16="http://schemas.microsoft.com/office/drawing/2014/main" id="{831DFC85-464E-429C-AF25-35383DFC68EB}"/>
                </a:ext>
              </a:extLst>
            </p:cNvPr>
            <p:cNvCxnSpPr>
              <a:cxnSpLocks/>
              <a:endCxn id="9" idx="1"/>
            </p:cNvCxnSpPr>
            <p:nvPr/>
          </p:nvCxnSpPr>
          <p:spPr>
            <a:xfrm flipV="1">
              <a:off x="2903964" y="5455581"/>
              <a:ext cx="1686398" cy="196203"/>
            </a:xfrm>
            <a:prstGeom prst="straightConnector1">
              <a:avLst/>
            </a:prstGeom>
            <a:ln w="57150">
              <a:headEnd type="oval" w="sm" len="sm"/>
              <a:tailEnd type="triangle" w="med" len="lg"/>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16BE4D09-4A7A-4572-8EF8-C57010D68697}"/>
              </a:ext>
            </a:extLst>
          </p:cNvPr>
          <p:cNvGrpSpPr/>
          <p:nvPr/>
        </p:nvGrpSpPr>
        <p:grpSpPr>
          <a:xfrm>
            <a:off x="3341313" y="4953405"/>
            <a:ext cx="5523468" cy="307777"/>
            <a:chOff x="3200400" y="5735678"/>
            <a:chExt cx="3962402" cy="220792"/>
          </a:xfrm>
        </p:grpSpPr>
        <p:sp>
          <p:nvSpPr>
            <p:cNvPr id="8" name="TextBox 7">
              <a:extLst>
                <a:ext uri="{FF2B5EF4-FFF2-40B4-BE49-F238E27FC236}">
                  <a16:creationId xmlns:a16="http://schemas.microsoft.com/office/drawing/2014/main" id="{AD24AF3E-D7CD-49D8-8F1E-33286114F98A}"/>
                </a:ext>
              </a:extLst>
            </p:cNvPr>
            <p:cNvSpPr txBox="1"/>
            <p:nvPr/>
          </p:nvSpPr>
          <p:spPr>
            <a:xfrm>
              <a:off x="4572001" y="5735678"/>
              <a:ext cx="2590801" cy="220792"/>
            </a:xfrm>
            <a:prstGeom prst="rect">
              <a:avLst/>
            </a:prstGeom>
            <a:solidFill>
              <a:schemeClr val="accent2"/>
            </a:solidFill>
            <a:ln>
              <a:solidFill>
                <a:schemeClr val="accent1"/>
              </a:solidFill>
            </a:ln>
          </p:spPr>
          <p:txBody>
            <a:bodyPr wrap="square" rtlCol="0">
              <a:spAutoFit/>
            </a:bodyPr>
            <a:lstStyle/>
            <a:p>
              <a:r>
                <a:rPr lang="en-US" sz="1400" b="1" dirty="0">
                  <a:solidFill>
                    <a:srgbClr val="800000"/>
                  </a:solidFill>
                </a:rPr>
                <a:t>React component properties interface</a:t>
              </a:r>
            </a:p>
          </p:txBody>
        </p:sp>
        <p:cxnSp>
          <p:nvCxnSpPr>
            <p:cNvPr id="19" name="Straight Arrow Connector 18">
              <a:extLst>
                <a:ext uri="{FF2B5EF4-FFF2-40B4-BE49-F238E27FC236}">
                  <a16:creationId xmlns:a16="http://schemas.microsoft.com/office/drawing/2014/main" id="{18BE4696-2F35-4950-B732-1F98422DC350}"/>
                </a:ext>
              </a:extLst>
            </p:cNvPr>
            <p:cNvCxnSpPr>
              <a:cxnSpLocks/>
              <a:endCxn id="8" idx="1"/>
            </p:cNvCxnSpPr>
            <p:nvPr/>
          </p:nvCxnSpPr>
          <p:spPr>
            <a:xfrm flipV="1">
              <a:off x="3200400" y="5846074"/>
              <a:ext cx="1371601" cy="7875"/>
            </a:xfrm>
            <a:prstGeom prst="straightConnector1">
              <a:avLst/>
            </a:prstGeom>
            <a:ln w="57150">
              <a:headEnd type="oval" w="sm" len="sm"/>
              <a:tailEnd type="triangle" w="med" len="lg"/>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69A55442-898D-49FF-82ED-E09B33705D1A}"/>
              </a:ext>
            </a:extLst>
          </p:cNvPr>
          <p:cNvGrpSpPr/>
          <p:nvPr/>
        </p:nvGrpSpPr>
        <p:grpSpPr>
          <a:xfrm>
            <a:off x="3625491" y="3887178"/>
            <a:ext cx="4604110" cy="613807"/>
            <a:chOff x="3404263" y="4970789"/>
            <a:chExt cx="3302876" cy="440330"/>
          </a:xfrm>
        </p:grpSpPr>
        <p:sp>
          <p:nvSpPr>
            <p:cNvPr id="10" name="TextBox 9">
              <a:extLst>
                <a:ext uri="{FF2B5EF4-FFF2-40B4-BE49-F238E27FC236}">
                  <a16:creationId xmlns:a16="http://schemas.microsoft.com/office/drawing/2014/main" id="{809FD5F2-A991-4CA3-AFF0-473D153B937A}"/>
                </a:ext>
              </a:extLst>
            </p:cNvPr>
            <p:cNvSpPr txBox="1"/>
            <p:nvPr/>
          </p:nvSpPr>
          <p:spPr>
            <a:xfrm>
              <a:off x="4590362" y="4970789"/>
              <a:ext cx="2116777" cy="220792"/>
            </a:xfrm>
            <a:prstGeom prst="rect">
              <a:avLst/>
            </a:prstGeom>
            <a:solidFill>
              <a:schemeClr val="accent2"/>
            </a:solidFill>
            <a:ln>
              <a:solidFill>
                <a:schemeClr val="accent1"/>
              </a:solidFill>
            </a:ln>
          </p:spPr>
          <p:txBody>
            <a:bodyPr wrap="square" rtlCol="0">
              <a:spAutoFit/>
            </a:bodyPr>
            <a:lstStyle/>
            <a:p>
              <a:r>
                <a:rPr lang="en-US" sz="1400" b="1" dirty="0">
                  <a:solidFill>
                    <a:srgbClr val="800000"/>
                  </a:solidFill>
                </a:rPr>
                <a:t>React component SCSS module</a:t>
              </a:r>
            </a:p>
          </p:txBody>
        </p:sp>
        <p:cxnSp>
          <p:nvCxnSpPr>
            <p:cNvPr id="22" name="Straight Arrow Connector 21">
              <a:extLst>
                <a:ext uri="{FF2B5EF4-FFF2-40B4-BE49-F238E27FC236}">
                  <a16:creationId xmlns:a16="http://schemas.microsoft.com/office/drawing/2014/main" id="{CF458FBE-4E9D-4C54-8B3A-573AC826C08B}"/>
                </a:ext>
              </a:extLst>
            </p:cNvPr>
            <p:cNvCxnSpPr>
              <a:cxnSpLocks/>
              <a:endCxn id="10" idx="1"/>
            </p:cNvCxnSpPr>
            <p:nvPr/>
          </p:nvCxnSpPr>
          <p:spPr>
            <a:xfrm flipV="1">
              <a:off x="3404263" y="5081185"/>
              <a:ext cx="1186099" cy="329934"/>
            </a:xfrm>
            <a:prstGeom prst="straightConnector1">
              <a:avLst/>
            </a:prstGeom>
            <a:ln w="57150">
              <a:headEnd type="oval" w="sm" len="sm"/>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345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Communications with SharePoint</a:t>
            </a:r>
          </a:p>
        </p:txBody>
      </p:sp>
      <p:sp>
        <p:nvSpPr>
          <p:cNvPr id="3" name="Content Placeholder 2"/>
          <p:cNvSpPr>
            <a:spLocks noGrp="1"/>
          </p:cNvSpPr>
          <p:nvPr>
            <p:ph idx="1"/>
          </p:nvPr>
        </p:nvSpPr>
        <p:spPr/>
        <p:txBody>
          <a:bodyPr>
            <a:normAutofit/>
          </a:bodyPr>
          <a:lstStyle/>
          <a:p>
            <a:r>
              <a:rPr lang="en-US" sz="2400" dirty="0"/>
              <a:t>In SharePoint 2003 and SharePoint 2007</a:t>
            </a:r>
          </a:p>
          <a:p>
            <a:pPr lvl="1"/>
            <a:r>
              <a:rPr lang="en-US" sz="2000" dirty="0"/>
              <a:t>SOAP-based web services (e.g. Lists.asmx)</a:t>
            </a:r>
          </a:p>
          <a:p>
            <a:pPr>
              <a:lnSpc>
                <a:spcPct val="150000"/>
              </a:lnSpc>
            </a:pPr>
            <a:r>
              <a:rPr lang="en-US" sz="2400" dirty="0"/>
              <a:t>In SharePoint 2010</a:t>
            </a:r>
          </a:p>
          <a:p>
            <a:pPr lvl="1"/>
            <a:r>
              <a:rPr lang="en-US" sz="2000" dirty="0"/>
              <a:t>Client-side Object Model (CSOM)</a:t>
            </a:r>
          </a:p>
          <a:p>
            <a:pPr lvl="1"/>
            <a:r>
              <a:rPr lang="en-US" sz="2000" dirty="0"/>
              <a:t>REST API for list items accessible through </a:t>
            </a:r>
            <a:r>
              <a:rPr lang="en-US" sz="1800" b="1" dirty="0" err="1"/>
              <a:t>ListData.svc</a:t>
            </a:r>
            <a:endParaRPr lang="en-US" sz="2000" b="1" dirty="0"/>
          </a:p>
          <a:p>
            <a:pPr>
              <a:lnSpc>
                <a:spcPct val="150000"/>
              </a:lnSpc>
            </a:pPr>
            <a:r>
              <a:rPr lang="en-US" sz="2400" dirty="0"/>
              <a:t>In SharePoint 2013</a:t>
            </a:r>
          </a:p>
          <a:p>
            <a:pPr lvl="1"/>
            <a:r>
              <a:rPr lang="en-US" sz="2000" dirty="0"/>
              <a:t>Expanded CSOM Support</a:t>
            </a:r>
          </a:p>
          <a:p>
            <a:pPr lvl="1"/>
            <a:r>
              <a:rPr lang="en-US" sz="2000" dirty="0"/>
              <a:t>New SharePoint REST API replaces </a:t>
            </a:r>
            <a:r>
              <a:rPr lang="en-US" sz="1800" b="1" dirty="0" err="1"/>
              <a:t>ListData.svc</a:t>
            </a:r>
            <a:endParaRPr lang="en-US" sz="2000" b="1" dirty="0"/>
          </a:p>
          <a:p>
            <a:pPr>
              <a:lnSpc>
                <a:spcPct val="150000"/>
              </a:lnSpc>
            </a:pPr>
            <a:r>
              <a:rPr lang="en-US" sz="2400" dirty="0"/>
              <a:t>In SharePoint 2016 and SharePoint Online</a:t>
            </a:r>
          </a:p>
          <a:p>
            <a:pPr lvl="1"/>
            <a:r>
              <a:rPr lang="en-US" sz="2000" dirty="0"/>
              <a:t>REST API improved with greater support for ODATA 4.0</a:t>
            </a:r>
            <a:endParaRPr lang="en-US" sz="2000" b="1" dirty="0"/>
          </a:p>
          <a:p>
            <a:pPr lvl="1"/>
            <a:endParaRPr lang="en-US" sz="2000" dirty="0"/>
          </a:p>
          <a:p>
            <a:pPr lvl="1"/>
            <a:endParaRPr lang="en-US" sz="2000" dirty="0"/>
          </a:p>
        </p:txBody>
      </p:sp>
    </p:spTree>
    <p:extLst>
      <p:ext uri="{BB962C8B-B14F-4D97-AF65-F5344CB8AC3E}">
        <p14:creationId xmlns:p14="http://schemas.microsoft.com/office/powerpoint/2010/main" val="937210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4780" y="3582160"/>
            <a:ext cx="6682293" cy="2696890"/>
          </a:xfrm>
          <a:prstGeom prst="rect">
            <a:avLst/>
          </a:prstGeom>
          <a:ln w="19050">
            <a:solidFill>
              <a:schemeClr val="bg1">
                <a:lumMod val="50000"/>
              </a:schemeClr>
            </a:solidFill>
          </a:ln>
        </p:spPr>
      </p:pic>
      <p:sp>
        <p:nvSpPr>
          <p:cNvPr id="2" name="Title 1"/>
          <p:cNvSpPr>
            <a:spLocks noGrp="1"/>
          </p:cNvSpPr>
          <p:nvPr>
            <p:ph type="title"/>
          </p:nvPr>
        </p:nvSpPr>
        <p:spPr/>
        <p:txBody>
          <a:bodyPr/>
          <a:lstStyle/>
          <a:p>
            <a:r>
              <a:rPr lang="en-US"/>
              <a:t>SharePoint REST API Architecture</a:t>
            </a:r>
            <a:endParaRPr lang="en-US" dirty="0"/>
          </a:p>
        </p:txBody>
      </p:sp>
      <p:sp>
        <p:nvSpPr>
          <p:cNvPr id="8" name="Content Placeholder 7"/>
          <p:cNvSpPr>
            <a:spLocks noGrp="1"/>
          </p:cNvSpPr>
          <p:nvPr>
            <p:ph idx="1"/>
          </p:nvPr>
        </p:nvSpPr>
        <p:spPr/>
        <p:txBody>
          <a:bodyPr>
            <a:normAutofit/>
          </a:bodyPr>
          <a:lstStyle/>
          <a:p>
            <a:r>
              <a:rPr lang="en-US" sz="2400" dirty="0"/>
              <a:t>REST API entry point is </a:t>
            </a:r>
            <a:r>
              <a:rPr lang="en-US" sz="2400" dirty="0" err="1"/>
              <a:t>client.svc</a:t>
            </a:r>
            <a:endParaRPr lang="en-US" sz="2400" dirty="0"/>
          </a:p>
          <a:p>
            <a:pPr lvl="1"/>
            <a:r>
              <a:rPr lang="en-US" sz="2000" dirty="0"/>
              <a:t>In SharePoint 2010, </a:t>
            </a:r>
            <a:r>
              <a:rPr lang="en-US" sz="2000" dirty="0" err="1"/>
              <a:t>client.svc</a:t>
            </a:r>
            <a:r>
              <a:rPr lang="en-US" sz="2000" dirty="0"/>
              <a:t> only used by CSOM</a:t>
            </a:r>
          </a:p>
          <a:p>
            <a:pPr lvl="1"/>
            <a:r>
              <a:rPr lang="en-US" sz="2000" dirty="0"/>
              <a:t>Since SharePoint 2013, </a:t>
            </a:r>
            <a:r>
              <a:rPr lang="en-US" sz="2000" dirty="0" err="1"/>
              <a:t>client.svc</a:t>
            </a:r>
            <a:r>
              <a:rPr lang="en-US" sz="2000" dirty="0"/>
              <a:t> used by CSOM and REST API</a:t>
            </a:r>
          </a:p>
          <a:p>
            <a:endParaRPr lang="en-US" sz="2400" dirty="0"/>
          </a:p>
        </p:txBody>
      </p:sp>
      <p:grpSp>
        <p:nvGrpSpPr>
          <p:cNvPr id="23" name="Group 22"/>
          <p:cNvGrpSpPr/>
          <p:nvPr/>
        </p:nvGrpSpPr>
        <p:grpSpPr>
          <a:xfrm>
            <a:off x="4675682" y="2971800"/>
            <a:ext cx="4114800" cy="1676400"/>
            <a:chOff x="4343400" y="2971800"/>
            <a:chExt cx="4267200" cy="1828800"/>
          </a:xfrm>
        </p:grpSpPr>
        <p:sp>
          <p:nvSpPr>
            <p:cNvPr id="21" name="Rectangle 20"/>
            <p:cNvSpPr/>
            <p:nvPr/>
          </p:nvSpPr>
          <p:spPr>
            <a:xfrm>
              <a:off x="4343400" y="2971800"/>
              <a:ext cx="4267200" cy="182880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172159" y="3270666"/>
              <a:ext cx="1279608" cy="1002467"/>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client.svc</a:t>
              </a:r>
              <a:endParaRPr lang="en-US" dirty="0"/>
            </a:p>
          </p:txBody>
        </p:sp>
        <p:sp>
          <p:nvSpPr>
            <p:cNvPr id="6" name="Rounded Rectangle 5"/>
            <p:cNvSpPr/>
            <p:nvPr/>
          </p:nvSpPr>
          <p:spPr>
            <a:xfrm>
              <a:off x="4548100" y="4006433"/>
              <a:ext cx="1676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CSOM Client</a:t>
              </a:r>
            </a:p>
          </p:txBody>
        </p:sp>
        <p:sp>
          <p:nvSpPr>
            <p:cNvPr id="7" name="Rounded Rectangle 6"/>
            <p:cNvSpPr/>
            <p:nvPr/>
          </p:nvSpPr>
          <p:spPr>
            <a:xfrm>
              <a:off x="4559343" y="3207804"/>
              <a:ext cx="1676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REST API Client</a:t>
              </a:r>
            </a:p>
          </p:txBody>
        </p:sp>
        <p:cxnSp>
          <p:nvCxnSpPr>
            <p:cNvPr id="10" name="Straight Arrow Connector 9"/>
            <p:cNvCxnSpPr>
              <a:stCxn id="7" idx="3"/>
            </p:cNvCxnSpPr>
            <p:nvPr/>
          </p:nvCxnSpPr>
          <p:spPr>
            <a:xfrm>
              <a:off x="6235743" y="3474504"/>
              <a:ext cx="791489" cy="2287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flipV="1">
              <a:off x="6224500" y="3983269"/>
              <a:ext cx="802732" cy="2898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4426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SharePoint REST URLs and the _</a:t>
            </a:r>
            <a:r>
              <a:rPr lang="en-US" dirty="0" err="1"/>
              <a:t>api</a:t>
            </a:r>
            <a:r>
              <a:rPr lang="en-US" dirty="0"/>
              <a:t> Alias</a:t>
            </a:r>
          </a:p>
        </p:txBody>
      </p:sp>
      <p:sp>
        <p:nvSpPr>
          <p:cNvPr id="5" name="Content Placeholder 4"/>
          <p:cNvSpPr>
            <a:spLocks noGrp="1"/>
          </p:cNvSpPr>
          <p:nvPr>
            <p:ph idx="1"/>
          </p:nvPr>
        </p:nvSpPr>
        <p:spPr/>
        <p:txBody>
          <a:bodyPr>
            <a:normAutofit/>
          </a:bodyPr>
          <a:lstStyle/>
          <a:p>
            <a:r>
              <a:rPr lang="en-US" sz="2400" dirty="0"/>
              <a:t>SharePoint REST API provides _</a:t>
            </a:r>
            <a:r>
              <a:rPr lang="en-US" sz="2400" dirty="0" err="1"/>
              <a:t>api</a:t>
            </a:r>
            <a:r>
              <a:rPr lang="en-US" sz="2400" dirty="0"/>
              <a:t> alias</a:t>
            </a:r>
          </a:p>
          <a:p>
            <a:pPr lvl="1"/>
            <a:r>
              <a:rPr lang="en-US" sz="2000" dirty="0"/>
              <a:t>The </a:t>
            </a:r>
            <a:r>
              <a:rPr lang="en-US" sz="2000" b="1" dirty="0">
                <a:solidFill>
                  <a:schemeClr val="accent1">
                    <a:lumMod val="50000"/>
                  </a:schemeClr>
                </a:solidFill>
              </a:rPr>
              <a:t>_</a:t>
            </a:r>
            <a:r>
              <a:rPr lang="en-US" sz="2000" b="1" dirty="0" err="1">
                <a:solidFill>
                  <a:schemeClr val="accent1">
                    <a:lumMod val="50000"/>
                  </a:schemeClr>
                </a:solidFill>
              </a:rPr>
              <a:t>api</a:t>
            </a:r>
            <a:r>
              <a:rPr lang="en-US" sz="2000" dirty="0"/>
              <a:t> alias maps to </a:t>
            </a:r>
            <a:r>
              <a:rPr lang="en-US" sz="2000" b="1" dirty="0">
                <a:solidFill>
                  <a:schemeClr val="accent1">
                    <a:lumMod val="50000"/>
                  </a:schemeClr>
                </a:solidFill>
              </a:rPr>
              <a:t>_</a:t>
            </a:r>
            <a:r>
              <a:rPr lang="en-US" sz="2000" b="1" dirty="0" err="1">
                <a:solidFill>
                  <a:schemeClr val="accent1">
                    <a:lumMod val="50000"/>
                  </a:schemeClr>
                </a:solidFill>
              </a:rPr>
              <a:t>vti_bin</a:t>
            </a:r>
            <a:r>
              <a:rPr lang="en-US" sz="2000" b="1" dirty="0">
                <a:solidFill>
                  <a:schemeClr val="accent1">
                    <a:lumMod val="50000"/>
                  </a:schemeClr>
                </a:solidFill>
              </a:rPr>
              <a:t>/</a:t>
            </a:r>
            <a:r>
              <a:rPr lang="en-US" sz="2000" b="1" dirty="0" err="1">
                <a:solidFill>
                  <a:schemeClr val="accent1">
                    <a:lumMod val="50000"/>
                  </a:schemeClr>
                </a:solidFill>
              </a:rPr>
              <a:t>client.svc</a:t>
            </a:r>
            <a:endParaRPr lang="en-US" sz="2000" b="1" dirty="0">
              <a:solidFill>
                <a:schemeClr val="accent1">
                  <a:lumMod val="50000"/>
                </a:schemeClr>
              </a:solidFill>
            </a:endParaRPr>
          </a:p>
          <a:p>
            <a:pPr lvl="1"/>
            <a:r>
              <a:rPr lang="en-US" sz="2000" dirty="0"/>
              <a:t>Alias used to make SharePoint REST API URLs cleaner</a:t>
            </a:r>
          </a:p>
          <a:p>
            <a:pPr lvl="1"/>
            <a:r>
              <a:rPr lang="en-US" sz="2000" dirty="0"/>
              <a:t>Alias serves to decouple URLs from underlying architecture</a:t>
            </a:r>
          </a:p>
          <a:p>
            <a:pPr>
              <a:lnSpc>
                <a:spcPct val="200000"/>
              </a:lnSpc>
            </a:pPr>
            <a:r>
              <a:rPr lang="en-US" sz="2400" dirty="0"/>
              <a:t>This URL works but it is not recommended</a:t>
            </a:r>
          </a:p>
          <a:p>
            <a:pPr lvl="1"/>
            <a:r>
              <a:rPr lang="en-US" sz="2000" b="1" dirty="0">
                <a:solidFill>
                  <a:schemeClr val="tx1">
                    <a:lumMod val="50000"/>
                    <a:lumOff val="50000"/>
                  </a:schemeClr>
                </a:solidFill>
              </a:rPr>
              <a:t>http://intranet.wingtip.com/</a:t>
            </a:r>
            <a:r>
              <a:rPr lang="en-US" sz="2000" b="1" dirty="0">
                <a:solidFill>
                  <a:schemeClr val="accent1">
                    <a:lumMod val="50000"/>
                  </a:schemeClr>
                </a:solidFill>
              </a:rPr>
              <a:t>_vti_bin/client.svc</a:t>
            </a:r>
            <a:r>
              <a:rPr lang="en-US" sz="2000" b="1" dirty="0">
                <a:solidFill>
                  <a:schemeClr val="tx1">
                    <a:lumMod val="50000"/>
                    <a:lumOff val="50000"/>
                  </a:schemeClr>
                </a:solidFill>
              </a:rPr>
              <a:t>/web</a:t>
            </a:r>
            <a:endParaRPr lang="en-US" sz="2000" dirty="0">
              <a:solidFill>
                <a:schemeClr val="tx1">
                  <a:lumMod val="50000"/>
                  <a:lumOff val="50000"/>
                </a:schemeClr>
              </a:solidFill>
            </a:endParaRPr>
          </a:p>
          <a:p>
            <a:pPr>
              <a:lnSpc>
                <a:spcPct val="200000"/>
              </a:lnSpc>
            </a:pPr>
            <a:r>
              <a:rPr lang="en-US" sz="2400" dirty="0"/>
              <a:t>SharePoint REST API URLs should be created with _</a:t>
            </a:r>
            <a:r>
              <a:rPr lang="en-US" sz="2400" dirty="0" err="1"/>
              <a:t>api</a:t>
            </a:r>
            <a:endParaRPr lang="en-US" sz="2400" dirty="0"/>
          </a:p>
          <a:p>
            <a:pPr lvl="1"/>
            <a:r>
              <a:rPr lang="en-US" sz="2000" b="1" dirty="0">
                <a:solidFill>
                  <a:schemeClr val="tx1">
                    <a:lumMod val="50000"/>
                    <a:lumOff val="50000"/>
                  </a:schemeClr>
                </a:solidFill>
              </a:rPr>
              <a:t>http://intranet.wingtip.com/</a:t>
            </a:r>
            <a:r>
              <a:rPr lang="en-US" sz="2000" b="1" dirty="0">
                <a:solidFill>
                  <a:schemeClr val="accent1">
                    <a:lumMod val="50000"/>
                  </a:schemeClr>
                </a:solidFill>
              </a:rPr>
              <a:t>_api</a:t>
            </a:r>
            <a:r>
              <a:rPr lang="en-US" sz="2000" b="1" dirty="0">
                <a:solidFill>
                  <a:schemeClr val="tx1">
                    <a:lumMod val="50000"/>
                    <a:lumOff val="50000"/>
                  </a:schemeClr>
                </a:solidFill>
              </a:rPr>
              <a:t>/web</a:t>
            </a:r>
          </a:p>
          <a:p>
            <a:endParaRPr lang="en-US" sz="2400" dirty="0"/>
          </a:p>
        </p:txBody>
      </p:sp>
    </p:spTree>
    <p:extLst>
      <p:ext uri="{BB962C8B-B14F-4D97-AF65-F5344CB8AC3E}">
        <p14:creationId xmlns:p14="http://schemas.microsoft.com/office/powerpoint/2010/main" val="32022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Anatomy of a SharePoint REST URL</a:t>
            </a:r>
          </a:p>
        </p:txBody>
      </p:sp>
      <p:sp>
        <p:nvSpPr>
          <p:cNvPr id="5" name="Content Placeholder 4"/>
          <p:cNvSpPr>
            <a:spLocks noGrp="1"/>
          </p:cNvSpPr>
          <p:nvPr>
            <p:ph idx="1"/>
          </p:nvPr>
        </p:nvSpPr>
        <p:spPr>
          <a:xfrm>
            <a:off x="381000" y="1447801"/>
            <a:ext cx="8382000" cy="5181600"/>
          </a:xfrm>
        </p:spPr>
        <p:txBody>
          <a:bodyPr/>
          <a:lstStyle/>
          <a:p>
            <a:r>
              <a:rPr lang="en-US" dirty="0"/>
              <a:t>SharePoint REST made up of three parts</a:t>
            </a:r>
          </a:p>
          <a:p>
            <a:pPr lvl="1"/>
            <a:r>
              <a:rPr lang="en-US" dirty="0"/>
              <a:t>Base URI</a:t>
            </a:r>
          </a:p>
          <a:p>
            <a:pPr lvl="2"/>
            <a:r>
              <a:rPr lang="en-US" dirty="0">
                <a:solidFill>
                  <a:srgbClr val="1F4E79"/>
                </a:solidFill>
                <a:latin typeface="Lucida Console" panose="020B0609040504020204" pitchFamily="49" charset="0"/>
                <a:ea typeface="Calibri" panose="020F0502020204030204" pitchFamily="34" charset="0"/>
                <a:cs typeface="Times New Roman" panose="02020603050405020304" pitchFamily="18" charset="0"/>
              </a:rPr>
              <a:t>http://intranet.wingtip.com/_api</a:t>
            </a:r>
            <a:endParaRPr lang="en-US" dirty="0"/>
          </a:p>
          <a:p>
            <a:pPr lvl="1"/>
            <a:r>
              <a:rPr lang="en-US" dirty="0"/>
              <a:t>Target SharePoint Object</a:t>
            </a:r>
          </a:p>
          <a:p>
            <a:pPr lvl="2"/>
            <a:r>
              <a:rPr lang="en-US" dirty="0">
                <a:solidFill>
                  <a:srgbClr val="7030A0"/>
                </a:solidFill>
                <a:ea typeface="Calibri" panose="020F0502020204030204" pitchFamily="34" charset="0"/>
                <a:cs typeface="Times New Roman" panose="02020603050405020304" pitchFamily="18" charset="0"/>
              </a:rPr>
              <a:t>web</a:t>
            </a:r>
            <a:endParaRPr lang="en-US" dirty="0"/>
          </a:p>
          <a:p>
            <a:pPr lvl="1"/>
            <a:r>
              <a:rPr lang="en-US" dirty="0"/>
              <a:t>Query String Parameter options</a:t>
            </a:r>
          </a:p>
          <a:p>
            <a:pPr lvl="2"/>
            <a:r>
              <a:rPr lang="en-US" dirty="0">
                <a:solidFill>
                  <a:srgbClr val="385723"/>
                </a:solidFill>
                <a:ea typeface="Calibri" panose="020F0502020204030204" pitchFamily="34" charset="0"/>
                <a:cs typeface="Times New Roman" panose="02020603050405020304" pitchFamily="18" charset="0"/>
              </a:rPr>
              <a:t>?$select=</a:t>
            </a:r>
            <a:r>
              <a:rPr lang="en-US" dirty="0" err="1">
                <a:solidFill>
                  <a:srgbClr val="385723"/>
                </a:solidFill>
                <a:ea typeface="Calibri" panose="020F0502020204030204" pitchFamily="34" charset="0"/>
                <a:cs typeface="Times New Roman" panose="02020603050405020304" pitchFamily="18" charset="0"/>
              </a:rPr>
              <a:t>Id,Title,MasterUrl</a:t>
            </a:r>
            <a:endParaRPr lang="en-US" dirty="0"/>
          </a:p>
        </p:txBody>
      </p:sp>
      <p:pic>
        <p:nvPicPr>
          <p:cNvPr id="2" name="Picture 1"/>
          <p:cNvPicPr>
            <a:picLocks noChangeAspect="1"/>
          </p:cNvPicPr>
          <p:nvPr/>
        </p:nvPicPr>
        <p:blipFill>
          <a:blip r:embed="rId3"/>
          <a:stretch>
            <a:fillRect/>
          </a:stretch>
        </p:blipFill>
        <p:spPr>
          <a:xfrm>
            <a:off x="358515" y="4800600"/>
            <a:ext cx="8404485" cy="471373"/>
          </a:xfrm>
          <a:prstGeom prst="rect">
            <a:avLst/>
          </a:prstGeom>
          <a:ln>
            <a:solidFill>
              <a:schemeClr val="bg1">
                <a:lumMod val="50000"/>
              </a:schemeClr>
            </a:solidFill>
          </a:ln>
        </p:spPr>
      </p:pic>
    </p:spTree>
    <p:extLst>
      <p:ext uri="{BB962C8B-B14F-4D97-AF65-F5344CB8AC3E}">
        <p14:creationId xmlns:p14="http://schemas.microsoft.com/office/powerpoint/2010/main" val="3633426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SharePoint Objects to URLs</a:t>
            </a:r>
          </a:p>
        </p:txBody>
      </p:sp>
      <p:graphicFrame>
        <p:nvGraphicFramePr>
          <p:cNvPr id="4" name="Table Placeholder 3"/>
          <p:cNvGraphicFramePr>
            <a:graphicFrameLocks noGrp="1"/>
          </p:cNvGraphicFramePr>
          <p:nvPr>
            <p:ph idx="1"/>
            <p:extLst/>
          </p:nvPr>
        </p:nvGraphicFramePr>
        <p:xfrm>
          <a:off x="381000" y="1447800"/>
          <a:ext cx="8382000" cy="37084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0"/>
                    </a:ext>
                  </a:extLst>
                </a:gridCol>
                <a:gridCol w="6286500">
                  <a:extLst>
                    <a:ext uri="{9D8B030D-6E8A-4147-A177-3AD203B41FA5}">
                      <a16:colId xmlns:a16="http://schemas.microsoft.com/office/drawing/2014/main" val="20001"/>
                    </a:ext>
                  </a:extLst>
                </a:gridCol>
              </a:tblGrid>
              <a:tr h="370840">
                <a:tc>
                  <a:txBody>
                    <a:bodyPr/>
                    <a:lstStyle/>
                    <a:p>
                      <a:r>
                        <a:rPr lang="en-US" sz="1600" dirty="0"/>
                        <a:t>SharePoint Object</a:t>
                      </a:r>
                    </a:p>
                  </a:txBody>
                  <a:tcPr marL="93133" marR="93133"/>
                </a:tc>
                <a:tc>
                  <a:txBody>
                    <a:bodyPr/>
                    <a:lstStyle/>
                    <a:p>
                      <a:r>
                        <a:rPr lang="en-US" sz="1600" dirty="0"/>
                        <a:t>Object mapping</a:t>
                      </a:r>
                    </a:p>
                  </a:txBody>
                  <a:tcPr marL="93133" marR="93133"/>
                </a:tc>
                <a:extLst>
                  <a:ext uri="{0D108BD9-81ED-4DB2-BD59-A6C34878D82A}">
                    <a16:rowId xmlns:a16="http://schemas.microsoft.com/office/drawing/2014/main" val="10000"/>
                  </a:ext>
                </a:extLst>
              </a:tr>
              <a:tr h="370840">
                <a:tc>
                  <a:txBody>
                    <a:bodyPr/>
                    <a:lstStyle/>
                    <a:p>
                      <a:r>
                        <a:rPr lang="en-US" sz="1600" dirty="0"/>
                        <a:t>Site Collection</a:t>
                      </a:r>
                    </a:p>
                  </a:txBody>
                  <a:tcPr marL="93133" marR="93133"/>
                </a:tc>
                <a:tc>
                  <a:txBody>
                    <a:bodyPr/>
                    <a:lstStyle/>
                    <a:p>
                      <a:r>
                        <a:rPr lang="en-US" sz="1400" b="1" dirty="0">
                          <a:latin typeface="Lucida Console" panose="020B0609040504020204" pitchFamily="49" charset="0"/>
                        </a:rPr>
                        <a:t>site</a:t>
                      </a:r>
                    </a:p>
                  </a:txBody>
                  <a:tcPr marL="93133" marR="93133"/>
                </a:tc>
                <a:extLst>
                  <a:ext uri="{0D108BD9-81ED-4DB2-BD59-A6C34878D82A}">
                    <a16:rowId xmlns:a16="http://schemas.microsoft.com/office/drawing/2014/main" val="10001"/>
                  </a:ext>
                </a:extLst>
              </a:tr>
              <a:tr h="370840">
                <a:tc>
                  <a:txBody>
                    <a:bodyPr/>
                    <a:lstStyle/>
                    <a:p>
                      <a:r>
                        <a:rPr lang="en-US" sz="1600" dirty="0"/>
                        <a:t>Site</a:t>
                      </a:r>
                    </a:p>
                  </a:txBody>
                  <a:tcPr marL="93133" marR="93133"/>
                </a:tc>
                <a:tc>
                  <a:txBody>
                    <a:bodyPr/>
                    <a:lstStyle/>
                    <a:p>
                      <a:r>
                        <a:rPr lang="en-US" sz="1400" b="1" dirty="0">
                          <a:latin typeface="Lucida Console" panose="020B0609040504020204" pitchFamily="49" charset="0"/>
                        </a:rPr>
                        <a:t>web</a:t>
                      </a:r>
                    </a:p>
                  </a:txBody>
                  <a:tcPr marL="93133" marR="93133"/>
                </a:tc>
                <a:extLst>
                  <a:ext uri="{0D108BD9-81ED-4DB2-BD59-A6C34878D82A}">
                    <a16:rowId xmlns:a16="http://schemas.microsoft.com/office/drawing/2014/main" val="10002"/>
                  </a:ext>
                </a:extLst>
              </a:tr>
              <a:tr h="370840">
                <a:tc>
                  <a:txBody>
                    <a:bodyPr/>
                    <a:lstStyle/>
                    <a:p>
                      <a:r>
                        <a:rPr lang="en-US" sz="1600" dirty="0"/>
                        <a:t>Lists collection</a:t>
                      </a:r>
                    </a:p>
                  </a:txBody>
                  <a:tcPr marL="93133" marR="93133"/>
                </a:tc>
                <a:tc>
                  <a:txBody>
                    <a:bodyPr/>
                    <a:lstStyle/>
                    <a:p>
                      <a:r>
                        <a:rPr lang="en-US" sz="1400" b="1" dirty="0">
                          <a:latin typeface="Lucida Console" panose="020B0609040504020204" pitchFamily="49" charset="0"/>
                        </a:rPr>
                        <a:t>web/lists</a:t>
                      </a:r>
                    </a:p>
                  </a:txBody>
                  <a:tcPr marL="93133" marR="93133"/>
                </a:tc>
                <a:extLst>
                  <a:ext uri="{0D108BD9-81ED-4DB2-BD59-A6C34878D82A}">
                    <a16:rowId xmlns:a16="http://schemas.microsoft.com/office/drawing/2014/main" val="10003"/>
                  </a:ext>
                </a:extLst>
              </a:tr>
              <a:tr h="370840">
                <a:tc>
                  <a:txBody>
                    <a:bodyPr/>
                    <a:lstStyle/>
                    <a:p>
                      <a:r>
                        <a:rPr lang="en-US" sz="1600" dirty="0"/>
                        <a:t>List by ID</a:t>
                      </a:r>
                    </a:p>
                  </a:txBody>
                  <a:tcPr marL="93133" marR="93133"/>
                </a:tc>
                <a:tc>
                  <a:txBody>
                    <a:bodyPr/>
                    <a:lstStyle/>
                    <a:p>
                      <a:r>
                        <a:rPr lang="en-US" sz="1400" b="1" dirty="0">
                          <a:latin typeface="Lucida Console" panose="020B0609040504020204" pitchFamily="49" charset="0"/>
                        </a:rPr>
                        <a:t>web/lists(guid'402cd788-9c5c-4931-92d6-09f18efb368c')</a:t>
                      </a:r>
                    </a:p>
                  </a:txBody>
                  <a:tcPr marL="93133" marR="93133"/>
                </a:tc>
                <a:extLst>
                  <a:ext uri="{0D108BD9-81ED-4DB2-BD59-A6C34878D82A}">
                    <a16:rowId xmlns:a16="http://schemas.microsoft.com/office/drawing/2014/main" val="10004"/>
                  </a:ext>
                </a:extLst>
              </a:tr>
              <a:tr h="370840">
                <a:tc>
                  <a:txBody>
                    <a:bodyPr/>
                    <a:lstStyle/>
                    <a:p>
                      <a:r>
                        <a:rPr lang="en-US" sz="1600" dirty="0"/>
                        <a:t>List by Title</a:t>
                      </a:r>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latin typeface="Lucida Console" panose="020B0609040504020204" pitchFamily="49" charset="0"/>
                        </a:rPr>
                        <a:t>web/lists/</a:t>
                      </a:r>
                      <a:r>
                        <a:rPr lang="en-US" sz="1400" b="1" dirty="0" err="1">
                          <a:latin typeface="Lucida Console" panose="020B0609040504020204" pitchFamily="49" charset="0"/>
                        </a:rPr>
                        <a:t>getByTitle</a:t>
                      </a:r>
                      <a:r>
                        <a:rPr lang="en-US" sz="1400" b="1" dirty="0">
                          <a:latin typeface="Lucida Console" panose="020B0609040504020204" pitchFamily="49" charset="0"/>
                        </a:rPr>
                        <a:t>('Customers')</a:t>
                      </a:r>
                    </a:p>
                  </a:txBody>
                  <a:tcPr marL="93133" marR="93133"/>
                </a:tc>
                <a:extLst>
                  <a:ext uri="{0D108BD9-81ED-4DB2-BD59-A6C34878D82A}">
                    <a16:rowId xmlns:a16="http://schemas.microsoft.com/office/drawing/2014/main" val="10005"/>
                  </a:ext>
                </a:extLst>
              </a:tr>
              <a:tr h="370840">
                <a:tc>
                  <a:txBody>
                    <a:bodyPr/>
                    <a:lstStyle/>
                    <a:p>
                      <a:r>
                        <a:rPr lang="en-US" sz="1600" dirty="0"/>
                        <a:t>List property</a:t>
                      </a:r>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latin typeface="Lucida Console" panose="020B0609040504020204" pitchFamily="49" charset="0"/>
                        </a:rPr>
                        <a:t>web/lists/</a:t>
                      </a:r>
                      <a:r>
                        <a:rPr lang="en-US" sz="1400" b="1" dirty="0" err="1">
                          <a:latin typeface="Lucida Console" panose="020B0609040504020204" pitchFamily="49" charset="0"/>
                        </a:rPr>
                        <a:t>getByTitle</a:t>
                      </a:r>
                      <a:r>
                        <a:rPr lang="en-US" sz="1400" b="1" dirty="0">
                          <a:latin typeface="Lucida Console" panose="020B0609040504020204" pitchFamily="49" charset="0"/>
                        </a:rPr>
                        <a:t>('Customers')/Title</a:t>
                      </a:r>
                    </a:p>
                  </a:txBody>
                  <a:tcPr marL="93133" marR="93133"/>
                </a:tc>
                <a:extLst>
                  <a:ext uri="{0D108BD9-81ED-4DB2-BD59-A6C34878D82A}">
                    <a16:rowId xmlns:a16="http://schemas.microsoft.com/office/drawing/2014/main" val="10006"/>
                  </a:ext>
                </a:extLst>
              </a:tr>
              <a:tr h="370840">
                <a:tc>
                  <a:txBody>
                    <a:bodyPr/>
                    <a:lstStyle/>
                    <a:p>
                      <a:r>
                        <a:rPr lang="en-US" sz="1600" dirty="0"/>
                        <a:t>List items collection</a:t>
                      </a:r>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latin typeface="Lucida Console" panose="020B0609040504020204" pitchFamily="49" charset="0"/>
                        </a:rPr>
                        <a:t>web/lists/</a:t>
                      </a:r>
                      <a:r>
                        <a:rPr lang="en-US" sz="1400" b="1" dirty="0" err="1">
                          <a:latin typeface="Lucida Console" panose="020B0609040504020204" pitchFamily="49" charset="0"/>
                        </a:rPr>
                        <a:t>getByTitle</a:t>
                      </a:r>
                      <a:r>
                        <a:rPr lang="en-US" sz="1400" b="1" dirty="0">
                          <a:latin typeface="Lucida Console" panose="020B0609040504020204" pitchFamily="49" charset="0"/>
                        </a:rPr>
                        <a:t>('Customers')/items</a:t>
                      </a:r>
                    </a:p>
                  </a:txBody>
                  <a:tcPr marL="93133" marR="93133"/>
                </a:tc>
                <a:extLst>
                  <a:ext uri="{0D108BD9-81ED-4DB2-BD59-A6C34878D82A}">
                    <a16:rowId xmlns:a16="http://schemas.microsoft.com/office/drawing/2014/main" val="10007"/>
                  </a:ext>
                </a:extLst>
              </a:tr>
              <a:tr h="370840">
                <a:tc>
                  <a:txBody>
                    <a:bodyPr/>
                    <a:lstStyle/>
                    <a:p>
                      <a:r>
                        <a:rPr lang="en-US" sz="1600" dirty="0"/>
                        <a:t>List item</a:t>
                      </a:r>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latin typeface="Lucida Console" panose="020B0609040504020204" pitchFamily="49" charset="0"/>
                        </a:rPr>
                        <a:t>web/lists/</a:t>
                      </a:r>
                      <a:r>
                        <a:rPr lang="en-US" sz="1400" b="1" dirty="0" err="1">
                          <a:latin typeface="Lucida Console" panose="020B0609040504020204" pitchFamily="49" charset="0"/>
                        </a:rPr>
                        <a:t>getByTitle</a:t>
                      </a:r>
                      <a:r>
                        <a:rPr lang="en-US" sz="1400" b="1" dirty="0">
                          <a:latin typeface="Lucida Console" panose="020B0609040504020204" pitchFamily="49" charset="0"/>
                        </a:rPr>
                        <a:t>('Customers')/items(1)</a:t>
                      </a:r>
                    </a:p>
                  </a:txBody>
                  <a:tcPr marL="93133" marR="93133"/>
                </a:tc>
                <a:extLst>
                  <a:ext uri="{0D108BD9-81ED-4DB2-BD59-A6C34878D82A}">
                    <a16:rowId xmlns:a16="http://schemas.microsoft.com/office/drawing/2014/main" val="10008"/>
                  </a:ext>
                </a:extLst>
              </a:tr>
              <a:tr h="370840">
                <a:tc>
                  <a:txBody>
                    <a:bodyPr/>
                    <a:lstStyle/>
                    <a:p>
                      <a:r>
                        <a:rPr lang="en-US" sz="1600" dirty="0"/>
                        <a:t>List item property</a:t>
                      </a:r>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latin typeface="Lucida Console" panose="020B0609040504020204" pitchFamily="49" charset="0"/>
                        </a:rPr>
                        <a:t>web/lists/</a:t>
                      </a:r>
                      <a:r>
                        <a:rPr lang="en-US" sz="1400" b="1" dirty="0" err="1">
                          <a:latin typeface="Lucida Console" panose="020B0609040504020204" pitchFamily="49" charset="0"/>
                        </a:rPr>
                        <a:t>getByTitle</a:t>
                      </a:r>
                      <a:r>
                        <a:rPr lang="en-US" sz="1400" b="1" dirty="0">
                          <a:latin typeface="Lucida Console" panose="020B0609040504020204" pitchFamily="49" charset="0"/>
                        </a:rPr>
                        <a:t>('Customers')/items(1)/FirstName</a:t>
                      </a:r>
                    </a:p>
                  </a:txBody>
                  <a:tcPr marL="93133" marR="93133"/>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65862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ODATA Formats and the Accept Header</a:t>
            </a:r>
          </a:p>
        </p:txBody>
      </p:sp>
      <p:sp>
        <p:nvSpPr>
          <p:cNvPr id="3" name="Content Placeholder 2"/>
          <p:cNvSpPr>
            <a:spLocks noGrp="1"/>
          </p:cNvSpPr>
          <p:nvPr>
            <p:ph idx="1"/>
          </p:nvPr>
        </p:nvSpPr>
        <p:spPr/>
        <p:txBody>
          <a:bodyPr/>
          <a:lstStyle/>
          <a:p>
            <a:r>
              <a:rPr lang="en-US" dirty="0"/>
              <a:t>Verbose (aka Full Metadata)</a:t>
            </a:r>
          </a:p>
          <a:p>
            <a:pPr marL="347662" lvl="1" indent="0">
              <a:buNone/>
            </a:pPr>
            <a:r>
              <a:rPr lang="en-US" sz="2000" dirty="0">
                <a:solidFill>
                  <a:srgbClr val="74001E"/>
                </a:solidFill>
                <a:latin typeface="Lucida Console" panose="020B0609040504020204" pitchFamily="49" charset="0"/>
              </a:rPr>
              <a:t>accept: application/</a:t>
            </a:r>
            <a:r>
              <a:rPr lang="en-US" sz="2000" dirty="0" err="1">
                <a:solidFill>
                  <a:srgbClr val="74001E"/>
                </a:solidFill>
                <a:latin typeface="Lucida Console" panose="020B0609040504020204" pitchFamily="49" charset="0"/>
              </a:rPr>
              <a:t>json</a:t>
            </a:r>
            <a:r>
              <a:rPr lang="en-US" sz="2000" dirty="0">
                <a:solidFill>
                  <a:srgbClr val="74001E"/>
                </a:solidFill>
                <a:latin typeface="Lucida Console" panose="020B0609040504020204" pitchFamily="49" charset="0"/>
              </a:rPr>
              <a:t>; </a:t>
            </a:r>
            <a:r>
              <a:rPr lang="en-US" sz="2000" dirty="0" err="1">
                <a:solidFill>
                  <a:srgbClr val="74001E"/>
                </a:solidFill>
                <a:latin typeface="Lucida Console" panose="020B0609040504020204" pitchFamily="49" charset="0"/>
              </a:rPr>
              <a:t>odata</a:t>
            </a:r>
            <a:r>
              <a:rPr lang="en-US" sz="2000" dirty="0">
                <a:solidFill>
                  <a:srgbClr val="74001E"/>
                </a:solidFill>
                <a:latin typeface="Lucida Console" panose="020B0609040504020204" pitchFamily="49" charset="0"/>
              </a:rPr>
              <a:t>=verbose</a:t>
            </a:r>
            <a:br>
              <a:rPr lang="en-US" sz="2000" dirty="0">
                <a:latin typeface="Lucida Console" panose="020B0609040504020204" pitchFamily="49" charset="0"/>
              </a:rPr>
            </a:br>
            <a:endParaRPr lang="en-US" sz="2000" dirty="0">
              <a:latin typeface="Lucida Console" panose="020B0609040504020204" pitchFamily="49" charset="0"/>
            </a:endParaRPr>
          </a:p>
          <a:p>
            <a:pPr>
              <a:lnSpc>
                <a:spcPct val="150000"/>
              </a:lnSpc>
            </a:pPr>
            <a:r>
              <a:rPr lang="en-US" dirty="0"/>
              <a:t>Minimal Metadata</a:t>
            </a:r>
          </a:p>
          <a:p>
            <a:pPr marL="347662" lvl="1" indent="0">
              <a:buNone/>
            </a:pPr>
            <a:r>
              <a:rPr lang="en-US" sz="2000" dirty="0">
                <a:solidFill>
                  <a:srgbClr val="74001E"/>
                </a:solidFill>
                <a:latin typeface="Lucida Console" panose="020B0609040504020204" pitchFamily="49" charset="0"/>
              </a:rPr>
              <a:t>accept: application/</a:t>
            </a:r>
            <a:r>
              <a:rPr lang="en-US" sz="2000" dirty="0" err="1">
                <a:solidFill>
                  <a:srgbClr val="74001E"/>
                </a:solidFill>
                <a:latin typeface="Lucida Console" panose="020B0609040504020204" pitchFamily="49" charset="0"/>
              </a:rPr>
              <a:t>json</a:t>
            </a:r>
            <a:r>
              <a:rPr lang="en-US" sz="2000" dirty="0">
                <a:solidFill>
                  <a:srgbClr val="74001E"/>
                </a:solidFill>
                <a:latin typeface="Lucida Console" panose="020B0609040504020204" pitchFamily="49" charset="0"/>
              </a:rPr>
              <a:t>; </a:t>
            </a:r>
            <a:r>
              <a:rPr lang="en-US" sz="2000" dirty="0" err="1">
                <a:solidFill>
                  <a:srgbClr val="74001E"/>
                </a:solidFill>
                <a:latin typeface="Lucida Console" panose="020B0609040504020204" pitchFamily="49" charset="0"/>
              </a:rPr>
              <a:t>odata</a:t>
            </a:r>
            <a:r>
              <a:rPr lang="en-US" sz="2000" dirty="0">
                <a:solidFill>
                  <a:srgbClr val="74001E"/>
                </a:solidFill>
                <a:latin typeface="Lucida Console" panose="020B0609040504020204" pitchFamily="49" charset="0"/>
              </a:rPr>
              <a:t>=</a:t>
            </a:r>
            <a:r>
              <a:rPr lang="en-US" sz="2000" dirty="0" err="1">
                <a:solidFill>
                  <a:srgbClr val="74001E"/>
                </a:solidFill>
                <a:latin typeface="Lucida Console" panose="020B0609040504020204" pitchFamily="49" charset="0"/>
              </a:rPr>
              <a:t>minimalmetadata</a:t>
            </a:r>
            <a:endParaRPr lang="en-US" sz="2000" dirty="0">
              <a:solidFill>
                <a:srgbClr val="74001E"/>
              </a:solidFill>
              <a:latin typeface="Lucida Console" panose="020B0609040504020204" pitchFamily="49" charset="0"/>
            </a:endParaRPr>
          </a:p>
          <a:p>
            <a:pPr marL="347662" lvl="1" indent="0">
              <a:buNone/>
            </a:pPr>
            <a:r>
              <a:rPr lang="en-US" sz="2000" dirty="0">
                <a:solidFill>
                  <a:srgbClr val="74001E"/>
                </a:solidFill>
                <a:latin typeface="Lucida Console" panose="020B0609040504020204" pitchFamily="49" charset="0"/>
              </a:rPr>
              <a:t>accept: application/</a:t>
            </a:r>
            <a:r>
              <a:rPr lang="en-US" sz="2000" dirty="0" err="1">
                <a:solidFill>
                  <a:srgbClr val="74001E"/>
                </a:solidFill>
                <a:latin typeface="Lucida Console" panose="020B0609040504020204" pitchFamily="49" charset="0"/>
              </a:rPr>
              <a:t>json</a:t>
            </a:r>
            <a:br>
              <a:rPr lang="en-US" sz="2000" dirty="0">
                <a:latin typeface="Lucida Console" panose="020B0609040504020204" pitchFamily="49" charset="0"/>
              </a:rPr>
            </a:br>
            <a:endParaRPr lang="en-US" sz="2000" dirty="0">
              <a:latin typeface="Lucida Console" panose="020B0609040504020204" pitchFamily="49" charset="0"/>
            </a:endParaRPr>
          </a:p>
          <a:p>
            <a:pPr>
              <a:lnSpc>
                <a:spcPct val="150000"/>
              </a:lnSpc>
            </a:pPr>
            <a:r>
              <a:rPr lang="en-US" dirty="0"/>
              <a:t>No Metadata</a:t>
            </a:r>
          </a:p>
          <a:p>
            <a:pPr marL="347662" lvl="1" indent="0">
              <a:buNone/>
            </a:pPr>
            <a:r>
              <a:rPr lang="en-US" sz="2000" dirty="0">
                <a:solidFill>
                  <a:srgbClr val="74001E"/>
                </a:solidFill>
                <a:latin typeface="Lucida Console" panose="020B0609040504020204" pitchFamily="49" charset="0"/>
              </a:rPr>
              <a:t>accept: application/</a:t>
            </a:r>
            <a:r>
              <a:rPr lang="en-US" sz="2000" dirty="0" err="1">
                <a:solidFill>
                  <a:srgbClr val="74001E"/>
                </a:solidFill>
                <a:latin typeface="Lucida Console" panose="020B0609040504020204" pitchFamily="49" charset="0"/>
              </a:rPr>
              <a:t>json</a:t>
            </a:r>
            <a:r>
              <a:rPr lang="en-US" sz="2000" dirty="0">
                <a:solidFill>
                  <a:srgbClr val="74001E"/>
                </a:solidFill>
                <a:latin typeface="Lucida Console" panose="020B0609040504020204" pitchFamily="49" charset="0"/>
              </a:rPr>
              <a:t>; </a:t>
            </a:r>
            <a:r>
              <a:rPr lang="en-US" sz="2000" dirty="0" err="1">
                <a:solidFill>
                  <a:srgbClr val="74001E"/>
                </a:solidFill>
                <a:latin typeface="Lucida Console" panose="020B0609040504020204" pitchFamily="49" charset="0"/>
              </a:rPr>
              <a:t>odata</a:t>
            </a:r>
            <a:r>
              <a:rPr lang="en-US" sz="2000" dirty="0">
                <a:solidFill>
                  <a:srgbClr val="74001E"/>
                </a:solidFill>
                <a:latin typeface="Lucida Console" panose="020B0609040504020204" pitchFamily="49" charset="0"/>
              </a:rPr>
              <a:t>=</a:t>
            </a:r>
            <a:r>
              <a:rPr lang="en-US" sz="2000" dirty="0" err="1">
                <a:solidFill>
                  <a:srgbClr val="74001E"/>
                </a:solidFill>
                <a:latin typeface="Lucida Console" panose="020B0609040504020204" pitchFamily="49" charset="0"/>
              </a:rPr>
              <a:t>nometadata</a:t>
            </a:r>
            <a:endParaRPr lang="en-US" sz="2000" dirty="0">
              <a:solidFill>
                <a:srgbClr val="74001E"/>
              </a:solidFill>
              <a:latin typeface="Lucida Console" panose="020B0609040504020204" pitchFamily="49" charset="0"/>
            </a:endParaRPr>
          </a:p>
          <a:p>
            <a:endParaRPr lang="en-US" dirty="0"/>
          </a:p>
        </p:txBody>
      </p:sp>
    </p:spTree>
    <p:extLst>
      <p:ext uri="{BB962C8B-B14F-4D97-AF65-F5344CB8AC3E}">
        <p14:creationId xmlns:p14="http://schemas.microsoft.com/office/powerpoint/2010/main" val="1068798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7E4B-E83C-4A0E-A7A5-3DCD420922E9}"/>
              </a:ext>
            </a:extLst>
          </p:cNvPr>
          <p:cNvSpPr>
            <a:spLocks noGrp="1"/>
          </p:cNvSpPr>
          <p:nvPr>
            <p:ph type="title"/>
          </p:nvPr>
        </p:nvSpPr>
        <p:spPr/>
        <p:txBody>
          <a:bodyPr/>
          <a:lstStyle/>
          <a:p>
            <a:r>
              <a:rPr lang="en-US" sz="2600" dirty="0"/>
              <a:t>Passing </a:t>
            </a:r>
            <a:r>
              <a:rPr lang="en-US" sz="2600" dirty="0" err="1"/>
              <a:t>SPHttpClient</a:t>
            </a:r>
            <a:r>
              <a:rPr lang="en-US" sz="2600" dirty="0"/>
              <a:t> to the React Component</a:t>
            </a:r>
          </a:p>
        </p:txBody>
      </p:sp>
      <p:pic>
        <p:nvPicPr>
          <p:cNvPr id="4" name="Picture 3">
            <a:extLst>
              <a:ext uri="{FF2B5EF4-FFF2-40B4-BE49-F238E27FC236}">
                <a16:creationId xmlns:a16="http://schemas.microsoft.com/office/drawing/2014/main" id="{10DD4AAE-39B9-44DE-885F-D5D3692D0E09}"/>
              </a:ext>
            </a:extLst>
          </p:cNvPr>
          <p:cNvPicPr>
            <a:picLocks noChangeAspect="1"/>
          </p:cNvPicPr>
          <p:nvPr/>
        </p:nvPicPr>
        <p:blipFill>
          <a:blip r:embed="rId2"/>
          <a:stretch>
            <a:fillRect/>
          </a:stretch>
        </p:blipFill>
        <p:spPr>
          <a:xfrm>
            <a:off x="477917" y="1306115"/>
            <a:ext cx="4525804" cy="1578769"/>
          </a:xfrm>
          <a:prstGeom prst="rect">
            <a:avLst/>
          </a:prstGeom>
        </p:spPr>
      </p:pic>
      <p:pic>
        <p:nvPicPr>
          <p:cNvPr id="7" name="Picture 6">
            <a:extLst>
              <a:ext uri="{FF2B5EF4-FFF2-40B4-BE49-F238E27FC236}">
                <a16:creationId xmlns:a16="http://schemas.microsoft.com/office/drawing/2014/main" id="{214680EC-B2CA-4F67-9148-35908E602E3C}"/>
              </a:ext>
            </a:extLst>
          </p:cNvPr>
          <p:cNvPicPr>
            <a:picLocks noChangeAspect="1"/>
          </p:cNvPicPr>
          <p:nvPr/>
        </p:nvPicPr>
        <p:blipFill>
          <a:blip r:embed="rId3"/>
          <a:stretch>
            <a:fillRect/>
          </a:stretch>
        </p:blipFill>
        <p:spPr>
          <a:xfrm>
            <a:off x="477917" y="3124200"/>
            <a:ext cx="7051834" cy="2509838"/>
          </a:xfrm>
          <a:prstGeom prst="rect">
            <a:avLst/>
          </a:prstGeom>
        </p:spPr>
      </p:pic>
    </p:spTree>
    <p:extLst>
      <p:ext uri="{BB962C8B-B14F-4D97-AF65-F5344CB8AC3E}">
        <p14:creationId xmlns:p14="http://schemas.microsoft.com/office/powerpoint/2010/main" val="2250281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FB16-76F1-4AF5-9E2C-64DA5127DF2C}"/>
              </a:ext>
            </a:extLst>
          </p:cNvPr>
          <p:cNvSpPr>
            <a:spLocks noGrp="1"/>
          </p:cNvSpPr>
          <p:nvPr>
            <p:ph type="title"/>
          </p:nvPr>
        </p:nvSpPr>
        <p:spPr/>
        <p:txBody>
          <a:bodyPr/>
          <a:lstStyle/>
          <a:p>
            <a:r>
              <a:rPr lang="en-US" dirty="0"/>
              <a:t>Service Class using </a:t>
            </a:r>
            <a:r>
              <a:rPr lang="en-US" dirty="0" err="1"/>
              <a:t>SPHttpClient</a:t>
            </a:r>
            <a:endParaRPr lang="en-US" dirty="0"/>
          </a:p>
        </p:txBody>
      </p:sp>
      <p:pic>
        <p:nvPicPr>
          <p:cNvPr id="4" name="Picture 3">
            <a:extLst>
              <a:ext uri="{FF2B5EF4-FFF2-40B4-BE49-F238E27FC236}">
                <a16:creationId xmlns:a16="http://schemas.microsoft.com/office/drawing/2014/main" id="{30F21FFB-2713-4DFE-AA0A-489E98D22FDC}"/>
              </a:ext>
            </a:extLst>
          </p:cNvPr>
          <p:cNvPicPr>
            <a:picLocks noChangeAspect="1"/>
          </p:cNvPicPr>
          <p:nvPr/>
        </p:nvPicPr>
        <p:blipFill>
          <a:blip r:embed="rId2"/>
          <a:stretch>
            <a:fillRect/>
          </a:stretch>
        </p:blipFill>
        <p:spPr>
          <a:xfrm>
            <a:off x="381000" y="1143000"/>
            <a:ext cx="7129463" cy="5557613"/>
          </a:xfrm>
          <a:prstGeom prst="rect">
            <a:avLst/>
          </a:prstGeom>
        </p:spPr>
      </p:pic>
    </p:spTree>
    <p:extLst>
      <p:ext uri="{BB962C8B-B14F-4D97-AF65-F5344CB8AC3E}">
        <p14:creationId xmlns:p14="http://schemas.microsoft.com/office/powerpoint/2010/main" val="3097402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2E07-CFF5-4840-9EAB-998F52EE2F04}"/>
              </a:ext>
            </a:extLst>
          </p:cNvPr>
          <p:cNvSpPr>
            <a:spLocks noGrp="1"/>
          </p:cNvSpPr>
          <p:nvPr>
            <p:ph type="title"/>
          </p:nvPr>
        </p:nvSpPr>
        <p:spPr/>
        <p:txBody>
          <a:bodyPr/>
          <a:lstStyle/>
          <a:p>
            <a:r>
              <a:rPr lang="en-US" dirty="0"/>
              <a:t>Calling </a:t>
            </a:r>
            <a:r>
              <a:rPr lang="en-US" dirty="0" err="1"/>
              <a:t>SPHttpClient.get</a:t>
            </a:r>
            <a:endParaRPr lang="en-US" dirty="0"/>
          </a:p>
        </p:txBody>
      </p:sp>
      <p:pic>
        <p:nvPicPr>
          <p:cNvPr id="3" name="Picture 2">
            <a:extLst>
              <a:ext uri="{FF2B5EF4-FFF2-40B4-BE49-F238E27FC236}">
                <a16:creationId xmlns:a16="http://schemas.microsoft.com/office/drawing/2014/main" id="{F59DF0DC-D29B-4D76-9A72-6BCAA46AABE0}"/>
              </a:ext>
            </a:extLst>
          </p:cNvPr>
          <p:cNvPicPr>
            <a:picLocks noChangeAspect="1"/>
          </p:cNvPicPr>
          <p:nvPr/>
        </p:nvPicPr>
        <p:blipFill rotWithShape="1">
          <a:blip r:embed="rId2"/>
          <a:srcRect l="1069" t="34277" r="10220"/>
          <a:stretch/>
        </p:blipFill>
        <p:spPr>
          <a:xfrm>
            <a:off x="457200" y="1224102"/>
            <a:ext cx="5108027" cy="2950017"/>
          </a:xfrm>
          <a:prstGeom prst="rect">
            <a:avLst/>
          </a:prstGeom>
        </p:spPr>
      </p:pic>
      <p:pic>
        <p:nvPicPr>
          <p:cNvPr id="4" name="Picture 3">
            <a:extLst>
              <a:ext uri="{FF2B5EF4-FFF2-40B4-BE49-F238E27FC236}">
                <a16:creationId xmlns:a16="http://schemas.microsoft.com/office/drawing/2014/main" id="{EA14B826-1D11-460A-9F0C-B54CB0914176}"/>
              </a:ext>
            </a:extLst>
          </p:cNvPr>
          <p:cNvPicPr>
            <a:picLocks noChangeAspect="1"/>
          </p:cNvPicPr>
          <p:nvPr/>
        </p:nvPicPr>
        <p:blipFill>
          <a:blip r:embed="rId3"/>
          <a:stretch>
            <a:fillRect/>
          </a:stretch>
        </p:blipFill>
        <p:spPr>
          <a:xfrm>
            <a:off x="493336" y="4343400"/>
            <a:ext cx="6528816" cy="2234565"/>
          </a:xfrm>
          <a:prstGeom prst="rect">
            <a:avLst/>
          </a:prstGeom>
        </p:spPr>
      </p:pic>
    </p:spTree>
    <p:extLst>
      <p:ext uri="{BB962C8B-B14F-4D97-AF65-F5344CB8AC3E}">
        <p14:creationId xmlns:p14="http://schemas.microsoft.com/office/powerpoint/2010/main" val="678907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Designing and Developing React Web Parts</a:t>
            </a:r>
          </a:p>
          <a:p>
            <a:pPr lvl="0">
              <a:buFont typeface="Wingdings" panose="05000000000000000000" pitchFamily="2" charset="2"/>
              <a:buChar char="ü"/>
            </a:pPr>
            <a:r>
              <a:rPr lang="en-US" sz="2400" dirty="0"/>
              <a:t>Web Part Properties versus React Component State</a:t>
            </a:r>
          </a:p>
          <a:p>
            <a:pPr lvl="0">
              <a:buFont typeface="Wingdings" panose="05000000000000000000" pitchFamily="2" charset="2"/>
              <a:buChar char="ü"/>
            </a:pPr>
            <a:r>
              <a:rPr lang="en-US" sz="2400" dirty="0"/>
              <a:t>Leveraging the Office UI Fabric React Library</a:t>
            </a:r>
          </a:p>
          <a:p>
            <a:pPr lvl="0">
              <a:buFont typeface="Wingdings" panose="05000000000000000000" pitchFamily="2" charset="2"/>
              <a:buChar char="ü"/>
            </a:pPr>
            <a:r>
              <a:rPr lang="en-US" sz="2400" dirty="0"/>
              <a:t>Developing Web Parts using the SharePoint REST API</a:t>
            </a:r>
          </a:p>
          <a:p>
            <a:pPr lvl="0">
              <a:buFont typeface="Wingdings" panose="05000000000000000000" pitchFamily="2" charset="2"/>
              <a:buChar char="Ø"/>
            </a:pPr>
            <a:r>
              <a:rPr lang="en-US" sz="2400" dirty="0"/>
              <a:t>Designing Web Parts to Manage SharePoint Lists</a:t>
            </a:r>
          </a:p>
        </p:txBody>
      </p:sp>
    </p:spTree>
    <p:extLst>
      <p:ext uri="{BB962C8B-B14F-4D97-AF65-F5344CB8AC3E}">
        <p14:creationId xmlns:p14="http://schemas.microsoft.com/office/powerpoint/2010/main" val="353132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110F-29AB-4CE8-8783-6887263B1048}"/>
              </a:ext>
            </a:extLst>
          </p:cNvPr>
          <p:cNvSpPr>
            <a:spLocks noGrp="1"/>
          </p:cNvSpPr>
          <p:nvPr>
            <p:ph type="title"/>
          </p:nvPr>
        </p:nvSpPr>
        <p:spPr/>
        <p:txBody>
          <a:bodyPr/>
          <a:lstStyle/>
          <a:p>
            <a:r>
              <a:rPr lang="en-US" dirty="0"/>
              <a:t>React Webpart Architecture</a:t>
            </a:r>
          </a:p>
        </p:txBody>
      </p:sp>
      <p:grpSp>
        <p:nvGrpSpPr>
          <p:cNvPr id="11" name="Group 10">
            <a:extLst>
              <a:ext uri="{FF2B5EF4-FFF2-40B4-BE49-F238E27FC236}">
                <a16:creationId xmlns:a16="http://schemas.microsoft.com/office/drawing/2014/main" id="{6C73B679-7B93-4379-AA79-C07DD40D9D47}"/>
              </a:ext>
            </a:extLst>
          </p:cNvPr>
          <p:cNvGrpSpPr/>
          <p:nvPr/>
        </p:nvGrpSpPr>
        <p:grpSpPr>
          <a:xfrm>
            <a:off x="144318" y="1096327"/>
            <a:ext cx="6432709" cy="5384126"/>
            <a:chOff x="144318" y="1096327"/>
            <a:chExt cx="6432709" cy="5384126"/>
          </a:xfrm>
        </p:grpSpPr>
        <p:pic>
          <p:nvPicPr>
            <p:cNvPr id="3" name="Picture 2">
              <a:extLst>
                <a:ext uri="{FF2B5EF4-FFF2-40B4-BE49-F238E27FC236}">
                  <a16:creationId xmlns:a16="http://schemas.microsoft.com/office/drawing/2014/main" id="{6DB1CC26-C226-45FF-9D5F-E40641262924}"/>
                </a:ext>
              </a:extLst>
            </p:cNvPr>
            <p:cNvPicPr>
              <a:picLocks noChangeAspect="1"/>
            </p:cNvPicPr>
            <p:nvPr/>
          </p:nvPicPr>
          <p:blipFill>
            <a:blip r:embed="rId2"/>
            <a:stretch>
              <a:fillRect/>
            </a:stretch>
          </p:blipFill>
          <p:spPr>
            <a:xfrm>
              <a:off x="144318" y="1096327"/>
              <a:ext cx="6432709" cy="1312545"/>
            </a:xfrm>
            <a:prstGeom prst="rect">
              <a:avLst/>
            </a:prstGeom>
          </p:spPr>
        </p:pic>
        <p:sp>
          <p:nvSpPr>
            <p:cNvPr id="6" name="Rectangle: Rounded Corners 5">
              <a:extLst>
                <a:ext uri="{FF2B5EF4-FFF2-40B4-BE49-F238E27FC236}">
                  <a16:creationId xmlns:a16="http://schemas.microsoft.com/office/drawing/2014/main" id="{56FF06CD-DCEB-4AA3-A8D6-BD0E016F7B31}"/>
                </a:ext>
              </a:extLst>
            </p:cNvPr>
            <p:cNvSpPr/>
            <p:nvPr/>
          </p:nvSpPr>
          <p:spPr>
            <a:xfrm>
              <a:off x="665848" y="5108853"/>
              <a:ext cx="2445544" cy="1371600"/>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Webpart class instance</a:t>
              </a:r>
            </a:p>
          </p:txBody>
        </p:sp>
      </p:grpSp>
      <p:grpSp>
        <p:nvGrpSpPr>
          <p:cNvPr id="13" name="Group 12">
            <a:extLst>
              <a:ext uri="{FF2B5EF4-FFF2-40B4-BE49-F238E27FC236}">
                <a16:creationId xmlns:a16="http://schemas.microsoft.com/office/drawing/2014/main" id="{5C0CA47B-A053-4EC5-B873-A7284B62AB39}"/>
              </a:ext>
            </a:extLst>
          </p:cNvPr>
          <p:cNvGrpSpPr/>
          <p:nvPr/>
        </p:nvGrpSpPr>
        <p:grpSpPr>
          <a:xfrm>
            <a:off x="3546764" y="3092221"/>
            <a:ext cx="5312093" cy="3388272"/>
            <a:chOff x="3546764" y="3092221"/>
            <a:chExt cx="5312093" cy="3388272"/>
          </a:xfrm>
        </p:grpSpPr>
        <p:pic>
          <p:nvPicPr>
            <p:cNvPr id="5" name="Picture 4">
              <a:extLst>
                <a:ext uri="{FF2B5EF4-FFF2-40B4-BE49-F238E27FC236}">
                  <a16:creationId xmlns:a16="http://schemas.microsoft.com/office/drawing/2014/main" id="{1FEA57AB-60DC-48A0-A023-AB8796B81CBD}"/>
                </a:ext>
              </a:extLst>
            </p:cNvPr>
            <p:cNvPicPr>
              <a:picLocks noChangeAspect="1"/>
            </p:cNvPicPr>
            <p:nvPr/>
          </p:nvPicPr>
          <p:blipFill>
            <a:blip r:embed="rId3"/>
            <a:stretch>
              <a:fillRect/>
            </a:stretch>
          </p:blipFill>
          <p:spPr>
            <a:xfrm>
              <a:off x="3546764" y="3092221"/>
              <a:ext cx="5312093" cy="1795463"/>
            </a:xfrm>
            <a:prstGeom prst="rect">
              <a:avLst/>
            </a:prstGeom>
          </p:spPr>
        </p:pic>
        <p:sp>
          <p:nvSpPr>
            <p:cNvPr id="7" name="Rectangle: Rounded Corners 6">
              <a:extLst>
                <a:ext uri="{FF2B5EF4-FFF2-40B4-BE49-F238E27FC236}">
                  <a16:creationId xmlns:a16="http://schemas.microsoft.com/office/drawing/2014/main" id="{843CA8B0-DE38-414B-A078-75849A0E3FEF}"/>
                </a:ext>
              </a:extLst>
            </p:cNvPr>
            <p:cNvSpPr/>
            <p:nvPr/>
          </p:nvSpPr>
          <p:spPr>
            <a:xfrm>
              <a:off x="5791200" y="5206974"/>
              <a:ext cx="2577992" cy="1273519"/>
            </a:xfrm>
            <a:prstGeom prst="roundRect">
              <a:avLst/>
            </a:prstGeom>
            <a:solidFill>
              <a:schemeClr val="accent5">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React component instance</a:t>
              </a:r>
            </a:p>
          </p:txBody>
        </p:sp>
      </p:grpSp>
      <p:grpSp>
        <p:nvGrpSpPr>
          <p:cNvPr id="12" name="Group 11">
            <a:extLst>
              <a:ext uri="{FF2B5EF4-FFF2-40B4-BE49-F238E27FC236}">
                <a16:creationId xmlns:a16="http://schemas.microsoft.com/office/drawing/2014/main" id="{C58FC7FA-5C04-49B3-80B9-76CB99C3DC68}"/>
              </a:ext>
            </a:extLst>
          </p:cNvPr>
          <p:cNvGrpSpPr/>
          <p:nvPr/>
        </p:nvGrpSpPr>
        <p:grpSpPr>
          <a:xfrm>
            <a:off x="3031729" y="2471940"/>
            <a:ext cx="2960579" cy="3768523"/>
            <a:chOff x="3031729" y="2471940"/>
            <a:chExt cx="2960579" cy="3768523"/>
          </a:xfrm>
        </p:grpSpPr>
        <p:pic>
          <p:nvPicPr>
            <p:cNvPr id="4" name="Picture 3">
              <a:extLst>
                <a:ext uri="{FF2B5EF4-FFF2-40B4-BE49-F238E27FC236}">
                  <a16:creationId xmlns:a16="http://schemas.microsoft.com/office/drawing/2014/main" id="{C3CFE752-FEB9-4B78-8C3D-AA01383675DE}"/>
                </a:ext>
              </a:extLst>
            </p:cNvPr>
            <p:cNvPicPr>
              <a:picLocks noChangeAspect="1"/>
            </p:cNvPicPr>
            <p:nvPr/>
          </p:nvPicPr>
          <p:blipFill>
            <a:blip r:embed="rId4"/>
            <a:stretch>
              <a:fillRect/>
            </a:stretch>
          </p:blipFill>
          <p:spPr>
            <a:xfrm>
              <a:off x="3546764" y="2471940"/>
              <a:ext cx="2445544" cy="557213"/>
            </a:xfrm>
            <a:prstGeom prst="rect">
              <a:avLst/>
            </a:prstGeom>
          </p:spPr>
        </p:pic>
        <p:grpSp>
          <p:nvGrpSpPr>
            <p:cNvPr id="10" name="Group 9">
              <a:extLst>
                <a:ext uri="{FF2B5EF4-FFF2-40B4-BE49-F238E27FC236}">
                  <a16:creationId xmlns:a16="http://schemas.microsoft.com/office/drawing/2014/main" id="{2AD30240-6BB4-41A0-86CD-3CC5BF8600F3}"/>
                </a:ext>
              </a:extLst>
            </p:cNvPr>
            <p:cNvGrpSpPr/>
            <p:nvPr/>
          </p:nvGrpSpPr>
          <p:grpSpPr>
            <a:xfrm>
              <a:off x="3031729" y="5461898"/>
              <a:ext cx="2667000" cy="778565"/>
              <a:chOff x="3031729" y="5461898"/>
              <a:chExt cx="2667000" cy="778565"/>
            </a:xfrm>
          </p:grpSpPr>
          <p:sp>
            <p:nvSpPr>
              <p:cNvPr id="8" name="Arrow: Right 7">
                <a:extLst>
                  <a:ext uri="{FF2B5EF4-FFF2-40B4-BE49-F238E27FC236}">
                    <a16:creationId xmlns:a16="http://schemas.microsoft.com/office/drawing/2014/main" id="{EB78885C-EB62-4BC6-B866-01A82C92B6B1}"/>
                  </a:ext>
                </a:extLst>
              </p:cNvPr>
              <p:cNvSpPr/>
              <p:nvPr/>
            </p:nvSpPr>
            <p:spPr>
              <a:xfrm>
                <a:off x="3031729" y="5461898"/>
                <a:ext cx="2667000" cy="778565"/>
              </a:xfrm>
              <a:prstGeom prst="rightArrow">
                <a:avLst>
                  <a:gd name="adj1" fmla="val 66364"/>
                  <a:gd name="adj2" fmla="val 50000"/>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2">
                        <a:lumMod val="90000"/>
                        <a:lumOff val="10000"/>
                      </a:schemeClr>
                    </a:solidFill>
                  </a:rPr>
                  <a:t>React.CreateElement</a:t>
                </a:r>
                <a:endParaRPr lang="en-US" sz="1400" dirty="0">
                  <a:solidFill>
                    <a:schemeClr val="tx2">
                      <a:lumMod val="90000"/>
                      <a:lumOff val="10000"/>
                    </a:schemeClr>
                  </a:solidFill>
                </a:endParaRPr>
              </a:p>
              <a:p>
                <a:pPr algn="ctr"/>
                <a:endParaRPr lang="en-US" sz="1400" dirty="0">
                  <a:solidFill>
                    <a:schemeClr val="tx2">
                      <a:lumMod val="90000"/>
                      <a:lumOff val="10000"/>
                    </a:schemeClr>
                  </a:solidFill>
                </a:endParaRPr>
              </a:p>
            </p:txBody>
          </p:sp>
          <p:sp>
            <p:nvSpPr>
              <p:cNvPr id="9" name="Rectangle: Rounded Corners 8">
                <a:extLst>
                  <a:ext uri="{FF2B5EF4-FFF2-40B4-BE49-F238E27FC236}">
                    <a16:creationId xmlns:a16="http://schemas.microsoft.com/office/drawing/2014/main" id="{C9512080-F82D-4FBF-B5E5-376BE398A4DB}"/>
                  </a:ext>
                </a:extLst>
              </p:cNvPr>
              <p:cNvSpPr/>
              <p:nvPr/>
            </p:nvSpPr>
            <p:spPr>
              <a:xfrm>
                <a:off x="3657600" y="5946603"/>
                <a:ext cx="1066800" cy="293860"/>
              </a:xfrm>
              <a:prstGeom prst="roundRect">
                <a:avLst/>
              </a:prstGeom>
              <a:solidFill>
                <a:schemeClr val="accent1"/>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description</a:t>
                </a:r>
              </a:p>
            </p:txBody>
          </p:sp>
        </p:grpSp>
      </p:grpSp>
    </p:spTree>
    <p:extLst>
      <p:ext uri="{BB962C8B-B14F-4D97-AF65-F5344CB8AC3E}">
        <p14:creationId xmlns:p14="http://schemas.microsoft.com/office/powerpoint/2010/main" val="211539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02E5-862D-48F7-86D7-191BBAAF89CB}"/>
              </a:ext>
            </a:extLst>
          </p:cNvPr>
          <p:cNvSpPr>
            <a:spLocks noGrp="1"/>
          </p:cNvSpPr>
          <p:nvPr>
            <p:ph type="title"/>
          </p:nvPr>
        </p:nvSpPr>
        <p:spPr/>
        <p:txBody>
          <a:bodyPr/>
          <a:lstStyle/>
          <a:p>
            <a:r>
              <a:rPr lang="en-US" sz="2700" dirty="0"/>
              <a:t>Reading Items from a SharePoint List</a:t>
            </a:r>
          </a:p>
        </p:txBody>
      </p:sp>
    </p:spTree>
    <p:extLst>
      <p:ext uri="{BB962C8B-B14F-4D97-AF65-F5344CB8AC3E}">
        <p14:creationId xmlns:p14="http://schemas.microsoft.com/office/powerpoint/2010/main" val="2742268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Designing and Developing React Web Parts</a:t>
            </a:r>
          </a:p>
          <a:p>
            <a:pPr lvl="0">
              <a:buFont typeface="Wingdings" panose="05000000000000000000" pitchFamily="2" charset="2"/>
              <a:buChar char="ü"/>
            </a:pPr>
            <a:r>
              <a:rPr lang="en-US" sz="2400" dirty="0"/>
              <a:t>Web Part Properties versus React Component State</a:t>
            </a:r>
          </a:p>
          <a:p>
            <a:pPr lvl="0">
              <a:buFont typeface="Wingdings" panose="05000000000000000000" pitchFamily="2" charset="2"/>
              <a:buChar char="ü"/>
            </a:pPr>
            <a:r>
              <a:rPr lang="en-US" sz="2400" dirty="0"/>
              <a:t>Leveraging the Office UI Fabric React Library</a:t>
            </a:r>
          </a:p>
          <a:p>
            <a:pPr lvl="0">
              <a:buFont typeface="Wingdings" panose="05000000000000000000" pitchFamily="2" charset="2"/>
              <a:buChar char="ü"/>
            </a:pPr>
            <a:r>
              <a:rPr lang="en-US" sz="2400" dirty="0"/>
              <a:t>Developing Web Parts using the SharePoint REST API</a:t>
            </a:r>
          </a:p>
          <a:p>
            <a:pPr lvl="0">
              <a:buFont typeface="Wingdings" panose="05000000000000000000" pitchFamily="2" charset="2"/>
              <a:buChar char="ü"/>
            </a:pPr>
            <a:r>
              <a:rPr lang="en-US" sz="2400" dirty="0"/>
              <a:t>Designing Web Parts to Manage SharePoint Lists</a:t>
            </a:r>
          </a:p>
        </p:txBody>
      </p:sp>
    </p:spTree>
    <p:extLst>
      <p:ext uri="{BB962C8B-B14F-4D97-AF65-F5344CB8AC3E}">
        <p14:creationId xmlns:p14="http://schemas.microsoft.com/office/powerpoint/2010/main" val="92240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5DE0-ABD3-4D0D-BE93-CB2A83DFE022}"/>
              </a:ext>
            </a:extLst>
          </p:cNvPr>
          <p:cNvSpPr>
            <a:spLocks noGrp="1"/>
          </p:cNvSpPr>
          <p:nvPr>
            <p:ph type="title"/>
          </p:nvPr>
        </p:nvSpPr>
        <p:spPr/>
        <p:txBody>
          <a:bodyPr/>
          <a:lstStyle/>
          <a:p>
            <a:r>
              <a:rPr lang="en-US" dirty="0"/>
              <a:t>React Webpart Styling</a:t>
            </a:r>
          </a:p>
        </p:txBody>
      </p:sp>
      <p:pic>
        <p:nvPicPr>
          <p:cNvPr id="3" name="Picture 2">
            <a:extLst>
              <a:ext uri="{FF2B5EF4-FFF2-40B4-BE49-F238E27FC236}">
                <a16:creationId xmlns:a16="http://schemas.microsoft.com/office/drawing/2014/main" id="{E0DC7FF7-4F70-42EC-AC54-A8529B3FF174}"/>
              </a:ext>
            </a:extLst>
          </p:cNvPr>
          <p:cNvPicPr>
            <a:picLocks noChangeAspect="1"/>
          </p:cNvPicPr>
          <p:nvPr/>
        </p:nvPicPr>
        <p:blipFill>
          <a:blip r:embed="rId2"/>
          <a:stretch>
            <a:fillRect/>
          </a:stretch>
        </p:blipFill>
        <p:spPr>
          <a:xfrm>
            <a:off x="409482" y="1216619"/>
            <a:ext cx="2428875" cy="2046732"/>
          </a:xfrm>
          <a:prstGeom prst="rect">
            <a:avLst/>
          </a:prstGeom>
        </p:spPr>
      </p:pic>
      <p:pic>
        <p:nvPicPr>
          <p:cNvPr id="4" name="Picture 3">
            <a:extLst>
              <a:ext uri="{FF2B5EF4-FFF2-40B4-BE49-F238E27FC236}">
                <a16:creationId xmlns:a16="http://schemas.microsoft.com/office/drawing/2014/main" id="{BA9C7986-3274-4055-BA67-26AD3E7205EE}"/>
              </a:ext>
            </a:extLst>
          </p:cNvPr>
          <p:cNvPicPr>
            <a:picLocks noChangeAspect="1"/>
          </p:cNvPicPr>
          <p:nvPr/>
        </p:nvPicPr>
        <p:blipFill>
          <a:blip r:embed="rId3"/>
          <a:stretch>
            <a:fillRect/>
          </a:stretch>
        </p:blipFill>
        <p:spPr>
          <a:xfrm>
            <a:off x="3057721" y="1600200"/>
            <a:ext cx="5686806" cy="3270885"/>
          </a:xfrm>
          <a:prstGeom prst="rect">
            <a:avLst/>
          </a:prstGeom>
        </p:spPr>
      </p:pic>
      <p:sp>
        <p:nvSpPr>
          <p:cNvPr id="5" name="Arrow: Right 4">
            <a:extLst>
              <a:ext uri="{FF2B5EF4-FFF2-40B4-BE49-F238E27FC236}">
                <a16:creationId xmlns:a16="http://schemas.microsoft.com/office/drawing/2014/main" id="{9079E371-022D-4ADC-8E52-66A47458FB2B}"/>
              </a:ext>
            </a:extLst>
          </p:cNvPr>
          <p:cNvSpPr/>
          <p:nvPr/>
        </p:nvSpPr>
        <p:spPr>
          <a:xfrm>
            <a:off x="2422721" y="2352687"/>
            <a:ext cx="762000" cy="342900"/>
          </a:xfrm>
          <a:prstGeom prst="rightArrow">
            <a:avLst/>
          </a:prstGeom>
          <a:solidFill>
            <a:schemeClr val="accent2">
              <a:lumMod val="20000"/>
              <a:lumOff val="8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061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Designing and Developing React Web Parts</a:t>
            </a:r>
          </a:p>
          <a:p>
            <a:pPr lvl="0">
              <a:buFont typeface="Wingdings" panose="05000000000000000000" pitchFamily="2" charset="2"/>
              <a:buChar char="Ø"/>
            </a:pPr>
            <a:r>
              <a:rPr lang="en-US" sz="2400" dirty="0"/>
              <a:t>Web Part Properties versus React Component State</a:t>
            </a:r>
          </a:p>
          <a:p>
            <a:pPr lvl="0"/>
            <a:r>
              <a:rPr lang="en-US" sz="2400" dirty="0"/>
              <a:t>Leveraging the Office UI Fabric React Library</a:t>
            </a:r>
          </a:p>
          <a:p>
            <a:pPr lvl="0"/>
            <a:r>
              <a:rPr lang="en-US" sz="2400" dirty="0"/>
              <a:t>Developing Web Parts using the SharePoint REST API</a:t>
            </a:r>
          </a:p>
        </p:txBody>
      </p:sp>
    </p:spTree>
    <p:extLst>
      <p:ext uri="{BB962C8B-B14F-4D97-AF65-F5344CB8AC3E}">
        <p14:creationId xmlns:p14="http://schemas.microsoft.com/office/powerpoint/2010/main" val="231415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CA7D-9B88-4616-8A37-80A5DFBDEA48}"/>
              </a:ext>
            </a:extLst>
          </p:cNvPr>
          <p:cNvSpPr>
            <a:spLocks noGrp="1"/>
          </p:cNvSpPr>
          <p:nvPr>
            <p:ph type="title"/>
          </p:nvPr>
        </p:nvSpPr>
        <p:spPr/>
        <p:txBody>
          <a:bodyPr/>
          <a:lstStyle/>
          <a:p>
            <a:r>
              <a:rPr lang="en-US" dirty="0"/>
              <a:t>Webpart Persistent Properties</a:t>
            </a:r>
          </a:p>
        </p:txBody>
      </p:sp>
      <p:sp>
        <p:nvSpPr>
          <p:cNvPr id="14" name="Content Placeholder 13">
            <a:extLst>
              <a:ext uri="{FF2B5EF4-FFF2-40B4-BE49-F238E27FC236}">
                <a16:creationId xmlns:a16="http://schemas.microsoft.com/office/drawing/2014/main" id="{1E362BC3-DD71-41AD-BC3B-37BBE168FB03}"/>
              </a:ext>
            </a:extLst>
          </p:cNvPr>
          <p:cNvSpPr>
            <a:spLocks noGrp="1"/>
          </p:cNvSpPr>
          <p:nvPr>
            <p:ph idx="1"/>
          </p:nvPr>
        </p:nvSpPr>
        <p:spPr/>
        <p:txBody>
          <a:bodyPr>
            <a:normAutofit/>
          </a:bodyPr>
          <a:lstStyle/>
          <a:p>
            <a:r>
              <a:rPr lang="en-US" sz="2000" dirty="0"/>
              <a:t>Persistent properties defined in webpart using interface</a:t>
            </a:r>
          </a:p>
          <a:p>
            <a:endParaRPr lang="en-US" sz="2000" dirty="0"/>
          </a:p>
          <a:p>
            <a:pPr lvl="1"/>
            <a:endParaRPr lang="en-US" sz="1600" dirty="0"/>
          </a:p>
          <a:p>
            <a:endParaRPr lang="en-US" sz="2000" dirty="0"/>
          </a:p>
          <a:p>
            <a:endParaRPr lang="en-US" sz="2000" dirty="0"/>
          </a:p>
          <a:p>
            <a:endParaRPr lang="en-US" sz="2000" dirty="0"/>
          </a:p>
          <a:p>
            <a:r>
              <a:rPr lang="en-US" sz="2000" dirty="0"/>
              <a:t>Property default values add to webpart manifest</a:t>
            </a:r>
          </a:p>
        </p:txBody>
      </p:sp>
      <p:pic>
        <p:nvPicPr>
          <p:cNvPr id="4" name="Picture 3">
            <a:extLst>
              <a:ext uri="{FF2B5EF4-FFF2-40B4-BE49-F238E27FC236}">
                <a16:creationId xmlns:a16="http://schemas.microsoft.com/office/drawing/2014/main" id="{07D7604A-849A-40C3-B49A-5667FB220AF6}"/>
              </a:ext>
            </a:extLst>
          </p:cNvPr>
          <p:cNvPicPr>
            <a:picLocks noChangeAspect="1"/>
          </p:cNvPicPr>
          <p:nvPr/>
        </p:nvPicPr>
        <p:blipFill>
          <a:blip r:embed="rId2"/>
          <a:stretch>
            <a:fillRect/>
          </a:stretch>
        </p:blipFill>
        <p:spPr>
          <a:xfrm>
            <a:off x="838200" y="1947158"/>
            <a:ext cx="7662421" cy="1732996"/>
          </a:xfrm>
          <a:prstGeom prst="rect">
            <a:avLst/>
          </a:prstGeom>
        </p:spPr>
      </p:pic>
      <p:sp>
        <p:nvSpPr>
          <p:cNvPr id="5" name="Rectangle: Rounded Corners 4">
            <a:extLst>
              <a:ext uri="{FF2B5EF4-FFF2-40B4-BE49-F238E27FC236}">
                <a16:creationId xmlns:a16="http://schemas.microsoft.com/office/drawing/2014/main" id="{65A3097B-8070-4583-9CEE-2254B5D69690}"/>
              </a:ext>
            </a:extLst>
          </p:cNvPr>
          <p:cNvSpPr/>
          <p:nvPr/>
        </p:nvSpPr>
        <p:spPr>
          <a:xfrm>
            <a:off x="6524293" y="4380783"/>
            <a:ext cx="2438400" cy="935692"/>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err="1">
                <a:latin typeface="Lucida Console" panose="020B0609040504020204" pitchFamily="49" charset="0"/>
              </a:rPr>
              <a:t>LeadTrackerWebPart</a:t>
            </a:r>
            <a:endParaRPr lang="en-US" sz="1600" b="1" dirty="0">
              <a:latin typeface="Lucida Console" panose="020B0609040504020204" pitchFamily="49" charset="0"/>
            </a:endParaRPr>
          </a:p>
          <a:p>
            <a:pPr algn="ctr"/>
            <a:r>
              <a:rPr lang="en-US" sz="1200" dirty="0"/>
              <a:t>Webpart instance</a:t>
            </a:r>
          </a:p>
        </p:txBody>
      </p:sp>
      <p:sp>
        <p:nvSpPr>
          <p:cNvPr id="6" name="Flowchart: Magnetic Disk 5">
            <a:extLst>
              <a:ext uri="{FF2B5EF4-FFF2-40B4-BE49-F238E27FC236}">
                <a16:creationId xmlns:a16="http://schemas.microsoft.com/office/drawing/2014/main" id="{21EFA3CC-4660-461E-B2DE-99755D0282C1}"/>
              </a:ext>
            </a:extLst>
          </p:cNvPr>
          <p:cNvSpPr/>
          <p:nvPr/>
        </p:nvSpPr>
        <p:spPr>
          <a:xfrm>
            <a:off x="7239000" y="5678782"/>
            <a:ext cx="1142991" cy="935692"/>
          </a:xfrm>
          <a:prstGeom prst="flowChartMagneticDisk">
            <a:avLst/>
          </a:prstGeom>
          <a:solidFill>
            <a:schemeClr val="accent6">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a:p>
            <a:pPr algn="ctr"/>
            <a:r>
              <a:rPr lang="en-US" sz="1400" dirty="0"/>
              <a:t>persistent</a:t>
            </a:r>
          </a:p>
          <a:p>
            <a:pPr algn="ctr"/>
            <a:r>
              <a:rPr lang="en-US" sz="1400" dirty="0"/>
              <a:t>properties</a:t>
            </a:r>
          </a:p>
        </p:txBody>
      </p:sp>
      <p:pic>
        <p:nvPicPr>
          <p:cNvPr id="7" name="Picture 6">
            <a:extLst>
              <a:ext uri="{FF2B5EF4-FFF2-40B4-BE49-F238E27FC236}">
                <a16:creationId xmlns:a16="http://schemas.microsoft.com/office/drawing/2014/main" id="{8CF887D2-AEA7-4AC3-89B6-7B95126DB2B4}"/>
              </a:ext>
            </a:extLst>
          </p:cNvPr>
          <p:cNvPicPr>
            <a:picLocks noChangeAspect="1"/>
          </p:cNvPicPr>
          <p:nvPr/>
        </p:nvPicPr>
        <p:blipFill>
          <a:blip r:embed="rId3"/>
          <a:stretch>
            <a:fillRect/>
          </a:stretch>
        </p:blipFill>
        <p:spPr>
          <a:xfrm>
            <a:off x="838986" y="4298394"/>
            <a:ext cx="5439828" cy="2102405"/>
          </a:xfrm>
          <a:prstGeom prst="rect">
            <a:avLst/>
          </a:prstGeom>
        </p:spPr>
      </p:pic>
      <p:grpSp>
        <p:nvGrpSpPr>
          <p:cNvPr id="13" name="Group 12">
            <a:extLst>
              <a:ext uri="{FF2B5EF4-FFF2-40B4-BE49-F238E27FC236}">
                <a16:creationId xmlns:a16="http://schemas.microsoft.com/office/drawing/2014/main" id="{123D6B76-4015-4999-AE90-117433B479F8}"/>
              </a:ext>
            </a:extLst>
          </p:cNvPr>
          <p:cNvGrpSpPr/>
          <p:nvPr/>
        </p:nvGrpSpPr>
        <p:grpSpPr>
          <a:xfrm>
            <a:off x="7696977" y="5374689"/>
            <a:ext cx="171087" cy="257702"/>
            <a:chOff x="7306884" y="4800600"/>
            <a:chExt cx="160716" cy="533400"/>
          </a:xfrm>
        </p:grpSpPr>
        <p:cxnSp>
          <p:nvCxnSpPr>
            <p:cNvPr id="9" name="Straight Arrow Connector 8">
              <a:extLst>
                <a:ext uri="{FF2B5EF4-FFF2-40B4-BE49-F238E27FC236}">
                  <a16:creationId xmlns:a16="http://schemas.microsoft.com/office/drawing/2014/main" id="{681553AC-48EA-4787-AAFB-512DDC165F76}"/>
                </a:ext>
              </a:extLst>
            </p:cNvPr>
            <p:cNvCxnSpPr/>
            <p:nvPr/>
          </p:nvCxnSpPr>
          <p:spPr>
            <a:xfrm>
              <a:off x="7467600" y="4800600"/>
              <a:ext cx="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EED1198-2E00-405B-BF28-2BDEAB880380}"/>
                </a:ext>
              </a:extLst>
            </p:cNvPr>
            <p:cNvCxnSpPr>
              <a:cxnSpLocks/>
            </p:cNvCxnSpPr>
            <p:nvPr/>
          </p:nvCxnSpPr>
          <p:spPr>
            <a:xfrm flipV="1">
              <a:off x="7306884" y="4800600"/>
              <a:ext cx="0" cy="5089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602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5FCF-2630-4E8D-AFD1-414663726C5E}"/>
              </a:ext>
            </a:extLst>
          </p:cNvPr>
          <p:cNvSpPr>
            <a:spLocks noGrp="1"/>
          </p:cNvSpPr>
          <p:nvPr>
            <p:ph type="title"/>
          </p:nvPr>
        </p:nvSpPr>
        <p:spPr/>
        <p:txBody>
          <a:bodyPr/>
          <a:lstStyle/>
          <a:p>
            <a:r>
              <a:rPr lang="en-US" dirty="0"/>
              <a:t>Designing the React Component</a:t>
            </a:r>
          </a:p>
        </p:txBody>
      </p:sp>
      <p:sp>
        <p:nvSpPr>
          <p:cNvPr id="3" name="Rectangle: Rounded Corners 2">
            <a:extLst>
              <a:ext uri="{FF2B5EF4-FFF2-40B4-BE49-F238E27FC236}">
                <a16:creationId xmlns:a16="http://schemas.microsoft.com/office/drawing/2014/main" id="{B0ED85D3-0D9F-4D34-9456-C4BED730A1E2}"/>
              </a:ext>
            </a:extLst>
          </p:cNvPr>
          <p:cNvSpPr/>
          <p:nvPr/>
        </p:nvSpPr>
        <p:spPr>
          <a:xfrm>
            <a:off x="586591" y="5398926"/>
            <a:ext cx="2805449" cy="914400"/>
          </a:xfrm>
          <a:prstGeom prst="roundRect">
            <a:avLst/>
          </a:prstGeom>
          <a:solidFill>
            <a:schemeClr val="accent5">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dirty="0" err="1">
                <a:latin typeface="Lucida Console" panose="020B0609040504020204" pitchFamily="49" charset="0"/>
              </a:rPr>
              <a:t>LeadTracker</a:t>
            </a:r>
            <a:endParaRPr lang="en-US" sz="2000" b="1" dirty="0">
              <a:latin typeface="Lucida Console" panose="020B0609040504020204" pitchFamily="49" charset="0"/>
            </a:endParaRPr>
          </a:p>
          <a:p>
            <a:pPr algn="ctr"/>
            <a:r>
              <a:rPr lang="en-US" sz="1600" dirty="0"/>
              <a:t>React component</a:t>
            </a:r>
          </a:p>
        </p:txBody>
      </p:sp>
      <p:pic>
        <p:nvPicPr>
          <p:cNvPr id="4" name="Picture 3">
            <a:extLst>
              <a:ext uri="{FF2B5EF4-FFF2-40B4-BE49-F238E27FC236}">
                <a16:creationId xmlns:a16="http://schemas.microsoft.com/office/drawing/2014/main" id="{2C2B263B-7BCD-4001-8D9E-6F8831356065}"/>
              </a:ext>
            </a:extLst>
          </p:cNvPr>
          <p:cNvPicPr>
            <a:picLocks noChangeAspect="1"/>
          </p:cNvPicPr>
          <p:nvPr/>
        </p:nvPicPr>
        <p:blipFill>
          <a:blip r:embed="rId2"/>
          <a:stretch>
            <a:fillRect/>
          </a:stretch>
        </p:blipFill>
        <p:spPr>
          <a:xfrm>
            <a:off x="369575" y="1192965"/>
            <a:ext cx="2700909" cy="557022"/>
          </a:xfrm>
          <a:prstGeom prst="rect">
            <a:avLst/>
          </a:prstGeom>
        </p:spPr>
      </p:pic>
      <p:pic>
        <p:nvPicPr>
          <p:cNvPr id="5" name="Picture 4">
            <a:extLst>
              <a:ext uri="{FF2B5EF4-FFF2-40B4-BE49-F238E27FC236}">
                <a16:creationId xmlns:a16="http://schemas.microsoft.com/office/drawing/2014/main" id="{70465A45-9FBE-48C1-94B5-B6CC0DE50C0D}"/>
              </a:ext>
            </a:extLst>
          </p:cNvPr>
          <p:cNvPicPr>
            <a:picLocks noChangeAspect="1"/>
          </p:cNvPicPr>
          <p:nvPr/>
        </p:nvPicPr>
        <p:blipFill>
          <a:blip r:embed="rId3"/>
          <a:stretch>
            <a:fillRect/>
          </a:stretch>
        </p:blipFill>
        <p:spPr>
          <a:xfrm>
            <a:off x="3392040" y="1202438"/>
            <a:ext cx="2681478" cy="725424"/>
          </a:xfrm>
          <a:prstGeom prst="rect">
            <a:avLst/>
          </a:prstGeom>
        </p:spPr>
      </p:pic>
      <p:pic>
        <p:nvPicPr>
          <p:cNvPr id="8" name="Picture 7">
            <a:extLst>
              <a:ext uri="{FF2B5EF4-FFF2-40B4-BE49-F238E27FC236}">
                <a16:creationId xmlns:a16="http://schemas.microsoft.com/office/drawing/2014/main" id="{FAE60F87-5156-4925-B5DD-AF90267B08E5}"/>
              </a:ext>
            </a:extLst>
          </p:cNvPr>
          <p:cNvPicPr>
            <a:picLocks noChangeAspect="1"/>
          </p:cNvPicPr>
          <p:nvPr/>
        </p:nvPicPr>
        <p:blipFill>
          <a:blip r:embed="rId4"/>
          <a:stretch>
            <a:fillRect/>
          </a:stretch>
        </p:blipFill>
        <p:spPr>
          <a:xfrm>
            <a:off x="369575" y="2156538"/>
            <a:ext cx="6729603" cy="2914650"/>
          </a:xfrm>
          <a:prstGeom prst="rect">
            <a:avLst/>
          </a:prstGeom>
        </p:spPr>
      </p:pic>
      <p:pic>
        <p:nvPicPr>
          <p:cNvPr id="10" name="Picture 9">
            <a:extLst>
              <a:ext uri="{FF2B5EF4-FFF2-40B4-BE49-F238E27FC236}">
                <a16:creationId xmlns:a16="http://schemas.microsoft.com/office/drawing/2014/main" id="{2579B133-84F1-4F24-8C08-4A88052FA3F6}"/>
              </a:ext>
            </a:extLst>
          </p:cNvPr>
          <p:cNvPicPr>
            <a:picLocks noChangeAspect="1"/>
          </p:cNvPicPr>
          <p:nvPr/>
        </p:nvPicPr>
        <p:blipFill rotWithShape="1">
          <a:blip r:embed="rId5"/>
          <a:srcRect l="10503" t="20557" b="6112"/>
          <a:stretch/>
        </p:blipFill>
        <p:spPr>
          <a:xfrm>
            <a:off x="3987458" y="5395784"/>
            <a:ext cx="4172119" cy="1143315"/>
          </a:xfrm>
          <a:prstGeom prst="rect">
            <a:avLst/>
          </a:prstGeom>
          <a:ln>
            <a:solidFill>
              <a:schemeClr val="tx1">
                <a:lumMod val="50000"/>
                <a:lumOff val="50000"/>
              </a:schemeClr>
            </a:solidFill>
          </a:ln>
        </p:spPr>
      </p:pic>
    </p:spTree>
    <p:extLst>
      <p:ext uri="{BB962C8B-B14F-4D97-AF65-F5344CB8AC3E}">
        <p14:creationId xmlns:p14="http://schemas.microsoft.com/office/powerpoint/2010/main" val="201949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97A9-DCA8-4CC7-9F3E-EA1881152285}"/>
              </a:ext>
            </a:extLst>
          </p:cNvPr>
          <p:cNvSpPr>
            <a:spLocks noGrp="1"/>
          </p:cNvSpPr>
          <p:nvPr>
            <p:ph type="title"/>
          </p:nvPr>
        </p:nvSpPr>
        <p:spPr/>
        <p:txBody>
          <a:bodyPr/>
          <a:lstStyle/>
          <a:p>
            <a:r>
              <a:rPr lang="en-US" sz="2700" dirty="0"/>
              <a:t>Referencing the React Component Instance</a:t>
            </a:r>
          </a:p>
        </p:txBody>
      </p:sp>
      <p:pic>
        <p:nvPicPr>
          <p:cNvPr id="12" name="Picture 11">
            <a:extLst>
              <a:ext uri="{FF2B5EF4-FFF2-40B4-BE49-F238E27FC236}">
                <a16:creationId xmlns:a16="http://schemas.microsoft.com/office/drawing/2014/main" id="{211A9271-9FCC-43AF-A090-1CC9B7B9D335}"/>
              </a:ext>
            </a:extLst>
          </p:cNvPr>
          <p:cNvPicPr>
            <a:picLocks noChangeAspect="1"/>
          </p:cNvPicPr>
          <p:nvPr/>
        </p:nvPicPr>
        <p:blipFill>
          <a:blip r:embed="rId2"/>
          <a:stretch>
            <a:fillRect/>
          </a:stretch>
        </p:blipFill>
        <p:spPr>
          <a:xfrm>
            <a:off x="830014" y="1103181"/>
            <a:ext cx="8237786" cy="2554413"/>
          </a:xfrm>
          <a:prstGeom prst="rect">
            <a:avLst/>
          </a:prstGeom>
        </p:spPr>
      </p:pic>
      <p:sp>
        <p:nvSpPr>
          <p:cNvPr id="6" name="Rectangle: Rounded Corners 5">
            <a:extLst>
              <a:ext uri="{FF2B5EF4-FFF2-40B4-BE49-F238E27FC236}">
                <a16:creationId xmlns:a16="http://schemas.microsoft.com/office/drawing/2014/main" id="{615152A2-2E5B-419A-92B2-7DE23A273C5A}"/>
              </a:ext>
            </a:extLst>
          </p:cNvPr>
          <p:cNvSpPr/>
          <p:nvPr/>
        </p:nvSpPr>
        <p:spPr>
          <a:xfrm>
            <a:off x="855090" y="4049539"/>
            <a:ext cx="3366021" cy="1364604"/>
          </a:xfrm>
          <a:prstGeom prst="round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dirty="0" err="1">
                <a:latin typeface="Lucida Console" panose="020B0609040504020204" pitchFamily="49" charset="0"/>
              </a:rPr>
              <a:t>LeadTrackerWebPart</a:t>
            </a:r>
            <a:endParaRPr lang="en-US" sz="2000" b="1" dirty="0">
              <a:latin typeface="Lucida Console" panose="020B0609040504020204" pitchFamily="49" charset="0"/>
            </a:endParaRPr>
          </a:p>
          <a:p>
            <a:pPr algn="ctr"/>
            <a:r>
              <a:rPr lang="en-US" sz="1600" dirty="0"/>
              <a:t>Webpart instance</a:t>
            </a:r>
          </a:p>
          <a:p>
            <a:pPr algn="ctr"/>
            <a:endParaRPr lang="en-US" sz="1600" dirty="0"/>
          </a:p>
          <a:p>
            <a:pPr algn="ctr"/>
            <a:endParaRPr lang="en-US" sz="1600" dirty="0"/>
          </a:p>
        </p:txBody>
      </p:sp>
      <p:sp>
        <p:nvSpPr>
          <p:cNvPr id="9" name="Rectangle: Rounded Corners 8">
            <a:extLst>
              <a:ext uri="{FF2B5EF4-FFF2-40B4-BE49-F238E27FC236}">
                <a16:creationId xmlns:a16="http://schemas.microsoft.com/office/drawing/2014/main" id="{A9FE8EAC-C390-4A60-BB87-5B6EDDB4477D}"/>
              </a:ext>
            </a:extLst>
          </p:cNvPr>
          <p:cNvSpPr/>
          <p:nvPr/>
        </p:nvSpPr>
        <p:spPr>
          <a:xfrm>
            <a:off x="5105400" y="4049539"/>
            <a:ext cx="2805449" cy="1404797"/>
          </a:xfrm>
          <a:prstGeom prst="roundRect">
            <a:avLst/>
          </a:prstGeom>
          <a:solidFill>
            <a:schemeClr val="accent5">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dirty="0" err="1">
                <a:latin typeface="Lucida Console" panose="020B0609040504020204" pitchFamily="49" charset="0"/>
              </a:rPr>
              <a:t>LeadTracker</a:t>
            </a:r>
            <a:endParaRPr lang="en-US" sz="2000" b="1" dirty="0">
              <a:latin typeface="Lucida Console" panose="020B0609040504020204" pitchFamily="49" charset="0"/>
            </a:endParaRPr>
          </a:p>
          <a:p>
            <a:pPr algn="ctr"/>
            <a:r>
              <a:rPr lang="en-US" sz="1600" dirty="0"/>
              <a:t>React instance</a:t>
            </a:r>
          </a:p>
          <a:p>
            <a:pPr algn="ctr"/>
            <a:endParaRPr lang="en-US" sz="1600" dirty="0"/>
          </a:p>
          <a:p>
            <a:pPr algn="ctr"/>
            <a:endParaRPr lang="en-US" sz="2000" dirty="0"/>
          </a:p>
        </p:txBody>
      </p:sp>
      <p:cxnSp>
        <p:nvCxnSpPr>
          <p:cNvPr id="11" name="Straight Arrow Connector 10">
            <a:extLst>
              <a:ext uri="{FF2B5EF4-FFF2-40B4-BE49-F238E27FC236}">
                <a16:creationId xmlns:a16="http://schemas.microsoft.com/office/drawing/2014/main" id="{3585AFA0-1591-46AB-9D40-59BEF1B3D120}"/>
              </a:ext>
            </a:extLst>
          </p:cNvPr>
          <p:cNvCxnSpPr>
            <a:cxnSpLocks/>
            <a:endCxn id="9" idx="1"/>
          </p:cNvCxnSpPr>
          <p:nvPr/>
        </p:nvCxnSpPr>
        <p:spPr>
          <a:xfrm flipV="1">
            <a:off x="3214967" y="4751938"/>
            <a:ext cx="1890433" cy="35130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3E225147-35B4-4BE1-B9C4-260AC7827651}"/>
              </a:ext>
            </a:extLst>
          </p:cNvPr>
          <p:cNvSpPr/>
          <p:nvPr/>
        </p:nvSpPr>
        <p:spPr>
          <a:xfrm>
            <a:off x="1941338" y="4927828"/>
            <a:ext cx="1273629" cy="350833"/>
          </a:xfrm>
          <a:prstGeom prst="roundRect">
            <a:avLst/>
          </a:prstGeom>
          <a:solidFill>
            <a:schemeClr val="accent5">
              <a:lumMod val="5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leadTracker</a:t>
            </a:r>
            <a:endParaRPr lang="en-US" sz="1400" b="1" dirty="0"/>
          </a:p>
        </p:txBody>
      </p:sp>
      <p:sp>
        <p:nvSpPr>
          <p:cNvPr id="17" name="Arrow: Right 16">
            <a:extLst>
              <a:ext uri="{FF2B5EF4-FFF2-40B4-BE49-F238E27FC236}">
                <a16:creationId xmlns:a16="http://schemas.microsoft.com/office/drawing/2014/main" id="{277DE585-659E-4CEA-82E8-3141C5C8C69F}"/>
              </a:ext>
            </a:extLst>
          </p:cNvPr>
          <p:cNvSpPr/>
          <p:nvPr/>
        </p:nvSpPr>
        <p:spPr>
          <a:xfrm>
            <a:off x="296091" y="1134292"/>
            <a:ext cx="457200" cy="228600"/>
          </a:xfrm>
          <a:prstGeom prst="right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B197525F-454D-4BF6-B3A8-4053A2517B04}"/>
              </a:ext>
            </a:extLst>
          </p:cNvPr>
          <p:cNvSpPr/>
          <p:nvPr/>
        </p:nvSpPr>
        <p:spPr>
          <a:xfrm>
            <a:off x="304800" y="2070463"/>
            <a:ext cx="457200" cy="228600"/>
          </a:xfrm>
          <a:prstGeom prst="right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8D73C0B-8584-40A9-9B4F-7F7562AFAAFC}"/>
              </a:ext>
            </a:extLst>
          </p:cNvPr>
          <p:cNvSpPr/>
          <p:nvPr/>
        </p:nvSpPr>
        <p:spPr>
          <a:xfrm>
            <a:off x="304800" y="3169920"/>
            <a:ext cx="457200" cy="228600"/>
          </a:xfrm>
          <a:prstGeom prst="right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33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7942</TotalTime>
  <Words>2108</Words>
  <Application>Microsoft Office PowerPoint</Application>
  <PresentationFormat>On-screen Show (4:3)</PresentationFormat>
  <Paragraphs>287</Paragraphs>
  <Slides>41</Slides>
  <Notes>13</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Arial Black</vt:lpstr>
      <vt:lpstr>Calibri</vt:lpstr>
      <vt:lpstr>Consolas</vt:lpstr>
      <vt:lpstr>Courier New</vt:lpstr>
      <vt:lpstr>Lucida Console</vt:lpstr>
      <vt:lpstr>Segoe UI</vt:lpstr>
      <vt:lpstr>Times New Roman</vt:lpstr>
      <vt:lpstr>Wingdings</vt:lpstr>
      <vt:lpstr>CPT Course Module</vt:lpstr>
      <vt:lpstr>Developing React Web Parts</vt:lpstr>
      <vt:lpstr>Agenda</vt:lpstr>
      <vt:lpstr>Creating a React Webpart</vt:lpstr>
      <vt:lpstr>React Webpart Architecture</vt:lpstr>
      <vt:lpstr>React Webpart Styling</vt:lpstr>
      <vt:lpstr>Agenda</vt:lpstr>
      <vt:lpstr>Webpart Persistent Properties</vt:lpstr>
      <vt:lpstr>Designing the React Component</vt:lpstr>
      <vt:lpstr>Referencing the React Component Instance</vt:lpstr>
      <vt:lpstr>Synchronizing React State with Webpart Properties</vt:lpstr>
      <vt:lpstr>Agenda</vt:lpstr>
      <vt:lpstr>What is the Office UI Fabric?</vt:lpstr>
      <vt:lpstr>Fabric Core styling</vt:lpstr>
      <vt:lpstr>Styles</vt:lpstr>
      <vt:lpstr>Typography</vt:lpstr>
      <vt:lpstr>Typography</vt:lpstr>
      <vt:lpstr>Color</vt:lpstr>
      <vt:lpstr>Icons</vt:lpstr>
      <vt:lpstr>Icons</vt:lpstr>
      <vt:lpstr>Responsive Grid</vt:lpstr>
      <vt:lpstr>Office UI Fabric React Components</vt:lpstr>
      <vt:lpstr>Office UI Fabric React Component Library</vt:lpstr>
      <vt:lpstr>Using the DetailsList Component</vt:lpstr>
      <vt:lpstr>Agenda</vt:lpstr>
      <vt:lpstr>RESTful Web Services</vt:lpstr>
      <vt:lpstr>OData Primer</vt:lpstr>
      <vt:lpstr>OData Query Option Parameters</vt:lpstr>
      <vt:lpstr>Using the $filter Parameter</vt:lpstr>
      <vt:lpstr>$filter Parameter String Functions</vt:lpstr>
      <vt:lpstr>Remote Communications with SharePoint</vt:lpstr>
      <vt:lpstr>SharePoint REST API Architecture</vt:lpstr>
      <vt:lpstr>SharePoint REST URLs and the _api Alias</vt:lpstr>
      <vt:lpstr>Anatomy of a SharePoint REST URL</vt:lpstr>
      <vt:lpstr>Mapping SharePoint Objects to URLs</vt:lpstr>
      <vt:lpstr>ODATA Formats and the Accept Header</vt:lpstr>
      <vt:lpstr>Passing SPHttpClient to the React Component</vt:lpstr>
      <vt:lpstr>Service Class using SPHttpClient</vt:lpstr>
      <vt:lpstr>Calling SPHttpClient.get</vt:lpstr>
      <vt:lpstr>Agenda</vt:lpstr>
      <vt:lpstr>Reading Items from a SharePoint List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React Web Parts</dc:title>
  <dc:creator>Windows User</dc:creator>
  <cp:lastModifiedBy>Ted Pattison</cp:lastModifiedBy>
  <cp:revision>256</cp:revision>
  <dcterms:created xsi:type="dcterms:W3CDTF">2012-07-07T16:17:22Z</dcterms:created>
  <dcterms:modified xsi:type="dcterms:W3CDTF">2018-09-11T11:49:57Z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