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0"/>
  </p:notesMasterIdLst>
  <p:handoutMasterIdLst>
    <p:handoutMasterId r:id="rId51"/>
  </p:handoutMasterIdLst>
  <p:sldIdLst>
    <p:sldId id="279" r:id="rId6"/>
    <p:sldId id="380" r:id="rId7"/>
    <p:sldId id="1911" r:id="rId8"/>
    <p:sldId id="1912" r:id="rId9"/>
    <p:sldId id="1913" r:id="rId10"/>
    <p:sldId id="1914" r:id="rId11"/>
    <p:sldId id="1923" r:id="rId12"/>
    <p:sldId id="1924" r:id="rId13"/>
    <p:sldId id="1930" r:id="rId14"/>
    <p:sldId id="1931" r:id="rId15"/>
    <p:sldId id="1922" r:id="rId16"/>
    <p:sldId id="1932" r:id="rId17"/>
    <p:sldId id="1860" r:id="rId18"/>
    <p:sldId id="1861" r:id="rId19"/>
    <p:sldId id="1862" r:id="rId20"/>
    <p:sldId id="1865" r:id="rId21"/>
    <p:sldId id="1866" r:id="rId22"/>
    <p:sldId id="1917" r:id="rId23"/>
    <p:sldId id="1933" r:id="rId24"/>
    <p:sldId id="1920" r:id="rId25"/>
    <p:sldId id="1921" r:id="rId26"/>
    <p:sldId id="364" r:id="rId27"/>
    <p:sldId id="1925" r:id="rId28"/>
    <p:sldId id="307" r:id="rId29"/>
    <p:sldId id="1910" r:id="rId30"/>
    <p:sldId id="1934" r:id="rId31"/>
    <p:sldId id="1935" r:id="rId32"/>
    <p:sldId id="1936" r:id="rId33"/>
    <p:sldId id="1915" r:id="rId34"/>
    <p:sldId id="1916" r:id="rId35"/>
    <p:sldId id="1918" r:id="rId36"/>
    <p:sldId id="1926" r:id="rId37"/>
    <p:sldId id="1890" r:id="rId38"/>
    <p:sldId id="1927" r:id="rId39"/>
    <p:sldId id="368" r:id="rId40"/>
    <p:sldId id="304" r:id="rId41"/>
    <p:sldId id="1937" r:id="rId42"/>
    <p:sldId id="1883" r:id="rId43"/>
    <p:sldId id="1884" r:id="rId44"/>
    <p:sldId id="1886" r:id="rId45"/>
    <p:sldId id="1938" r:id="rId46"/>
    <p:sldId id="369" r:id="rId47"/>
    <p:sldId id="389" r:id="rId48"/>
    <p:sldId id="1929" r:id="rId4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FFFFCC"/>
    <a:srgbClr val="FF0000"/>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20784" autoAdjust="0"/>
    <p:restoredTop sz="95274" autoAdjust="0"/>
  </p:normalViewPr>
  <p:slideViewPr>
    <p:cSldViewPr>
      <p:cViewPr varScale="1">
        <p:scale>
          <a:sx n="82" d="100"/>
          <a:sy n="82" d="100"/>
        </p:scale>
        <p:origin x="893" y="58"/>
      </p:cViewPr>
      <p:guideLst>
        <p:guide orient="horz" pos="2160"/>
        <p:guide pos="2880"/>
      </p:guideLst>
    </p:cSldViewPr>
  </p:slideViewPr>
  <p:notesTextViewPr>
    <p:cViewPr>
      <p:scale>
        <a:sx n="150" d="100"/>
        <a:sy n="150" d="100"/>
      </p:scale>
      <p:origin x="0" y="0"/>
    </p:cViewPr>
  </p:notesTextViewPr>
  <p:sorterViewPr>
    <p:cViewPr varScale="1">
      <p:scale>
        <a:sx n="1" d="1"/>
        <a:sy n="1" d="1"/>
      </p:scale>
      <p:origin x="0" y="0"/>
    </p:cViewPr>
  </p:sorterViewPr>
  <p:notesViewPr>
    <p:cSldViewPr>
      <p:cViewPr varScale="1">
        <p:scale>
          <a:sx n="62" d="100"/>
          <a:sy n="62" d="100"/>
        </p:scale>
        <p:origin x="3062"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a:t>Infusion-BI</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2015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begins with a primer on OAuth 2.0 and OpenID Connect and an overview of the Azure Active Directory security model which provides support for user authentication, application authentication and an authorization scheme based on configurable permissions. Students will learn about the differences between application permissions and delegated permissions as well as how to create and configure Azure AD applications in the new Azure portal. Students will learn programming techniques for developing secure applications which implement common authentication flows such as user credentials flow, authorization grant flow, and client credentials flow. The module examines developing secure ASP.NET MVC application by using the Active Directory Authentication Library (ADAL) together with the OWIN framework and OWIN middleware components. The module also explains how to secure client-side SPAs created Angular and AngularJS by using the ADAL.js library and the implicit grant flow to acquire access tokens.</a:t>
            </a:r>
            <a:endParaRPr lang="en-US" altLang="en-US" baseline="0" dirty="0"/>
          </a:p>
        </p:txBody>
      </p:sp>
    </p:spTree>
    <p:extLst>
      <p:ext uri="{BB962C8B-B14F-4D97-AF65-F5344CB8AC3E}">
        <p14:creationId xmlns:p14="http://schemas.microsoft.com/office/powerpoint/2010/main" val="23573418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24863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89799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471960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359046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438150" y="1243473"/>
            <a:ext cx="826389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067795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430000"/>
            <a:ext cx="7772400" cy="1363133"/>
          </a:xfrm>
          <a:prstGeom prst="rect">
            <a:avLst/>
          </a:prstGeom>
        </p:spPr>
        <p:txBody>
          <a:bodyPr anchor="t"/>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722313" y="1929285"/>
            <a:ext cx="7772400" cy="150071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57688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2648"/>
            <a:ext cx="8229600" cy="1143000"/>
          </a:xfrm>
          <a:prstGeom prst="rect">
            <a:avLst/>
          </a:prstGeom>
        </p:spPr>
        <p:txBody>
          <a:body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2890392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886934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425575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6"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500" dirty="0"/>
              <a:t>Developing Secure Applications using Azure AD</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Azure AD Applications</a:t>
            </a:r>
            <a:endParaRPr lang="en-US" dirty="0"/>
          </a:p>
        </p:txBody>
      </p:sp>
      <p:sp>
        <p:nvSpPr>
          <p:cNvPr id="4" name="Content Placeholder 3">
            <a:extLst>
              <a:ext uri="{FF2B5EF4-FFF2-40B4-BE49-F238E27FC236}">
                <a16:creationId xmlns:a16="http://schemas.microsoft.com/office/drawing/2014/main" id="{5ADABBEA-370C-4EE7-A6F2-04E4FD533D71}"/>
              </a:ext>
            </a:extLst>
          </p:cNvPr>
          <p:cNvSpPr>
            <a:spLocks noGrp="1"/>
          </p:cNvSpPr>
          <p:nvPr>
            <p:ph idx="1"/>
          </p:nvPr>
        </p:nvSpPr>
        <p:spPr/>
        <p:txBody>
          <a:bodyPr>
            <a:normAutofit/>
          </a:bodyPr>
          <a:lstStyle/>
          <a:p>
            <a:r>
              <a:rPr lang="en-US" sz="2400" dirty="0"/>
              <a:t>Creating applications required for AAU authentication</a:t>
            </a:r>
          </a:p>
          <a:p>
            <a:pPr lvl="1"/>
            <a:r>
              <a:rPr lang="en-US" sz="2000" dirty="0"/>
              <a:t>Applications are as Native application or Web Applications</a:t>
            </a:r>
          </a:p>
          <a:p>
            <a:pPr lvl="1"/>
            <a:r>
              <a:rPr lang="en-US" sz="2000" dirty="0"/>
              <a:t>Application identified using GUID known as application ID</a:t>
            </a:r>
          </a:p>
          <a:p>
            <a:pPr lvl="1"/>
            <a:r>
              <a:rPr lang="en-US" sz="2000" dirty="0"/>
              <a:t>Application ID often referred to as client ID or app ID</a:t>
            </a:r>
          </a:p>
        </p:txBody>
      </p:sp>
      <p:pic>
        <p:nvPicPr>
          <p:cNvPr id="5" name="Picture 4">
            <a:extLst>
              <a:ext uri="{FF2B5EF4-FFF2-40B4-BE49-F238E27FC236}">
                <a16:creationId xmlns:a16="http://schemas.microsoft.com/office/drawing/2014/main" id="{047E4139-0B6D-42F0-9E4F-608D1F007732}"/>
              </a:ext>
            </a:extLst>
          </p:cNvPr>
          <p:cNvPicPr/>
          <p:nvPr/>
        </p:nvPicPr>
        <p:blipFill rotWithShape="1">
          <a:blip r:embed="rId2" cstate="print">
            <a:extLst>
              <a:ext uri="{28A0092B-C50C-407E-A947-70E740481C1C}">
                <a14:useLocalDpi xmlns:a14="http://schemas.microsoft.com/office/drawing/2010/main" val="0"/>
              </a:ext>
            </a:extLst>
          </a:blip>
          <a:srcRect b="27088"/>
          <a:stretch/>
        </p:blipFill>
        <p:spPr bwMode="auto">
          <a:xfrm>
            <a:off x="914400" y="3200400"/>
            <a:ext cx="7540135" cy="1752600"/>
          </a:xfrm>
          <a:prstGeom prst="rect">
            <a:avLst/>
          </a:prstGeom>
          <a:noFill/>
          <a:ln w="9525" cap="flat" cmpd="sng" algn="ctr">
            <a:solidFill>
              <a:sysClr val="windowText" lastClr="000000">
                <a:lumMod val="50000"/>
                <a:lumOff val="50000"/>
              </a:sysClr>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38803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D2DD-4210-4E75-BB14-2B67694E3BB2}"/>
              </a:ext>
            </a:extLst>
          </p:cNvPr>
          <p:cNvSpPr>
            <a:spLocks noGrp="1"/>
          </p:cNvSpPr>
          <p:nvPr>
            <p:ph type="title"/>
          </p:nvPr>
        </p:nvSpPr>
        <p:spPr/>
        <p:txBody>
          <a:bodyPr/>
          <a:lstStyle/>
          <a:p>
            <a:r>
              <a:rPr lang="en-US" sz="2600" dirty="0"/>
              <a:t>Questions To Ask When Creating Application</a:t>
            </a:r>
          </a:p>
        </p:txBody>
      </p:sp>
      <p:sp>
        <p:nvSpPr>
          <p:cNvPr id="3" name="Content Placeholder 2">
            <a:extLst>
              <a:ext uri="{FF2B5EF4-FFF2-40B4-BE49-F238E27FC236}">
                <a16:creationId xmlns:a16="http://schemas.microsoft.com/office/drawing/2014/main" id="{60DEED52-1F09-4148-BF82-9D37AE12EBF3}"/>
              </a:ext>
            </a:extLst>
          </p:cNvPr>
          <p:cNvSpPr>
            <a:spLocks noGrp="1"/>
          </p:cNvSpPr>
          <p:nvPr>
            <p:ph idx="1"/>
          </p:nvPr>
        </p:nvSpPr>
        <p:spPr/>
        <p:txBody>
          <a:bodyPr>
            <a:normAutofit fontScale="92500"/>
          </a:bodyPr>
          <a:lstStyle/>
          <a:p>
            <a:r>
              <a:rPr lang="en-US" sz="2400" dirty="0"/>
              <a:t>Where are my users?</a:t>
            </a:r>
          </a:p>
          <a:p>
            <a:pPr lvl="1"/>
            <a:r>
              <a:rPr lang="en-US" sz="1800" dirty="0"/>
              <a:t>Inside a single tenant</a:t>
            </a:r>
          </a:p>
          <a:p>
            <a:pPr lvl="1"/>
            <a:r>
              <a:rPr lang="en-US" sz="1800" dirty="0"/>
              <a:t>Inside any Microsoft 365 tenant</a:t>
            </a:r>
          </a:p>
          <a:p>
            <a:pPr lvl="1"/>
            <a:r>
              <a:rPr lang="en-US" sz="1800" dirty="0"/>
              <a:t>Inside a Microsoft 365 tenant or </a:t>
            </a:r>
          </a:p>
          <a:p>
            <a:pPr lvl="1"/>
            <a:endParaRPr lang="en-US" sz="1800" dirty="0"/>
          </a:p>
          <a:p>
            <a:r>
              <a:rPr lang="en-US" sz="2400" dirty="0"/>
              <a:t>Where does the application run? Can it keep a secret?</a:t>
            </a:r>
          </a:p>
          <a:p>
            <a:pPr lvl="1"/>
            <a:r>
              <a:rPr lang="en-US" sz="2000" dirty="0"/>
              <a:t>Pubic client versus Confidential client</a:t>
            </a:r>
          </a:p>
          <a:p>
            <a:pPr lvl="1"/>
            <a:endParaRPr lang="en-US" sz="2000" dirty="0"/>
          </a:p>
          <a:p>
            <a:r>
              <a:rPr lang="en-US" sz="2400" dirty="0"/>
              <a:t>Should the app work on behalf of a user or work as itself?</a:t>
            </a:r>
          </a:p>
          <a:p>
            <a:pPr lvl="1"/>
            <a:r>
              <a:rPr lang="en-US" sz="2000" dirty="0"/>
              <a:t>Should access tokens be created as user tokens or app-only tokens</a:t>
            </a:r>
          </a:p>
          <a:p>
            <a:endParaRPr lang="en-US" sz="2400" dirty="0"/>
          </a:p>
          <a:p>
            <a:r>
              <a:rPr lang="en-US" sz="2400" dirty="0"/>
              <a:t>When and how should permissions be requested and granted?</a:t>
            </a:r>
          </a:p>
          <a:p>
            <a:pPr lvl="1"/>
            <a:r>
              <a:rPr lang="en-US" sz="1800" dirty="0"/>
              <a:t>when should the app ask the user for permissions to a resource</a:t>
            </a:r>
          </a:p>
        </p:txBody>
      </p:sp>
    </p:spTree>
    <p:extLst>
      <p:ext uri="{BB962C8B-B14F-4D97-AF65-F5344CB8AC3E}">
        <p14:creationId xmlns:p14="http://schemas.microsoft.com/office/powerpoint/2010/main" val="2366090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Application Types</a:t>
            </a:r>
          </a:p>
        </p:txBody>
      </p:sp>
      <p:sp>
        <p:nvSpPr>
          <p:cNvPr id="3" name="Content Placeholder 2"/>
          <p:cNvSpPr>
            <a:spLocks noGrp="1"/>
          </p:cNvSpPr>
          <p:nvPr>
            <p:ph idx="1"/>
          </p:nvPr>
        </p:nvSpPr>
        <p:spPr/>
        <p:txBody>
          <a:bodyPr>
            <a:normAutofit/>
          </a:bodyPr>
          <a:lstStyle/>
          <a:p>
            <a:r>
              <a:rPr lang="en-US" sz="2400" dirty="0"/>
              <a:t>Azure AD Application Types</a:t>
            </a:r>
          </a:p>
          <a:p>
            <a:pPr lvl="1"/>
            <a:r>
              <a:rPr lang="en-US" sz="2000" dirty="0"/>
              <a:t>Public client (mobile and desktop)</a:t>
            </a:r>
          </a:p>
          <a:p>
            <a:pPr lvl="1"/>
            <a:r>
              <a:rPr lang="en-US" sz="2000" dirty="0"/>
              <a:t>Web</a:t>
            </a:r>
          </a:p>
        </p:txBody>
      </p:sp>
      <p:pic>
        <p:nvPicPr>
          <p:cNvPr id="2" name="Picture 1">
            <a:extLst>
              <a:ext uri="{FF2B5EF4-FFF2-40B4-BE49-F238E27FC236}">
                <a16:creationId xmlns:a16="http://schemas.microsoft.com/office/drawing/2014/main" id="{5DFC2F8A-5848-4F0D-99F2-EA53FBF0E5F2}"/>
              </a:ext>
            </a:extLst>
          </p:cNvPr>
          <p:cNvPicPr>
            <a:picLocks noChangeAspect="1"/>
          </p:cNvPicPr>
          <p:nvPr/>
        </p:nvPicPr>
        <p:blipFill>
          <a:blip r:embed="rId2"/>
          <a:stretch>
            <a:fillRect/>
          </a:stretch>
        </p:blipFill>
        <p:spPr>
          <a:xfrm>
            <a:off x="838200" y="2743200"/>
            <a:ext cx="6915982" cy="1703366"/>
          </a:xfrm>
          <a:prstGeom prst="rect">
            <a:avLst/>
          </a:prstGeom>
          <a:ln>
            <a:solidFill>
              <a:schemeClr val="tx1">
                <a:lumMod val="50000"/>
                <a:lumOff val="50000"/>
              </a:schemeClr>
            </a:solidFill>
          </a:ln>
        </p:spPr>
      </p:pic>
    </p:spTree>
    <p:extLst>
      <p:ext uri="{BB962C8B-B14F-4D97-AF65-F5344CB8AC3E}">
        <p14:creationId xmlns:p14="http://schemas.microsoft.com/office/powerpoint/2010/main" val="412610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Configuring Required Permissions</a:t>
            </a:r>
            <a:endParaRPr lang="en-US" dirty="0"/>
          </a:p>
        </p:txBody>
      </p:sp>
      <p:sp>
        <p:nvSpPr>
          <p:cNvPr id="4" name="Content Placeholder 3">
            <a:extLst>
              <a:ext uri="{FF2B5EF4-FFF2-40B4-BE49-F238E27FC236}">
                <a16:creationId xmlns:a16="http://schemas.microsoft.com/office/drawing/2014/main" id="{C57DEFAB-9C76-4C6D-B11D-92F6BAA6051F}"/>
              </a:ext>
            </a:extLst>
          </p:cNvPr>
          <p:cNvSpPr>
            <a:spLocks noGrp="1"/>
          </p:cNvSpPr>
          <p:nvPr>
            <p:ph type="body" sz="quarter" idx="10"/>
          </p:nvPr>
        </p:nvSpPr>
        <p:spPr/>
        <p:txBody>
          <a:bodyPr>
            <a:normAutofit/>
          </a:bodyPr>
          <a:lstStyle/>
          <a:p>
            <a:r>
              <a:rPr lang="en-US" sz="2400" dirty="0"/>
              <a:t>Application configured with permissions</a:t>
            </a:r>
          </a:p>
          <a:p>
            <a:pPr lvl="1"/>
            <a:r>
              <a:rPr lang="en-US" sz="2000" dirty="0"/>
              <a:t>Default permissions allows user authentication – but that's it</a:t>
            </a:r>
          </a:p>
          <a:p>
            <a:pPr lvl="1"/>
            <a:r>
              <a:rPr lang="en-US" sz="2000" dirty="0"/>
              <a:t>To use APIs, you can assign permissions to the application</a:t>
            </a:r>
          </a:p>
        </p:txBody>
      </p:sp>
      <p:pic>
        <p:nvPicPr>
          <p:cNvPr id="5" name="Picture 4">
            <a:extLst>
              <a:ext uri="{FF2B5EF4-FFF2-40B4-BE49-F238E27FC236}">
                <a16:creationId xmlns:a16="http://schemas.microsoft.com/office/drawing/2014/main" id="{769170A4-85DD-445E-B12C-B0D3348184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630267"/>
            <a:ext cx="7315200" cy="236728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22691749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dirty="0"/>
              <a:t>Choosing an API</a:t>
            </a:r>
          </a:p>
        </p:txBody>
      </p:sp>
      <p:sp>
        <p:nvSpPr>
          <p:cNvPr id="3" name="Content Placeholder 2">
            <a:extLst>
              <a:ext uri="{FF2B5EF4-FFF2-40B4-BE49-F238E27FC236}">
                <a16:creationId xmlns:a16="http://schemas.microsoft.com/office/drawing/2014/main" id="{B9F49C01-5E24-4251-ADEB-21CBCDC622CF}"/>
              </a:ext>
            </a:extLst>
          </p:cNvPr>
          <p:cNvSpPr>
            <a:spLocks noGrp="1"/>
          </p:cNvSpPr>
          <p:nvPr>
            <p:ph idx="1"/>
          </p:nvPr>
        </p:nvSpPr>
        <p:spPr/>
        <p:txBody>
          <a:bodyPr>
            <a:normAutofit/>
          </a:bodyPr>
          <a:lstStyle/>
          <a:p>
            <a:r>
              <a:rPr lang="en-US" sz="2400" dirty="0"/>
              <a:t>There are lots of APIs to choose from</a:t>
            </a:r>
          </a:p>
          <a:p>
            <a:pPr lvl="1"/>
            <a:r>
              <a:rPr lang="en-US" sz="2000" dirty="0"/>
              <a:t>Microsoft Graph, Power BI Service, etc.</a:t>
            </a:r>
          </a:p>
        </p:txBody>
      </p:sp>
      <p:pic>
        <p:nvPicPr>
          <p:cNvPr id="5" name="Picture 4">
            <a:extLst>
              <a:ext uri="{FF2B5EF4-FFF2-40B4-BE49-F238E27FC236}">
                <a16:creationId xmlns:a16="http://schemas.microsoft.com/office/drawing/2014/main" id="{02651024-1C72-4ABC-B19F-D667D83EE07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362200"/>
            <a:ext cx="5181600" cy="4144849"/>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761914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z="2300" dirty="0"/>
              <a:t>Delegated Permissions vs Application Permissions</a:t>
            </a:r>
          </a:p>
        </p:txBody>
      </p:sp>
      <p:sp>
        <p:nvSpPr>
          <p:cNvPr id="3" name="Content Placeholder 2"/>
          <p:cNvSpPr>
            <a:spLocks noGrp="1"/>
          </p:cNvSpPr>
          <p:nvPr>
            <p:ph idx="1"/>
          </p:nvPr>
        </p:nvSpPr>
        <p:spPr/>
        <p:txBody>
          <a:bodyPr>
            <a:normAutofit/>
          </a:bodyPr>
          <a:lstStyle/>
          <a:p>
            <a:r>
              <a:rPr lang="en-US" sz="2000" dirty="0"/>
              <a:t>Permissions categorized into two basic types</a:t>
            </a:r>
          </a:p>
          <a:p>
            <a:pPr lvl="1"/>
            <a:r>
              <a:rPr lang="en-US" sz="1800" dirty="0"/>
              <a:t>Delegated permissions are (app + user) permissions</a:t>
            </a:r>
          </a:p>
          <a:p>
            <a:pPr lvl="1"/>
            <a:r>
              <a:rPr lang="en-US" sz="1800" dirty="0"/>
              <a:t>Application permissions are app-only permissions (far more powerful)</a:t>
            </a:r>
          </a:p>
          <a:p>
            <a:pPr lvl="1"/>
            <a:r>
              <a:rPr lang="en-US" sz="1800" dirty="0"/>
              <a:t>Not all application types and APIs support application permissions</a:t>
            </a:r>
          </a:p>
          <a:p>
            <a:pPr lvl="1"/>
            <a:r>
              <a:rPr lang="en-US" sz="1800" dirty="0"/>
              <a:t>Power BI Service API does not support application permission</a:t>
            </a:r>
          </a:p>
        </p:txBody>
      </p:sp>
      <p:pic>
        <p:nvPicPr>
          <p:cNvPr id="7" name="Picture 6">
            <a:extLst>
              <a:ext uri="{FF2B5EF4-FFF2-40B4-BE49-F238E27FC236}">
                <a16:creationId xmlns:a16="http://schemas.microsoft.com/office/drawing/2014/main" id="{45AEFA42-1FBA-4A77-BD78-829F2830CD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29000"/>
            <a:ext cx="6594448" cy="19050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285384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A5F8-1895-4CBD-A08A-C27EE704D041}"/>
              </a:ext>
            </a:extLst>
          </p:cNvPr>
          <p:cNvSpPr>
            <a:spLocks noGrp="1"/>
          </p:cNvSpPr>
          <p:nvPr>
            <p:ph type="title"/>
          </p:nvPr>
        </p:nvSpPr>
        <p:spPr/>
        <p:txBody>
          <a:bodyPr/>
          <a:lstStyle/>
          <a:p>
            <a:r>
              <a:rPr lang="en-US" sz="2500" dirty="0"/>
              <a:t>Interactive Consent for Delegated Permissions</a:t>
            </a:r>
          </a:p>
        </p:txBody>
      </p:sp>
      <p:sp>
        <p:nvSpPr>
          <p:cNvPr id="4" name="Content Placeholder 3">
            <a:extLst>
              <a:ext uri="{FF2B5EF4-FFF2-40B4-BE49-F238E27FC236}">
                <a16:creationId xmlns:a16="http://schemas.microsoft.com/office/drawing/2014/main" id="{14298BB9-F0E5-4037-8909-812F33E933AC}"/>
              </a:ext>
            </a:extLst>
          </p:cNvPr>
          <p:cNvSpPr>
            <a:spLocks noGrp="1"/>
          </p:cNvSpPr>
          <p:nvPr>
            <p:ph idx="1"/>
          </p:nvPr>
        </p:nvSpPr>
        <p:spPr/>
        <p:txBody>
          <a:bodyPr>
            <a:normAutofit/>
          </a:bodyPr>
          <a:lstStyle/>
          <a:p>
            <a:r>
              <a:rPr lang="en-US" sz="2400"/>
              <a:t>Users must consent to delegated permissions</a:t>
            </a:r>
          </a:p>
          <a:p>
            <a:pPr lvl="1"/>
            <a:r>
              <a:rPr lang="en-US" sz="2000"/>
              <a:t>User prompted during first log in</a:t>
            </a:r>
          </a:p>
          <a:p>
            <a:pPr lvl="1"/>
            <a:r>
              <a:rPr lang="en-US" sz="2000"/>
              <a:t>User must click Accept</a:t>
            </a:r>
          </a:p>
          <a:p>
            <a:pPr lvl="1"/>
            <a:r>
              <a:rPr lang="en-US" sz="2000"/>
              <a:t>Only occurs once for each user</a:t>
            </a:r>
            <a:endParaRPr lang="en-US" sz="2000" dirty="0"/>
          </a:p>
        </p:txBody>
      </p:sp>
      <p:pic>
        <p:nvPicPr>
          <p:cNvPr id="5" name="Picture 4">
            <a:extLst>
              <a:ext uri="{FF2B5EF4-FFF2-40B4-BE49-F238E27FC236}">
                <a16:creationId xmlns:a16="http://schemas.microsoft.com/office/drawing/2014/main" id="{B86362A8-5F55-44E0-8163-346000A692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095348"/>
            <a:ext cx="3042264" cy="35052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4187301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A5F8-1895-4CBD-A08A-C27EE704D041}"/>
              </a:ext>
            </a:extLst>
          </p:cNvPr>
          <p:cNvSpPr>
            <a:spLocks noGrp="1"/>
          </p:cNvSpPr>
          <p:nvPr>
            <p:ph type="title"/>
          </p:nvPr>
        </p:nvSpPr>
        <p:spPr/>
        <p:txBody>
          <a:bodyPr/>
          <a:lstStyle/>
          <a:p>
            <a:r>
              <a:rPr lang="en-US"/>
              <a:t>Granting Delegated Permissions</a:t>
            </a:r>
            <a:endParaRPr lang="en-US" dirty="0"/>
          </a:p>
        </p:txBody>
      </p:sp>
      <p:sp>
        <p:nvSpPr>
          <p:cNvPr id="6" name="Content Placeholder 5">
            <a:extLst>
              <a:ext uri="{FF2B5EF4-FFF2-40B4-BE49-F238E27FC236}">
                <a16:creationId xmlns:a16="http://schemas.microsoft.com/office/drawing/2014/main" id="{FF6FD60E-BF61-4446-9758-B072DE56BAE2}"/>
              </a:ext>
            </a:extLst>
          </p:cNvPr>
          <p:cNvSpPr>
            <a:spLocks noGrp="1"/>
          </p:cNvSpPr>
          <p:nvPr>
            <p:ph type="body" sz="quarter" idx="10"/>
          </p:nvPr>
        </p:nvSpPr>
        <p:spPr/>
        <p:txBody>
          <a:bodyPr>
            <a:noAutofit/>
          </a:bodyPr>
          <a:lstStyle/>
          <a:p>
            <a:r>
              <a:rPr lang="en-US" sz="2400" dirty="0"/>
              <a:t>It can be helpful to Grant Permissions in Azure portal</a:t>
            </a:r>
          </a:p>
          <a:p>
            <a:pPr lvl="1"/>
            <a:r>
              <a:rPr lang="en-US" sz="2000" dirty="0"/>
              <a:t>Prevents the need for interactive granting of application by user</a:t>
            </a:r>
          </a:p>
          <a:p>
            <a:pPr lvl="1"/>
            <a:r>
              <a:rPr lang="en-US" sz="2000" dirty="0"/>
              <a:t>Might be required when authenticating in non-interactive fashion</a:t>
            </a:r>
          </a:p>
        </p:txBody>
      </p:sp>
      <p:pic>
        <p:nvPicPr>
          <p:cNvPr id="7" name="Picture 6">
            <a:extLst>
              <a:ext uri="{FF2B5EF4-FFF2-40B4-BE49-F238E27FC236}">
                <a16:creationId xmlns:a16="http://schemas.microsoft.com/office/drawing/2014/main" id="{49482C8C-28ED-4E89-84BD-4BE2ADD6B829}"/>
              </a:ext>
            </a:extLst>
          </p:cNvPr>
          <p:cNvPicPr>
            <a:picLocks noChangeAspect="1"/>
          </p:cNvPicPr>
          <p:nvPr/>
        </p:nvPicPr>
        <p:blipFill>
          <a:blip r:embed="rId2"/>
          <a:stretch>
            <a:fillRect/>
          </a:stretch>
        </p:blipFill>
        <p:spPr>
          <a:xfrm>
            <a:off x="762000" y="2590800"/>
            <a:ext cx="7295965" cy="3573195"/>
          </a:xfrm>
          <a:prstGeom prst="rect">
            <a:avLst/>
          </a:prstGeom>
          <a:ln>
            <a:solidFill>
              <a:schemeClr val="tx1">
                <a:lumMod val="50000"/>
                <a:lumOff val="50000"/>
              </a:schemeClr>
            </a:solidFill>
          </a:ln>
        </p:spPr>
      </p:pic>
    </p:spTree>
    <p:extLst>
      <p:ext uri="{BB962C8B-B14F-4D97-AF65-F5344CB8AC3E}">
        <p14:creationId xmlns:p14="http://schemas.microsoft.com/office/powerpoint/2010/main" val="300458136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77D1-7F86-417C-A220-2CB906C6ECD4}"/>
              </a:ext>
            </a:extLst>
          </p:cNvPr>
          <p:cNvSpPr>
            <a:spLocks noGrp="1"/>
          </p:cNvSpPr>
          <p:nvPr>
            <p:ph type="title"/>
          </p:nvPr>
        </p:nvSpPr>
        <p:spPr/>
        <p:txBody>
          <a:bodyPr/>
          <a:lstStyle/>
          <a:p>
            <a:r>
              <a:rPr lang="en-US" dirty="0"/>
              <a:t>Applications and Service Principals</a:t>
            </a:r>
          </a:p>
        </p:txBody>
      </p:sp>
      <p:sp>
        <p:nvSpPr>
          <p:cNvPr id="3" name="Content Placeholder 2">
            <a:extLst>
              <a:ext uri="{FF2B5EF4-FFF2-40B4-BE49-F238E27FC236}">
                <a16:creationId xmlns:a16="http://schemas.microsoft.com/office/drawing/2014/main" id="{9F28919E-9128-4A0F-A401-18BA68E09B5E}"/>
              </a:ext>
            </a:extLst>
          </p:cNvPr>
          <p:cNvSpPr>
            <a:spLocks noGrp="1"/>
          </p:cNvSpPr>
          <p:nvPr>
            <p:ph idx="1"/>
          </p:nvPr>
        </p:nvSpPr>
        <p:spPr>
          <a:xfrm>
            <a:off x="319454" y="1295400"/>
            <a:ext cx="8382000" cy="5181600"/>
          </a:xfrm>
        </p:spPr>
        <p:txBody>
          <a:bodyPr>
            <a:normAutofit/>
          </a:bodyPr>
          <a:lstStyle/>
          <a:p>
            <a:r>
              <a:rPr lang="en-US" sz="2400" dirty="0"/>
              <a:t>Azure AD creates service principal(s) for each application</a:t>
            </a:r>
          </a:p>
          <a:p>
            <a:pPr lvl="1"/>
            <a:r>
              <a:rPr lang="en-US" sz="2000" dirty="0"/>
              <a:t>Service principle created once per tenant</a:t>
            </a:r>
          </a:p>
          <a:p>
            <a:pPr lvl="1"/>
            <a:r>
              <a:rPr lang="en-US" sz="2000" dirty="0"/>
              <a:t>Service principle acts as first-class AAD security principal</a:t>
            </a:r>
          </a:p>
        </p:txBody>
      </p:sp>
      <p:sp>
        <p:nvSpPr>
          <p:cNvPr id="5" name="Rectangle 4">
            <a:extLst>
              <a:ext uri="{FF2B5EF4-FFF2-40B4-BE49-F238E27FC236}">
                <a16:creationId xmlns:a16="http://schemas.microsoft.com/office/drawing/2014/main" id="{663179DF-81C5-486C-A98A-645EEE1A3A91}"/>
              </a:ext>
            </a:extLst>
          </p:cNvPr>
          <p:cNvSpPr/>
          <p:nvPr/>
        </p:nvSpPr>
        <p:spPr>
          <a:xfrm>
            <a:off x="596515" y="2895600"/>
            <a:ext cx="2501515" cy="33001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Host Tenant</a:t>
            </a:r>
          </a:p>
        </p:txBody>
      </p:sp>
      <p:sp>
        <p:nvSpPr>
          <p:cNvPr id="9" name="Rectangle 8">
            <a:extLst>
              <a:ext uri="{FF2B5EF4-FFF2-40B4-BE49-F238E27FC236}">
                <a16:creationId xmlns:a16="http://schemas.microsoft.com/office/drawing/2014/main" id="{AE090642-51DA-42D1-8724-63AC3B7D1A1B}"/>
              </a:ext>
            </a:extLst>
          </p:cNvPr>
          <p:cNvSpPr/>
          <p:nvPr/>
        </p:nvSpPr>
        <p:spPr>
          <a:xfrm>
            <a:off x="802648" y="4493173"/>
            <a:ext cx="2140057" cy="1539599"/>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Service Principal</a:t>
            </a:r>
          </a:p>
          <a:p>
            <a:pPr algn="ctr"/>
            <a:r>
              <a:rPr lang="en-US" sz="1100" b="1" dirty="0">
                <a:solidFill>
                  <a:schemeClr val="tx1"/>
                </a:solidFill>
                <a:latin typeface="Lucida Console" panose="020B0609040504020204" pitchFamily="49" charset="0"/>
              </a:rPr>
              <a:t>Object ID</a:t>
            </a:r>
            <a:endParaRPr lang="en-US" sz="1600" b="1" dirty="0">
              <a:solidFill>
                <a:schemeClr val="tx1"/>
              </a:solidFill>
              <a:latin typeface="Lucida Console" panose="020B0609040504020204" pitchFamily="49" charset="0"/>
            </a:endParaRPr>
          </a:p>
        </p:txBody>
      </p:sp>
      <p:sp>
        <p:nvSpPr>
          <p:cNvPr id="10" name="Rectangle 9">
            <a:extLst>
              <a:ext uri="{FF2B5EF4-FFF2-40B4-BE49-F238E27FC236}">
                <a16:creationId xmlns:a16="http://schemas.microsoft.com/office/drawing/2014/main" id="{A0EDAFC9-9781-45A9-954B-78F1F6F9E8E5}"/>
              </a:ext>
            </a:extLst>
          </p:cNvPr>
          <p:cNvSpPr/>
          <p:nvPr/>
        </p:nvSpPr>
        <p:spPr>
          <a:xfrm>
            <a:off x="1047113" y="5098533"/>
            <a:ext cx="1639236" cy="858039"/>
          </a:xfrm>
          <a:prstGeom prst="rect">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Permission Grants</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User1</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User2</a:t>
            </a:r>
          </a:p>
        </p:txBody>
      </p:sp>
      <p:sp>
        <p:nvSpPr>
          <p:cNvPr id="4" name="Rectangle 3">
            <a:extLst>
              <a:ext uri="{FF2B5EF4-FFF2-40B4-BE49-F238E27FC236}">
                <a16:creationId xmlns:a16="http://schemas.microsoft.com/office/drawing/2014/main" id="{FA7C0C03-BEE1-4693-AC92-A26F4AAA3A1B}"/>
              </a:ext>
            </a:extLst>
          </p:cNvPr>
          <p:cNvSpPr/>
          <p:nvPr/>
        </p:nvSpPr>
        <p:spPr>
          <a:xfrm>
            <a:off x="802648" y="3262831"/>
            <a:ext cx="2089248" cy="756659"/>
          </a:xfrm>
          <a:prstGeom prst="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Application</a:t>
            </a:r>
          </a:p>
          <a:p>
            <a:pPr algn="ctr"/>
            <a:r>
              <a:rPr lang="en-US" sz="1100" b="1" dirty="0">
                <a:latin typeface="Lucida Console" panose="020B0609040504020204" pitchFamily="49" charset="0"/>
              </a:rPr>
              <a:t>Application ID</a:t>
            </a:r>
            <a:endParaRPr lang="en-US" sz="1600" b="1" dirty="0">
              <a:latin typeface="Lucida Console" panose="020B0609040504020204" pitchFamily="49" charset="0"/>
            </a:endParaRPr>
          </a:p>
        </p:txBody>
      </p:sp>
      <p:cxnSp>
        <p:nvCxnSpPr>
          <p:cNvPr id="20" name="Straight Arrow Connector 19">
            <a:extLst>
              <a:ext uri="{FF2B5EF4-FFF2-40B4-BE49-F238E27FC236}">
                <a16:creationId xmlns:a16="http://schemas.microsoft.com/office/drawing/2014/main" id="{CFE3988D-6317-4E4C-B726-0575AE1E8FCE}"/>
              </a:ext>
            </a:extLst>
          </p:cNvPr>
          <p:cNvCxnSpPr>
            <a:cxnSpLocks/>
          </p:cNvCxnSpPr>
          <p:nvPr/>
        </p:nvCxnSpPr>
        <p:spPr>
          <a:xfrm flipH="1">
            <a:off x="1847272" y="4034774"/>
            <a:ext cx="3742" cy="4541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9FCE1AF2-B8CF-40D5-829F-E4EBF9D02798}"/>
              </a:ext>
            </a:extLst>
          </p:cNvPr>
          <p:cNvGrpSpPr/>
          <p:nvPr/>
        </p:nvGrpSpPr>
        <p:grpSpPr>
          <a:xfrm>
            <a:off x="1866731" y="2895600"/>
            <a:ext cx="6619033" cy="3300110"/>
            <a:chOff x="1866731" y="2895600"/>
            <a:chExt cx="6619033" cy="3300110"/>
          </a:xfrm>
        </p:grpSpPr>
        <p:sp>
          <p:nvSpPr>
            <p:cNvPr id="12" name="Rectangle 11">
              <a:extLst>
                <a:ext uri="{FF2B5EF4-FFF2-40B4-BE49-F238E27FC236}">
                  <a16:creationId xmlns:a16="http://schemas.microsoft.com/office/drawing/2014/main" id="{DE996F9E-A27E-4B49-BC69-476CD0CA5BA3}"/>
                </a:ext>
              </a:extLst>
            </p:cNvPr>
            <p:cNvSpPr/>
            <p:nvPr/>
          </p:nvSpPr>
          <p:spPr>
            <a:xfrm>
              <a:off x="3276600" y="2895600"/>
              <a:ext cx="2501515" cy="33001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Tenant 2</a:t>
              </a:r>
            </a:p>
          </p:txBody>
        </p:sp>
        <p:sp>
          <p:nvSpPr>
            <p:cNvPr id="13" name="Rectangle 12">
              <a:extLst>
                <a:ext uri="{FF2B5EF4-FFF2-40B4-BE49-F238E27FC236}">
                  <a16:creationId xmlns:a16="http://schemas.microsoft.com/office/drawing/2014/main" id="{3448FCDC-ABCC-4EA4-B1CD-ECF3F21EDD1F}"/>
                </a:ext>
              </a:extLst>
            </p:cNvPr>
            <p:cNvSpPr/>
            <p:nvPr/>
          </p:nvSpPr>
          <p:spPr>
            <a:xfrm>
              <a:off x="3482734" y="4493173"/>
              <a:ext cx="2140057" cy="1539599"/>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Service Principal</a:t>
              </a:r>
            </a:p>
            <a:p>
              <a:pPr algn="ctr"/>
              <a:r>
                <a:rPr lang="en-US" sz="1100" b="1" dirty="0">
                  <a:solidFill>
                    <a:schemeClr val="tx1"/>
                  </a:solidFill>
                  <a:latin typeface="Lucida Console" panose="020B0609040504020204" pitchFamily="49" charset="0"/>
                </a:rPr>
                <a:t>Object ID</a:t>
              </a:r>
              <a:endParaRPr lang="en-US" sz="1600" b="1" dirty="0">
                <a:solidFill>
                  <a:schemeClr val="tx1"/>
                </a:solidFill>
                <a:latin typeface="Lucida Console" panose="020B0609040504020204" pitchFamily="49" charset="0"/>
              </a:endParaRPr>
            </a:p>
          </p:txBody>
        </p:sp>
        <p:sp>
          <p:nvSpPr>
            <p:cNvPr id="14" name="Rectangle 13">
              <a:extLst>
                <a:ext uri="{FF2B5EF4-FFF2-40B4-BE49-F238E27FC236}">
                  <a16:creationId xmlns:a16="http://schemas.microsoft.com/office/drawing/2014/main" id="{49A8B1D2-C351-4B5B-9608-3E6CD941CAF3}"/>
                </a:ext>
              </a:extLst>
            </p:cNvPr>
            <p:cNvSpPr/>
            <p:nvPr/>
          </p:nvSpPr>
          <p:spPr>
            <a:xfrm>
              <a:off x="3727199" y="5098533"/>
              <a:ext cx="1639236" cy="858039"/>
            </a:xfrm>
            <a:prstGeom prst="rect">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Permission Grants</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User1</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User2</a:t>
              </a:r>
            </a:p>
          </p:txBody>
        </p:sp>
        <p:sp>
          <p:nvSpPr>
            <p:cNvPr id="16" name="Rectangle 15">
              <a:extLst>
                <a:ext uri="{FF2B5EF4-FFF2-40B4-BE49-F238E27FC236}">
                  <a16:creationId xmlns:a16="http://schemas.microsoft.com/office/drawing/2014/main" id="{A80F25B5-A271-4CDD-9DD4-10CEF7B26DB3}"/>
                </a:ext>
              </a:extLst>
            </p:cNvPr>
            <p:cNvSpPr/>
            <p:nvPr/>
          </p:nvSpPr>
          <p:spPr>
            <a:xfrm>
              <a:off x="5984249" y="2895600"/>
              <a:ext cx="2501515" cy="33001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Tenant 3</a:t>
              </a:r>
            </a:p>
          </p:txBody>
        </p:sp>
        <p:sp>
          <p:nvSpPr>
            <p:cNvPr id="17" name="Rectangle 16">
              <a:extLst>
                <a:ext uri="{FF2B5EF4-FFF2-40B4-BE49-F238E27FC236}">
                  <a16:creationId xmlns:a16="http://schemas.microsoft.com/office/drawing/2014/main" id="{EB601105-A896-4806-9A27-6095C1358DB1}"/>
                </a:ext>
              </a:extLst>
            </p:cNvPr>
            <p:cNvSpPr/>
            <p:nvPr/>
          </p:nvSpPr>
          <p:spPr>
            <a:xfrm>
              <a:off x="6190383" y="4493173"/>
              <a:ext cx="2140057" cy="1539599"/>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Service Principal</a:t>
              </a:r>
            </a:p>
            <a:p>
              <a:pPr algn="ctr"/>
              <a:r>
                <a:rPr lang="en-US" sz="1100" b="1" dirty="0">
                  <a:solidFill>
                    <a:schemeClr val="tx1"/>
                  </a:solidFill>
                  <a:latin typeface="Lucida Console" panose="020B0609040504020204" pitchFamily="49" charset="0"/>
                </a:rPr>
                <a:t>Object ID</a:t>
              </a:r>
              <a:endParaRPr lang="en-US" sz="1600" b="1" dirty="0">
                <a:solidFill>
                  <a:schemeClr val="tx1"/>
                </a:solidFill>
                <a:latin typeface="Lucida Console" panose="020B0609040504020204" pitchFamily="49" charset="0"/>
              </a:endParaRPr>
            </a:p>
          </p:txBody>
        </p:sp>
        <p:sp>
          <p:nvSpPr>
            <p:cNvPr id="18" name="Rectangle 17">
              <a:extLst>
                <a:ext uri="{FF2B5EF4-FFF2-40B4-BE49-F238E27FC236}">
                  <a16:creationId xmlns:a16="http://schemas.microsoft.com/office/drawing/2014/main" id="{6177ED49-828D-455F-8744-702D6632A763}"/>
                </a:ext>
              </a:extLst>
            </p:cNvPr>
            <p:cNvSpPr/>
            <p:nvPr/>
          </p:nvSpPr>
          <p:spPr>
            <a:xfrm>
              <a:off x="6434848" y="5098533"/>
              <a:ext cx="1639236" cy="858039"/>
            </a:xfrm>
            <a:prstGeom prst="rect">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Permission Grants</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User1</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User2</a:t>
              </a:r>
            </a:p>
          </p:txBody>
        </p:sp>
        <p:cxnSp>
          <p:nvCxnSpPr>
            <p:cNvPr id="21" name="Straight Arrow Connector 20">
              <a:extLst>
                <a:ext uri="{FF2B5EF4-FFF2-40B4-BE49-F238E27FC236}">
                  <a16:creationId xmlns:a16="http://schemas.microsoft.com/office/drawing/2014/main" id="{5CADF6BB-23E2-4FEC-9333-9F990AFBF218}"/>
                </a:ext>
              </a:extLst>
            </p:cNvPr>
            <p:cNvCxnSpPr>
              <a:cxnSpLocks/>
            </p:cNvCxnSpPr>
            <p:nvPr/>
          </p:nvCxnSpPr>
          <p:spPr>
            <a:xfrm>
              <a:off x="4573568" y="4203972"/>
              <a:ext cx="0" cy="2849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1D3D025-0DAE-48B5-BC0D-FFF1E9582393}"/>
                </a:ext>
              </a:extLst>
            </p:cNvPr>
            <p:cNvCxnSpPr>
              <a:cxnSpLocks/>
            </p:cNvCxnSpPr>
            <p:nvPr/>
          </p:nvCxnSpPr>
          <p:spPr>
            <a:xfrm>
              <a:off x="7302114" y="4223811"/>
              <a:ext cx="0" cy="2849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AA4559D-0603-46A9-BC5F-330E2D55F718}"/>
                </a:ext>
              </a:extLst>
            </p:cNvPr>
            <p:cNvCxnSpPr>
              <a:cxnSpLocks/>
            </p:cNvCxnSpPr>
            <p:nvPr/>
          </p:nvCxnSpPr>
          <p:spPr>
            <a:xfrm>
              <a:off x="1866731" y="4203972"/>
              <a:ext cx="5455649" cy="10538"/>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250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1DF56-968F-4EB9-9E0E-FAED7F331E13}"/>
              </a:ext>
            </a:extLst>
          </p:cNvPr>
          <p:cNvSpPr>
            <a:spLocks noGrp="1"/>
          </p:cNvSpPr>
          <p:nvPr>
            <p:ph type="title"/>
          </p:nvPr>
        </p:nvSpPr>
        <p:spPr/>
        <p:txBody>
          <a:bodyPr/>
          <a:lstStyle/>
          <a:p>
            <a:r>
              <a:rPr lang="en-US" dirty="0"/>
              <a:t>Applications versus Service Principle</a:t>
            </a:r>
          </a:p>
        </p:txBody>
      </p:sp>
      <p:sp>
        <p:nvSpPr>
          <p:cNvPr id="3" name="Content Placeholder 2">
            <a:extLst>
              <a:ext uri="{FF2B5EF4-FFF2-40B4-BE49-F238E27FC236}">
                <a16:creationId xmlns:a16="http://schemas.microsoft.com/office/drawing/2014/main" id="{9E095BBA-4826-477F-AB88-623CF7076DBA}"/>
              </a:ext>
            </a:extLst>
          </p:cNvPr>
          <p:cNvSpPr>
            <a:spLocks noGrp="1"/>
          </p:cNvSpPr>
          <p:nvPr>
            <p:ph idx="1"/>
          </p:nvPr>
        </p:nvSpPr>
        <p:spPr/>
        <p:txBody>
          <a:bodyPr/>
          <a:lstStyle/>
          <a:p>
            <a:r>
              <a:rPr lang="en-US" dirty="0"/>
              <a:t>Application defined once across all tenants</a:t>
            </a:r>
          </a:p>
          <a:p>
            <a:pPr lvl="1"/>
            <a:r>
              <a:rPr lang="en-US" dirty="0"/>
              <a:t>Identified using global Application ID</a:t>
            </a:r>
          </a:p>
          <a:p>
            <a:pPr lvl="1"/>
            <a:r>
              <a:rPr lang="en-US" dirty="0"/>
              <a:t>Application object lives in tenant where it’s registered</a:t>
            </a:r>
          </a:p>
          <a:p>
            <a:pPr lvl="1"/>
            <a:r>
              <a:rPr lang="en-US" dirty="0"/>
              <a:t>Defines auth type, secrets and required permissions</a:t>
            </a:r>
          </a:p>
          <a:p>
            <a:r>
              <a:rPr lang="en-US" dirty="0"/>
              <a:t>Service principal created once per tenant</a:t>
            </a:r>
          </a:p>
          <a:p>
            <a:pPr lvl="1"/>
            <a:r>
              <a:rPr lang="en-US" dirty="0"/>
              <a:t>Identified using tenant-specific Object ID</a:t>
            </a:r>
          </a:p>
          <a:p>
            <a:pPr lvl="1"/>
            <a:r>
              <a:rPr lang="en-US" dirty="0"/>
              <a:t>Used to track permission grants for user consent</a:t>
            </a:r>
          </a:p>
        </p:txBody>
      </p:sp>
    </p:spTree>
    <p:extLst>
      <p:ext uri="{BB962C8B-B14F-4D97-AF65-F5344CB8AC3E}">
        <p14:creationId xmlns:p14="http://schemas.microsoft.com/office/powerpoint/2010/main" val="1490580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normAutofit/>
          </a:bodyPr>
          <a:lstStyle/>
          <a:p>
            <a:pPr lvl="0"/>
            <a:r>
              <a:rPr lang="en-US" sz="2700" dirty="0"/>
              <a:t>Understanding OAuth 2.0 and OpenID Connect</a:t>
            </a:r>
          </a:p>
          <a:p>
            <a:pPr lvl="0"/>
            <a:r>
              <a:rPr lang="en-US" sz="2700" dirty="0"/>
              <a:t>Creating &amp; Configuring Azure AD Applications</a:t>
            </a:r>
          </a:p>
          <a:p>
            <a:pPr lvl="0"/>
            <a:r>
              <a:rPr lang="en-US" sz="2700" dirty="0"/>
              <a:t>Acquiring Access Tokens with MSAL</a:t>
            </a:r>
          </a:p>
          <a:p>
            <a:pPr lvl="0"/>
            <a:r>
              <a:rPr lang="en-US" sz="2700" dirty="0"/>
              <a:t>Implementing Implicit Flow</a:t>
            </a:r>
          </a:p>
          <a:p>
            <a:r>
              <a:rPr lang="en-US" sz="2700" dirty="0"/>
              <a:t>Implementing Authorization Code Flow</a:t>
            </a:r>
            <a:endParaRPr lang="en-US" altLang="en-US" sz="2700" dirty="0"/>
          </a:p>
        </p:txBody>
      </p:sp>
    </p:spTree>
    <p:extLst>
      <p:ext uri="{BB962C8B-B14F-4D97-AF65-F5344CB8AC3E}">
        <p14:creationId xmlns:p14="http://schemas.microsoft.com/office/powerpoint/2010/main" val="4088625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AED9D-1F7B-4B36-9D2A-30300FC9B4F2}"/>
              </a:ext>
            </a:extLst>
          </p:cNvPr>
          <p:cNvSpPr>
            <a:spLocks noGrp="1"/>
          </p:cNvSpPr>
          <p:nvPr>
            <p:ph type="title"/>
          </p:nvPr>
        </p:nvSpPr>
        <p:spPr/>
        <p:txBody>
          <a:bodyPr/>
          <a:lstStyle/>
          <a:p>
            <a:r>
              <a:rPr lang="en-US" dirty="0"/>
              <a:t>Registering AAD Apps with PowerShell</a:t>
            </a:r>
          </a:p>
        </p:txBody>
      </p:sp>
      <p:pic>
        <p:nvPicPr>
          <p:cNvPr id="4" name="Picture 3">
            <a:extLst>
              <a:ext uri="{FF2B5EF4-FFF2-40B4-BE49-F238E27FC236}">
                <a16:creationId xmlns:a16="http://schemas.microsoft.com/office/drawing/2014/main" id="{80E26FE0-2393-49D8-A450-113AC5C11AD0}"/>
              </a:ext>
            </a:extLst>
          </p:cNvPr>
          <p:cNvPicPr>
            <a:picLocks noChangeAspect="1"/>
          </p:cNvPicPr>
          <p:nvPr/>
        </p:nvPicPr>
        <p:blipFill>
          <a:blip r:embed="rId2"/>
          <a:stretch>
            <a:fillRect/>
          </a:stretch>
        </p:blipFill>
        <p:spPr>
          <a:xfrm>
            <a:off x="304800" y="1219200"/>
            <a:ext cx="8368259" cy="4267200"/>
          </a:xfrm>
          <a:prstGeom prst="rect">
            <a:avLst/>
          </a:prstGeom>
          <a:ln>
            <a:solidFill>
              <a:schemeClr val="tx1">
                <a:lumMod val="50000"/>
                <a:lumOff val="50000"/>
              </a:schemeClr>
            </a:solidFill>
          </a:ln>
        </p:spPr>
      </p:pic>
    </p:spTree>
    <p:extLst>
      <p:ext uri="{BB962C8B-B14F-4D97-AF65-F5344CB8AC3E}">
        <p14:creationId xmlns:p14="http://schemas.microsoft.com/office/powerpoint/2010/main" val="684209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CE5C-73B0-48F7-918E-E6BC2AE46D22}"/>
              </a:ext>
            </a:extLst>
          </p:cNvPr>
          <p:cNvSpPr>
            <a:spLocks noGrp="1"/>
          </p:cNvSpPr>
          <p:nvPr>
            <p:ph type="title"/>
          </p:nvPr>
        </p:nvSpPr>
        <p:spPr/>
        <p:txBody>
          <a:bodyPr/>
          <a:lstStyle/>
          <a:p>
            <a:r>
              <a:rPr lang="en-US" dirty="0"/>
              <a:t>Configuring Delegated Permissions</a:t>
            </a:r>
          </a:p>
        </p:txBody>
      </p:sp>
      <p:pic>
        <p:nvPicPr>
          <p:cNvPr id="4" name="Picture 3">
            <a:extLst>
              <a:ext uri="{FF2B5EF4-FFF2-40B4-BE49-F238E27FC236}">
                <a16:creationId xmlns:a16="http://schemas.microsoft.com/office/drawing/2014/main" id="{95526875-3E90-457D-8F2B-2DD9E4082771}"/>
              </a:ext>
            </a:extLst>
          </p:cNvPr>
          <p:cNvPicPr>
            <a:picLocks noChangeAspect="1"/>
          </p:cNvPicPr>
          <p:nvPr/>
        </p:nvPicPr>
        <p:blipFill>
          <a:blip r:embed="rId2"/>
          <a:stretch>
            <a:fillRect/>
          </a:stretch>
        </p:blipFill>
        <p:spPr>
          <a:xfrm>
            <a:off x="376237" y="1295400"/>
            <a:ext cx="8162925" cy="3800475"/>
          </a:xfrm>
          <a:prstGeom prst="rect">
            <a:avLst/>
          </a:prstGeom>
          <a:ln>
            <a:solidFill>
              <a:schemeClr val="tx1">
                <a:lumMod val="50000"/>
                <a:lumOff val="50000"/>
              </a:schemeClr>
            </a:solidFill>
          </a:ln>
        </p:spPr>
      </p:pic>
    </p:spTree>
    <p:extLst>
      <p:ext uri="{BB962C8B-B14F-4D97-AF65-F5344CB8AC3E}">
        <p14:creationId xmlns:p14="http://schemas.microsoft.com/office/powerpoint/2010/main" val="131288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Creating an AAD Application</a:t>
            </a:r>
            <a:endParaRPr lang="en-US" altLang="en-US" dirty="0"/>
          </a:p>
        </p:txBody>
      </p:sp>
      <p:sp>
        <p:nvSpPr>
          <p:cNvPr id="3" name="Footer Placeholder 2"/>
          <p:cNvSpPr>
            <a:spLocks noGrp="1"/>
          </p:cNvSpPr>
          <p:nvPr>
            <p:ph type="ftr" sz="quarter" idx="4294967295"/>
          </p:nvPr>
        </p:nvSpPr>
        <p:spPr>
          <a:xfrm>
            <a:off x="0" y="6329363"/>
            <a:ext cx="5811838" cy="363537"/>
          </a:xfrm>
          <a:prstGeom prst="rect">
            <a:avLst/>
          </a:prstGeom>
        </p:spPr>
        <p:txBody>
          <a:bodyPr/>
          <a:lstStyle/>
          <a:p>
            <a:pPr>
              <a:defRPr/>
            </a:pPr>
            <a:r>
              <a:rPr lang="en-US"/>
              <a:t>#ITDEVCON</a:t>
            </a:r>
          </a:p>
        </p:txBody>
      </p:sp>
    </p:spTree>
    <p:extLst>
      <p:ext uri="{BB962C8B-B14F-4D97-AF65-F5344CB8AC3E}">
        <p14:creationId xmlns:p14="http://schemas.microsoft.com/office/powerpoint/2010/main" val="177406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normAutofit/>
          </a:bodyPr>
          <a:lstStyle/>
          <a:p>
            <a:pPr lvl="0">
              <a:buFont typeface="Wingdings" panose="05000000000000000000" pitchFamily="2" charset="2"/>
              <a:buChar char="ü"/>
            </a:pPr>
            <a:r>
              <a:rPr lang="en-US" sz="2700" dirty="0"/>
              <a:t>Understanding OAuth 2.0 and OpenID Connect</a:t>
            </a:r>
          </a:p>
          <a:p>
            <a:pPr lvl="0">
              <a:buFont typeface="Wingdings" panose="05000000000000000000" pitchFamily="2" charset="2"/>
              <a:buChar char="ü"/>
            </a:pPr>
            <a:r>
              <a:rPr lang="en-US" sz="2700" dirty="0"/>
              <a:t>Creating &amp; Configuring Azure AD Applications</a:t>
            </a:r>
          </a:p>
          <a:p>
            <a:pPr lvl="0">
              <a:buFont typeface="Wingdings" panose="05000000000000000000" pitchFamily="2" charset="2"/>
              <a:buChar char="Ø"/>
            </a:pPr>
            <a:r>
              <a:rPr lang="en-US" sz="2700" dirty="0"/>
              <a:t>Acquiring Access Tokens with MSAL</a:t>
            </a:r>
          </a:p>
          <a:p>
            <a:pPr lvl="0"/>
            <a:r>
              <a:rPr lang="en-US" sz="2700" dirty="0"/>
              <a:t>Implementing Implicit Flow</a:t>
            </a:r>
          </a:p>
          <a:p>
            <a:r>
              <a:rPr lang="en-US" sz="2700" dirty="0"/>
              <a:t>Implementing Authorization Code Flow</a:t>
            </a:r>
            <a:endParaRPr lang="en-US" altLang="en-US" sz="2700" dirty="0"/>
          </a:p>
        </p:txBody>
      </p:sp>
    </p:spTree>
    <p:extLst>
      <p:ext uri="{BB962C8B-B14F-4D97-AF65-F5344CB8AC3E}">
        <p14:creationId xmlns:p14="http://schemas.microsoft.com/office/powerpoint/2010/main" val="1281141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5"/>
          <p:cNvSpPr>
            <a:spLocks noGrp="1"/>
          </p:cNvSpPr>
          <p:nvPr>
            <p:ph type="title"/>
          </p:nvPr>
        </p:nvSpPr>
        <p:spPr/>
        <p:txBody>
          <a:bodyPr/>
          <a:lstStyle/>
          <a:p>
            <a:r>
              <a:rPr lang="en-US" altLang="en-US"/>
              <a:t>Authenticating with Azure AD</a:t>
            </a:r>
          </a:p>
        </p:txBody>
      </p:sp>
      <p:sp>
        <p:nvSpPr>
          <p:cNvPr id="11" name="Content Placeholder 10"/>
          <p:cNvSpPr>
            <a:spLocks noGrp="1"/>
          </p:cNvSpPr>
          <p:nvPr>
            <p:ph idx="1"/>
          </p:nvPr>
        </p:nvSpPr>
        <p:spPr/>
        <p:txBody>
          <a:bodyPr>
            <a:normAutofit/>
          </a:bodyPr>
          <a:lstStyle/>
          <a:p>
            <a:r>
              <a:rPr lang="en-US" sz="2000" dirty="0"/>
              <a:t>Custom applications must authenticate with Azure AD</a:t>
            </a:r>
          </a:p>
          <a:p>
            <a:pPr lvl="1"/>
            <a:r>
              <a:rPr lang="en-US" sz="1800" dirty="0"/>
              <a:t>Your code implements an authentication flow to obtain access token</a:t>
            </a:r>
          </a:p>
          <a:p>
            <a:pPr lvl="1"/>
            <a:r>
              <a:rPr lang="en-US" sz="1800" dirty="0"/>
              <a:t>Access token must be passed when calling resource </a:t>
            </a:r>
            <a:r>
              <a:rPr lang="en-US" sz="1400" dirty="0">
                <a:solidFill>
                  <a:schemeClr val="tx1">
                    <a:lumMod val="65000"/>
                    <a:lumOff val="35000"/>
                  </a:schemeClr>
                </a:solidFill>
              </a:rPr>
              <a:t>(e.g. Microsoft Graph API)</a:t>
            </a:r>
            <a:endParaRPr lang="en-US" sz="1800" dirty="0">
              <a:solidFill>
                <a:schemeClr val="tx1">
                  <a:lumMod val="65000"/>
                  <a:lumOff val="35000"/>
                </a:schemeClr>
              </a:solidFill>
            </a:endParaRPr>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r>
              <a:rPr lang="en-US" sz="2000" dirty="0"/>
              <a:t>Microsoft supports two endpoints for programming authentication</a:t>
            </a:r>
          </a:p>
          <a:p>
            <a:pPr lvl="1"/>
            <a:r>
              <a:rPr lang="en-US" sz="1800" dirty="0"/>
              <a:t>Azure AD V1 endpoint (released to GA over 8 years ago)</a:t>
            </a:r>
          </a:p>
          <a:p>
            <a:pPr lvl="1"/>
            <a:r>
              <a:rPr lang="en-US" sz="1800" dirty="0"/>
              <a:t>Azure AD V2 endpoint (released to GA in May 2019)</a:t>
            </a:r>
          </a:p>
        </p:txBody>
      </p:sp>
      <p:sp>
        <p:nvSpPr>
          <p:cNvPr id="10" name="Rectangle 9"/>
          <p:cNvSpPr/>
          <p:nvPr/>
        </p:nvSpPr>
        <p:spPr>
          <a:xfrm>
            <a:off x="1143000" y="2667000"/>
            <a:ext cx="5143500" cy="24003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Rectangle 1"/>
          <p:cNvSpPr/>
          <p:nvPr/>
        </p:nvSpPr>
        <p:spPr>
          <a:xfrm>
            <a:off x="1354139" y="3640138"/>
            <a:ext cx="1296987" cy="850900"/>
          </a:xfrm>
          <a:prstGeom prst="rect">
            <a:avLst/>
          </a:prstGeom>
          <a:solidFill>
            <a:schemeClr val="accent3">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125" b="1" dirty="0">
                <a:solidFill>
                  <a:schemeClr val="tx1"/>
                </a:solidFill>
                <a:latin typeface="Arial" panose="020B0604020202020204" pitchFamily="34" charset="0"/>
                <a:cs typeface="Arial" panose="020B0604020202020204" pitchFamily="34" charset="0"/>
              </a:rPr>
              <a:t>Custom App</a:t>
            </a:r>
          </a:p>
        </p:txBody>
      </p:sp>
      <p:sp>
        <p:nvSpPr>
          <p:cNvPr id="3" name="Rectangle 2"/>
          <p:cNvSpPr/>
          <p:nvPr/>
        </p:nvSpPr>
        <p:spPr>
          <a:xfrm>
            <a:off x="4686300" y="2817814"/>
            <a:ext cx="1417638" cy="738187"/>
          </a:xfrm>
          <a:prstGeom prst="rect">
            <a:avLst/>
          </a:prstGeom>
          <a:solidFill>
            <a:schemeClr val="accent4">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25" b="1" dirty="0">
                <a:latin typeface="Arial" panose="020B0604020202020204" pitchFamily="34" charset="0"/>
                <a:cs typeface="Arial" panose="020B0604020202020204" pitchFamily="34" charset="0"/>
              </a:rPr>
              <a:t>Azure Active Directory</a:t>
            </a:r>
          </a:p>
        </p:txBody>
      </p:sp>
      <p:sp>
        <p:nvSpPr>
          <p:cNvPr id="4" name="Rectangle 3"/>
          <p:cNvSpPr/>
          <p:nvPr/>
        </p:nvSpPr>
        <p:spPr>
          <a:xfrm>
            <a:off x="4686300" y="4152901"/>
            <a:ext cx="1417638" cy="739775"/>
          </a:xfrm>
          <a:prstGeom prst="rect">
            <a:avLst/>
          </a:prstGeom>
          <a:solidFill>
            <a:schemeClr val="accent6">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25" b="1" dirty="0">
                <a:latin typeface="Arial" panose="020B0604020202020204" pitchFamily="34" charset="0"/>
                <a:cs typeface="Arial" panose="020B0604020202020204" pitchFamily="34" charset="0"/>
              </a:rPr>
              <a:t>Microsoft </a:t>
            </a:r>
          </a:p>
          <a:p>
            <a:pPr algn="ctr">
              <a:defRPr/>
            </a:pPr>
            <a:r>
              <a:rPr lang="en-US" sz="1125" b="1" dirty="0">
                <a:latin typeface="Arial" panose="020B0604020202020204" pitchFamily="34" charset="0"/>
                <a:cs typeface="Arial" panose="020B0604020202020204" pitchFamily="34" charset="0"/>
              </a:rPr>
              <a:t>Graph API</a:t>
            </a:r>
          </a:p>
        </p:txBody>
      </p:sp>
      <p:cxnSp>
        <p:nvCxnSpPr>
          <p:cNvPr id="7" name="Straight Arrow Connector 6"/>
          <p:cNvCxnSpPr/>
          <p:nvPr/>
        </p:nvCxnSpPr>
        <p:spPr>
          <a:xfrm flipV="1">
            <a:off x="2697164" y="3141663"/>
            <a:ext cx="1887537" cy="760412"/>
          </a:xfrm>
          <a:prstGeom prst="straightConnector1">
            <a:avLst/>
          </a:prstGeom>
          <a:ln w="57150">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395538" y="3305176"/>
            <a:ext cx="2081212" cy="854075"/>
          </a:xfrm>
          <a:prstGeom prst="straightConnector1">
            <a:avLst/>
          </a:prstGeom>
          <a:ln w="57150">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1700214" y="3989389"/>
            <a:ext cx="555625" cy="327025"/>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675" b="1" dirty="0">
                <a:solidFill>
                  <a:srgbClr val="C00000"/>
                </a:solidFill>
                <a:latin typeface="Arial" panose="020B0604020202020204" pitchFamily="34" charset="0"/>
                <a:cs typeface="Arial" panose="020B0604020202020204" pitchFamily="34" charset="0"/>
              </a:rPr>
              <a:t>Access Token</a:t>
            </a:r>
          </a:p>
        </p:txBody>
      </p:sp>
      <p:cxnSp>
        <p:nvCxnSpPr>
          <p:cNvPr id="15" name="Straight Arrow Connector 14"/>
          <p:cNvCxnSpPr/>
          <p:nvPr/>
        </p:nvCxnSpPr>
        <p:spPr>
          <a:xfrm>
            <a:off x="2697164" y="4238625"/>
            <a:ext cx="1887537" cy="336550"/>
          </a:xfrm>
          <a:prstGeom prst="straightConnector1">
            <a:avLst/>
          </a:prstGeom>
          <a:ln w="57150">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3348039" y="4238626"/>
            <a:ext cx="542925" cy="328613"/>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675" b="1" dirty="0">
                <a:solidFill>
                  <a:srgbClr val="C00000"/>
                </a:solidFill>
                <a:latin typeface="Arial" panose="020B0604020202020204" pitchFamily="34" charset="0"/>
                <a:cs typeface="Arial" panose="020B0604020202020204" pitchFamily="34" charset="0"/>
              </a:rPr>
              <a:t>Access Token</a:t>
            </a:r>
          </a:p>
        </p:txBody>
      </p:sp>
    </p:spTree>
    <p:extLst>
      <p:ext uri="{BB962C8B-B14F-4D97-AF65-F5344CB8AC3E}">
        <p14:creationId xmlns:p14="http://schemas.microsoft.com/office/powerpoint/2010/main" val="531522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par>
                                <p:cTn id="13" presetID="1" presetClass="entr" presetSubtype="0"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C7F1-CAA9-4A02-BB5C-C3BB27AD60EA}"/>
              </a:ext>
            </a:extLst>
          </p:cNvPr>
          <p:cNvSpPr>
            <a:spLocks noGrp="1"/>
          </p:cNvSpPr>
          <p:nvPr>
            <p:ph type="title"/>
          </p:nvPr>
        </p:nvSpPr>
        <p:spPr/>
        <p:txBody>
          <a:bodyPr/>
          <a:lstStyle/>
          <a:p>
            <a:r>
              <a:rPr lang="en-US" dirty="0"/>
              <a:t>Azure AD Endpoints and Libraries</a:t>
            </a:r>
          </a:p>
        </p:txBody>
      </p:sp>
      <p:sp>
        <p:nvSpPr>
          <p:cNvPr id="3" name="Content Placeholder 2">
            <a:extLst>
              <a:ext uri="{FF2B5EF4-FFF2-40B4-BE49-F238E27FC236}">
                <a16:creationId xmlns:a16="http://schemas.microsoft.com/office/drawing/2014/main" id="{2F0A96C9-00CC-4478-BEEF-F5869DDAE028}"/>
              </a:ext>
            </a:extLst>
          </p:cNvPr>
          <p:cNvSpPr>
            <a:spLocks noGrp="1"/>
          </p:cNvSpPr>
          <p:nvPr>
            <p:ph idx="1"/>
          </p:nvPr>
        </p:nvSpPr>
        <p:spPr/>
        <p:txBody>
          <a:bodyPr>
            <a:noAutofit/>
          </a:bodyPr>
          <a:lstStyle/>
          <a:p>
            <a:r>
              <a:rPr lang="en-US" sz="2000" dirty="0"/>
              <a:t>Authenticating with the Azure AD V1 Endpoint</a:t>
            </a:r>
          </a:p>
          <a:p>
            <a:pPr lvl="1"/>
            <a:r>
              <a:rPr lang="en-US" sz="1800" dirty="0"/>
              <a:t>Heavily used over the last 5-6 years</a:t>
            </a:r>
          </a:p>
          <a:p>
            <a:pPr lvl="1"/>
            <a:r>
              <a:rPr lang="en-US" sz="1800" dirty="0"/>
              <a:t>Accessed through </a:t>
            </a:r>
            <a:r>
              <a:rPr lang="en-US" sz="1800" b="1" dirty="0"/>
              <a:t>Azure AD Authentication Library (ADAL)</a:t>
            </a:r>
          </a:p>
          <a:p>
            <a:endParaRPr lang="en-US" sz="2200" dirty="0"/>
          </a:p>
          <a:p>
            <a:endParaRPr lang="en-US" sz="2200" dirty="0"/>
          </a:p>
          <a:p>
            <a:r>
              <a:rPr lang="en-US" sz="2000" dirty="0"/>
              <a:t>Authenticating with the Azure AD V2 Endpoint</a:t>
            </a:r>
          </a:p>
          <a:p>
            <a:pPr lvl="1"/>
            <a:r>
              <a:rPr lang="en-US" sz="1800" dirty="0"/>
              <a:t>Moved from preview to GA in May 2019</a:t>
            </a:r>
          </a:p>
          <a:p>
            <a:pPr lvl="1"/>
            <a:r>
              <a:rPr lang="en-US" sz="1800" dirty="0"/>
              <a:t>Accessed through </a:t>
            </a:r>
            <a:r>
              <a:rPr lang="en-US" sz="1800" b="1" dirty="0"/>
              <a:t>Microsoft Authentication Library (MSAL)</a:t>
            </a:r>
          </a:p>
          <a:p>
            <a:endParaRPr lang="en-US" sz="2200" dirty="0"/>
          </a:p>
          <a:p>
            <a:endParaRPr lang="en-US" sz="2200" dirty="0"/>
          </a:p>
          <a:p>
            <a:r>
              <a:rPr lang="en-US" sz="2000" dirty="0"/>
              <a:t>Why move to the Azure AD V2 Endpoint?</a:t>
            </a:r>
          </a:p>
          <a:p>
            <a:pPr lvl="1"/>
            <a:r>
              <a:rPr lang="en-US" sz="1800" dirty="0"/>
              <a:t>Dynamic Incremental consent</a:t>
            </a:r>
          </a:p>
          <a:p>
            <a:pPr lvl="1"/>
            <a:r>
              <a:rPr lang="en-US" sz="1800" dirty="0"/>
              <a:t>New authentication flows (e.g. device code flow)</a:t>
            </a:r>
          </a:p>
        </p:txBody>
      </p:sp>
      <p:pic>
        <p:nvPicPr>
          <p:cNvPr id="5" name="Picture 4">
            <a:extLst>
              <a:ext uri="{FF2B5EF4-FFF2-40B4-BE49-F238E27FC236}">
                <a16:creationId xmlns:a16="http://schemas.microsoft.com/office/drawing/2014/main" id="{DF75B36D-226A-4CCE-913B-08DABFE601EB}"/>
              </a:ext>
            </a:extLst>
          </p:cNvPr>
          <p:cNvPicPr>
            <a:picLocks noChangeAspect="1"/>
          </p:cNvPicPr>
          <p:nvPr/>
        </p:nvPicPr>
        <p:blipFill>
          <a:blip r:embed="rId2"/>
          <a:stretch>
            <a:fillRect/>
          </a:stretch>
        </p:blipFill>
        <p:spPr>
          <a:xfrm>
            <a:off x="1219200" y="4603355"/>
            <a:ext cx="5715000" cy="637167"/>
          </a:xfrm>
          <a:prstGeom prst="rect">
            <a:avLst/>
          </a:prstGeom>
          <a:ln>
            <a:solidFill>
              <a:schemeClr val="tx1"/>
            </a:solidFill>
          </a:ln>
        </p:spPr>
      </p:pic>
      <p:pic>
        <p:nvPicPr>
          <p:cNvPr id="6" name="Picture 5">
            <a:extLst>
              <a:ext uri="{FF2B5EF4-FFF2-40B4-BE49-F238E27FC236}">
                <a16:creationId xmlns:a16="http://schemas.microsoft.com/office/drawing/2014/main" id="{9EF83A08-F9C2-48EA-AD94-3711F54BCFE6}"/>
              </a:ext>
            </a:extLst>
          </p:cNvPr>
          <p:cNvPicPr>
            <a:picLocks noChangeAspect="1"/>
          </p:cNvPicPr>
          <p:nvPr/>
        </p:nvPicPr>
        <p:blipFill>
          <a:blip r:embed="rId3"/>
          <a:stretch>
            <a:fillRect/>
          </a:stretch>
        </p:blipFill>
        <p:spPr>
          <a:xfrm>
            <a:off x="1219200" y="2590800"/>
            <a:ext cx="6272213" cy="623678"/>
          </a:xfrm>
          <a:prstGeom prst="rect">
            <a:avLst/>
          </a:prstGeom>
          <a:ln>
            <a:solidFill>
              <a:schemeClr val="tx1"/>
            </a:solidFill>
          </a:ln>
        </p:spPr>
      </p:pic>
    </p:spTree>
    <p:extLst>
      <p:ext uri="{BB962C8B-B14F-4D97-AF65-F5344CB8AC3E}">
        <p14:creationId xmlns:p14="http://schemas.microsoft.com/office/powerpoint/2010/main" val="1093133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5011-8DEE-429C-82AA-481CCB19C9B7}"/>
              </a:ext>
            </a:extLst>
          </p:cNvPr>
          <p:cNvSpPr>
            <a:spLocks noGrp="1"/>
          </p:cNvSpPr>
          <p:nvPr>
            <p:ph type="title"/>
          </p:nvPr>
        </p:nvSpPr>
        <p:spPr/>
        <p:txBody>
          <a:bodyPr/>
          <a:lstStyle/>
          <a:p>
            <a:r>
              <a:rPr lang="en-US" dirty="0"/>
              <a:t>Microsoft Authentication Library (.NET)</a:t>
            </a:r>
          </a:p>
        </p:txBody>
      </p:sp>
      <p:sp>
        <p:nvSpPr>
          <p:cNvPr id="3" name="Content Placeholder 2">
            <a:extLst>
              <a:ext uri="{FF2B5EF4-FFF2-40B4-BE49-F238E27FC236}">
                <a16:creationId xmlns:a16="http://schemas.microsoft.com/office/drawing/2014/main" id="{0CBA7946-DA9E-4852-A5BA-BD61E7606BBE}"/>
              </a:ext>
            </a:extLst>
          </p:cNvPr>
          <p:cNvSpPr>
            <a:spLocks noGrp="1"/>
          </p:cNvSpPr>
          <p:nvPr>
            <p:ph idx="1"/>
          </p:nvPr>
        </p:nvSpPr>
        <p:spPr/>
        <p:txBody>
          <a:bodyPr>
            <a:normAutofit/>
          </a:bodyPr>
          <a:lstStyle/>
          <a:p>
            <a:r>
              <a:rPr lang="en-US" sz="2400" dirty="0"/>
              <a:t>Developing with the Microsoft Authentication Library</a:t>
            </a:r>
          </a:p>
          <a:p>
            <a:pPr lvl="1"/>
            <a:r>
              <a:rPr lang="en-US" sz="2000" dirty="0"/>
              <a:t>Provides access to Azure AD V2 Endpoint</a:t>
            </a:r>
          </a:p>
          <a:p>
            <a:pPr lvl="1"/>
            <a:r>
              <a:rPr lang="en-US" sz="2000" dirty="0"/>
              <a:t>Added to project as </a:t>
            </a:r>
            <a:r>
              <a:rPr lang="en-US" sz="1600" b="1" dirty="0" err="1">
                <a:latin typeface="Lucida Console" panose="020B0609040504020204" pitchFamily="49" charset="0"/>
              </a:rPr>
              <a:t>Microsoft.Identity.Client</a:t>
            </a:r>
            <a:r>
              <a:rPr lang="en-US" sz="2000" dirty="0"/>
              <a:t> NuGet package</a:t>
            </a:r>
          </a:p>
          <a:p>
            <a:pPr lvl="1"/>
            <a:r>
              <a:rPr lang="en-US" sz="2000" dirty="0"/>
              <a:t>Provides different classes for </a:t>
            </a:r>
            <a:r>
              <a:rPr lang="en-US" sz="2000" i="1" dirty="0"/>
              <a:t>public clients</a:t>
            </a:r>
            <a:r>
              <a:rPr lang="en-US" sz="2000" dirty="0"/>
              <a:t> vs </a:t>
            </a:r>
            <a:r>
              <a:rPr lang="en-US" sz="2000" i="1" dirty="0"/>
              <a:t>confidential clients</a:t>
            </a:r>
          </a:p>
          <a:p>
            <a:pPr lvl="1"/>
            <a:endParaRPr lang="en-US" sz="2000" dirty="0"/>
          </a:p>
        </p:txBody>
      </p:sp>
      <p:pic>
        <p:nvPicPr>
          <p:cNvPr id="4" name="Picture 3">
            <a:extLst>
              <a:ext uri="{FF2B5EF4-FFF2-40B4-BE49-F238E27FC236}">
                <a16:creationId xmlns:a16="http://schemas.microsoft.com/office/drawing/2014/main" id="{02EAA77F-FA87-4682-A7A8-D6E0EFD137E7}"/>
              </a:ext>
            </a:extLst>
          </p:cNvPr>
          <p:cNvPicPr/>
          <p:nvPr/>
        </p:nvPicPr>
        <p:blipFill rotWithShape="1">
          <a:blip r:embed="rId2" cstate="print">
            <a:extLst>
              <a:ext uri="{28A0092B-C50C-407E-A947-70E740481C1C}">
                <a14:useLocalDpi xmlns:a14="http://schemas.microsoft.com/office/drawing/2010/main" val="0"/>
              </a:ext>
            </a:extLst>
          </a:blip>
          <a:srcRect r="48525" b="32626"/>
          <a:stretch/>
        </p:blipFill>
        <p:spPr bwMode="auto">
          <a:xfrm>
            <a:off x="1137215" y="3200400"/>
            <a:ext cx="6869570" cy="2544287"/>
          </a:xfrm>
          <a:prstGeom prst="rect">
            <a:avLst/>
          </a:prstGeom>
          <a:noFill/>
          <a:ln>
            <a:solidFill>
              <a:schemeClr val="tx1"/>
            </a:solidFill>
          </a:ln>
        </p:spPr>
      </p:pic>
    </p:spTree>
    <p:extLst>
      <p:ext uri="{BB962C8B-B14F-4D97-AF65-F5344CB8AC3E}">
        <p14:creationId xmlns:p14="http://schemas.microsoft.com/office/powerpoint/2010/main" val="259667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B8093-E691-4931-8033-7A1388FD9F8F}"/>
              </a:ext>
            </a:extLst>
          </p:cNvPr>
          <p:cNvSpPr>
            <a:spLocks noGrp="1"/>
          </p:cNvSpPr>
          <p:nvPr>
            <p:ph type="title"/>
          </p:nvPr>
        </p:nvSpPr>
        <p:spPr/>
        <p:txBody>
          <a:bodyPr/>
          <a:lstStyle/>
          <a:p>
            <a:r>
              <a:rPr lang="en-US" dirty="0"/>
              <a:t>Power BI Service API Scopes</a:t>
            </a:r>
          </a:p>
        </p:txBody>
      </p:sp>
      <p:sp>
        <p:nvSpPr>
          <p:cNvPr id="3" name="Content Placeholder 2">
            <a:extLst>
              <a:ext uri="{FF2B5EF4-FFF2-40B4-BE49-F238E27FC236}">
                <a16:creationId xmlns:a16="http://schemas.microsoft.com/office/drawing/2014/main" id="{6FDB3527-EF15-406C-A396-483F58744422}"/>
              </a:ext>
            </a:extLst>
          </p:cNvPr>
          <p:cNvSpPr>
            <a:spLocks noGrp="1"/>
          </p:cNvSpPr>
          <p:nvPr>
            <p:ph idx="1"/>
          </p:nvPr>
        </p:nvSpPr>
        <p:spPr>
          <a:xfrm>
            <a:off x="352148" y="1437443"/>
            <a:ext cx="8382000" cy="5181600"/>
          </a:xfrm>
        </p:spPr>
        <p:txBody>
          <a:bodyPr>
            <a:normAutofit/>
          </a:bodyPr>
          <a:lstStyle/>
          <a:p>
            <a:r>
              <a:rPr lang="en-US" sz="2400" dirty="0"/>
              <a:t>Azure AD V2 endpoint requires passing scopes</a:t>
            </a:r>
          </a:p>
          <a:p>
            <a:pPr lvl="1"/>
            <a:r>
              <a:rPr lang="en-US" sz="2000" dirty="0"/>
              <a:t>Scopes define permissions required in access token</a:t>
            </a:r>
          </a:p>
          <a:p>
            <a:pPr lvl="1"/>
            <a:r>
              <a:rPr lang="en-US" sz="2000" dirty="0"/>
              <a:t>Scopes defined as </a:t>
            </a:r>
            <a:r>
              <a:rPr lang="en-US" sz="2000" dirty="0">
                <a:solidFill>
                  <a:schemeClr val="accent5">
                    <a:lumMod val="75000"/>
                  </a:schemeClr>
                </a:solidFill>
              </a:rPr>
              <a:t>resource</a:t>
            </a:r>
            <a:r>
              <a:rPr lang="en-US" sz="2000" dirty="0"/>
              <a:t> + </a:t>
            </a:r>
            <a:r>
              <a:rPr lang="en-US" sz="2000" dirty="0">
                <a:solidFill>
                  <a:schemeClr val="accent6">
                    <a:lumMod val="75000"/>
                  </a:schemeClr>
                </a:solidFill>
              </a:rPr>
              <a:t>permission</a:t>
            </a:r>
            <a:br>
              <a:rPr lang="en-US" sz="2000" dirty="0"/>
            </a:br>
            <a:r>
              <a:rPr lang="en-US" sz="1200" b="1" dirty="0">
                <a:solidFill>
                  <a:schemeClr val="accent5">
                    <a:lumMod val="75000"/>
                  </a:schemeClr>
                </a:solidFill>
                <a:latin typeface="Lucida Console" panose="020B0609040504020204" pitchFamily="49" charset="0"/>
              </a:rPr>
              <a:t>https://analysis.windows.net/powerbi/api/</a:t>
            </a:r>
            <a:r>
              <a:rPr lang="en-US" sz="1200" b="1" dirty="0">
                <a:latin typeface="Lucida Console" panose="020B0609040504020204" pitchFamily="49" charset="0"/>
              </a:rPr>
              <a:t> + </a:t>
            </a:r>
            <a:r>
              <a:rPr lang="en-US" sz="1200" b="1" dirty="0" err="1">
                <a:solidFill>
                  <a:schemeClr val="accent6">
                    <a:lumMod val="75000"/>
                  </a:schemeClr>
                </a:solidFill>
                <a:latin typeface="Lucida Console" panose="020B0609040504020204" pitchFamily="49" charset="0"/>
              </a:rPr>
              <a:t>Report.ReadWrite.All</a:t>
            </a:r>
            <a:endParaRPr lang="en-US" sz="2000" b="1" dirty="0">
              <a:solidFill>
                <a:schemeClr val="accent6">
                  <a:lumMod val="75000"/>
                </a:schemeClr>
              </a:solidFill>
              <a:latin typeface="Lucida Console" panose="020B0609040504020204" pitchFamily="49" charset="0"/>
            </a:endParaRPr>
          </a:p>
        </p:txBody>
      </p:sp>
      <p:pic>
        <p:nvPicPr>
          <p:cNvPr id="4" name="Picture 3">
            <a:extLst>
              <a:ext uri="{FF2B5EF4-FFF2-40B4-BE49-F238E27FC236}">
                <a16:creationId xmlns:a16="http://schemas.microsoft.com/office/drawing/2014/main" id="{46E1415E-05FB-4EFE-A6D8-058CF6BDEDBC}"/>
              </a:ext>
            </a:extLst>
          </p:cNvPr>
          <p:cNvPicPr>
            <a:picLocks noChangeAspect="1"/>
          </p:cNvPicPr>
          <p:nvPr/>
        </p:nvPicPr>
        <p:blipFill>
          <a:blip r:embed="rId2"/>
          <a:stretch>
            <a:fillRect/>
          </a:stretch>
        </p:blipFill>
        <p:spPr>
          <a:xfrm>
            <a:off x="1173679" y="3048000"/>
            <a:ext cx="6738938" cy="3649182"/>
          </a:xfrm>
          <a:prstGeom prst="rect">
            <a:avLst/>
          </a:prstGeom>
          <a:ln>
            <a:solidFill>
              <a:schemeClr val="tx1"/>
            </a:solidFill>
          </a:ln>
        </p:spPr>
      </p:pic>
    </p:spTree>
    <p:extLst>
      <p:ext uri="{BB962C8B-B14F-4D97-AF65-F5344CB8AC3E}">
        <p14:creationId xmlns:p14="http://schemas.microsoft.com/office/powerpoint/2010/main" val="2593515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A9E-11DB-44C4-8FFE-B1133632BB49}"/>
              </a:ext>
            </a:extLst>
          </p:cNvPr>
          <p:cNvSpPr>
            <a:spLocks noGrp="1"/>
          </p:cNvSpPr>
          <p:nvPr>
            <p:ph type="title"/>
          </p:nvPr>
        </p:nvSpPr>
        <p:spPr/>
        <p:txBody>
          <a:bodyPr/>
          <a:lstStyle/>
          <a:p>
            <a:r>
              <a:rPr lang="en-US" dirty="0"/>
              <a:t>Interactive Access Token Acquisition</a:t>
            </a:r>
            <a:br>
              <a:rPr lang="en-US" dirty="0"/>
            </a:br>
            <a:r>
              <a:rPr lang="en-US" sz="1600" dirty="0">
                <a:solidFill>
                  <a:schemeClr val="accent4">
                    <a:lumMod val="60000"/>
                    <a:lumOff val="40000"/>
                  </a:schemeClr>
                </a:solidFill>
              </a:rPr>
              <a:t>Using MSAL with public client application</a:t>
            </a:r>
            <a:endParaRPr lang="en-US" sz="2400" dirty="0">
              <a:solidFill>
                <a:schemeClr val="accent4">
                  <a:lumMod val="60000"/>
                  <a:lumOff val="40000"/>
                </a:schemeClr>
              </a:solidFill>
            </a:endParaRPr>
          </a:p>
        </p:txBody>
      </p:sp>
      <p:sp>
        <p:nvSpPr>
          <p:cNvPr id="4" name="Content Placeholder 3">
            <a:extLst>
              <a:ext uri="{FF2B5EF4-FFF2-40B4-BE49-F238E27FC236}">
                <a16:creationId xmlns:a16="http://schemas.microsoft.com/office/drawing/2014/main" id="{B0FC504A-EDCB-4114-B519-3D0B6A7D91AD}"/>
              </a:ext>
            </a:extLst>
          </p:cNvPr>
          <p:cNvSpPr>
            <a:spLocks noGrp="1"/>
          </p:cNvSpPr>
          <p:nvPr>
            <p:ph idx="1"/>
          </p:nvPr>
        </p:nvSpPr>
        <p:spPr/>
        <p:txBody>
          <a:bodyPr>
            <a:normAutofit/>
          </a:bodyPr>
          <a:lstStyle/>
          <a:p>
            <a:r>
              <a:rPr lang="en-US" sz="2400" dirty="0"/>
              <a:t>Flow implemented using </a:t>
            </a:r>
            <a:r>
              <a:rPr lang="en-US" sz="1800" b="1" dirty="0" err="1">
                <a:latin typeface="Lucida Console" panose="020B0609040504020204" pitchFamily="49" charset="0"/>
              </a:rPr>
              <a:t>PublicClientApplication</a:t>
            </a:r>
            <a:r>
              <a:rPr lang="en-US" sz="2400" dirty="0"/>
              <a:t> object</a:t>
            </a:r>
          </a:p>
          <a:p>
            <a:pPr lvl="1"/>
            <a:r>
              <a:rPr lang="en-US" sz="1800" dirty="0"/>
              <a:t>Created using </a:t>
            </a:r>
            <a:r>
              <a:rPr lang="en-US" sz="1400" b="1" dirty="0" err="1">
                <a:latin typeface="Lucida Console" panose="020B0609040504020204" pitchFamily="49" charset="0"/>
              </a:rPr>
              <a:t>PublicClientApplicationBuilder</a:t>
            </a:r>
            <a:r>
              <a:rPr lang="en-US" sz="1800" dirty="0"/>
              <a:t> object</a:t>
            </a:r>
          </a:p>
          <a:p>
            <a:pPr lvl="1"/>
            <a:r>
              <a:rPr lang="en-US" sz="1800" dirty="0"/>
              <a:t>Requires passing redirect URI</a:t>
            </a:r>
          </a:p>
          <a:p>
            <a:pPr lvl="1"/>
            <a:r>
              <a:rPr lang="en-US" sz="1800" dirty="0"/>
              <a:t>You can control prompting behavior</a:t>
            </a:r>
          </a:p>
          <a:p>
            <a:pPr lvl="1"/>
            <a:endParaRPr lang="en-US" sz="1800" dirty="0"/>
          </a:p>
        </p:txBody>
      </p:sp>
      <p:pic>
        <p:nvPicPr>
          <p:cNvPr id="3" name="Picture 2">
            <a:extLst>
              <a:ext uri="{FF2B5EF4-FFF2-40B4-BE49-F238E27FC236}">
                <a16:creationId xmlns:a16="http://schemas.microsoft.com/office/drawing/2014/main" id="{49CCC260-8545-41F9-984F-92A02FED5571}"/>
              </a:ext>
            </a:extLst>
          </p:cNvPr>
          <p:cNvPicPr>
            <a:picLocks noChangeAspect="1"/>
          </p:cNvPicPr>
          <p:nvPr/>
        </p:nvPicPr>
        <p:blipFill>
          <a:blip r:embed="rId2"/>
          <a:stretch>
            <a:fillRect/>
          </a:stretch>
        </p:blipFill>
        <p:spPr>
          <a:xfrm>
            <a:off x="1213176" y="3124200"/>
            <a:ext cx="6717648" cy="2438400"/>
          </a:xfrm>
          <a:prstGeom prst="rect">
            <a:avLst/>
          </a:prstGeom>
          <a:ln>
            <a:solidFill>
              <a:schemeClr val="tx1"/>
            </a:solidFill>
          </a:ln>
        </p:spPr>
      </p:pic>
    </p:spTree>
    <p:extLst>
      <p:ext uri="{BB962C8B-B14F-4D97-AF65-F5344CB8AC3E}">
        <p14:creationId xmlns:p14="http://schemas.microsoft.com/office/powerpoint/2010/main" val="762641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A9E-11DB-44C4-8FFE-B1133632BB49}"/>
              </a:ext>
            </a:extLst>
          </p:cNvPr>
          <p:cNvSpPr>
            <a:spLocks noGrp="1"/>
          </p:cNvSpPr>
          <p:nvPr>
            <p:ph type="title"/>
          </p:nvPr>
        </p:nvSpPr>
        <p:spPr/>
        <p:txBody>
          <a:bodyPr/>
          <a:lstStyle/>
          <a:p>
            <a:r>
              <a:rPr lang="en-US" dirty="0"/>
              <a:t>User Credential Password Flow</a:t>
            </a:r>
            <a:br>
              <a:rPr lang="en-US" dirty="0"/>
            </a:br>
            <a:r>
              <a:rPr lang="en-US" sz="1600" dirty="0">
                <a:solidFill>
                  <a:schemeClr val="accent4">
                    <a:lumMod val="60000"/>
                    <a:lumOff val="40000"/>
                  </a:schemeClr>
                </a:solidFill>
              </a:rPr>
              <a:t>Using MSAL with public client application</a:t>
            </a:r>
            <a:endParaRPr lang="en-US" sz="2400" dirty="0">
              <a:solidFill>
                <a:schemeClr val="accent4">
                  <a:lumMod val="60000"/>
                  <a:lumOff val="40000"/>
                </a:schemeClr>
              </a:solidFill>
            </a:endParaRPr>
          </a:p>
        </p:txBody>
      </p:sp>
      <p:sp>
        <p:nvSpPr>
          <p:cNvPr id="5" name="Content Placeholder 4">
            <a:extLst>
              <a:ext uri="{FF2B5EF4-FFF2-40B4-BE49-F238E27FC236}">
                <a16:creationId xmlns:a16="http://schemas.microsoft.com/office/drawing/2014/main" id="{57A5CA5E-5C0A-475C-96A8-29BD5652F663}"/>
              </a:ext>
            </a:extLst>
          </p:cNvPr>
          <p:cNvSpPr>
            <a:spLocks noGrp="1"/>
          </p:cNvSpPr>
          <p:nvPr>
            <p:ph idx="1"/>
          </p:nvPr>
        </p:nvSpPr>
        <p:spPr/>
        <p:txBody>
          <a:bodyPr>
            <a:normAutofit/>
          </a:bodyPr>
          <a:lstStyle/>
          <a:p>
            <a:r>
              <a:rPr lang="en-US" sz="2400" dirty="0"/>
              <a:t>MSAL supports user credential password flow</a:t>
            </a:r>
          </a:p>
          <a:p>
            <a:pPr lvl="1"/>
            <a:r>
              <a:rPr lang="en-US" sz="2000" dirty="0"/>
              <a:t>Supported in .NET runtime but not in .NET CORE</a:t>
            </a:r>
          </a:p>
          <a:p>
            <a:pPr lvl="1"/>
            <a:r>
              <a:rPr lang="en-US" sz="2000" dirty="0"/>
              <a:t>Microsoft recommends against using this flow</a:t>
            </a:r>
          </a:p>
          <a:p>
            <a:pPr lvl="1"/>
            <a:endParaRPr lang="en-US" sz="2000" dirty="0"/>
          </a:p>
        </p:txBody>
      </p:sp>
      <p:pic>
        <p:nvPicPr>
          <p:cNvPr id="4" name="Picture 3">
            <a:extLst>
              <a:ext uri="{FF2B5EF4-FFF2-40B4-BE49-F238E27FC236}">
                <a16:creationId xmlns:a16="http://schemas.microsoft.com/office/drawing/2014/main" id="{D2BB1F78-ED97-4E09-A3C2-BF8530B551C4}"/>
              </a:ext>
            </a:extLst>
          </p:cNvPr>
          <p:cNvPicPr>
            <a:picLocks noChangeAspect="1"/>
          </p:cNvPicPr>
          <p:nvPr/>
        </p:nvPicPr>
        <p:blipFill>
          <a:blip r:embed="rId2"/>
          <a:stretch>
            <a:fillRect/>
          </a:stretch>
        </p:blipFill>
        <p:spPr>
          <a:xfrm>
            <a:off x="713231" y="2895600"/>
            <a:ext cx="7717537" cy="2617382"/>
          </a:xfrm>
          <a:prstGeom prst="rect">
            <a:avLst/>
          </a:prstGeom>
          <a:ln>
            <a:solidFill>
              <a:schemeClr val="tx1"/>
            </a:solidFill>
          </a:ln>
        </p:spPr>
      </p:pic>
    </p:spTree>
    <p:extLst>
      <p:ext uri="{BB962C8B-B14F-4D97-AF65-F5344CB8AC3E}">
        <p14:creationId xmlns:p14="http://schemas.microsoft.com/office/powerpoint/2010/main" val="143034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itle 4"/>
          <p:cNvSpPr>
            <a:spLocks noGrp="1"/>
          </p:cNvSpPr>
          <p:nvPr>
            <p:ph type="title"/>
          </p:nvPr>
        </p:nvSpPr>
        <p:spPr/>
        <p:txBody>
          <a:bodyPr/>
          <a:lstStyle/>
          <a:p>
            <a:r>
              <a:rPr lang="en-US" altLang="en-US" dirty="0"/>
              <a:t>OAuth 2.0 Fundamentals</a:t>
            </a:r>
          </a:p>
        </p:txBody>
      </p:sp>
      <p:sp>
        <p:nvSpPr>
          <p:cNvPr id="2" name="Content Placeholder 1">
            <a:extLst>
              <a:ext uri="{FF2B5EF4-FFF2-40B4-BE49-F238E27FC236}">
                <a16:creationId xmlns:a16="http://schemas.microsoft.com/office/drawing/2014/main" id="{23E2664B-EE72-49F9-B37D-23C7F41C6B04}"/>
              </a:ext>
            </a:extLst>
          </p:cNvPr>
          <p:cNvSpPr>
            <a:spLocks noGrp="1"/>
          </p:cNvSpPr>
          <p:nvPr>
            <p:ph idx="1"/>
          </p:nvPr>
        </p:nvSpPr>
        <p:spPr/>
        <p:txBody>
          <a:bodyPr>
            <a:normAutofit/>
          </a:bodyPr>
          <a:lstStyle/>
          <a:p>
            <a:r>
              <a:rPr lang="en-US" sz="2000" dirty="0"/>
              <a:t>Client application calls to resource server on behalf of a user</a:t>
            </a:r>
          </a:p>
          <a:p>
            <a:pPr lvl="1"/>
            <a:r>
              <a:rPr lang="en-US" sz="1800" dirty="0"/>
              <a:t>Client implements authentication flow to acquire access token</a:t>
            </a:r>
          </a:p>
          <a:p>
            <a:pPr lvl="1"/>
            <a:r>
              <a:rPr lang="en-US" sz="1800" dirty="0"/>
              <a:t>Access token contains permission grants for client to call resource server</a:t>
            </a:r>
          </a:p>
          <a:p>
            <a:pPr lvl="1"/>
            <a:r>
              <a:rPr lang="en-US" sz="1800" dirty="0"/>
              <a:t>Client passes access token when calling to resource server</a:t>
            </a:r>
          </a:p>
          <a:p>
            <a:pPr lvl="1"/>
            <a:r>
              <a:rPr lang="en-US" sz="1800" dirty="0"/>
              <a:t>Resource server inspects access token to ensure client has permissions</a:t>
            </a:r>
          </a:p>
        </p:txBody>
      </p:sp>
      <p:pic>
        <p:nvPicPr>
          <p:cNvPr id="17" name="Picture 16">
            <a:extLst>
              <a:ext uri="{FF2B5EF4-FFF2-40B4-BE49-F238E27FC236}">
                <a16:creationId xmlns:a16="http://schemas.microsoft.com/office/drawing/2014/main" id="{42D4EA74-231E-4CCB-9158-FD0E93D753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199" y="3352800"/>
            <a:ext cx="7316059" cy="2819400"/>
          </a:xfrm>
          <a:prstGeom prst="rect">
            <a:avLst/>
          </a:prstGeom>
          <a:noFill/>
          <a:ln>
            <a:noFill/>
          </a:ln>
        </p:spPr>
      </p:pic>
    </p:spTree>
    <p:extLst>
      <p:ext uri="{BB962C8B-B14F-4D97-AF65-F5344CB8AC3E}">
        <p14:creationId xmlns:p14="http://schemas.microsoft.com/office/powerpoint/2010/main" val="2872275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A9E-11DB-44C4-8FFE-B1133632BB49}"/>
              </a:ext>
            </a:extLst>
          </p:cNvPr>
          <p:cNvSpPr>
            <a:spLocks noGrp="1"/>
          </p:cNvSpPr>
          <p:nvPr>
            <p:ph type="title"/>
          </p:nvPr>
        </p:nvSpPr>
        <p:spPr/>
        <p:txBody>
          <a:bodyPr/>
          <a:lstStyle/>
          <a:p>
            <a:r>
              <a:rPr lang="en-US" dirty="0"/>
              <a:t>Device Code Flow</a:t>
            </a:r>
            <a:br>
              <a:rPr lang="en-US" dirty="0"/>
            </a:br>
            <a:r>
              <a:rPr lang="en-US" sz="1600" dirty="0">
                <a:solidFill>
                  <a:schemeClr val="accent4">
                    <a:lumMod val="60000"/>
                    <a:lumOff val="40000"/>
                  </a:schemeClr>
                </a:solidFill>
              </a:rPr>
              <a:t>Using MSAL with public client application</a:t>
            </a:r>
            <a:endParaRPr lang="en-US" sz="2400" dirty="0">
              <a:solidFill>
                <a:schemeClr val="accent4">
                  <a:lumMod val="60000"/>
                  <a:lumOff val="40000"/>
                </a:schemeClr>
              </a:solidFill>
            </a:endParaRPr>
          </a:p>
        </p:txBody>
      </p:sp>
      <p:sp>
        <p:nvSpPr>
          <p:cNvPr id="5" name="Content Placeholder 4">
            <a:extLst>
              <a:ext uri="{FF2B5EF4-FFF2-40B4-BE49-F238E27FC236}">
                <a16:creationId xmlns:a16="http://schemas.microsoft.com/office/drawing/2014/main" id="{57A5CA5E-5C0A-475C-96A8-29BD5652F663}"/>
              </a:ext>
            </a:extLst>
          </p:cNvPr>
          <p:cNvSpPr>
            <a:spLocks noGrp="1"/>
          </p:cNvSpPr>
          <p:nvPr>
            <p:ph idx="1"/>
          </p:nvPr>
        </p:nvSpPr>
        <p:spPr>
          <a:xfrm>
            <a:off x="381000" y="1295400"/>
            <a:ext cx="8382000" cy="5181600"/>
          </a:xfrm>
        </p:spPr>
        <p:txBody>
          <a:bodyPr>
            <a:normAutofit/>
          </a:bodyPr>
          <a:lstStyle/>
          <a:p>
            <a:r>
              <a:rPr lang="en-US" sz="2400" dirty="0"/>
              <a:t>MSAL introduced this new flow with MSAL</a:t>
            </a:r>
          </a:p>
          <a:p>
            <a:pPr lvl="1"/>
            <a:r>
              <a:rPr lang="en-US" sz="2000" dirty="0"/>
              <a:t>Much more secure than user password credential flow</a:t>
            </a:r>
          </a:p>
          <a:p>
            <a:pPr lvl="1"/>
            <a:r>
              <a:rPr lang="en-US" sz="2000" dirty="0"/>
              <a:t>Not available in ADAL</a:t>
            </a:r>
          </a:p>
          <a:p>
            <a:pPr lvl="1"/>
            <a:endParaRPr lang="en-US" sz="2000" dirty="0"/>
          </a:p>
        </p:txBody>
      </p:sp>
      <p:pic>
        <p:nvPicPr>
          <p:cNvPr id="3" name="Picture 2">
            <a:extLst>
              <a:ext uri="{FF2B5EF4-FFF2-40B4-BE49-F238E27FC236}">
                <a16:creationId xmlns:a16="http://schemas.microsoft.com/office/drawing/2014/main" id="{D595514D-0795-420D-BA1C-8F72081F5390}"/>
              </a:ext>
            </a:extLst>
          </p:cNvPr>
          <p:cNvPicPr>
            <a:picLocks noChangeAspect="1"/>
          </p:cNvPicPr>
          <p:nvPr/>
        </p:nvPicPr>
        <p:blipFill>
          <a:blip r:embed="rId2"/>
          <a:stretch>
            <a:fillRect/>
          </a:stretch>
        </p:blipFill>
        <p:spPr>
          <a:xfrm>
            <a:off x="457200" y="2590800"/>
            <a:ext cx="8422134" cy="4038600"/>
          </a:xfrm>
          <a:prstGeom prst="rect">
            <a:avLst/>
          </a:prstGeom>
          <a:ln>
            <a:solidFill>
              <a:schemeClr val="tx1"/>
            </a:solidFill>
          </a:ln>
        </p:spPr>
      </p:pic>
    </p:spTree>
    <p:extLst>
      <p:ext uri="{BB962C8B-B14F-4D97-AF65-F5344CB8AC3E}">
        <p14:creationId xmlns:p14="http://schemas.microsoft.com/office/powerpoint/2010/main" val="1480054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A9E-11DB-44C4-8FFE-B1133632BB49}"/>
              </a:ext>
            </a:extLst>
          </p:cNvPr>
          <p:cNvSpPr>
            <a:spLocks noGrp="1"/>
          </p:cNvSpPr>
          <p:nvPr>
            <p:ph type="title"/>
          </p:nvPr>
        </p:nvSpPr>
        <p:spPr/>
        <p:txBody>
          <a:bodyPr/>
          <a:lstStyle/>
          <a:p>
            <a:r>
              <a:rPr lang="en-US" dirty="0"/>
              <a:t>Client Credentials Flow</a:t>
            </a:r>
            <a:br>
              <a:rPr lang="en-US" dirty="0"/>
            </a:br>
            <a:r>
              <a:rPr lang="en-US" sz="1600" dirty="0">
                <a:solidFill>
                  <a:schemeClr val="accent4">
                    <a:lumMod val="60000"/>
                    <a:lumOff val="40000"/>
                  </a:schemeClr>
                </a:solidFill>
              </a:rPr>
              <a:t>Using MSAL with confidential client application</a:t>
            </a:r>
            <a:endParaRPr lang="en-US" sz="2400" dirty="0">
              <a:solidFill>
                <a:schemeClr val="accent4">
                  <a:lumMod val="60000"/>
                  <a:lumOff val="40000"/>
                </a:schemeClr>
              </a:solidFill>
            </a:endParaRPr>
          </a:p>
        </p:txBody>
      </p:sp>
      <p:sp>
        <p:nvSpPr>
          <p:cNvPr id="5" name="Content Placeholder 4">
            <a:extLst>
              <a:ext uri="{FF2B5EF4-FFF2-40B4-BE49-F238E27FC236}">
                <a16:creationId xmlns:a16="http://schemas.microsoft.com/office/drawing/2014/main" id="{57A5CA5E-5C0A-475C-96A8-29BD5652F663}"/>
              </a:ext>
            </a:extLst>
          </p:cNvPr>
          <p:cNvSpPr>
            <a:spLocks noGrp="1"/>
          </p:cNvSpPr>
          <p:nvPr>
            <p:ph idx="1"/>
          </p:nvPr>
        </p:nvSpPr>
        <p:spPr>
          <a:xfrm>
            <a:off x="381000" y="1295400"/>
            <a:ext cx="8382000" cy="5181600"/>
          </a:xfrm>
        </p:spPr>
        <p:txBody>
          <a:bodyPr>
            <a:normAutofit/>
          </a:bodyPr>
          <a:lstStyle/>
          <a:p>
            <a:r>
              <a:rPr lang="en-US" sz="2400" dirty="0"/>
              <a:t>Client credentials flow used to obtain app-only token</a:t>
            </a:r>
          </a:p>
          <a:p>
            <a:pPr lvl="1"/>
            <a:r>
              <a:rPr lang="en-US" sz="2000" dirty="0"/>
              <a:t>Requires passing app secret (e.g. app password or certificate)</a:t>
            </a:r>
          </a:p>
          <a:p>
            <a:pPr lvl="1"/>
            <a:r>
              <a:rPr lang="en-US" sz="2000" dirty="0"/>
              <a:t>Requires passing tenant-specific endpoint</a:t>
            </a:r>
          </a:p>
          <a:p>
            <a:pPr lvl="1"/>
            <a:endParaRPr lang="en-US" sz="2000" dirty="0"/>
          </a:p>
        </p:txBody>
      </p:sp>
      <p:pic>
        <p:nvPicPr>
          <p:cNvPr id="4" name="Picture 3">
            <a:extLst>
              <a:ext uri="{FF2B5EF4-FFF2-40B4-BE49-F238E27FC236}">
                <a16:creationId xmlns:a16="http://schemas.microsoft.com/office/drawing/2014/main" id="{4ECB3101-C143-436F-B6E4-5F907E024088}"/>
              </a:ext>
            </a:extLst>
          </p:cNvPr>
          <p:cNvPicPr>
            <a:picLocks noChangeAspect="1"/>
          </p:cNvPicPr>
          <p:nvPr/>
        </p:nvPicPr>
        <p:blipFill>
          <a:blip r:embed="rId2"/>
          <a:stretch>
            <a:fillRect/>
          </a:stretch>
        </p:blipFill>
        <p:spPr>
          <a:xfrm>
            <a:off x="685800" y="2717851"/>
            <a:ext cx="7429500" cy="2835132"/>
          </a:xfrm>
          <a:prstGeom prst="rect">
            <a:avLst/>
          </a:prstGeom>
          <a:ln>
            <a:solidFill>
              <a:schemeClr val="tx1"/>
            </a:solidFill>
          </a:ln>
        </p:spPr>
      </p:pic>
    </p:spTree>
    <p:extLst>
      <p:ext uri="{BB962C8B-B14F-4D97-AF65-F5344CB8AC3E}">
        <p14:creationId xmlns:p14="http://schemas.microsoft.com/office/powerpoint/2010/main" val="353205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normAutofit/>
          </a:bodyPr>
          <a:lstStyle/>
          <a:p>
            <a:pPr lvl="0">
              <a:buFont typeface="Wingdings" panose="05000000000000000000" pitchFamily="2" charset="2"/>
              <a:buChar char="ü"/>
            </a:pPr>
            <a:r>
              <a:rPr lang="en-US" sz="2700" dirty="0"/>
              <a:t>Understanding OAuth 2.0 and OpenID Connect</a:t>
            </a:r>
          </a:p>
          <a:p>
            <a:pPr lvl="0">
              <a:buFont typeface="Wingdings" panose="05000000000000000000" pitchFamily="2" charset="2"/>
              <a:buChar char="ü"/>
            </a:pPr>
            <a:r>
              <a:rPr lang="en-US" sz="2700" dirty="0"/>
              <a:t>Creating &amp; Configuring Azure AD Applications</a:t>
            </a:r>
          </a:p>
          <a:p>
            <a:pPr lvl="0">
              <a:buFont typeface="Wingdings" panose="05000000000000000000" pitchFamily="2" charset="2"/>
              <a:buChar char="ü"/>
            </a:pPr>
            <a:r>
              <a:rPr lang="en-US" sz="2700" dirty="0"/>
              <a:t>Acquiring Access Tokens with MSAL</a:t>
            </a:r>
          </a:p>
          <a:p>
            <a:pPr lvl="0">
              <a:buFont typeface="Wingdings" panose="05000000000000000000" pitchFamily="2" charset="2"/>
              <a:buChar char="Ø"/>
            </a:pPr>
            <a:r>
              <a:rPr lang="en-US" sz="2700" dirty="0"/>
              <a:t>Implementing Implicit Flow</a:t>
            </a:r>
          </a:p>
          <a:p>
            <a:r>
              <a:rPr lang="en-US" sz="2700" dirty="0"/>
              <a:t>Implementing Authorization Code Flow</a:t>
            </a:r>
            <a:endParaRPr lang="en-US" altLang="en-US" sz="2700" dirty="0"/>
          </a:p>
        </p:txBody>
      </p:sp>
    </p:spTree>
    <p:extLst>
      <p:ext uri="{BB962C8B-B14F-4D97-AF65-F5344CB8AC3E}">
        <p14:creationId xmlns:p14="http://schemas.microsoft.com/office/powerpoint/2010/main" val="2962411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8FC7-530B-4BCB-8FC9-33561CAEA6FE}"/>
              </a:ext>
            </a:extLst>
          </p:cNvPr>
          <p:cNvSpPr>
            <a:spLocks noGrp="1"/>
          </p:cNvSpPr>
          <p:nvPr>
            <p:ph type="title"/>
          </p:nvPr>
        </p:nvSpPr>
        <p:spPr/>
        <p:txBody>
          <a:bodyPr/>
          <a:lstStyle/>
          <a:p>
            <a:r>
              <a:rPr lang="en-US" dirty="0"/>
              <a:t>Understanding Implicit Flow</a:t>
            </a:r>
          </a:p>
        </p:txBody>
      </p:sp>
      <p:sp>
        <p:nvSpPr>
          <p:cNvPr id="3" name="Content Placeholder 2">
            <a:extLst>
              <a:ext uri="{FF2B5EF4-FFF2-40B4-BE49-F238E27FC236}">
                <a16:creationId xmlns:a16="http://schemas.microsoft.com/office/drawing/2014/main" id="{E62A6E62-A5A8-4CFF-BF5E-08EA14955F36}"/>
              </a:ext>
            </a:extLst>
          </p:cNvPr>
          <p:cNvSpPr>
            <a:spLocks noGrp="1"/>
          </p:cNvSpPr>
          <p:nvPr>
            <p:ph idx="1"/>
          </p:nvPr>
        </p:nvSpPr>
        <p:spPr/>
        <p:txBody>
          <a:bodyPr>
            <a:normAutofit/>
          </a:bodyPr>
          <a:lstStyle/>
          <a:p>
            <a:r>
              <a:rPr lang="en-US" sz="2400" dirty="0"/>
              <a:t>Single Pages Applications (SPAs) are public clients</a:t>
            </a:r>
          </a:p>
          <a:p>
            <a:pPr lvl="1"/>
            <a:r>
              <a:rPr lang="en-US" sz="2000" dirty="0"/>
              <a:t>SPA not able to keep secrets such as application secret</a:t>
            </a:r>
          </a:p>
          <a:p>
            <a:pPr lvl="1"/>
            <a:r>
              <a:rPr lang="en-US" sz="2000" dirty="0"/>
              <a:t>No ability to execute server-to-server calls</a:t>
            </a:r>
          </a:p>
          <a:p>
            <a:pPr lvl="1"/>
            <a:r>
              <a:rPr lang="en-US" sz="2000" dirty="0"/>
              <a:t>SPAs cannot implement authorization code flow</a:t>
            </a:r>
          </a:p>
          <a:p>
            <a:pPr lvl="1"/>
            <a:endParaRPr lang="en-US" sz="2000" dirty="0"/>
          </a:p>
          <a:p>
            <a:r>
              <a:rPr lang="en-US" sz="2400" dirty="0"/>
              <a:t>Implicit flow requires lowering security bar for SPAs</a:t>
            </a:r>
          </a:p>
          <a:p>
            <a:pPr lvl="1"/>
            <a:r>
              <a:rPr lang="en-US" sz="2000" dirty="0"/>
              <a:t>Azure AD application must be configured to allow implicit flow</a:t>
            </a:r>
          </a:p>
          <a:p>
            <a:pPr lvl="1"/>
            <a:r>
              <a:rPr lang="en-US" sz="2000" dirty="0"/>
              <a:t>Allows SPAs to retrieve access tokens</a:t>
            </a:r>
          </a:p>
          <a:p>
            <a:pPr lvl="1"/>
            <a:r>
              <a:rPr lang="en-US" sz="2000" dirty="0"/>
              <a:t>Access token returned to browser in URL fragment</a:t>
            </a:r>
          </a:p>
        </p:txBody>
      </p:sp>
    </p:spTree>
    <p:extLst>
      <p:ext uri="{BB962C8B-B14F-4D97-AF65-F5344CB8AC3E}">
        <p14:creationId xmlns:p14="http://schemas.microsoft.com/office/powerpoint/2010/main" val="3534003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normAutofit/>
          </a:bodyPr>
          <a:lstStyle/>
          <a:p>
            <a:pPr lvl="0">
              <a:buFont typeface="Wingdings" panose="05000000000000000000" pitchFamily="2" charset="2"/>
              <a:buChar char="ü"/>
            </a:pPr>
            <a:r>
              <a:rPr lang="en-US" sz="2700" dirty="0"/>
              <a:t>Understanding OAuth 2.0 and OpenID Connect</a:t>
            </a:r>
          </a:p>
          <a:p>
            <a:pPr lvl="0">
              <a:buFont typeface="Wingdings" panose="05000000000000000000" pitchFamily="2" charset="2"/>
              <a:buChar char="ü"/>
            </a:pPr>
            <a:r>
              <a:rPr lang="en-US" sz="2700" dirty="0"/>
              <a:t>Creating &amp; Configuring Azure AD Applications</a:t>
            </a:r>
          </a:p>
          <a:p>
            <a:pPr lvl="0">
              <a:buFont typeface="Wingdings" panose="05000000000000000000" pitchFamily="2" charset="2"/>
              <a:buChar char="ü"/>
            </a:pPr>
            <a:r>
              <a:rPr lang="en-US" sz="2700" dirty="0"/>
              <a:t>Acquiring Access Tokens with MSAL</a:t>
            </a:r>
          </a:p>
          <a:p>
            <a:pPr lvl="0">
              <a:buFont typeface="Wingdings" panose="05000000000000000000" pitchFamily="2" charset="2"/>
              <a:buChar char="ü"/>
            </a:pPr>
            <a:r>
              <a:rPr lang="en-US" sz="2700" dirty="0"/>
              <a:t>Implementing Implicit Flow</a:t>
            </a:r>
          </a:p>
          <a:p>
            <a:pPr>
              <a:buFont typeface="Wingdings" panose="05000000000000000000" pitchFamily="2" charset="2"/>
              <a:buChar char="Ø"/>
            </a:pPr>
            <a:r>
              <a:rPr lang="en-US" sz="2700" dirty="0"/>
              <a:t>Implementing Authorization Code Flow</a:t>
            </a:r>
            <a:endParaRPr lang="en-US" altLang="en-US" sz="2700" dirty="0"/>
          </a:p>
        </p:txBody>
      </p:sp>
    </p:spTree>
    <p:extLst>
      <p:ext uri="{BB962C8B-B14F-4D97-AF65-F5344CB8AC3E}">
        <p14:creationId xmlns:p14="http://schemas.microsoft.com/office/powerpoint/2010/main" val="3512671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4"/>
          <p:cNvSpPr>
            <a:spLocks noGrp="1"/>
          </p:cNvSpPr>
          <p:nvPr>
            <p:ph type="title"/>
          </p:nvPr>
        </p:nvSpPr>
        <p:spPr/>
        <p:txBody>
          <a:bodyPr/>
          <a:lstStyle/>
          <a:p>
            <a:r>
              <a:rPr lang="en-US" altLang="en-US" dirty="0"/>
              <a:t>Authorization Code Grant Flow</a:t>
            </a:r>
          </a:p>
        </p:txBody>
      </p:sp>
      <p:sp>
        <p:nvSpPr>
          <p:cNvPr id="6" name="Content Placeholder 5"/>
          <p:cNvSpPr>
            <a:spLocks noGrp="1"/>
          </p:cNvSpPr>
          <p:nvPr>
            <p:ph idx="1"/>
          </p:nvPr>
        </p:nvSpPr>
        <p:spPr/>
        <p:txBody>
          <a:bodyPr/>
          <a:lstStyle/>
          <a:p>
            <a:r>
              <a:rPr lang="en-US" dirty="0"/>
              <a:t>Provides Highest Levels of Security</a:t>
            </a:r>
          </a:p>
          <a:p>
            <a:pPr lvl="1"/>
            <a:r>
              <a:rPr lang="en-US" dirty="0"/>
              <a:t>User credentials never seen by client</a:t>
            </a:r>
          </a:p>
          <a:p>
            <a:pPr lvl="1"/>
            <a:r>
              <a:rPr lang="en-US" dirty="0"/>
              <a:t>Access token passed to client with Reply URL</a:t>
            </a:r>
          </a:p>
          <a:p>
            <a:pPr lvl="1"/>
            <a:r>
              <a:rPr lang="en-US" dirty="0"/>
              <a:t>Access token not passed through user agent</a:t>
            </a:r>
          </a:p>
          <a:p>
            <a:pPr lvl="1"/>
            <a:endParaRPr lang="en-US" dirty="0"/>
          </a:p>
          <a:p>
            <a:r>
              <a:rPr lang="en-US" dirty="0"/>
              <a:t>Refresh tokens used to get new access tokens</a:t>
            </a:r>
          </a:p>
          <a:p>
            <a:pPr lvl="1"/>
            <a:r>
              <a:rPr lang="en-US" dirty="0"/>
              <a:t>Access token lifetime is about 1 hour</a:t>
            </a:r>
          </a:p>
          <a:p>
            <a:pPr lvl="1"/>
            <a:r>
              <a:rPr lang="en-US" dirty="0"/>
              <a:t>Refresh token lifetime is 14 days</a:t>
            </a:r>
          </a:p>
          <a:p>
            <a:pPr lvl="1"/>
            <a:r>
              <a:rPr lang="en-US" dirty="0"/>
              <a:t>AAD supports multi-resource refresh tokens (MRRTs)</a:t>
            </a:r>
          </a:p>
        </p:txBody>
      </p:sp>
    </p:spTree>
    <p:extLst>
      <p:ext uri="{BB962C8B-B14F-4D97-AF65-F5344CB8AC3E}">
        <p14:creationId xmlns:p14="http://schemas.microsoft.com/office/powerpoint/2010/main" val="1396025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Code Grant Flow Example</a:t>
            </a:r>
          </a:p>
        </p:txBody>
      </p:sp>
      <p:sp>
        <p:nvSpPr>
          <p:cNvPr id="3" name="Content Placeholder 2"/>
          <p:cNvSpPr>
            <a:spLocks noGrp="1"/>
          </p:cNvSpPr>
          <p:nvPr>
            <p:ph idx="1"/>
          </p:nvPr>
        </p:nvSpPr>
        <p:spPr/>
        <p:txBody>
          <a:bodyPr>
            <a:noAutofit/>
          </a:bodyPr>
          <a:lstStyle/>
          <a:p>
            <a:r>
              <a:rPr lang="en-US" sz="1800" b="1" dirty="0">
                <a:solidFill>
                  <a:schemeClr val="tx2"/>
                </a:solidFill>
              </a:rPr>
              <a:t>Sign-on URL</a:t>
            </a:r>
          </a:p>
          <a:p>
            <a:pPr lvl="1"/>
            <a:r>
              <a:rPr lang="en-US" sz="1600" dirty="0"/>
              <a:t>Development: </a:t>
            </a:r>
            <a:r>
              <a:rPr lang="en-US" sz="1200" b="1" dirty="0">
                <a:solidFill>
                  <a:schemeClr val="accent3">
                    <a:lumMod val="50000"/>
                  </a:schemeClr>
                </a:solidFill>
              </a:rPr>
              <a:t>https://localhost:44300/</a:t>
            </a:r>
            <a:endParaRPr lang="en-US" sz="1600" b="1" dirty="0">
              <a:solidFill>
                <a:schemeClr val="accent3">
                  <a:lumMod val="50000"/>
                </a:schemeClr>
              </a:solidFill>
            </a:endParaRPr>
          </a:p>
          <a:p>
            <a:pPr lvl="1"/>
            <a:r>
              <a:rPr lang="en-US" sz="1600" dirty="0"/>
              <a:t>Production: </a:t>
            </a:r>
            <a:r>
              <a:rPr lang="en-US" sz="1200" b="1" dirty="0">
                <a:solidFill>
                  <a:schemeClr val="accent3">
                    <a:lumMod val="50000"/>
                  </a:schemeClr>
                </a:solidFill>
              </a:rPr>
              <a:t>https://www.MyDomain.com/</a:t>
            </a:r>
            <a:endParaRPr lang="en-US" sz="1600" b="1" dirty="0">
              <a:solidFill>
                <a:schemeClr val="accent3">
                  <a:lumMod val="50000"/>
                </a:schemeClr>
              </a:solidFill>
            </a:endParaRPr>
          </a:p>
          <a:p>
            <a:r>
              <a:rPr lang="en-US" sz="1800" b="1" dirty="0">
                <a:solidFill>
                  <a:schemeClr val="tx2"/>
                </a:solidFill>
              </a:rPr>
              <a:t>Reply URL</a:t>
            </a:r>
          </a:p>
          <a:p>
            <a:pPr lvl="1"/>
            <a:r>
              <a:rPr lang="en-US" sz="1600" dirty="0"/>
              <a:t>Development: </a:t>
            </a:r>
            <a:r>
              <a:rPr lang="en-US" sz="1200" b="1" dirty="0">
                <a:solidFill>
                  <a:schemeClr val="accent3">
                    <a:lumMod val="50000"/>
                  </a:schemeClr>
                </a:solidFill>
              </a:rPr>
              <a:t>https://localhost:44300/AcceptDirect</a:t>
            </a:r>
            <a:endParaRPr lang="en-US" sz="1600" b="1" dirty="0">
              <a:solidFill>
                <a:schemeClr val="accent3">
                  <a:lumMod val="50000"/>
                </a:schemeClr>
              </a:solidFill>
            </a:endParaRPr>
          </a:p>
          <a:p>
            <a:pPr lvl="1"/>
            <a:r>
              <a:rPr lang="en-US" sz="1600" dirty="0"/>
              <a:t>Production: </a:t>
            </a:r>
            <a:r>
              <a:rPr lang="en-US" sz="1200" b="1" dirty="0">
                <a:solidFill>
                  <a:schemeClr val="accent3">
                    <a:lumMod val="50000"/>
                  </a:schemeClr>
                </a:solidFill>
              </a:rPr>
              <a:t>https://www.MyDomain.com/AcceptDirect</a:t>
            </a:r>
            <a:endParaRPr lang="en-US" sz="1600" b="1" dirty="0">
              <a:solidFill>
                <a:schemeClr val="accent3">
                  <a:lumMod val="50000"/>
                </a:schemeClr>
              </a:solidFill>
            </a:endParaRPr>
          </a:p>
          <a:p>
            <a:r>
              <a:rPr lang="en-US" sz="1800" b="1" dirty="0">
                <a:solidFill>
                  <a:schemeClr val="tx2"/>
                </a:solidFill>
              </a:rPr>
              <a:t>Client ID</a:t>
            </a:r>
          </a:p>
          <a:p>
            <a:pPr lvl="1"/>
            <a:r>
              <a:rPr lang="en-US" sz="1600" dirty="0"/>
              <a:t>GUID-based identifier for a specific AAD application</a:t>
            </a:r>
          </a:p>
          <a:p>
            <a:pPr lvl="1"/>
            <a:r>
              <a:rPr lang="en-US" sz="1200" b="1" dirty="0">
                <a:solidFill>
                  <a:schemeClr val="accent3">
                    <a:lumMod val="50000"/>
                  </a:schemeClr>
                </a:solidFill>
              </a:rPr>
              <a:t>33d561fb-59a7-4817-bddf-2117193d62e0</a:t>
            </a:r>
          </a:p>
          <a:p>
            <a:r>
              <a:rPr lang="en-US" sz="1800" b="1" dirty="0">
                <a:solidFill>
                  <a:schemeClr val="tx2"/>
                </a:solidFill>
              </a:rPr>
              <a:t>Key</a:t>
            </a:r>
            <a:r>
              <a:rPr lang="en-US" sz="1800" dirty="0"/>
              <a:t> </a:t>
            </a:r>
            <a:r>
              <a:rPr lang="en-US" sz="1800" dirty="0">
                <a:solidFill>
                  <a:schemeClr val="bg1">
                    <a:lumMod val="50000"/>
                  </a:schemeClr>
                </a:solidFill>
              </a:rPr>
              <a:t>(aka Client Secret)</a:t>
            </a:r>
          </a:p>
          <a:p>
            <a:pPr lvl="1"/>
            <a:r>
              <a:rPr lang="en-US" sz="1600" dirty="0"/>
              <a:t>Key that acts as a secret password between Azure AD and application</a:t>
            </a:r>
          </a:p>
          <a:p>
            <a:pPr lvl="1"/>
            <a:r>
              <a:rPr lang="en-US" sz="1200" b="1" dirty="0">
                <a:solidFill>
                  <a:schemeClr val="accent3">
                    <a:lumMod val="50000"/>
                  </a:schemeClr>
                </a:solidFill>
              </a:rPr>
              <a:t>ouWdhd2LxDl0Pcu2SKlujEiQ5GmSbKRbBM24nETb5dw=</a:t>
            </a:r>
          </a:p>
        </p:txBody>
      </p:sp>
    </p:spTree>
    <p:extLst>
      <p:ext uri="{BB962C8B-B14F-4D97-AF65-F5344CB8AC3E}">
        <p14:creationId xmlns:p14="http://schemas.microsoft.com/office/powerpoint/2010/main" val="2468013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Authorization Code Grant Flow</a:t>
            </a:r>
            <a:endParaRPr lang="en-US" dirty="0"/>
          </a:p>
        </p:txBody>
      </p:sp>
      <p:sp>
        <p:nvSpPr>
          <p:cNvPr id="3" name="Content Placeholder 2"/>
          <p:cNvSpPr>
            <a:spLocks noGrp="1"/>
          </p:cNvSpPr>
          <p:nvPr>
            <p:ph idx="1"/>
          </p:nvPr>
        </p:nvSpPr>
        <p:spPr>
          <a:xfrm>
            <a:off x="381000" y="1219200"/>
            <a:ext cx="8382000" cy="5181600"/>
          </a:xfrm>
        </p:spPr>
        <p:txBody>
          <a:bodyPr>
            <a:normAutofit/>
          </a:bodyPr>
          <a:lstStyle/>
          <a:p>
            <a:r>
              <a:rPr lang="en-US" sz="2000" dirty="0"/>
              <a:t>Sequence of Requests in Authorization Code Grant Flow</a:t>
            </a:r>
          </a:p>
          <a:p>
            <a:pPr lvl="1"/>
            <a:r>
              <a:rPr lang="en-US" sz="1800" dirty="0"/>
              <a:t>Application redirects to AAD authorization endpoint</a:t>
            </a:r>
          </a:p>
          <a:p>
            <a:pPr lvl="1"/>
            <a:r>
              <a:rPr lang="en-US" sz="1800" dirty="0"/>
              <a:t>User prompted to sign in using Windows logon page</a:t>
            </a:r>
          </a:p>
          <a:p>
            <a:pPr lvl="1"/>
            <a:r>
              <a:rPr lang="en-US" sz="1800" dirty="0"/>
              <a:t>User prompted to consent to permissions (first access)</a:t>
            </a:r>
          </a:p>
          <a:p>
            <a:pPr lvl="1"/>
            <a:r>
              <a:rPr lang="en-US" sz="1800" dirty="0"/>
              <a:t>AAD redirects to application with authorization code</a:t>
            </a:r>
          </a:p>
          <a:p>
            <a:pPr lvl="1"/>
            <a:r>
              <a:rPr lang="en-US" sz="1800" dirty="0"/>
              <a:t>Application calls to AAD token endpoint to acquire access token</a:t>
            </a:r>
          </a:p>
        </p:txBody>
      </p:sp>
      <p:sp>
        <p:nvSpPr>
          <p:cNvPr id="4" name="Rectangle 3"/>
          <p:cNvSpPr/>
          <p:nvPr/>
        </p:nvSpPr>
        <p:spPr bwMode="auto">
          <a:xfrm>
            <a:off x="782058" y="3626241"/>
            <a:ext cx="360754" cy="2819400"/>
          </a:xfrm>
          <a:prstGeom prst="rect">
            <a:avLst/>
          </a:prstGeom>
          <a:solidFill>
            <a:schemeClr val="tx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5" name="Rectangle 4"/>
          <p:cNvSpPr/>
          <p:nvPr/>
        </p:nvSpPr>
        <p:spPr bwMode="auto">
          <a:xfrm>
            <a:off x="3347416" y="3626241"/>
            <a:ext cx="360754" cy="2819400"/>
          </a:xfrm>
          <a:prstGeom prst="rect">
            <a:avLst/>
          </a:prstGeom>
          <a:solidFill>
            <a:schemeClr val="accent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6" name="Rectangle 5"/>
          <p:cNvSpPr/>
          <p:nvPr/>
        </p:nvSpPr>
        <p:spPr bwMode="auto">
          <a:xfrm>
            <a:off x="5912773" y="3626241"/>
            <a:ext cx="360754" cy="2819400"/>
          </a:xfrm>
          <a:prstGeom prst="rect">
            <a:avLst/>
          </a:prstGeom>
          <a:solidFill>
            <a:schemeClr val="accent3"/>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7" name="Rectangle 6"/>
          <p:cNvSpPr/>
          <p:nvPr/>
        </p:nvSpPr>
        <p:spPr bwMode="auto">
          <a:xfrm>
            <a:off x="7530103" y="3623030"/>
            <a:ext cx="360754" cy="2816831"/>
          </a:xfrm>
          <a:prstGeom prst="rect">
            <a:avLst/>
          </a:prstGeom>
          <a:solidFill>
            <a:schemeClr val="accent4"/>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8" name="TextBox 9"/>
          <p:cNvSpPr txBox="1"/>
          <p:nvPr/>
        </p:nvSpPr>
        <p:spPr>
          <a:xfrm>
            <a:off x="273820" y="6426831"/>
            <a:ext cx="1559420" cy="44193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100" b="1" dirty="0"/>
              <a:t>Client Application</a:t>
            </a:r>
          </a:p>
        </p:txBody>
      </p:sp>
      <p:sp>
        <p:nvSpPr>
          <p:cNvPr id="9" name="TextBox 10"/>
          <p:cNvSpPr txBox="1"/>
          <p:nvPr/>
        </p:nvSpPr>
        <p:spPr>
          <a:xfrm>
            <a:off x="2569730" y="6198231"/>
            <a:ext cx="1998758" cy="671226"/>
          </a:xfrm>
          <a:prstGeom prst="rect">
            <a:avLst/>
          </a:prstGeom>
          <a:noFill/>
        </p:spPr>
        <p:txBody>
          <a:bodyPr wrap="squar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endParaRPr lang="en-US" sz="1100" b="1" dirty="0"/>
          </a:p>
          <a:p>
            <a:pPr algn="ctr">
              <a:lnSpc>
                <a:spcPct val="90000"/>
              </a:lnSpc>
              <a:spcAft>
                <a:spcPts val="588"/>
              </a:spcAft>
            </a:pPr>
            <a:r>
              <a:rPr lang="en-US" sz="1100" b="1" dirty="0"/>
              <a:t>Authorization Endpoint</a:t>
            </a:r>
          </a:p>
        </p:txBody>
      </p:sp>
      <p:sp>
        <p:nvSpPr>
          <p:cNvPr id="10" name="TextBox 11"/>
          <p:cNvSpPr txBox="1"/>
          <p:nvPr/>
        </p:nvSpPr>
        <p:spPr>
          <a:xfrm>
            <a:off x="5333350" y="6198231"/>
            <a:ext cx="1455225" cy="671226"/>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endParaRPr lang="en-US" sz="1100" b="1" dirty="0"/>
          </a:p>
          <a:p>
            <a:pPr algn="ctr">
              <a:lnSpc>
                <a:spcPct val="90000"/>
              </a:lnSpc>
              <a:spcAft>
                <a:spcPts val="588"/>
              </a:spcAft>
            </a:pPr>
            <a:r>
              <a:rPr lang="en-US" sz="1100" b="1" dirty="0"/>
              <a:t>Token Endpoint	</a:t>
            </a:r>
          </a:p>
        </p:txBody>
      </p:sp>
      <p:sp>
        <p:nvSpPr>
          <p:cNvPr id="11" name="TextBox 12"/>
          <p:cNvSpPr txBox="1"/>
          <p:nvPr/>
        </p:nvSpPr>
        <p:spPr>
          <a:xfrm>
            <a:off x="6929809" y="6434391"/>
            <a:ext cx="1779032" cy="44193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100" b="1" dirty="0"/>
              <a:t>Power BI Service API</a:t>
            </a:r>
          </a:p>
        </p:txBody>
      </p:sp>
      <p:cxnSp>
        <p:nvCxnSpPr>
          <p:cNvPr id="12" name="Straight Arrow Connector 11"/>
          <p:cNvCxnSpPr/>
          <p:nvPr/>
        </p:nvCxnSpPr>
        <p:spPr>
          <a:xfrm>
            <a:off x="1142812" y="3929750"/>
            <a:ext cx="2204605"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142812" y="4264910"/>
            <a:ext cx="2204605"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42812" y="4647613"/>
            <a:ext cx="1815077"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957889" y="4264911"/>
            <a:ext cx="0" cy="382702"/>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Box 19"/>
          <p:cNvSpPr txBox="1"/>
          <p:nvPr/>
        </p:nvSpPr>
        <p:spPr>
          <a:xfrm>
            <a:off x="1069807" y="3581400"/>
            <a:ext cx="2040321"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Request authorization code</a:t>
            </a:r>
          </a:p>
        </p:txBody>
      </p:sp>
      <p:sp>
        <p:nvSpPr>
          <p:cNvPr id="17" name="TextBox 20"/>
          <p:cNvSpPr txBox="1"/>
          <p:nvPr/>
        </p:nvSpPr>
        <p:spPr>
          <a:xfrm>
            <a:off x="1386410" y="3941750"/>
            <a:ext cx="2011467"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Sign-in via browser pop-up</a:t>
            </a:r>
          </a:p>
        </p:txBody>
      </p:sp>
      <p:sp>
        <p:nvSpPr>
          <p:cNvPr id="18" name="TextBox 21"/>
          <p:cNvSpPr txBox="1"/>
          <p:nvPr/>
        </p:nvSpPr>
        <p:spPr>
          <a:xfrm>
            <a:off x="1142811" y="4341158"/>
            <a:ext cx="1948950"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Return authorization code</a:t>
            </a:r>
          </a:p>
        </p:txBody>
      </p:sp>
      <p:cxnSp>
        <p:nvCxnSpPr>
          <p:cNvPr id="19" name="Straight Arrow Connector 18"/>
          <p:cNvCxnSpPr/>
          <p:nvPr/>
        </p:nvCxnSpPr>
        <p:spPr>
          <a:xfrm>
            <a:off x="1147215" y="5111679"/>
            <a:ext cx="4765558"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132365" y="5455040"/>
            <a:ext cx="4765558"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5"/>
          <p:cNvSpPr txBox="1"/>
          <p:nvPr/>
        </p:nvSpPr>
        <p:spPr>
          <a:xfrm>
            <a:off x="992969" y="4726870"/>
            <a:ext cx="5113277"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Pass authorization code to acquire access token for Power BI Service resource</a:t>
            </a:r>
          </a:p>
        </p:txBody>
      </p:sp>
      <p:sp>
        <p:nvSpPr>
          <p:cNvPr id="22" name="TextBox 26"/>
          <p:cNvSpPr txBox="1"/>
          <p:nvPr/>
        </p:nvSpPr>
        <p:spPr>
          <a:xfrm>
            <a:off x="1219801" y="5093786"/>
            <a:ext cx="3250782" cy="428082"/>
          </a:xfrm>
          <a:prstGeom prst="rect">
            <a:avLst/>
          </a:prstGeom>
          <a:noFill/>
        </p:spPr>
        <p:txBody>
          <a:bodyPr wrap="squar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Return access token and refresh token</a:t>
            </a:r>
          </a:p>
        </p:txBody>
      </p:sp>
      <p:cxnSp>
        <p:nvCxnSpPr>
          <p:cNvPr id="23" name="Straight Arrow Connector 22"/>
          <p:cNvCxnSpPr/>
          <p:nvPr/>
        </p:nvCxnSpPr>
        <p:spPr>
          <a:xfrm>
            <a:off x="1161231" y="5836040"/>
            <a:ext cx="6368872"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32"/>
          <p:cNvSpPr txBox="1"/>
          <p:nvPr/>
        </p:nvSpPr>
        <p:spPr>
          <a:xfrm>
            <a:off x="1165628" y="5836040"/>
            <a:ext cx="1810295" cy="386469"/>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50" b="1" dirty="0"/>
              <a:t>Return Http Response</a:t>
            </a:r>
          </a:p>
        </p:txBody>
      </p:sp>
      <p:sp>
        <p:nvSpPr>
          <p:cNvPr id="25" name="TextBox 33"/>
          <p:cNvSpPr txBox="1"/>
          <p:nvPr/>
        </p:nvSpPr>
        <p:spPr>
          <a:xfrm>
            <a:off x="1006707" y="5488805"/>
            <a:ext cx="3353180"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Call Power BI Service API using the access token</a:t>
            </a:r>
          </a:p>
        </p:txBody>
      </p:sp>
      <p:cxnSp>
        <p:nvCxnSpPr>
          <p:cNvPr id="26" name="Straight Arrow Connector 25"/>
          <p:cNvCxnSpPr/>
          <p:nvPr/>
        </p:nvCxnSpPr>
        <p:spPr>
          <a:xfrm>
            <a:off x="1150604" y="6167320"/>
            <a:ext cx="6286016"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70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2"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righ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right)">
                                      <p:cBhvr>
                                        <p:cTn id="26" dur="500"/>
                                        <p:tgtEl>
                                          <p:spTgt spid="18"/>
                                        </p:tgtEl>
                                      </p:cBhvr>
                                    </p:animEffect>
                                  </p:childTnLst>
                                </p:cTn>
                              </p:par>
                              <p:par>
                                <p:cTn id="27" presetID="22" presetClass="entr" presetSubtype="2"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righ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right)">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par>
                                <p:cTn id="51" presetID="22" presetClass="entr" presetSubtype="8"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500"/>
                                        <p:tgtEl>
                                          <p:spTgt spid="24"/>
                                        </p:tgtEl>
                                      </p:cBhvr>
                                    </p:animEffect>
                                  </p:childTnLst>
                                </p:cTn>
                              </p:par>
                              <p:par>
                                <p:cTn id="59" presetID="22" presetClass="entr" presetSubtype="2"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right)">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1" grpId="0"/>
      <p:bldP spid="22" grpId="0"/>
      <p:bldP spid="24" grpId="0"/>
      <p:bldP spid="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2236E-F3EE-444F-8330-EA8C0719780D}"/>
              </a:ext>
            </a:extLst>
          </p:cNvPr>
          <p:cNvSpPr>
            <a:spLocks noGrp="1"/>
          </p:cNvSpPr>
          <p:nvPr>
            <p:ph type="title"/>
          </p:nvPr>
        </p:nvSpPr>
        <p:spPr/>
        <p:txBody>
          <a:bodyPr/>
          <a:lstStyle/>
          <a:p>
            <a:r>
              <a:rPr lang="en-US" dirty="0"/>
              <a:t>Open Web Interfaces for NET (OWIN)</a:t>
            </a:r>
          </a:p>
        </p:txBody>
      </p:sp>
      <p:sp>
        <p:nvSpPr>
          <p:cNvPr id="3" name="Content Placeholder 2">
            <a:extLst>
              <a:ext uri="{FF2B5EF4-FFF2-40B4-BE49-F238E27FC236}">
                <a16:creationId xmlns:a16="http://schemas.microsoft.com/office/drawing/2014/main" id="{08A9090A-17E8-4A12-8FC0-C6957D1EB5C7}"/>
              </a:ext>
            </a:extLst>
          </p:cNvPr>
          <p:cNvSpPr>
            <a:spLocks noGrp="1"/>
          </p:cNvSpPr>
          <p:nvPr>
            <p:ph idx="1"/>
          </p:nvPr>
        </p:nvSpPr>
        <p:spPr/>
        <p:txBody>
          <a:bodyPr>
            <a:normAutofit/>
          </a:bodyPr>
          <a:lstStyle/>
          <a:p>
            <a:r>
              <a:rPr lang="en-US" sz="2400" dirty="0"/>
              <a:t>OWIN interfaces decouple web server from application</a:t>
            </a:r>
          </a:p>
          <a:p>
            <a:pPr lvl="1"/>
            <a:r>
              <a:rPr lang="en-US" sz="2000" dirty="0"/>
              <a:t>OWIN serves to decouple .NET applications from Windows and IIS</a:t>
            </a:r>
          </a:p>
          <a:p>
            <a:pPr lvl="1"/>
            <a:r>
              <a:rPr lang="en-US" sz="2000" dirty="0"/>
              <a:t>OWIN promotes the development of smaller modules (middleware)</a:t>
            </a:r>
          </a:p>
          <a:p>
            <a:r>
              <a:rPr lang="en-US" sz="2400" dirty="0"/>
              <a:t>Microsoft's Implementation known as Katana</a:t>
            </a:r>
          </a:p>
          <a:p>
            <a:pPr lvl="1"/>
            <a:r>
              <a:rPr lang="en-US" sz="2000" dirty="0"/>
              <a:t>Makes it possible to use OWIN with ASP/NET and ASP Core</a:t>
            </a:r>
          </a:p>
          <a:p>
            <a:pPr lvl="1"/>
            <a:r>
              <a:rPr lang="en-US" sz="2000" dirty="0"/>
              <a:t>Microsoft provides OWIN-based security middleware</a:t>
            </a:r>
          </a:p>
          <a:p>
            <a:endParaRPr lang="en-US" sz="2400" dirty="0"/>
          </a:p>
          <a:p>
            <a:pPr lvl="1"/>
            <a:endParaRPr lang="en-US" sz="2000" dirty="0"/>
          </a:p>
        </p:txBody>
      </p:sp>
      <p:grpSp>
        <p:nvGrpSpPr>
          <p:cNvPr id="9" name="Group 8">
            <a:extLst>
              <a:ext uri="{FF2B5EF4-FFF2-40B4-BE49-F238E27FC236}">
                <a16:creationId xmlns:a16="http://schemas.microsoft.com/office/drawing/2014/main" id="{1B1FF518-1D52-4F9D-B7E6-EA1985C1807F}"/>
              </a:ext>
            </a:extLst>
          </p:cNvPr>
          <p:cNvGrpSpPr/>
          <p:nvPr/>
        </p:nvGrpSpPr>
        <p:grpSpPr>
          <a:xfrm>
            <a:off x="1143000" y="4038600"/>
            <a:ext cx="6019806" cy="2317761"/>
            <a:chOff x="1142994" y="4218605"/>
            <a:chExt cx="4796815" cy="2442556"/>
          </a:xfrm>
        </p:grpSpPr>
        <p:sp>
          <p:nvSpPr>
            <p:cNvPr id="4" name="Rectangle 3">
              <a:extLst>
                <a:ext uri="{FF2B5EF4-FFF2-40B4-BE49-F238E27FC236}">
                  <a16:creationId xmlns:a16="http://schemas.microsoft.com/office/drawing/2014/main" id="{B7A4F7C2-685D-4142-886A-C034BEF5BE29}"/>
                </a:ext>
              </a:extLst>
            </p:cNvPr>
            <p:cNvSpPr/>
            <p:nvPr/>
          </p:nvSpPr>
          <p:spPr>
            <a:xfrm>
              <a:off x="1142994" y="5467179"/>
              <a:ext cx="4796813" cy="469605"/>
            </a:xfrm>
            <a:prstGeom prst="rect">
              <a:avLst/>
            </a:prstGeom>
            <a:ln w="6350">
              <a:solidFill>
                <a:srgbClr val="2E39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OWIN</a:t>
              </a:r>
            </a:p>
          </p:txBody>
        </p:sp>
        <p:sp>
          <p:nvSpPr>
            <p:cNvPr id="5" name="Rectangle 4">
              <a:extLst>
                <a:ext uri="{FF2B5EF4-FFF2-40B4-BE49-F238E27FC236}">
                  <a16:creationId xmlns:a16="http://schemas.microsoft.com/office/drawing/2014/main" id="{C0E6CA41-1ED1-4C3C-B5E7-58FE2884F258}"/>
                </a:ext>
              </a:extLst>
            </p:cNvPr>
            <p:cNvSpPr/>
            <p:nvPr/>
          </p:nvSpPr>
          <p:spPr>
            <a:xfrm>
              <a:off x="1142994" y="6003714"/>
              <a:ext cx="4796813" cy="657447"/>
            </a:xfrm>
            <a:prstGeom prst="rect">
              <a:avLst/>
            </a:prstGeom>
            <a:solidFill>
              <a:schemeClr val="accent5">
                <a:lumMod val="50000"/>
              </a:schemeClr>
            </a:solidFill>
            <a:ln w="6350">
              <a:solidFill>
                <a:srgbClr val="2E39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Server and OS</a:t>
              </a:r>
            </a:p>
          </p:txBody>
        </p:sp>
        <p:sp>
          <p:nvSpPr>
            <p:cNvPr id="6" name="Rectangle 5">
              <a:extLst>
                <a:ext uri="{FF2B5EF4-FFF2-40B4-BE49-F238E27FC236}">
                  <a16:creationId xmlns:a16="http://schemas.microsoft.com/office/drawing/2014/main" id="{F08EC490-DD68-4609-B895-CFA8D72CA964}"/>
                </a:ext>
              </a:extLst>
            </p:cNvPr>
            <p:cNvSpPr/>
            <p:nvPr/>
          </p:nvSpPr>
          <p:spPr>
            <a:xfrm>
              <a:off x="1142995" y="4218605"/>
              <a:ext cx="4796813" cy="657447"/>
            </a:xfrm>
            <a:prstGeom prst="rect">
              <a:avLst/>
            </a:prstGeom>
            <a:solidFill>
              <a:schemeClr val="accent3">
                <a:lumMod val="50000"/>
              </a:schemeClr>
            </a:solidFill>
            <a:ln w="6350">
              <a:solidFill>
                <a:srgbClr val="2E39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Web Application</a:t>
              </a:r>
            </a:p>
          </p:txBody>
        </p:sp>
        <p:sp>
          <p:nvSpPr>
            <p:cNvPr id="8" name="Rectangle 7">
              <a:extLst>
                <a:ext uri="{FF2B5EF4-FFF2-40B4-BE49-F238E27FC236}">
                  <a16:creationId xmlns:a16="http://schemas.microsoft.com/office/drawing/2014/main" id="{23059E3A-EFAC-488B-88B9-953CA9FBB840}"/>
                </a:ext>
              </a:extLst>
            </p:cNvPr>
            <p:cNvSpPr/>
            <p:nvPr/>
          </p:nvSpPr>
          <p:spPr>
            <a:xfrm>
              <a:off x="1142996" y="4940595"/>
              <a:ext cx="4796813" cy="469605"/>
            </a:xfrm>
            <a:prstGeom prst="rect">
              <a:avLst/>
            </a:prstGeom>
            <a:solidFill>
              <a:schemeClr val="accent2">
                <a:lumMod val="50000"/>
              </a:schemeClr>
            </a:solidFill>
            <a:ln w="6350">
              <a:solidFill>
                <a:srgbClr val="2E39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Katana </a:t>
              </a:r>
              <a:r>
                <a:rPr lang="en-US" sz="1200" i="1" dirty="0"/>
                <a:t>(OWIN implementation for ASP.NET)</a:t>
              </a:r>
              <a:endParaRPr lang="en-US" i="1" dirty="0"/>
            </a:p>
          </p:txBody>
        </p:sp>
      </p:grpSp>
    </p:spTree>
    <p:extLst>
      <p:ext uri="{BB962C8B-B14F-4D97-AF65-F5344CB8AC3E}">
        <p14:creationId xmlns:p14="http://schemas.microsoft.com/office/powerpoint/2010/main" val="3528832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9A444E-B9DD-4977-80EC-5B79E118D3E5}"/>
              </a:ext>
            </a:extLst>
          </p:cNvPr>
          <p:cNvSpPr/>
          <p:nvPr/>
        </p:nvSpPr>
        <p:spPr>
          <a:xfrm>
            <a:off x="914400" y="3124200"/>
            <a:ext cx="7620000" cy="3048000"/>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Rectangle 7">
            <a:extLst>
              <a:ext uri="{FF2B5EF4-FFF2-40B4-BE49-F238E27FC236}">
                <a16:creationId xmlns:a16="http://schemas.microsoft.com/office/drawing/2014/main" id="{B171A196-3EA4-45CE-8987-AC3589289835}"/>
              </a:ext>
            </a:extLst>
          </p:cNvPr>
          <p:cNvSpPr/>
          <p:nvPr/>
        </p:nvSpPr>
        <p:spPr>
          <a:xfrm>
            <a:off x="3352800" y="3276600"/>
            <a:ext cx="3276600" cy="2743200"/>
          </a:xfrm>
          <a:prstGeom prst="rect">
            <a:avLst/>
          </a:prstGeom>
          <a:solidFill>
            <a:schemeClr val="accent2">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OWIN Middleware Pipeline</a:t>
            </a:r>
          </a:p>
        </p:txBody>
      </p:sp>
      <p:sp>
        <p:nvSpPr>
          <p:cNvPr id="9" name="Arrow: Right 8">
            <a:extLst>
              <a:ext uri="{FF2B5EF4-FFF2-40B4-BE49-F238E27FC236}">
                <a16:creationId xmlns:a16="http://schemas.microsoft.com/office/drawing/2014/main" id="{4BEC384F-8B44-459C-831E-7A7A194D453F}"/>
              </a:ext>
            </a:extLst>
          </p:cNvPr>
          <p:cNvSpPr/>
          <p:nvPr/>
        </p:nvSpPr>
        <p:spPr>
          <a:xfrm>
            <a:off x="2286000" y="4267200"/>
            <a:ext cx="4724400" cy="424944"/>
          </a:xfrm>
          <a:prstGeom prst="rightArrow">
            <a:avLst>
              <a:gd name="adj1" fmla="val 70892"/>
              <a:gd name="adj2" fmla="val 50000"/>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request</a:t>
            </a:r>
          </a:p>
        </p:txBody>
      </p:sp>
      <p:sp>
        <p:nvSpPr>
          <p:cNvPr id="2" name="Title 1">
            <a:extLst>
              <a:ext uri="{FF2B5EF4-FFF2-40B4-BE49-F238E27FC236}">
                <a16:creationId xmlns:a16="http://schemas.microsoft.com/office/drawing/2014/main" id="{BD224C4A-E650-4FCB-8846-C4599E5676EA}"/>
              </a:ext>
            </a:extLst>
          </p:cNvPr>
          <p:cNvSpPr>
            <a:spLocks noGrp="1"/>
          </p:cNvSpPr>
          <p:nvPr>
            <p:ph type="title"/>
          </p:nvPr>
        </p:nvSpPr>
        <p:spPr/>
        <p:txBody>
          <a:bodyPr/>
          <a:lstStyle/>
          <a:p>
            <a:r>
              <a:rPr lang="en-US" dirty="0"/>
              <a:t>OWIN Middleware Modules</a:t>
            </a:r>
          </a:p>
        </p:txBody>
      </p:sp>
      <p:sp>
        <p:nvSpPr>
          <p:cNvPr id="13" name="Content Placeholder 12">
            <a:extLst>
              <a:ext uri="{FF2B5EF4-FFF2-40B4-BE49-F238E27FC236}">
                <a16:creationId xmlns:a16="http://schemas.microsoft.com/office/drawing/2014/main" id="{45B776C0-E2D2-426F-B105-2E299371BFE4}"/>
              </a:ext>
            </a:extLst>
          </p:cNvPr>
          <p:cNvSpPr>
            <a:spLocks noGrp="1"/>
          </p:cNvSpPr>
          <p:nvPr>
            <p:ph idx="1"/>
          </p:nvPr>
        </p:nvSpPr>
        <p:spPr/>
        <p:txBody>
          <a:bodyPr>
            <a:normAutofit/>
          </a:bodyPr>
          <a:lstStyle/>
          <a:p>
            <a:r>
              <a:rPr lang="en-US" sz="2400" dirty="0"/>
              <a:t>OWIN create pipeline of middleware components</a:t>
            </a:r>
          </a:p>
          <a:p>
            <a:pPr lvl="1"/>
            <a:r>
              <a:rPr lang="en-US" sz="2000" dirty="0"/>
              <a:t>Middleware components added to pipeline on application startup</a:t>
            </a:r>
          </a:p>
          <a:p>
            <a:pPr lvl="1"/>
            <a:r>
              <a:rPr lang="en-US" sz="2000" dirty="0"/>
              <a:t>Middleware components pre-process and post process requests</a:t>
            </a:r>
          </a:p>
          <a:p>
            <a:pPr lvl="1"/>
            <a:r>
              <a:rPr lang="en-US" sz="2000" dirty="0"/>
              <a:t>Middleware components commonly used to set up authentication</a:t>
            </a:r>
          </a:p>
        </p:txBody>
      </p:sp>
      <p:sp>
        <p:nvSpPr>
          <p:cNvPr id="5" name="Rectangle 4">
            <a:extLst>
              <a:ext uri="{FF2B5EF4-FFF2-40B4-BE49-F238E27FC236}">
                <a16:creationId xmlns:a16="http://schemas.microsoft.com/office/drawing/2014/main" id="{66D7AA4B-BBED-4862-B72E-51B4899AEEA1}"/>
              </a:ext>
            </a:extLst>
          </p:cNvPr>
          <p:cNvSpPr/>
          <p:nvPr/>
        </p:nvSpPr>
        <p:spPr>
          <a:xfrm>
            <a:off x="1219200" y="3679572"/>
            <a:ext cx="1066800" cy="2133600"/>
          </a:xfrm>
          <a:prstGeom prst="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Browser</a:t>
            </a:r>
          </a:p>
        </p:txBody>
      </p:sp>
      <p:sp>
        <p:nvSpPr>
          <p:cNvPr id="6" name="Rectangle 5">
            <a:extLst>
              <a:ext uri="{FF2B5EF4-FFF2-40B4-BE49-F238E27FC236}">
                <a16:creationId xmlns:a16="http://schemas.microsoft.com/office/drawing/2014/main" id="{F7FF8BB7-A07F-41E1-8AEE-D3B5FB90C962}"/>
              </a:ext>
            </a:extLst>
          </p:cNvPr>
          <p:cNvSpPr/>
          <p:nvPr/>
        </p:nvSpPr>
        <p:spPr>
          <a:xfrm>
            <a:off x="7010399" y="3679572"/>
            <a:ext cx="1292469" cy="2133600"/>
          </a:xfrm>
          <a:prstGeom prst="rect">
            <a:avLst/>
          </a:prstGeom>
          <a:solidFill>
            <a:schemeClr val="accent5">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Web</a:t>
            </a:r>
          </a:p>
          <a:p>
            <a:pPr algn="ctr"/>
            <a:r>
              <a:rPr lang="en-US" sz="1400" dirty="0"/>
              <a:t>Application</a:t>
            </a:r>
          </a:p>
        </p:txBody>
      </p:sp>
      <p:sp>
        <p:nvSpPr>
          <p:cNvPr id="10" name="Arrow: Right 9">
            <a:extLst>
              <a:ext uri="{FF2B5EF4-FFF2-40B4-BE49-F238E27FC236}">
                <a16:creationId xmlns:a16="http://schemas.microsoft.com/office/drawing/2014/main" id="{E7AABF2D-4109-4004-9E1B-FA267DF183DE}"/>
              </a:ext>
            </a:extLst>
          </p:cNvPr>
          <p:cNvSpPr/>
          <p:nvPr/>
        </p:nvSpPr>
        <p:spPr>
          <a:xfrm flipH="1">
            <a:off x="2286000" y="4746372"/>
            <a:ext cx="4724400" cy="424944"/>
          </a:xfrm>
          <a:prstGeom prst="rightArrow">
            <a:avLst>
              <a:gd name="adj1" fmla="val 70892"/>
              <a:gd name="adj2" fmla="val 50000"/>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response</a:t>
            </a:r>
          </a:p>
        </p:txBody>
      </p:sp>
      <p:sp>
        <p:nvSpPr>
          <p:cNvPr id="7" name="Rectangle 6">
            <a:extLst>
              <a:ext uri="{FF2B5EF4-FFF2-40B4-BE49-F238E27FC236}">
                <a16:creationId xmlns:a16="http://schemas.microsoft.com/office/drawing/2014/main" id="{A55D07E2-8EF9-4E2D-B588-5A048244E3C6}"/>
              </a:ext>
            </a:extLst>
          </p:cNvPr>
          <p:cNvSpPr/>
          <p:nvPr/>
        </p:nvSpPr>
        <p:spPr>
          <a:xfrm>
            <a:off x="3581400" y="3679572"/>
            <a:ext cx="1292469" cy="2133600"/>
          </a:xfrm>
          <a:prstGeom prst="rect">
            <a:avLst/>
          </a:prstGeom>
          <a:solidFill>
            <a:schemeClr val="accent3">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Middleware</a:t>
            </a:r>
          </a:p>
          <a:p>
            <a:pPr algn="ctr"/>
            <a:r>
              <a:rPr lang="en-US" sz="1400" dirty="0"/>
              <a:t>Component 1</a:t>
            </a:r>
          </a:p>
        </p:txBody>
      </p:sp>
      <p:sp>
        <p:nvSpPr>
          <p:cNvPr id="11" name="Rectangle 10">
            <a:extLst>
              <a:ext uri="{FF2B5EF4-FFF2-40B4-BE49-F238E27FC236}">
                <a16:creationId xmlns:a16="http://schemas.microsoft.com/office/drawing/2014/main" id="{9BF0B98B-920E-47A0-9AF7-8A7BFD8976D3}"/>
              </a:ext>
            </a:extLst>
          </p:cNvPr>
          <p:cNvSpPr/>
          <p:nvPr/>
        </p:nvSpPr>
        <p:spPr>
          <a:xfrm>
            <a:off x="5144965" y="3679572"/>
            <a:ext cx="1292469" cy="2133600"/>
          </a:xfrm>
          <a:prstGeom prst="rect">
            <a:avLst/>
          </a:prstGeom>
          <a:solidFill>
            <a:schemeClr val="accent3">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Middleware</a:t>
            </a:r>
          </a:p>
          <a:p>
            <a:pPr algn="ctr"/>
            <a:r>
              <a:rPr lang="en-US" sz="1400" dirty="0"/>
              <a:t>Component 2</a:t>
            </a:r>
          </a:p>
        </p:txBody>
      </p:sp>
    </p:spTree>
    <p:extLst>
      <p:ext uri="{BB962C8B-B14F-4D97-AF65-F5344CB8AC3E}">
        <p14:creationId xmlns:p14="http://schemas.microsoft.com/office/powerpoint/2010/main" val="3611259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Token is a Bearer Token</a:t>
            </a:r>
          </a:p>
        </p:txBody>
      </p:sp>
      <p:sp>
        <p:nvSpPr>
          <p:cNvPr id="10" name="Content Placeholder 9">
            <a:extLst>
              <a:ext uri="{FF2B5EF4-FFF2-40B4-BE49-F238E27FC236}">
                <a16:creationId xmlns:a16="http://schemas.microsoft.com/office/drawing/2014/main" id="{56EBB35B-D694-47A9-8274-F06528358444}"/>
              </a:ext>
            </a:extLst>
          </p:cNvPr>
          <p:cNvSpPr>
            <a:spLocks noGrp="1"/>
          </p:cNvSpPr>
          <p:nvPr>
            <p:ph idx="1"/>
          </p:nvPr>
        </p:nvSpPr>
        <p:spPr/>
        <p:txBody>
          <a:bodyPr>
            <a:normAutofit/>
          </a:bodyPr>
          <a:lstStyle/>
          <a:p>
            <a:r>
              <a:rPr lang="en-US" sz="2200" dirty="0"/>
              <a:t>It can be used by any who bears (e.g. steals) it</a:t>
            </a:r>
          </a:p>
          <a:p>
            <a:pPr lvl="1"/>
            <a:r>
              <a:rPr lang="en-US" sz="1800" dirty="0"/>
              <a:t>Always encrypt with HTTPS when transmitting access tokens</a:t>
            </a:r>
          </a:p>
          <a:p>
            <a:endParaRPr lang="en-US" sz="2000" dirty="0"/>
          </a:p>
        </p:txBody>
      </p:sp>
      <p:pic>
        <p:nvPicPr>
          <p:cNvPr id="5" name="Picture 4">
            <a:extLst>
              <a:ext uri="{FF2B5EF4-FFF2-40B4-BE49-F238E27FC236}">
                <a16:creationId xmlns:a16="http://schemas.microsoft.com/office/drawing/2014/main" id="{EF4CC6C3-9F7F-4E50-87BC-CD1AD8199B05}"/>
              </a:ext>
            </a:extLst>
          </p:cNvPr>
          <p:cNvPicPr>
            <a:picLocks noChangeAspect="1"/>
          </p:cNvPicPr>
          <p:nvPr/>
        </p:nvPicPr>
        <p:blipFill>
          <a:blip r:embed="rId2"/>
          <a:stretch>
            <a:fillRect/>
          </a:stretch>
        </p:blipFill>
        <p:spPr>
          <a:xfrm>
            <a:off x="838200" y="2245567"/>
            <a:ext cx="7766321" cy="4390053"/>
          </a:xfrm>
          <a:prstGeom prst="rect">
            <a:avLst/>
          </a:prstGeom>
          <a:ln>
            <a:solidFill>
              <a:schemeClr val="bg1">
                <a:lumMod val="65000"/>
              </a:schemeClr>
            </a:solidFill>
          </a:ln>
        </p:spPr>
      </p:pic>
    </p:spTree>
    <p:extLst>
      <p:ext uri="{BB962C8B-B14F-4D97-AF65-F5344CB8AC3E}">
        <p14:creationId xmlns:p14="http://schemas.microsoft.com/office/powerpoint/2010/main" val="62402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9A444E-B9DD-4977-80EC-5B79E118D3E5}"/>
              </a:ext>
            </a:extLst>
          </p:cNvPr>
          <p:cNvSpPr/>
          <p:nvPr/>
        </p:nvSpPr>
        <p:spPr>
          <a:xfrm>
            <a:off x="685800" y="2743200"/>
            <a:ext cx="7620000" cy="3048000"/>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Rectangle 7">
            <a:extLst>
              <a:ext uri="{FF2B5EF4-FFF2-40B4-BE49-F238E27FC236}">
                <a16:creationId xmlns:a16="http://schemas.microsoft.com/office/drawing/2014/main" id="{B171A196-3EA4-45CE-8987-AC3589289835}"/>
              </a:ext>
            </a:extLst>
          </p:cNvPr>
          <p:cNvSpPr/>
          <p:nvPr/>
        </p:nvSpPr>
        <p:spPr>
          <a:xfrm>
            <a:off x="3124200" y="2895600"/>
            <a:ext cx="3276600" cy="2743200"/>
          </a:xfrm>
          <a:prstGeom prst="rect">
            <a:avLst/>
          </a:prstGeom>
          <a:solidFill>
            <a:schemeClr val="accent2">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OWIN Middleware Pipeline</a:t>
            </a:r>
          </a:p>
        </p:txBody>
      </p:sp>
      <p:sp>
        <p:nvSpPr>
          <p:cNvPr id="9" name="Arrow: Right 8">
            <a:extLst>
              <a:ext uri="{FF2B5EF4-FFF2-40B4-BE49-F238E27FC236}">
                <a16:creationId xmlns:a16="http://schemas.microsoft.com/office/drawing/2014/main" id="{4BEC384F-8B44-459C-831E-7A7A194D453F}"/>
              </a:ext>
            </a:extLst>
          </p:cNvPr>
          <p:cNvSpPr/>
          <p:nvPr/>
        </p:nvSpPr>
        <p:spPr>
          <a:xfrm>
            <a:off x="2057400" y="3886200"/>
            <a:ext cx="4724400" cy="424944"/>
          </a:xfrm>
          <a:prstGeom prst="rightArrow">
            <a:avLst>
              <a:gd name="adj1" fmla="val 70892"/>
              <a:gd name="adj2" fmla="val 50000"/>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request</a:t>
            </a:r>
          </a:p>
        </p:txBody>
      </p:sp>
      <p:sp>
        <p:nvSpPr>
          <p:cNvPr id="2" name="Title 1">
            <a:extLst>
              <a:ext uri="{FF2B5EF4-FFF2-40B4-BE49-F238E27FC236}">
                <a16:creationId xmlns:a16="http://schemas.microsoft.com/office/drawing/2014/main" id="{BD224C4A-E650-4FCB-8846-C4599E5676EA}"/>
              </a:ext>
            </a:extLst>
          </p:cNvPr>
          <p:cNvSpPr>
            <a:spLocks noGrp="1"/>
          </p:cNvSpPr>
          <p:nvPr>
            <p:ph type="title"/>
          </p:nvPr>
        </p:nvSpPr>
        <p:spPr/>
        <p:txBody>
          <a:bodyPr/>
          <a:lstStyle/>
          <a:p>
            <a:r>
              <a:rPr lang="en-US" dirty="0"/>
              <a:t>OWIN OpenID Connect Module</a:t>
            </a:r>
          </a:p>
        </p:txBody>
      </p:sp>
      <p:sp>
        <p:nvSpPr>
          <p:cNvPr id="13" name="Content Placeholder 12">
            <a:extLst>
              <a:ext uri="{FF2B5EF4-FFF2-40B4-BE49-F238E27FC236}">
                <a16:creationId xmlns:a16="http://schemas.microsoft.com/office/drawing/2014/main" id="{45B776C0-E2D2-426F-B105-2E299371BFE4}"/>
              </a:ext>
            </a:extLst>
          </p:cNvPr>
          <p:cNvSpPr>
            <a:spLocks noGrp="1"/>
          </p:cNvSpPr>
          <p:nvPr>
            <p:ph idx="1"/>
          </p:nvPr>
        </p:nvSpPr>
        <p:spPr/>
        <p:txBody>
          <a:bodyPr>
            <a:normAutofit/>
          </a:bodyPr>
          <a:lstStyle/>
          <a:p>
            <a:r>
              <a:rPr lang="en-US" sz="2000" dirty="0"/>
              <a:t>OpenID Connect module used to implement Authorization Code Flow</a:t>
            </a:r>
          </a:p>
          <a:p>
            <a:pPr lvl="1"/>
            <a:r>
              <a:rPr lang="en-US" sz="1800" dirty="0"/>
              <a:t>Redirects browsers to authorization endpoint</a:t>
            </a:r>
          </a:p>
          <a:p>
            <a:pPr lvl="1"/>
            <a:r>
              <a:rPr lang="en-US" sz="1800" dirty="0"/>
              <a:t>Provides notification when receiving authorization code callback</a:t>
            </a:r>
          </a:p>
        </p:txBody>
      </p:sp>
      <p:sp>
        <p:nvSpPr>
          <p:cNvPr id="5" name="Rectangle 4">
            <a:extLst>
              <a:ext uri="{FF2B5EF4-FFF2-40B4-BE49-F238E27FC236}">
                <a16:creationId xmlns:a16="http://schemas.microsoft.com/office/drawing/2014/main" id="{66D7AA4B-BBED-4862-B72E-51B4899AEEA1}"/>
              </a:ext>
            </a:extLst>
          </p:cNvPr>
          <p:cNvSpPr/>
          <p:nvPr/>
        </p:nvSpPr>
        <p:spPr>
          <a:xfrm>
            <a:off x="990600" y="3298572"/>
            <a:ext cx="1066800" cy="2133600"/>
          </a:xfrm>
          <a:prstGeom prst="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Browser</a:t>
            </a:r>
          </a:p>
        </p:txBody>
      </p:sp>
      <p:sp>
        <p:nvSpPr>
          <p:cNvPr id="6" name="Rectangle 5">
            <a:extLst>
              <a:ext uri="{FF2B5EF4-FFF2-40B4-BE49-F238E27FC236}">
                <a16:creationId xmlns:a16="http://schemas.microsoft.com/office/drawing/2014/main" id="{F7FF8BB7-A07F-41E1-8AEE-D3B5FB90C962}"/>
              </a:ext>
            </a:extLst>
          </p:cNvPr>
          <p:cNvSpPr/>
          <p:nvPr/>
        </p:nvSpPr>
        <p:spPr>
          <a:xfrm>
            <a:off x="6781799" y="3298572"/>
            <a:ext cx="1292469" cy="2133600"/>
          </a:xfrm>
          <a:prstGeom prst="rect">
            <a:avLst/>
          </a:prstGeom>
          <a:solidFill>
            <a:schemeClr val="accent5">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Web</a:t>
            </a:r>
          </a:p>
          <a:p>
            <a:pPr algn="ctr"/>
            <a:r>
              <a:rPr lang="en-US" sz="1400" dirty="0"/>
              <a:t>Application</a:t>
            </a:r>
          </a:p>
        </p:txBody>
      </p:sp>
      <p:sp>
        <p:nvSpPr>
          <p:cNvPr id="10" name="Arrow: Right 9">
            <a:extLst>
              <a:ext uri="{FF2B5EF4-FFF2-40B4-BE49-F238E27FC236}">
                <a16:creationId xmlns:a16="http://schemas.microsoft.com/office/drawing/2014/main" id="{E7AABF2D-4109-4004-9E1B-FA267DF183DE}"/>
              </a:ext>
            </a:extLst>
          </p:cNvPr>
          <p:cNvSpPr/>
          <p:nvPr/>
        </p:nvSpPr>
        <p:spPr>
          <a:xfrm flipH="1">
            <a:off x="2057400" y="4365372"/>
            <a:ext cx="4724400" cy="424944"/>
          </a:xfrm>
          <a:prstGeom prst="rightArrow">
            <a:avLst>
              <a:gd name="adj1" fmla="val 70892"/>
              <a:gd name="adj2" fmla="val 50000"/>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response</a:t>
            </a:r>
          </a:p>
        </p:txBody>
      </p:sp>
      <p:sp>
        <p:nvSpPr>
          <p:cNvPr id="7" name="Rectangle 6">
            <a:extLst>
              <a:ext uri="{FF2B5EF4-FFF2-40B4-BE49-F238E27FC236}">
                <a16:creationId xmlns:a16="http://schemas.microsoft.com/office/drawing/2014/main" id="{A55D07E2-8EF9-4E2D-B588-5A048244E3C6}"/>
              </a:ext>
            </a:extLst>
          </p:cNvPr>
          <p:cNvSpPr/>
          <p:nvPr/>
        </p:nvSpPr>
        <p:spPr>
          <a:xfrm>
            <a:off x="3352800" y="3298572"/>
            <a:ext cx="1292469" cy="2133600"/>
          </a:xfrm>
          <a:prstGeom prst="rect">
            <a:avLst/>
          </a:prstGeom>
          <a:solidFill>
            <a:schemeClr val="accent3">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OWIN</a:t>
            </a:r>
          </a:p>
          <a:p>
            <a:pPr algn="ctr"/>
            <a:r>
              <a:rPr lang="en-US" sz="1400" dirty="0"/>
              <a:t>Security</a:t>
            </a:r>
          </a:p>
          <a:p>
            <a:pPr algn="ctr"/>
            <a:r>
              <a:rPr lang="en-US" sz="1400" dirty="0"/>
              <a:t>Cookies</a:t>
            </a:r>
          </a:p>
        </p:txBody>
      </p:sp>
      <p:sp>
        <p:nvSpPr>
          <p:cNvPr id="11" name="Rectangle 10">
            <a:extLst>
              <a:ext uri="{FF2B5EF4-FFF2-40B4-BE49-F238E27FC236}">
                <a16:creationId xmlns:a16="http://schemas.microsoft.com/office/drawing/2014/main" id="{9BF0B98B-920E-47A0-9AF7-8A7BFD8976D3}"/>
              </a:ext>
            </a:extLst>
          </p:cNvPr>
          <p:cNvSpPr/>
          <p:nvPr/>
        </p:nvSpPr>
        <p:spPr>
          <a:xfrm>
            <a:off x="4916365" y="3298572"/>
            <a:ext cx="1292469" cy="2133600"/>
          </a:xfrm>
          <a:prstGeom prst="rect">
            <a:avLst/>
          </a:prstGeom>
          <a:solidFill>
            <a:schemeClr val="accent3">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OWIN OpenID Connect</a:t>
            </a:r>
          </a:p>
        </p:txBody>
      </p:sp>
    </p:spTree>
    <p:extLst>
      <p:ext uri="{BB962C8B-B14F-4D97-AF65-F5344CB8AC3E}">
        <p14:creationId xmlns:p14="http://schemas.microsoft.com/office/powerpoint/2010/main" val="1478702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D039-741B-483F-B6F7-D916BD7A72B5}"/>
              </a:ext>
            </a:extLst>
          </p:cNvPr>
          <p:cNvSpPr>
            <a:spLocks noGrp="1"/>
          </p:cNvSpPr>
          <p:nvPr>
            <p:ph type="title"/>
          </p:nvPr>
        </p:nvSpPr>
        <p:spPr/>
        <p:txBody>
          <a:bodyPr/>
          <a:lstStyle/>
          <a:p>
            <a:r>
              <a:rPr lang="en-US" dirty="0"/>
              <a:t>Token Caching and Refresh Tokens</a:t>
            </a:r>
          </a:p>
        </p:txBody>
      </p:sp>
      <p:sp>
        <p:nvSpPr>
          <p:cNvPr id="3" name="Content Placeholder 2">
            <a:extLst>
              <a:ext uri="{FF2B5EF4-FFF2-40B4-BE49-F238E27FC236}">
                <a16:creationId xmlns:a16="http://schemas.microsoft.com/office/drawing/2014/main" id="{8CFF595D-1C0D-4E02-8EF9-99BA7CE95BD2}"/>
              </a:ext>
            </a:extLst>
          </p:cNvPr>
          <p:cNvSpPr>
            <a:spLocks noGrp="1"/>
          </p:cNvSpPr>
          <p:nvPr>
            <p:ph idx="1"/>
          </p:nvPr>
        </p:nvSpPr>
        <p:spPr/>
        <p:txBody>
          <a:bodyPr>
            <a:normAutofit/>
          </a:bodyPr>
          <a:lstStyle/>
          <a:p>
            <a:r>
              <a:rPr lang="en-US" sz="2000" dirty="0"/>
              <a:t>OAuth 2.0 provide solution for access token expiration</a:t>
            </a:r>
          </a:p>
          <a:p>
            <a:pPr lvl="1"/>
            <a:r>
              <a:rPr lang="en-US" sz="1800" dirty="0"/>
              <a:t>Access tokens have default lifetime of 60 minutes</a:t>
            </a:r>
          </a:p>
          <a:p>
            <a:pPr lvl="1"/>
            <a:r>
              <a:rPr lang="en-US" sz="1800" dirty="0"/>
              <a:t>Authorization server passes refresh token along with access token</a:t>
            </a:r>
          </a:p>
          <a:p>
            <a:pPr lvl="1"/>
            <a:r>
              <a:rPr lang="en-US" sz="1800" dirty="0"/>
              <a:t>Refresh token used as a credential to redeem new access token</a:t>
            </a:r>
          </a:p>
          <a:p>
            <a:pPr lvl="1"/>
            <a:r>
              <a:rPr lang="en-US" sz="1800" dirty="0"/>
              <a:t>Refresh token default lifetime is 14 days (max 90 days)</a:t>
            </a:r>
          </a:p>
          <a:p>
            <a:pPr lvl="1"/>
            <a:r>
              <a:rPr lang="en-US" sz="1800" dirty="0"/>
              <a:t>Refresh tokens often persistent in database or browser storage</a:t>
            </a:r>
          </a:p>
          <a:p>
            <a:pPr lvl="1"/>
            <a:r>
              <a:rPr lang="en-US" sz="1800" dirty="0"/>
              <a:t>ADAL and MSAL both offer built-in support to mange token caching</a:t>
            </a:r>
          </a:p>
        </p:txBody>
      </p:sp>
      <p:pic>
        <p:nvPicPr>
          <p:cNvPr id="4" name="Picture 3">
            <a:extLst>
              <a:ext uri="{FF2B5EF4-FFF2-40B4-BE49-F238E27FC236}">
                <a16:creationId xmlns:a16="http://schemas.microsoft.com/office/drawing/2014/main" id="{830A6191-6B23-4D0D-AE29-3EAEE6901FDD}"/>
              </a:ext>
            </a:extLst>
          </p:cNvPr>
          <p:cNvPicPr>
            <a:picLocks noChangeAspect="1"/>
          </p:cNvPicPr>
          <p:nvPr/>
        </p:nvPicPr>
        <p:blipFill>
          <a:blip r:embed="rId2"/>
          <a:stretch>
            <a:fillRect/>
          </a:stretch>
        </p:blipFill>
        <p:spPr>
          <a:xfrm>
            <a:off x="1295400" y="3962400"/>
            <a:ext cx="6203611" cy="2590800"/>
          </a:xfrm>
          <a:prstGeom prst="rect">
            <a:avLst/>
          </a:prstGeom>
        </p:spPr>
      </p:pic>
    </p:spTree>
    <p:extLst>
      <p:ext uri="{BB962C8B-B14F-4D97-AF65-F5344CB8AC3E}">
        <p14:creationId xmlns:p14="http://schemas.microsoft.com/office/powerpoint/2010/main" val="825930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t>Using ADAL in a Web Client</a:t>
            </a:r>
            <a:endParaRPr lang="en-US" altLang="en-US" dirty="0"/>
          </a:p>
        </p:txBody>
      </p:sp>
      <p:sp>
        <p:nvSpPr>
          <p:cNvPr id="3" name="Footer Placeholder 2"/>
          <p:cNvSpPr>
            <a:spLocks noGrp="1"/>
          </p:cNvSpPr>
          <p:nvPr>
            <p:ph type="ftr" sz="quarter" idx="4294967295"/>
          </p:nvPr>
        </p:nvSpPr>
        <p:spPr>
          <a:xfrm>
            <a:off x="0" y="6329363"/>
            <a:ext cx="5811838" cy="363537"/>
          </a:xfrm>
          <a:prstGeom prst="rect">
            <a:avLst/>
          </a:prstGeom>
        </p:spPr>
        <p:txBody>
          <a:bodyPr/>
          <a:lstStyle/>
          <a:p>
            <a:pPr>
              <a:defRPr/>
            </a:pPr>
            <a:r>
              <a:rPr lang="en-US"/>
              <a:t>#ITDEVCON</a:t>
            </a:r>
          </a:p>
        </p:txBody>
      </p:sp>
    </p:spTree>
    <p:extLst>
      <p:ext uri="{BB962C8B-B14F-4D97-AF65-F5344CB8AC3E}">
        <p14:creationId xmlns:p14="http://schemas.microsoft.com/office/powerpoint/2010/main" val="13886464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p:txBody>
          <a:bodyPr/>
          <a:lstStyle/>
          <a:p>
            <a:r>
              <a:rPr lang="en-US" altLang="en-US" dirty="0"/>
              <a:t>Summary of OAuth Client Types</a:t>
            </a:r>
          </a:p>
        </p:txBody>
      </p:sp>
      <p:graphicFrame>
        <p:nvGraphicFramePr>
          <p:cNvPr id="3" name="Table 2"/>
          <p:cNvGraphicFramePr>
            <a:graphicFrameLocks noGrp="1"/>
          </p:cNvGraphicFramePr>
          <p:nvPr>
            <p:extLst>
              <p:ext uri="{D42A27DB-BD31-4B8C-83A1-F6EECF244321}">
                <p14:modId xmlns:p14="http://schemas.microsoft.com/office/powerpoint/2010/main" val="1309667708"/>
              </p:ext>
            </p:extLst>
          </p:nvPr>
        </p:nvGraphicFramePr>
        <p:xfrm>
          <a:off x="304800" y="1219200"/>
          <a:ext cx="8632824" cy="3276603"/>
        </p:xfrm>
        <a:graphic>
          <a:graphicData uri="http://schemas.openxmlformats.org/drawingml/2006/table">
            <a:tbl>
              <a:tblPr>
                <a:tableStyleId>{5C22544A-7EE6-4342-B048-85BDC9FD1C3A}</a:tableStyleId>
              </a:tblPr>
              <a:tblGrid>
                <a:gridCol w="2590800">
                  <a:extLst>
                    <a:ext uri="{9D8B030D-6E8A-4147-A177-3AD203B41FA5}">
                      <a16:colId xmlns:a16="http://schemas.microsoft.com/office/drawing/2014/main" val="20000"/>
                    </a:ext>
                  </a:extLst>
                </a:gridCol>
                <a:gridCol w="1334378">
                  <a:extLst>
                    <a:ext uri="{9D8B030D-6E8A-4147-A177-3AD203B41FA5}">
                      <a16:colId xmlns:a16="http://schemas.microsoft.com/office/drawing/2014/main" val="20001"/>
                    </a:ext>
                  </a:extLst>
                </a:gridCol>
                <a:gridCol w="1590594">
                  <a:extLst>
                    <a:ext uri="{9D8B030D-6E8A-4147-A177-3AD203B41FA5}">
                      <a16:colId xmlns:a16="http://schemas.microsoft.com/office/drawing/2014/main" val="20002"/>
                    </a:ext>
                  </a:extLst>
                </a:gridCol>
                <a:gridCol w="1590594">
                  <a:extLst>
                    <a:ext uri="{9D8B030D-6E8A-4147-A177-3AD203B41FA5}">
                      <a16:colId xmlns:a16="http://schemas.microsoft.com/office/drawing/2014/main" val="20003"/>
                    </a:ext>
                  </a:extLst>
                </a:gridCol>
                <a:gridCol w="1526458">
                  <a:extLst>
                    <a:ext uri="{9D8B030D-6E8A-4147-A177-3AD203B41FA5}">
                      <a16:colId xmlns:a16="http://schemas.microsoft.com/office/drawing/2014/main" val="20004"/>
                    </a:ext>
                  </a:extLst>
                </a:gridCol>
              </a:tblGrid>
              <a:tr h="364067">
                <a:tc>
                  <a:txBody>
                    <a:bodyPr/>
                    <a:lstStyle/>
                    <a:p>
                      <a:pPr algn="l" fontAlgn="b"/>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tc>
                  <a:txBody>
                    <a:bodyPr/>
                    <a:lstStyle/>
                    <a:p>
                      <a:pPr algn="ctr" fontAlgn="b"/>
                      <a:r>
                        <a:rPr lang="en-US" sz="1050" b="1" u="none" strike="noStrike" dirty="0">
                          <a:solidFill>
                            <a:schemeClr val="bg1"/>
                          </a:solidFill>
                          <a:effectLst/>
                        </a:rPr>
                        <a:t>Web Client SPA</a:t>
                      </a:r>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tc>
                  <a:txBody>
                    <a:bodyPr/>
                    <a:lstStyle/>
                    <a:p>
                      <a:pPr algn="ctr" fontAlgn="b"/>
                      <a:r>
                        <a:rPr lang="en-US" sz="1050" b="1" u="none" strike="noStrike" dirty="0">
                          <a:solidFill>
                            <a:schemeClr val="bg1"/>
                          </a:solidFill>
                          <a:effectLst/>
                        </a:rPr>
                        <a:t>Hybrid Native Client</a:t>
                      </a:r>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tc>
                  <a:txBody>
                    <a:bodyPr/>
                    <a:lstStyle/>
                    <a:p>
                      <a:pPr algn="ctr" fontAlgn="b"/>
                      <a:r>
                        <a:rPr lang="en-US" sz="1050" b="1" u="none" strike="noStrike" dirty="0">
                          <a:solidFill>
                            <a:schemeClr val="bg1"/>
                          </a:solidFill>
                          <a:effectLst/>
                        </a:rPr>
                        <a:t>Web Application Client</a:t>
                      </a:r>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tc>
                  <a:txBody>
                    <a:bodyPr/>
                    <a:lstStyle/>
                    <a:p>
                      <a:pPr algn="ctr" fontAlgn="b"/>
                      <a:r>
                        <a:rPr lang="en-US" sz="1050" b="1" u="none" strike="noStrike" dirty="0">
                          <a:solidFill>
                            <a:schemeClr val="bg1"/>
                          </a:solidFill>
                          <a:effectLst/>
                        </a:rPr>
                        <a:t>Web Service Client</a:t>
                      </a:r>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extLst>
                  <a:ext uri="{0D108BD9-81ED-4DB2-BD59-A6C34878D82A}">
                    <a16:rowId xmlns:a16="http://schemas.microsoft.com/office/drawing/2014/main" val="10000"/>
                  </a:ext>
                </a:extLst>
              </a:tr>
              <a:tr h="364067">
                <a:tc>
                  <a:txBody>
                    <a:bodyPr/>
                    <a:lstStyle/>
                    <a:p>
                      <a:pPr algn="l" fontAlgn="b"/>
                      <a:r>
                        <a:rPr lang="en-US" sz="1050" b="1" u="none" strike="noStrike" dirty="0">
                          <a:effectLst/>
                        </a:rPr>
                        <a:t>Client Type</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dirty="0">
                          <a:effectLst/>
                        </a:rPr>
                        <a:t>Public</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Public or Confidential</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Confidential</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Confidential</a:t>
                      </a:r>
                      <a:endParaRPr lang="en-US" sz="1050" b="1" i="0" u="none" strike="noStrike" dirty="0">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1"/>
                  </a:ext>
                </a:extLst>
              </a:tr>
              <a:tr h="364067">
                <a:tc>
                  <a:txBody>
                    <a:bodyPr/>
                    <a:lstStyle/>
                    <a:p>
                      <a:pPr algn="l" fontAlgn="b"/>
                      <a:r>
                        <a:rPr lang="en-US" sz="1050" b="1" u="none" strike="noStrike">
                          <a:effectLst/>
                        </a:rPr>
                        <a:t>Verifiable Reply URL</a:t>
                      </a:r>
                      <a:endParaRPr lang="en-US" sz="1050" b="1" i="0" u="none" strike="noStrike">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No</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2"/>
                  </a:ext>
                </a:extLst>
              </a:tr>
              <a:tr h="364067">
                <a:tc>
                  <a:txBody>
                    <a:bodyPr/>
                    <a:lstStyle/>
                    <a:p>
                      <a:pPr algn="l" fontAlgn="b"/>
                      <a:r>
                        <a:rPr lang="en-US" sz="1050" b="1" u="none" strike="noStrike" dirty="0">
                          <a:effectLst/>
                        </a:rPr>
                        <a:t>Authenticates Client</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It Depends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3"/>
                  </a:ext>
                </a:extLst>
              </a:tr>
              <a:tr h="364067">
                <a:tc>
                  <a:txBody>
                    <a:bodyPr/>
                    <a:lstStyle/>
                    <a:p>
                      <a:pPr algn="l" fontAlgn="b"/>
                      <a:r>
                        <a:rPr lang="en-US" sz="1050" b="1" u="none" strike="noStrike">
                          <a:effectLst/>
                        </a:rPr>
                        <a:t>Token from Authorization Endpoint</a:t>
                      </a:r>
                      <a:endParaRPr lang="en-US" sz="1050" b="1" i="0" u="none" strike="noStrike">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4"/>
                  </a:ext>
                </a:extLst>
              </a:tr>
              <a:tr h="364067">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050" b="1" u="none" strike="noStrike" dirty="0">
                          <a:effectLst/>
                        </a:rPr>
                        <a:t>Access Token from URI Fragment</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i="0" u="none" strike="noStrike" dirty="0">
                          <a:solidFill>
                            <a:srgbClr val="000000"/>
                          </a:solidFill>
                          <a:effectLst/>
                          <a:latin typeface="Calibri" panose="020F0502020204030204" pitchFamily="34" charset="0"/>
                        </a:rPr>
                        <a:t>Yes</a:t>
                      </a:r>
                    </a:p>
                  </a:txBody>
                  <a:tcPr marL="7305" marR="7305" marT="7305" marB="0" anchor="ctr"/>
                </a:tc>
                <a:tc>
                  <a:txBody>
                    <a:bodyPr/>
                    <a:lstStyle/>
                    <a:p>
                      <a:pPr algn="ctr" fontAlgn="b"/>
                      <a:r>
                        <a:rPr lang="en-US" sz="1050" b="1" i="0" u="none" strike="noStrike" dirty="0">
                          <a:solidFill>
                            <a:srgbClr val="000000"/>
                          </a:solidFill>
                          <a:effectLst/>
                          <a:latin typeface="Calibri" panose="020F0502020204030204" pitchFamily="34" charset="0"/>
                        </a:rPr>
                        <a:t>No</a:t>
                      </a:r>
                    </a:p>
                  </a:txBody>
                  <a:tcPr marL="7305" marR="7305" marT="7305" marB="0" anchor="ctr"/>
                </a:tc>
                <a:tc>
                  <a:txBody>
                    <a:bodyPr/>
                    <a:lstStyle/>
                    <a:p>
                      <a:pPr algn="ctr" fontAlgn="b"/>
                      <a:r>
                        <a:rPr lang="en-US" sz="1050" b="1" i="0" u="none" strike="noStrike" dirty="0">
                          <a:solidFill>
                            <a:srgbClr val="000000"/>
                          </a:solidFill>
                          <a:effectLst/>
                          <a:latin typeface="Calibri" panose="020F0502020204030204" pitchFamily="34" charset="0"/>
                        </a:rPr>
                        <a:t>No</a:t>
                      </a:r>
                    </a:p>
                  </a:txBody>
                  <a:tcPr marL="7305" marR="7305" marT="7305" marB="0" anchor="ctr"/>
                </a:tc>
                <a:tc>
                  <a:txBody>
                    <a:bodyPr/>
                    <a:lstStyle/>
                    <a:p>
                      <a:pPr algn="ctr" fontAlgn="b"/>
                      <a:r>
                        <a:rPr lang="en-US" sz="1050" b="1" i="0" u="none" strike="noStrike" dirty="0">
                          <a:solidFill>
                            <a:srgbClr val="000000"/>
                          </a:solidFill>
                          <a:effectLst/>
                          <a:latin typeface="Calibri" panose="020F0502020204030204" pitchFamily="34" charset="0"/>
                        </a:rPr>
                        <a:t>No</a:t>
                      </a:r>
                    </a:p>
                  </a:txBody>
                  <a:tcPr marL="7305" marR="7305" marT="7305" marB="0" anchor="ctr"/>
                </a:tc>
                <a:extLst>
                  <a:ext uri="{0D108BD9-81ED-4DB2-BD59-A6C34878D82A}">
                    <a16:rowId xmlns:a16="http://schemas.microsoft.com/office/drawing/2014/main" val="10005"/>
                  </a:ext>
                </a:extLst>
              </a:tr>
              <a:tr h="364067">
                <a:tc>
                  <a:txBody>
                    <a:bodyPr/>
                    <a:lstStyle/>
                    <a:p>
                      <a:pPr algn="l" fontAlgn="b"/>
                      <a:r>
                        <a:rPr lang="en-US" sz="1050" b="1" u="none" strike="noStrike" dirty="0">
                          <a:effectLst/>
                        </a:rPr>
                        <a:t>Token from Token Endpoint</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6"/>
                  </a:ext>
                </a:extLst>
              </a:tr>
              <a:tr h="364067">
                <a:tc>
                  <a:txBody>
                    <a:bodyPr/>
                    <a:lstStyle/>
                    <a:p>
                      <a:pPr algn="l" fontAlgn="b"/>
                      <a:r>
                        <a:rPr lang="en-US" sz="1050" b="1" u="none" strike="noStrike" dirty="0">
                          <a:effectLst/>
                        </a:rPr>
                        <a:t>Can use refresh tokens</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7"/>
                  </a:ext>
                </a:extLst>
              </a:tr>
              <a:tr h="364067">
                <a:tc>
                  <a:txBody>
                    <a:bodyPr/>
                    <a:lstStyle/>
                    <a:p>
                      <a:pPr algn="l" fontAlgn="b"/>
                      <a:r>
                        <a:rPr lang="en-US" sz="1050" b="1" u="none" strike="noStrike">
                          <a:effectLst/>
                        </a:rPr>
                        <a:t>Permissions</a:t>
                      </a:r>
                      <a:endParaRPr lang="en-US" sz="1050" b="1" i="0" u="none" strike="noStrike">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Delegated</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Delegated + App</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Delegated + App</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Delegated + App</a:t>
                      </a:r>
                      <a:endParaRPr lang="en-US" sz="1050" b="1" i="0" u="none" strike="noStrike" dirty="0">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851701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Summary</a:t>
            </a:r>
          </a:p>
        </p:txBody>
      </p:sp>
      <p:sp>
        <p:nvSpPr>
          <p:cNvPr id="22531" name="Content Placeholder 2"/>
          <p:cNvSpPr>
            <a:spLocks noGrp="1"/>
          </p:cNvSpPr>
          <p:nvPr>
            <p:ph idx="1"/>
          </p:nvPr>
        </p:nvSpPr>
        <p:spPr/>
        <p:txBody>
          <a:bodyPr>
            <a:normAutofit/>
          </a:bodyPr>
          <a:lstStyle/>
          <a:p>
            <a:pPr lvl="0">
              <a:buFont typeface="Wingdings" panose="05000000000000000000" pitchFamily="2" charset="2"/>
              <a:buChar char="ü"/>
            </a:pPr>
            <a:r>
              <a:rPr lang="en-US" sz="2700" dirty="0"/>
              <a:t>Understanding OAuth 2.0 and OpenID Connect</a:t>
            </a:r>
          </a:p>
          <a:p>
            <a:pPr lvl="0">
              <a:buFont typeface="Wingdings" panose="05000000000000000000" pitchFamily="2" charset="2"/>
              <a:buChar char="ü"/>
            </a:pPr>
            <a:r>
              <a:rPr lang="en-US" sz="2700" dirty="0"/>
              <a:t>Creating &amp; Configuring Azure AD Applications</a:t>
            </a:r>
          </a:p>
          <a:p>
            <a:pPr lvl="0">
              <a:buFont typeface="Wingdings" panose="05000000000000000000" pitchFamily="2" charset="2"/>
              <a:buChar char="ü"/>
            </a:pPr>
            <a:r>
              <a:rPr lang="en-US" sz="2700" dirty="0"/>
              <a:t>Acquiring Access Tokens with MSAL</a:t>
            </a:r>
          </a:p>
          <a:p>
            <a:pPr lvl="0">
              <a:buFont typeface="Wingdings" panose="05000000000000000000" pitchFamily="2" charset="2"/>
              <a:buChar char="ü"/>
            </a:pPr>
            <a:r>
              <a:rPr lang="en-US" sz="2700" dirty="0"/>
              <a:t>Implementing Implicit Flow</a:t>
            </a:r>
          </a:p>
          <a:p>
            <a:pPr>
              <a:buFont typeface="Wingdings" panose="05000000000000000000" pitchFamily="2" charset="2"/>
              <a:buChar char="ü"/>
            </a:pPr>
            <a:r>
              <a:rPr lang="en-US" sz="2700" dirty="0"/>
              <a:t>Implementing Authorization Code Flow</a:t>
            </a:r>
            <a:endParaRPr lang="en-US" altLang="en-US" sz="2700" dirty="0"/>
          </a:p>
        </p:txBody>
      </p:sp>
    </p:spTree>
    <p:extLst>
      <p:ext uri="{BB962C8B-B14F-4D97-AF65-F5344CB8AC3E}">
        <p14:creationId xmlns:p14="http://schemas.microsoft.com/office/powerpoint/2010/main" val="152978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OAuth 2.0 Client Registration</a:t>
            </a:r>
          </a:p>
        </p:txBody>
      </p:sp>
      <p:sp>
        <p:nvSpPr>
          <p:cNvPr id="3" name="Content Placeholder 2"/>
          <p:cNvSpPr>
            <a:spLocks noGrp="1"/>
          </p:cNvSpPr>
          <p:nvPr>
            <p:ph idx="1"/>
          </p:nvPr>
        </p:nvSpPr>
        <p:spPr/>
        <p:txBody>
          <a:bodyPr/>
          <a:lstStyle/>
          <a:p>
            <a:pPr>
              <a:defRPr/>
            </a:pPr>
            <a:r>
              <a:rPr lang="en-US" sz="2400" dirty="0"/>
              <a:t>Client must be registered with authorization server</a:t>
            </a:r>
          </a:p>
          <a:p>
            <a:pPr lvl="1">
              <a:defRPr/>
            </a:pPr>
            <a:r>
              <a:rPr lang="en-US" sz="2000" dirty="0"/>
              <a:t>Authorization server tracks each client with unique Client ID</a:t>
            </a:r>
          </a:p>
          <a:p>
            <a:pPr lvl="1">
              <a:defRPr/>
            </a:pPr>
            <a:r>
              <a:rPr lang="en-US" sz="2000" dirty="0"/>
              <a:t>Client should be registered with one or more Reply URLs</a:t>
            </a:r>
          </a:p>
          <a:p>
            <a:pPr lvl="1">
              <a:defRPr/>
            </a:pPr>
            <a:r>
              <a:rPr lang="en-US" sz="2000" dirty="0"/>
              <a:t>Reply URL should be fixed endpoint on Internet</a:t>
            </a:r>
          </a:p>
          <a:p>
            <a:pPr lvl="1">
              <a:defRPr/>
            </a:pPr>
            <a:r>
              <a:rPr lang="en-US" sz="2000" dirty="0"/>
              <a:t>Reply URL used to transmit security tokens to clients</a:t>
            </a:r>
          </a:p>
          <a:p>
            <a:pPr lvl="1">
              <a:defRPr/>
            </a:pPr>
            <a:r>
              <a:rPr lang="en-US" sz="2000" dirty="0"/>
              <a:t>Client registration tracks permissions and other attributes</a:t>
            </a:r>
          </a:p>
        </p:txBody>
      </p:sp>
      <p:graphicFrame>
        <p:nvGraphicFramePr>
          <p:cNvPr id="4" name="Object 3">
            <a:extLst>
              <a:ext uri="{FF2B5EF4-FFF2-40B4-BE49-F238E27FC236}">
                <a16:creationId xmlns:a16="http://schemas.microsoft.com/office/drawing/2014/main" id="{E40AC25F-D8DC-4E71-986E-0E81ACD484C9}"/>
              </a:ext>
            </a:extLst>
          </p:cNvPr>
          <p:cNvGraphicFramePr>
            <a:graphicFrameLocks noChangeAspect="1"/>
          </p:cNvGraphicFramePr>
          <p:nvPr/>
        </p:nvGraphicFramePr>
        <p:xfrm>
          <a:off x="914400" y="3962400"/>
          <a:ext cx="6989300" cy="2667000"/>
        </p:xfrm>
        <a:graphic>
          <a:graphicData uri="http://schemas.openxmlformats.org/presentationml/2006/ole">
            <mc:AlternateContent xmlns:mc="http://schemas.openxmlformats.org/markup-compatibility/2006">
              <mc:Choice xmlns:v="urn:schemas-microsoft-com:vml" Requires="v">
                <p:oleObj spid="_x0000_s1028" name="Visio" r:id="rId3" imgW="4038671" imgH="1531809" progId="Visio.Drawing.15">
                  <p:embed/>
                </p:oleObj>
              </mc:Choice>
              <mc:Fallback>
                <p:oleObj name="Visio" r:id="rId3" imgW="4038671" imgH="1531809" progId="Visio.Drawing.15">
                  <p:embed/>
                  <p:pic>
                    <p:nvPicPr>
                      <p:cNvPr id="4" name="Object 3">
                        <a:extLst>
                          <a:ext uri="{FF2B5EF4-FFF2-40B4-BE49-F238E27FC236}">
                            <a16:creationId xmlns:a16="http://schemas.microsoft.com/office/drawing/2014/main" id="{E40AC25F-D8DC-4E71-986E-0E81ACD484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962400"/>
                        <a:ext cx="6989300" cy="2667000"/>
                      </a:xfrm>
                      <a:prstGeom prst="rect">
                        <a:avLst/>
                      </a:prstGeom>
                      <a:noFill/>
                    </p:spPr>
                  </p:pic>
                </p:oleObj>
              </mc:Fallback>
            </mc:AlternateContent>
          </a:graphicData>
        </a:graphic>
      </p:graphicFrame>
    </p:spTree>
    <p:extLst>
      <p:ext uri="{BB962C8B-B14F-4D97-AF65-F5344CB8AC3E}">
        <p14:creationId xmlns:p14="http://schemas.microsoft.com/office/powerpoint/2010/main" val="1969712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a:t>OpenID Connect Extends OAuth 2.0</a:t>
            </a:r>
          </a:p>
        </p:txBody>
      </p:sp>
      <p:sp>
        <p:nvSpPr>
          <p:cNvPr id="3" name="Content Placeholder 2"/>
          <p:cNvSpPr>
            <a:spLocks noGrp="1"/>
          </p:cNvSpPr>
          <p:nvPr>
            <p:ph idx="1"/>
          </p:nvPr>
        </p:nvSpPr>
        <p:spPr/>
        <p:txBody>
          <a:bodyPr>
            <a:normAutofit/>
          </a:bodyPr>
          <a:lstStyle/>
          <a:p>
            <a:pPr>
              <a:lnSpc>
                <a:spcPct val="150000"/>
              </a:lnSpc>
            </a:pPr>
            <a:r>
              <a:rPr lang="en-US" sz="2000" dirty="0"/>
              <a:t>OAuth 2.0 has shortcomings with authentication &amp; identity</a:t>
            </a:r>
          </a:p>
          <a:p>
            <a:pPr lvl="1"/>
            <a:r>
              <a:rPr lang="en-US" sz="1800" dirty="0"/>
              <a:t>It does not provide client with means to validate access tokens</a:t>
            </a:r>
          </a:p>
          <a:p>
            <a:pPr lvl="1"/>
            <a:r>
              <a:rPr lang="en-US" sz="1800" dirty="0"/>
              <a:t>Lack of validation makes client vulnerable to token forgery attacks</a:t>
            </a:r>
          </a:p>
          <a:p>
            <a:pPr>
              <a:lnSpc>
                <a:spcPct val="150000"/>
              </a:lnSpc>
            </a:pPr>
            <a:r>
              <a:rPr lang="en-US" sz="2000" dirty="0"/>
              <a:t>Open ID Connect is standard which extends OAuth 2.0</a:t>
            </a:r>
          </a:p>
          <a:p>
            <a:pPr lvl="1"/>
            <a:r>
              <a:rPr lang="en-US" sz="1800" dirty="0"/>
              <a:t>OpenID Connect provider passes ID token in addition to OAuth 2.0 tokens</a:t>
            </a:r>
          </a:p>
          <a:p>
            <a:pPr lvl="1"/>
            <a:r>
              <a:rPr lang="en-US" sz="1800" dirty="0"/>
              <a:t>OpenID Connect provider provides client with keys for token validation</a:t>
            </a:r>
          </a:p>
        </p:txBody>
      </p:sp>
      <p:pic>
        <p:nvPicPr>
          <p:cNvPr id="4" name="Picture 3">
            <a:extLst>
              <a:ext uri="{FF2B5EF4-FFF2-40B4-BE49-F238E27FC236}">
                <a16:creationId xmlns:a16="http://schemas.microsoft.com/office/drawing/2014/main" id="{91CD4B0E-82D0-4B3E-A505-C070A58AD52B}"/>
              </a:ext>
            </a:extLst>
          </p:cNvPr>
          <p:cNvPicPr>
            <a:picLocks noChangeAspect="1"/>
          </p:cNvPicPr>
          <p:nvPr/>
        </p:nvPicPr>
        <p:blipFill>
          <a:blip r:embed="rId2"/>
          <a:stretch>
            <a:fillRect/>
          </a:stretch>
        </p:blipFill>
        <p:spPr>
          <a:xfrm>
            <a:off x="1143000" y="4114800"/>
            <a:ext cx="6351467" cy="2590800"/>
          </a:xfrm>
          <a:prstGeom prst="rect">
            <a:avLst/>
          </a:prstGeom>
        </p:spPr>
      </p:pic>
    </p:spTree>
    <p:extLst>
      <p:ext uri="{BB962C8B-B14F-4D97-AF65-F5344CB8AC3E}">
        <p14:creationId xmlns:p14="http://schemas.microsoft.com/office/powerpoint/2010/main" val="3372654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Authentication Flows</a:t>
            </a:r>
          </a:p>
        </p:txBody>
      </p:sp>
      <p:sp>
        <p:nvSpPr>
          <p:cNvPr id="3" name="Content Placeholder 2"/>
          <p:cNvSpPr>
            <a:spLocks noGrp="1"/>
          </p:cNvSpPr>
          <p:nvPr>
            <p:ph idx="1"/>
          </p:nvPr>
        </p:nvSpPr>
        <p:spPr>
          <a:xfrm>
            <a:off x="266700" y="1295400"/>
            <a:ext cx="8382000" cy="5181600"/>
          </a:xfrm>
        </p:spPr>
        <p:txBody>
          <a:bodyPr>
            <a:noAutofit/>
          </a:bodyPr>
          <a:lstStyle/>
          <a:p>
            <a:pPr>
              <a:defRPr/>
            </a:pPr>
            <a:r>
              <a:rPr lang="en-US" sz="2000" b="1" dirty="0"/>
              <a:t>User Password Credential Flow</a:t>
            </a:r>
            <a:r>
              <a:rPr lang="en-US" sz="1400" dirty="0"/>
              <a:t> </a:t>
            </a:r>
            <a:r>
              <a:rPr lang="en-US" sz="1400" i="1" dirty="0">
                <a:solidFill>
                  <a:srgbClr val="C00000"/>
                </a:solidFill>
              </a:rPr>
              <a:t>(public client)</a:t>
            </a:r>
          </a:p>
          <a:p>
            <a:pPr lvl="1">
              <a:defRPr/>
            </a:pPr>
            <a:r>
              <a:rPr lang="en-US" sz="1800" dirty="0"/>
              <a:t>Used in Native clients to obtain access code </a:t>
            </a:r>
          </a:p>
          <a:p>
            <a:pPr lvl="1">
              <a:defRPr/>
            </a:pPr>
            <a:r>
              <a:rPr lang="en-US" sz="1800" dirty="0"/>
              <a:t>Requires passing user name and password across network</a:t>
            </a:r>
            <a:endParaRPr lang="en-US" sz="2000" dirty="0"/>
          </a:p>
          <a:p>
            <a:pPr>
              <a:defRPr/>
            </a:pPr>
            <a:r>
              <a:rPr lang="en-US" sz="2000" b="1" dirty="0"/>
              <a:t>Device Code Flow</a:t>
            </a:r>
            <a:r>
              <a:rPr lang="en-US" sz="1400" dirty="0"/>
              <a:t> </a:t>
            </a:r>
            <a:r>
              <a:rPr lang="en-US" sz="1400" i="1" dirty="0">
                <a:solidFill>
                  <a:srgbClr val="C00000"/>
                </a:solidFill>
              </a:rPr>
              <a:t>(public client)</a:t>
            </a:r>
            <a:endParaRPr lang="en-US" sz="1400" b="1" dirty="0"/>
          </a:p>
          <a:p>
            <a:pPr lvl="1">
              <a:defRPr/>
            </a:pPr>
            <a:r>
              <a:rPr lang="en-US" sz="1600" dirty="0"/>
              <a:t>New style of authentication introduced with Azure AD v2 Endpoint</a:t>
            </a:r>
          </a:p>
          <a:p>
            <a:pPr>
              <a:defRPr/>
            </a:pPr>
            <a:r>
              <a:rPr lang="en-US" sz="2000" b="1" dirty="0"/>
              <a:t>Client Credentials Flow</a:t>
            </a:r>
            <a:r>
              <a:rPr lang="en-US" sz="1600" dirty="0"/>
              <a:t> </a:t>
            </a:r>
            <a:r>
              <a:rPr lang="en-US" sz="1600" i="1" dirty="0">
                <a:solidFill>
                  <a:srgbClr val="C00000"/>
                </a:solidFill>
              </a:rPr>
              <a:t>(confidential client)</a:t>
            </a:r>
            <a:endParaRPr lang="en-US" sz="2000" dirty="0"/>
          </a:p>
          <a:p>
            <a:pPr lvl="1">
              <a:defRPr/>
            </a:pPr>
            <a:r>
              <a:rPr lang="en-US" sz="1800" dirty="0"/>
              <a:t>Authentication based on password or certificate held by application</a:t>
            </a:r>
          </a:p>
          <a:p>
            <a:pPr lvl="1">
              <a:defRPr/>
            </a:pPr>
            <a:r>
              <a:rPr lang="en-US" sz="1800" dirty="0"/>
              <a:t>Used to obtain app-only access tokens</a:t>
            </a:r>
          </a:p>
          <a:p>
            <a:pPr>
              <a:defRPr/>
            </a:pPr>
            <a:r>
              <a:rPr lang="en-US" sz="2000" b="1" dirty="0"/>
              <a:t>Implicit Flow</a:t>
            </a:r>
            <a:r>
              <a:rPr lang="en-US" sz="1600" dirty="0"/>
              <a:t> </a:t>
            </a:r>
            <a:r>
              <a:rPr lang="en-US" sz="1600" i="1" dirty="0">
                <a:solidFill>
                  <a:srgbClr val="C00000"/>
                </a:solidFill>
              </a:rPr>
              <a:t>(public client)</a:t>
            </a:r>
            <a:endParaRPr lang="en-US" sz="1600" dirty="0"/>
          </a:p>
          <a:p>
            <a:pPr lvl="1">
              <a:defRPr/>
            </a:pPr>
            <a:r>
              <a:rPr lang="en-US" sz="1800" dirty="0"/>
              <a:t>Used in SPAs built with JavaScript and AngularJS</a:t>
            </a:r>
          </a:p>
          <a:p>
            <a:pPr lvl="1">
              <a:defRPr/>
            </a:pPr>
            <a:r>
              <a:rPr lang="en-US" sz="1800" dirty="0"/>
              <a:t>Application obtains access token w/o acquiring authorization code</a:t>
            </a:r>
          </a:p>
          <a:p>
            <a:pPr>
              <a:defRPr/>
            </a:pPr>
            <a:r>
              <a:rPr lang="en-US" sz="2000" b="1" dirty="0"/>
              <a:t>Authorization Code Flow</a:t>
            </a:r>
            <a:r>
              <a:rPr lang="en-US" sz="1600" dirty="0"/>
              <a:t> </a:t>
            </a:r>
            <a:r>
              <a:rPr lang="en-US" sz="1600" i="1" dirty="0">
                <a:solidFill>
                  <a:srgbClr val="C00000"/>
                </a:solidFill>
              </a:rPr>
              <a:t>(confidential client)</a:t>
            </a:r>
            <a:endParaRPr lang="en-US" sz="1600" dirty="0"/>
          </a:p>
          <a:p>
            <a:pPr lvl="1">
              <a:defRPr/>
            </a:pPr>
            <a:r>
              <a:rPr lang="en-US" sz="1800" dirty="0"/>
              <a:t>Client first obtains authorization code sent back to browser</a:t>
            </a:r>
          </a:p>
          <a:p>
            <a:pPr lvl="1">
              <a:defRPr/>
            </a:pPr>
            <a:r>
              <a:rPr lang="en-US" sz="1800" dirty="0"/>
              <a:t>Client then obtains access token in server-to-server call</a:t>
            </a:r>
          </a:p>
        </p:txBody>
      </p:sp>
    </p:spTree>
    <p:extLst>
      <p:ext uri="{BB962C8B-B14F-4D97-AF65-F5344CB8AC3E}">
        <p14:creationId xmlns:p14="http://schemas.microsoft.com/office/powerpoint/2010/main" val="10072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normAutofit/>
          </a:bodyPr>
          <a:lstStyle/>
          <a:p>
            <a:pPr lvl="0">
              <a:buFont typeface="Wingdings" panose="05000000000000000000" pitchFamily="2" charset="2"/>
              <a:buChar char="ü"/>
            </a:pPr>
            <a:r>
              <a:rPr lang="en-US" sz="2700" dirty="0"/>
              <a:t>Understanding OAuth 2.0 and OpenID Connect</a:t>
            </a:r>
          </a:p>
          <a:p>
            <a:pPr lvl="0">
              <a:buFont typeface="Wingdings" panose="05000000000000000000" pitchFamily="2" charset="2"/>
              <a:buChar char="Ø"/>
            </a:pPr>
            <a:r>
              <a:rPr lang="en-US" sz="2700" dirty="0"/>
              <a:t>Creating &amp; Configuring Azure AD Applications</a:t>
            </a:r>
          </a:p>
          <a:p>
            <a:pPr lvl="0"/>
            <a:r>
              <a:rPr lang="en-US" sz="2700" dirty="0"/>
              <a:t>Acquiring Access Tokens with MSAL</a:t>
            </a:r>
          </a:p>
          <a:p>
            <a:pPr lvl="0"/>
            <a:r>
              <a:rPr lang="en-US" sz="2700" dirty="0"/>
              <a:t>Implementing Implicit Flow</a:t>
            </a:r>
          </a:p>
          <a:p>
            <a:r>
              <a:rPr lang="en-US" sz="2700" dirty="0"/>
              <a:t>Implementing Authorization Code Flow</a:t>
            </a:r>
            <a:endParaRPr lang="en-US" altLang="en-US" sz="2700" dirty="0"/>
          </a:p>
        </p:txBody>
      </p:sp>
    </p:spTree>
    <p:extLst>
      <p:ext uri="{BB962C8B-B14F-4D97-AF65-F5344CB8AC3E}">
        <p14:creationId xmlns:p14="http://schemas.microsoft.com/office/powerpoint/2010/main" val="3682308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The Azure Portal</a:t>
            </a:r>
            <a:endParaRPr lang="en-US" dirty="0"/>
          </a:p>
        </p:txBody>
      </p:sp>
      <p:sp>
        <p:nvSpPr>
          <p:cNvPr id="4" name="Content Placeholder 3">
            <a:extLst>
              <a:ext uri="{FF2B5EF4-FFF2-40B4-BE49-F238E27FC236}">
                <a16:creationId xmlns:a16="http://schemas.microsoft.com/office/drawing/2014/main" id="{4438DB27-6CAA-4ADB-899A-8FB84DFBABB6}"/>
              </a:ext>
            </a:extLst>
          </p:cNvPr>
          <p:cNvSpPr>
            <a:spLocks noGrp="1"/>
          </p:cNvSpPr>
          <p:nvPr>
            <p:ph idx="1"/>
          </p:nvPr>
        </p:nvSpPr>
        <p:spPr/>
        <p:txBody>
          <a:bodyPr>
            <a:normAutofit/>
          </a:bodyPr>
          <a:lstStyle/>
          <a:p>
            <a:r>
              <a:rPr lang="en-US" sz="2400" dirty="0"/>
              <a:t>Azure portal allows you to register Azure AD applications</a:t>
            </a:r>
          </a:p>
          <a:p>
            <a:pPr lvl="1"/>
            <a:r>
              <a:rPr lang="en-US" sz="2000" dirty="0"/>
              <a:t>Azure Portal accessible at </a:t>
            </a:r>
            <a:r>
              <a:rPr lang="en-US" sz="2000" dirty="0">
                <a:hlinkClick r:id="rId2"/>
              </a:rPr>
              <a:t>https://portal.azure.com</a:t>
            </a:r>
            <a:endParaRPr lang="en-US" sz="2000" dirty="0"/>
          </a:p>
          <a:p>
            <a:pPr lvl="1"/>
            <a:r>
              <a:rPr lang="en-US" sz="2000" dirty="0"/>
              <a:t>No Azure subscription required to register applications</a:t>
            </a:r>
          </a:p>
          <a:p>
            <a:pPr lvl="1"/>
            <a:endParaRPr lang="en-US" sz="2000" dirty="0"/>
          </a:p>
        </p:txBody>
      </p:sp>
      <p:pic>
        <p:nvPicPr>
          <p:cNvPr id="3" name="Picture 2">
            <a:extLst>
              <a:ext uri="{FF2B5EF4-FFF2-40B4-BE49-F238E27FC236}">
                <a16:creationId xmlns:a16="http://schemas.microsoft.com/office/drawing/2014/main" id="{468BBF68-FFEB-4469-A2EA-4314F9BC237E}"/>
              </a:ext>
            </a:extLst>
          </p:cNvPr>
          <p:cNvPicPr>
            <a:picLocks noChangeAspect="1"/>
          </p:cNvPicPr>
          <p:nvPr/>
        </p:nvPicPr>
        <p:blipFill>
          <a:blip r:embed="rId3"/>
          <a:stretch>
            <a:fillRect/>
          </a:stretch>
        </p:blipFill>
        <p:spPr>
          <a:xfrm>
            <a:off x="685800" y="2819400"/>
            <a:ext cx="7458671" cy="3886200"/>
          </a:xfrm>
          <a:prstGeom prst="rect">
            <a:avLst/>
          </a:prstGeom>
          <a:ln>
            <a:solidFill>
              <a:schemeClr val="bg1">
                <a:lumMod val="75000"/>
              </a:schemeClr>
            </a:solidFill>
          </a:ln>
        </p:spPr>
      </p:pic>
    </p:spTree>
    <p:extLst>
      <p:ext uri="{BB962C8B-B14F-4D97-AF65-F5344CB8AC3E}">
        <p14:creationId xmlns:p14="http://schemas.microsoft.com/office/powerpoint/2010/main" val="2765008095"/>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BAF5C66E64744B4EBDF83E18D5BE3570" ma:contentTypeVersion="2" ma:contentTypeDescription="Create a new document." ma:contentTypeScope="" ma:versionID="8194b865fee850dbf0034213c33a0c27">
  <xsd:schema xmlns:xsd="http://www.w3.org/2001/XMLSchema" xmlns:xs="http://www.w3.org/2001/XMLSchema" xmlns:p="http://schemas.microsoft.com/office/2006/metadata/properties" xmlns:ns2="7c797a3d-03eb-4d3c-be85-16d2b083e41f" targetNamespace="http://schemas.microsoft.com/office/2006/metadata/properties" ma:root="true" ma:fieldsID="fc29e25cffe643e46e3e73e307edf536" ns2:_="">
    <xsd:import namespace="7c797a3d-03eb-4d3c-be85-16d2b083e41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797a3d-03eb-4d3c-be85-16d2b083e41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SharedWithUsers xmlns="7c797a3d-03eb-4d3c-be85-16d2b083e41f">
      <UserInfo>
        <DisplayName/>
        <AccountId xsi:nil="true"/>
        <AccountType/>
      </UserInfo>
    </SharedWithUsers>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F9BF3018-CB75-4188-9EA6-EC92BDAE1F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797a3d-03eb-4d3c-be85-16d2b083e4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5547237-B119-45CA-BEFC-A2DA2BDB03E7}">
  <ds:schemaRefs>
    <ds:schemaRef ds:uri="http://schemas.openxmlformats.org/package/2006/metadata/core-properties"/>
    <ds:schemaRef ds:uri="http://www.w3.org/XML/1998/namespace"/>
    <ds:schemaRef ds:uri="http://schemas.microsoft.com/office/2006/documentManagement/types"/>
    <ds:schemaRef ds:uri="http://purl.org/dc/dcmitype/"/>
    <ds:schemaRef ds:uri="http://schemas.microsoft.com/office/2006/metadata/properties"/>
    <ds:schemaRef ds:uri="http://purl.org/dc/terms/"/>
    <ds:schemaRef ds:uri="http://schemas.microsoft.com/office/infopath/2007/PartnerControls"/>
    <ds:schemaRef ds:uri="7c797a3d-03eb-4d3c-be85-16d2b083e41f"/>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CPT_Wave15</Template>
  <TotalTime>21435</TotalTime>
  <Words>2029</Words>
  <Application>Microsoft Office PowerPoint</Application>
  <PresentationFormat>On-screen Show (4:3)</PresentationFormat>
  <Paragraphs>370</Paragraphs>
  <Slides>44</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1" baseType="lpstr">
      <vt:lpstr>Arial</vt:lpstr>
      <vt:lpstr>Arial Black</vt:lpstr>
      <vt:lpstr>Calibri</vt:lpstr>
      <vt:lpstr>Lucida Console</vt:lpstr>
      <vt:lpstr>Wingdings</vt:lpstr>
      <vt:lpstr>CPT_Wave15</vt:lpstr>
      <vt:lpstr>Visio</vt:lpstr>
      <vt:lpstr>Developing Secure Applications using Azure AD</vt:lpstr>
      <vt:lpstr>Agenda</vt:lpstr>
      <vt:lpstr>OAuth 2.0 Fundamentals</vt:lpstr>
      <vt:lpstr>Access Token is a Bearer Token</vt:lpstr>
      <vt:lpstr>OAuth 2.0 Client Registration</vt:lpstr>
      <vt:lpstr>OpenID Connect Extends OAuth 2.0</vt:lpstr>
      <vt:lpstr>Authentication Flows</vt:lpstr>
      <vt:lpstr>Agenda</vt:lpstr>
      <vt:lpstr>The Azure Portal</vt:lpstr>
      <vt:lpstr>Azure AD Applications</vt:lpstr>
      <vt:lpstr>Questions To Ask When Creating Application</vt:lpstr>
      <vt:lpstr>Application Types</vt:lpstr>
      <vt:lpstr>Configuring Required Permissions</vt:lpstr>
      <vt:lpstr>Choosing an API</vt:lpstr>
      <vt:lpstr>Delegated Permissions vs Application Permissions</vt:lpstr>
      <vt:lpstr>Interactive Consent for Delegated Permissions</vt:lpstr>
      <vt:lpstr>Granting Delegated Permissions</vt:lpstr>
      <vt:lpstr>Applications and Service Principals</vt:lpstr>
      <vt:lpstr>Applications versus Service Principle</vt:lpstr>
      <vt:lpstr>Registering AAD Apps with PowerShell</vt:lpstr>
      <vt:lpstr>Configuring Delegated Permissions</vt:lpstr>
      <vt:lpstr>Creating an AAD Application</vt:lpstr>
      <vt:lpstr>Agenda</vt:lpstr>
      <vt:lpstr>Authenticating with Azure AD</vt:lpstr>
      <vt:lpstr>Azure AD Endpoints and Libraries</vt:lpstr>
      <vt:lpstr>Microsoft Authentication Library (.NET)</vt:lpstr>
      <vt:lpstr>Power BI Service API Scopes</vt:lpstr>
      <vt:lpstr>Interactive Access Token Acquisition Using MSAL with public client application</vt:lpstr>
      <vt:lpstr>User Credential Password Flow Using MSAL with public client application</vt:lpstr>
      <vt:lpstr>Device Code Flow Using MSAL with public client application</vt:lpstr>
      <vt:lpstr>Client Credentials Flow Using MSAL with confidential client application</vt:lpstr>
      <vt:lpstr>Agenda</vt:lpstr>
      <vt:lpstr>Understanding Implicit Flow</vt:lpstr>
      <vt:lpstr>Agenda</vt:lpstr>
      <vt:lpstr>Authorization Code Grant Flow</vt:lpstr>
      <vt:lpstr>Authorization Code Grant Flow Example</vt:lpstr>
      <vt:lpstr>Authorization Code Grant Flow</vt:lpstr>
      <vt:lpstr>Open Web Interfaces for NET (OWIN)</vt:lpstr>
      <vt:lpstr>OWIN Middleware Modules</vt:lpstr>
      <vt:lpstr>OWIN OpenID Connect Module</vt:lpstr>
      <vt:lpstr>Token Caching and Refresh Tokens</vt:lpstr>
      <vt:lpstr>Using ADAL in a Web Client</vt:lpstr>
      <vt:lpstr>Summary of OAuth Client Types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Secure Applications using Azure AD</dc:title>
  <dc:creator>Ted Pattison</dc:creator>
  <cp:lastModifiedBy>Ted Pattison</cp:lastModifiedBy>
  <cp:revision>357</cp:revision>
  <dcterms:created xsi:type="dcterms:W3CDTF">2012-04-13T19:17:02Z</dcterms:created>
  <dcterms:modified xsi:type="dcterms:W3CDTF">2020-02-01T16:38:52Z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0x010100BAF5C66E64744B4EBDF83E18D5BE3570</vt:lpwstr>
  </property>
</Properties>
</file>