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4"/>
  </p:notesMasterIdLst>
  <p:handoutMasterIdLst>
    <p:handoutMasterId r:id="rId35"/>
  </p:handoutMasterIdLst>
  <p:sldIdLst>
    <p:sldId id="279" r:id="rId6"/>
    <p:sldId id="278" r:id="rId7"/>
    <p:sldId id="280" r:id="rId8"/>
    <p:sldId id="281" r:id="rId9"/>
    <p:sldId id="288" r:id="rId10"/>
    <p:sldId id="287" r:id="rId11"/>
    <p:sldId id="283" r:id="rId12"/>
    <p:sldId id="284" r:id="rId13"/>
    <p:sldId id="285" r:id="rId14"/>
    <p:sldId id="286" r:id="rId15"/>
    <p:sldId id="305" r:id="rId16"/>
    <p:sldId id="289" r:id="rId17"/>
    <p:sldId id="304" r:id="rId18"/>
    <p:sldId id="290" r:id="rId19"/>
    <p:sldId id="298" r:id="rId20"/>
    <p:sldId id="293" r:id="rId21"/>
    <p:sldId id="294" r:id="rId22"/>
    <p:sldId id="295" r:id="rId23"/>
    <p:sldId id="296" r:id="rId24"/>
    <p:sldId id="297" r:id="rId25"/>
    <p:sldId id="291" r:id="rId26"/>
    <p:sldId id="299" r:id="rId27"/>
    <p:sldId id="300" r:id="rId28"/>
    <p:sldId id="301" r:id="rId29"/>
    <p:sldId id="302" r:id="rId30"/>
    <p:sldId id="303" r:id="rId31"/>
    <p:sldId id="306" r:id="rId32"/>
    <p:sldId id="292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023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22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402" y="-1819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2010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zureAD/azure-activedirectory-library-for-j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Fabric UI Meets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Microsoft Graph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</a:t>
            </a:r>
          </a:p>
          <a:p>
            <a:r>
              <a:rPr lang="en-US" dirty="0" smtClean="0"/>
              <a:t>Persona card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an Angular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8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Office Fabric UI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Office Fabric UI with SharePoint-hosted add-ins</a:t>
            </a:r>
          </a:p>
          <a:p>
            <a:r>
              <a:rPr lang="en-US" dirty="0"/>
              <a:t>Microsoft Graph API </a:t>
            </a:r>
            <a:r>
              <a:rPr lang="en-GB" dirty="0"/>
              <a:t>Fundamentals</a:t>
            </a:r>
          </a:p>
          <a:p>
            <a:r>
              <a:rPr lang="en-GB" dirty="0"/>
              <a:t>Mixing Office Fabric UI and </a:t>
            </a:r>
            <a:r>
              <a:rPr lang="en-US" dirty="0"/>
              <a:t>Microsoft Graph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5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on to a </a:t>
            </a:r>
            <a:br>
              <a:rPr lang="en-US" dirty="0" smtClean="0"/>
            </a:br>
            <a:r>
              <a:rPr lang="en-US" dirty="0" smtClean="0"/>
              <a:t>SharePoint-hosted Add-in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Office UI Fabric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Office </a:t>
            </a:r>
            <a:r>
              <a:rPr lang="en-GB" dirty="0"/>
              <a:t>UI Fabric with SharePoint-hosted add-ins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Microsoft Graph API Fundamentals</a:t>
            </a:r>
            <a:endParaRPr lang="en-GB" dirty="0"/>
          </a:p>
          <a:p>
            <a:r>
              <a:rPr lang="en-GB" dirty="0" smtClean="0"/>
              <a:t>Mixing Office UI Fabric and the Unified API</a:t>
            </a:r>
          </a:p>
        </p:txBody>
      </p:sp>
    </p:spTree>
    <p:extLst>
      <p:ext uri="{BB962C8B-B14F-4D97-AF65-F5344CB8AC3E}">
        <p14:creationId xmlns:p14="http://schemas.microsoft.com/office/powerpoint/2010/main" val="4057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6262" y="4443413"/>
            <a:ext cx="8415338" cy="2262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Office 365 API Endpoint in Initial Release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Azure Endpoints</a:t>
            </a:r>
          </a:p>
          <a:p>
            <a:pPr lvl="1"/>
            <a:r>
              <a:rPr lang="en-US" sz="2000" smtClean="0"/>
              <a:t>Azure Graph API</a:t>
            </a:r>
          </a:p>
          <a:p>
            <a:pPr lvl="1"/>
            <a:r>
              <a:rPr lang="en-US" sz="2000" smtClean="0"/>
              <a:t>Azure Discovery Services</a:t>
            </a:r>
          </a:p>
          <a:p>
            <a:r>
              <a:rPr lang="en-US" sz="2400" smtClean="0"/>
              <a:t>Office 365 API Endpoints</a:t>
            </a:r>
          </a:p>
          <a:p>
            <a:pPr lvl="1"/>
            <a:r>
              <a:rPr lang="en-US" sz="2000" smtClean="0"/>
              <a:t>Outlook service</a:t>
            </a:r>
          </a:p>
          <a:p>
            <a:pPr lvl="1"/>
            <a:r>
              <a:rPr lang="en-US" sz="2000" smtClean="0"/>
              <a:t>OneDrive for Business Service</a:t>
            </a:r>
          </a:p>
          <a:p>
            <a:pPr lvl="1"/>
            <a:r>
              <a:rPr lang="en-US" sz="2000" smtClean="0"/>
              <a:t>SharePoint Files Service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698501" y="5256212"/>
            <a:ext cx="1289050" cy="61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Your</a:t>
            </a:r>
          </a:p>
          <a:p>
            <a:pPr algn="ctr">
              <a:defRPr/>
            </a:pPr>
            <a:r>
              <a:rPr lang="en-US" sz="1000" dirty="0"/>
              <a:t>Office 365</a:t>
            </a:r>
          </a:p>
          <a:p>
            <a:pPr algn="ctr">
              <a:defRPr/>
            </a:pPr>
            <a:r>
              <a:rPr lang="en-US" sz="1000" dirty="0"/>
              <a:t>Application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22562" y="4975224"/>
            <a:ext cx="4024313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Azure Active Directory Graph API</a:t>
            </a:r>
          </a:p>
          <a:p>
            <a:pPr>
              <a:defRPr/>
            </a:pPr>
            <a:r>
              <a:rPr lang="en-US" sz="900" b="1" dirty="0">
                <a:solidFill>
                  <a:srgbClr val="800000"/>
                </a:solidFill>
              </a:rPr>
              <a:t>https://graph.windows.net/CptClassroom1.onMicrosoft.com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700338" y="4584699"/>
            <a:ext cx="4027487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Discovery Service</a:t>
            </a:r>
          </a:p>
          <a:p>
            <a:pPr>
              <a:defRPr/>
            </a:pPr>
            <a:r>
              <a:rPr lang="en-US" sz="900" b="1" dirty="0">
                <a:solidFill>
                  <a:srgbClr val="800000"/>
                </a:solidFill>
              </a:rPr>
              <a:t>https://api.office.com/discovery/v1.0/me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22562" y="5397499"/>
            <a:ext cx="4024313" cy="334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Outlook Service</a:t>
            </a:r>
          </a:p>
          <a:p>
            <a:pPr>
              <a:defRPr/>
            </a:pPr>
            <a:r>
              <a:rPr lang="en-US" sz="900" b="1" dirty="0">
                <a:solidFill>
                  <a:srgbClr val="800000"/>
                </a:solidFill>
              </a:rPr>
              <a:t>https://outlook.office365.com/api/v1.0/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22562" y="5815013"/>
            <a:ext cx="4024313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OneDrive for Business Service</a:t>
            </a:r>
          </a:p>
          <a:p>
            <a:pPr>
              <a:defRPr/>
            </a:pPr>
            <a:r>
              <a:rPr lang="en-US" sz="900" b="1" dirty="0">
                <a:solidFill>
                  <a:srgbClr val="800000"/>
                </a:solidFill>
              </a:rPr>
              <a:t>https://myTenant-my.SharePoint.com/personal/TedP/_api/v1.0/Files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22562" y="6232524"/>
            <a:ext cx="4024313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SharePoint Files Service</a:t>
            </a:r>
          </a:p>
          <a:p>
            <a:pPr>
              <a:defRPr/>
            </a:pPr>
            <a:r>
              <a:rPr lang="en-US" sz="900" b="1" dirty="0">
                <a:solidFill>
                  <a:srgbClr val="800000"/>
                </a:solidFill>
              </a:rPr>
              <a:t>https://myTenant.SharePoint.com/_api/v1.0/Files</a:t>
            </a: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 bwMode="auto">
          <a:xfrm flipV="1">
            <a:off x="1987551" y="4872037"/>
            <a:ext cx="628650" cy="69215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 bwMode="auto">
          <a:xfrm flipV="1">
            <a:off x="1987551" y="5219699"/>
            <a:ext cx="628650" cy="344488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 bwMode="auto">
          <a:xfrm flipV="1">
            <a:off x="1987551" y="5564187"/>
            <a:ext cx="628650" cy="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 bwMode="auto">
          <a:xfrm>
            <a:off x="1987551" y="5564187"/>
            <a:ext cx="628650" cy="376237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 bwMode="auto">
          <a:xfrm>
            <a:off x="1987551" y="5564187"/>
            <a:ext cx="628650" cy="69215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 bwMode="auto">
          <a:xfrm>
            <a:off x="7251701" y="4524374"/>
            <a:ext cx="1609725" cy="555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Azure AD Data</a:t>
            </a:r>
          </a:p>
          <a:p>
            <a:pPr algn="ctr">
              <a:defRPr/>
            </a:pPr>
            <a:r>
              <a:rPr lang="en-US" sz="900" dirty="0">
                <a:solidFill>
                  <a:srgbClr val="800000"/>
                </a:solidFill>
              </a:rPr>
              <a:t>Users</a:t>
            </a:r>
          </a:p>
          <a:p>
            <a:pPr algn="ctr">
              <a:defRPr/>
            </a:pPr>
            <a:r>
              <a:rPr lang="en-US" sz="900" dirty="0">
                <a:solidFill>
                  <a:srgbClr val="800000"/>
                </a:solidFill>
              </a:rPr>
              <a:t>Groups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264401" y="5208587"/>
            <a:ext cx="1609725" cy="635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Outlook Data</a:t>
            </a:r>
          </a:p>
          <a:p>
            <a:pPr algn="ctr">
              <a:defRPr/>
            </a:pPr>
            <a:r>
              <a:rPr lang="en-US" sz="900" dirty="0">
                <a:solidFill>
                  <a:srgbClr val="800000"/>
                </a:solidFill>
              </a:rPr>
              <a:t>Mail</a:t>
            </a:r>
          </a:p>
          <a:p>
            <a:pPr algn="ctr">
              <a:defRPr/>
            </a:pPr>
            <a:r>
              <a:rPr lang="en-US" sz="900" dirty="0">
                <a:solidFill>
                  <a:srgbClr val="800000"/>
                </a:solidFill>
              </a:rPr>
              <a:t>Calendar</a:t>
            </a:r>
          </a:p>
          <a:p>
            <a:pPr algn="ctr">
              <a:defRPr/>
            </a:pPr>
            <a:r>
              <a:rPr lang="en-US" sz="900" dirty="0">
                <a:solidFill>
                  <a:srgbClr val="800000"/>
                </a:solidFill>
              </a:rPr>
              <a:t>Contacts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7264401" y="5942012"/>
            <a:ext cx="1609725" cy="633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SharePoint Data</a:t>
            </a:r>
          </a:p>
          <a:p>
            <a:pPr algn="ctr">
              <a:defRPr/>
            </a:pPr>
            <a:r>
              <a:rPr lang="en-US" sz="900" dirty="0">
                <a:solidFill>
                  <a:srgbClr val="800000"/>
                </a:solidFill>
              </a:rPr>
              <a:t>OneDrive Files</a:t>
            </a:r>
          </a:p>
          <a:p>
            <a:pPr algn="ctr">
              <a:defRPr/>
            </a:pPr>
            <a:r>
              <a:rPr lang="en-US" sz="900" dirty="0">
                <a:solidFill>
                  <a:srgbClr val="800000"/>
                </a:solidFill>
              </a:rPr>
              <a:t>Team Site Files</a:t>
            </a:r>
          </a:p>
        </p:txBody>
      </p:sp>
      <p:cxnSp>
        <p:nvCxnSpPr>
          <p:cNvPr id="25" name="Straight Arrow Connector 24"/>
          <p:cNvCxnSpPr>
            <a:stCxn id="4" idx="3"/>
          </p:cNvCxnSpPr>
          <p:nvPr/>
        </p:nvCxnSpPr>
        <p:spPr bwMode="auto">
          <a:xfrm flipV="1">
            <a:off x="6746875" y="4800599"/>
            <a:ext cx="436562" cy="34290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 bwMode="auto">
          <a:xfrm flipV="1">
            <a:off x="6746875" y="5524499"/>
            <a:ext cx="517525" cy="39689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 bwMode="auto">
          <a:xfrm>
            <a:off x="6746875" y="5981699"/>
            <a:ext cx="504825" cy="125413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 bwMode="auto">
          <a:xfrm flipV="1">
            <a:off x="6746875" y="6342062"/>
            <a:ext cx="504825" cy="5715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78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Office 365 Unified API aka Microsoft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Designed as a single, more-comprehensive service</a:t>
            </a:r>
          </a:p>
          <a:p>
            <a:pPr lvl="1"/>
            <a:r>
              <a:rPr lang="en-US" sz="2000" dirty="0" smtClean="0"/>
              <a:t>Abstracts away divisions between AD, Exchange and SharePoint</a:t>
            </a:r>
          </a:p>
          <a:p>
            <a:pPr lvl="1"/>
            <a:r>
              <a:rPr lang="en-US" sz="2000" dirty="0" smtClean="0"/>
              <a:t>No need to discover endpoints using the Discovery Service</a:t>
            </a:r>
          </a:p>
          <a:p>
            <a:pPr lvl="1"/>
            <a:r>
              <a:rPr lang="en-US" dirty="0" smtClean="0"/>
              <a:t>Acquire and cache an a single access token per user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1058863" y="3517900"/>
            <a:ext cx="7548562" cy="2406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48" tIns="80678" rIns="100848" bIns="80678"/>
          <a:lstStyle/>
          <a:p>
            <a:pPr algn="ctr" defTabSz="514235">
              <a:lnSpc>
                <a:spcPct val="90000"/>
              </a:lnSpc>
              <a:defRPr/>
            </a:pPr>
            <a:endParaRPr lang="en-US" sz="132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0175" y="4340225"/>
            <a:ext cx="1358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Your</a:t>
            </a:r>
          </a:p>
          <a:p>
            <a:pPr algn="ctr">
              <a:defRPr/>
            </a:pPr>
            <a:r>
              <a:rPr lang="en-US" sz="1200" dirty="0"/>
              <a:t>Office 365</a:t>
            </a:r>
          </a:p>
          <a:p>
            <a:pPr algn="ctr">
              <a:defRPr/>
            </a:pPr>
            <a:r>
              <a:rPr lang="en-US" sz="1200" dirty="0"/>
              <a:t>Application</a:t>
            </a:r>
          </a:p>
        </p:txBody>
      </p:sp>
      <p:cxnSp>
        <p:nvCxnSpPr>
          <p:cNvPr id="16" name="Straight Arrow Connector 15"/>
          <p:cNvCxnSpPr>
            <a:stCxn id="8" idx="3"/>
            <a:endCxn id="13" idx="1"/>
          </p:cNvCxnSpPr>
          <p:nvPr/>
        </p:nvCxnSpPr>
        <p:spPr>
          <a:xfrm>
            <a:off x="2759076" y="4740275"/>
            <a:ext cx="650875" cy="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059613" y="3678239"/>
            <a:ext cx="1325562" cy="6048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Azure AD Data</a:t>
            </a:r>
          </a:p>
          <a:p>
            <a:pPr algn="ctr">
              <a:defRPr/>
            </a:pPr>
            <a:r>
              <a:rPr lang="en-US" sz="1000" dirty="0">
                <a:solidFill>
                  <a:srgbClr val="800000"/>
                </a:solidFill>
              </a:rPr>
              <a:t>Users</a:t>
            </a:r>
          </a:p>
          <a:p>
            <a:pPr algn="ctr">
              <a:defRPr/>
            </a:pPr>
            <a:r>
              <a:rPr lang="en-US" sz="1000" dirty="0">
                <a:solidFill>
                  <a:srgbClr val="800000"/>
                </a:solidFill>
              </a:rPr>
              <a:t>Groups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059613" y="4356100"/>
            <a:ext cx="1325562" cy="692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Outlook Data</a:t>
            </a:r>
          </a:p>
          <a:p>
            <a:pPr algn="ctr">
              <a:defRPr/>
            </a:pPr>
            <a:r>
              <a:rPr lang="en-US" sz="1000" dirty="0">
                <a:solidFill>
                  <a:srgbClr val="800000"/>
                </a:solidFill>
              </a:rPr>
              <a:t>Mail</a:t>
            </a:r>
          </a:p>
          <a:p>
            <a:pPr algn="ctr">
              <a:defRPr/>
            </a:pPr>
            <a:r>
              <a:rPr lang="en-US" sz="1000" dirty="0">
                <a:solidFill>
                  <a:srgbClr val="800000"/>
                </a:solidFill>
              </a:rPr>
              <a:t>Calendar</a:t>
            </a:r>
          </a:p>
          <a:p>
            <a:pPr algn="ctr">
              <a:defRPr/>
            </a:pPr>
            <a:r>
              <a:rPr lang="en-US" sz="1000" dirty="0">
                <a:solidFill>
                  <a:srgbClr val="800000"/>
                </a:solidFill>
              </a:rPr>
              <a:t>Contacts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80251" y="5140326"/>
            <a:ext cx="1325563" cy="690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SharePoint Data</a:t>
            </a:r>
          </a:p>
          <a:p>
            <a:pPr algn="ctr">
              <a:defRPr/>
            </a:pPr>
            <a:r>
              <a:rPr lang="en-US" sz="1000" dirty="0">
                <a:solidFill>
                  <a:srgbClr val="800000"/>
                </a:solidFill>
              </a:rPr>
              <a:t>OneDrive Files</a:t>
            </a:r>
          </a:p>
          <a:p>
            <a:pPr algn="ctr">
              <a:defRPr/>
            </a:pPr>
            <a:r>
              <a:rPr lang="en-US" sz="1000" dirty="0">
                <a:solidFill>
                  <a:srgbClr val="800000"/>
                </a:solidFill>
              </a:rPr>
              <a:t>Team Site Files</a:t>
            </a:r>
          </a:p>
        </p:txBody>
      </p:sp>
      <p:cxnSp>
        <p:nvCxnSpPr>
          <p:cNvPr id="25" name="Straight Arrow Connector 24"/>
          <p:cNvCxnSpPr>
            <a:stCxn id="13" idx="3"/>
            <a:endCxn id="22" idx="1"/>
          </p:cNvCxnSpPr>
          <p:nvPr/>
        </p:nvCxnSpPr>
        <p:spPr>
          <a:xfrm flipV="1">
            <a:off x="6232525" y="3981451"/>
            <a:ext cx="827088" cy="758825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23" idx="1"/>
          </p:cNvCxnSpPr>
          <p:nvPr/>
        </p:nvCxnSpPr>
        <p:spPr>
          <a:xfrm flipV="1">
            <a:off x="6232525" y="4702175"/>
            <a:ext cx="827088" cy="3810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24" idx="1"/>
          </p:cNvCxnSpPr>
          <p:nvPr/>
        </p:nvCxnSpPr>
        <p:spPr>
          <a:xfrm>
            <a:off x="6232526" y="4740276"/>
            <a:ext cx="847725" cy="746125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09951" y="4478339"/>
            <a:ext cx="2822575" cy="523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Office 365 Unified API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rgbClr val="800000"/>
                </a:solidFill>
              </a:rPr>
              <a:t>https://</a:t>
            </a:r>
            <a:r>
              <a:rPr lang="en-US" sz="1000" b="1" dirty="0" smtClean="0">
                <a:solidFill>
                  <a:srgbClr val="800000"/>
                </a:solidFill>
              </a:rPr>
              <a:t>graph.microsoft.com</a:t>
            </a:r>
            <a:endParaRPr lang="en-US" sz="1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21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5" y="1371600"/>
            <a:ext cx="8690130" cy="11138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7" y="2743200"/>
            <a:ext cx="8734539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API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371600"/>
            <a:ext cx="8636364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Unified API URLs</a:t>
            </a:r>
          </a:p>
        </p:txBody>
      </p:sp>
    </p:spTree>
    <p:extLst>
      <p:ext uri="{BB962C8B-B14F-4D97-AF65-F5344CB8AC3E}">
        <p14:creationId xmlns:p14="http://schemas.microsoft.com/office/powerpoint/2010/main" val="34860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an Azure AD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access the Office 365 APIs…</a:t>
            </a:r>
          </a:p>
          <a:p>
            <a:pPr lvl="1"/>
            <a:r>
              <a:rPr lang="en-US" sz="2000" dirty="0" smtClean="0"/>
              <a:t>application must first be registered with Azure Active Directory</a:t>
            </a:r>
          </a:p>
          <a:p>
            <a:pPr lvl="1"/>
            <a:r>
              <a:rPr lang="en-US" sz="2000" dirty="0" smtClean="0"/>
              <a:t>Application registered as Web Application or as Native Client</a:t>
            </a:r>
          </a:p>
          <a:p>
            <a:pPr lvl="1"/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3048000"/>
            <a:ext cx="8243596" cy="2655886"/>
            <a:chOff x="1293814" y="3135314"/>
            <a:chExt cx="6450012" cy="20780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814" y="3387725"/>
              <a:ext cx="1876425" cy="11763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9589" y="3135314"/>
              <a:ext cx="3424237" cy="207803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Right Arrow 8"/>
            <p:cNvSpPr/>
            <p:nvPr/>
          </p:nvSpPr>
          <p:spPr bwMode="auto">
            <a:xfrm>
              <a:off x="2644776" y="4057650"/>
              <a:ext cx="1554163" cy="42068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8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0848" tIns="80678" rIns="100848" bIns="80678"/>
            <a:lstStyle/>
            <a:p>
              <a:pPr algn="ctr" defTabSz="514235">
                <a:lnSpc>
                  <a:spcPct val="90000"/>
                </a:lnSpc>
                <a:defRPr/>
              </a:pPr>
              <a:r>
                <a:rPr lang="en-US" sz="607" b="1" dirty="0">
                  <a:solidFill>
                    <a:srgbClr val="800000"/>
                  </a:solidFill>
                  <a:ea typeface="Segoe UI" pitchFamily="34" charset="0"/>
                  <a:cs typeface="Segoe UI" pitchFamily="34" charset="0"/>
                </a:rPr>
                <a:t>Creating a new AAD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319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Office </a:t>
            </a:r>
            <a:r>
              <a:rPr lang="en-GB" dirty="0"/>
              <a:t>Fabric UI Fundamentals</a:t>
            </a:r>
            <a:endParaRPr lang="en-GB" dirty="0" smtClean="0"/>
          </a:p>
          <a:p>
            <a:r>
              <a:rPr lang="en-GB" dirty="0" smtClean="0"/>
              <a:t>Office </a:t>
            </a:r>
            <a:r>
              <a:rPr lang="en-GB" dirty="0"/>
              <a:t>Fabric UI with SharePoint-hosted add-ins</a:t>
            </a:r>
          </a:p>
          <a:p>
            <a:r>
              <a:rPr lang="en-US" dirty="0"/>
              <a:t>Microsoft Graph API </a:t>
            </a:r>
            <a:r>
              <a:rPr lang="en-GB" dirty="0" smtClean="0"/>
              <a:t>Fundamentals</a:t>
            </a:r>
            <a:endParaRPr lang="en-GB" dirty="0"/>
          </a:p>
          <a:p>
            <a:r>
              <a:rPr lang="en-GB" dirty="0" smtClean="0"/>
              <a:t>Mixing </a:t>
            </a:r>
            <a:r>
              <a:rPr lang="en-GB" dirty="0" smtClean="0"/>
              <a:t>Office Fabric UI and </a:t>
            </a:r>
            <a:r>
              <a:rPr lang="en-US" dirty="0"/>
              <a:t>Microsoft Graph API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Configuring Unified API Permissions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required permissions in AAD</a:t>
            </a:r>
          </a:p>
          <a:p>
            <a:pPr lvl="1"/>
            <a:r>
              <a:rPr lang="en-US" dirty="0" smtClean="0"/>
              <a:t>Office 365 tools in Visual Studio tools not updated yet</a:t>
            </a:r>
          </a:p>
          <a:p>
            <a:pPr lvl="1"/>
            <a:r>
              <a:rPr lang="en-US" dirty="0" smtClean="0"/>
              <a:t>Permissions configured in Azure Management Portal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3192624"/>
            <a:ext cx="7211233" cy="3429000"/>
            <a:chOff x="1793876" y="2971800"/>
            <a:chExt cx="6092825" cy="28971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3876" y="3811588"/>
              <a:ext cx="4259263" cy="11557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364" y="2971800"/>
              <a:ext cx="1303337" cy="289718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5695951" y="3979864"/>
              <a:ext cx="804863" cy="295275"/>
            </a:xfrm>
            <a:prstGeom prst="straightConnector1">
              <a:avLst/>
            </a:prstGeom>
            <a:ln w="28575">
              <a:solidFill>
                <a:srgbClr val="8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315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Office Fabric UI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Office Fabric UI with SharePoint-hosted add-ins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Microsoft Graph API </a:t>
            </a:r>
            <a:r>
              <a:rPr lang="en-GB" dirty="0"/>
              <a:t>Fundamentals</a:t>
            </a:r>
          </a:p>
          <a:p>
            <a:r>
              <a:rPr lang="en-GB" dirty="0"/>
              <a:t>Mixing Office Fabric UI and </a:t>
            </a:r>
            <a:r>
              <a:rPr lang="en-US" dirty="0"/>
              <a:t>Microsoft Graph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the Implicit Grant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Grant Flow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when client cannot keep </a:t>
            </a:r>
            <a:r>
              <a:rPr lang="en-US" dirty="0" smtClean="0"/>
              <a:t>secrets (public client)</a:t>
            </a:r>
          </a:p>
          <a:p>
            <a:pPr lvl="1"/>
            <a:r>
              <a:rPr lang="en-US" dirty="0"/>
              <a:t>Used </a:t>
            </a:r>
            <a:r>
              <a:rPr lang="en-US" dirty="0" smtClean="0"/>
              <a:t>with SPAs </a:t>
            </a:r>
            <a:r>
              <a:rPr lang="en-US" dirty="0"/>
              <a:t>built </a:t>
            </a:r>
            <a:r>
              <a:rPr lang="en-US" dirty="0" smtClean="0"/>
              <a:t>using JavaScript </a:t>
            </a:r>
            <a:r>
              <a:rPr lang="en-US" dirty="0"/>
              <a:t>and AngularJS</a:t>
            </a:r>
          </a:p>
          <a:p>
            <a:pPr lvl="1"/>
            <a:r>
              <a:rPr lang="en-US" dirty="0"/>
              <a:t>Less secure than Authentication Code Grant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it work?</a:t>
            </a:r>
            <a:endParaRPr lang="en-US" dirty="0"/>
          </a:p>
          <a:p>
            <a:pPr lvl="1"/>
            <a:r>
              <a:rPr lang="en-US" dirty="0" smtClean="0"/>
              <a:t>Client authorizes user with AD authorization endpoint</a:t>
            </a:r>
          </a:p>
          <a:p>
            <a:pPr lvl="1"/>
            <a:r>
              <a:rPr lang="en-US" dirty="0" smtClean="0"/>
              <a:t>AD returns access token directly to SPA in browser</a:t>
            </a:r>
          </a:p>
          <a:p>
            <a:pPr lvl="1"/>
            <a:r>
              <a:rPr lang="en-US" dirty="0" smtClean="0"/>
              <a:t>Authentication flow does not involve 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2694597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Implicit Flow in Azure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Requires configuring AD application in Azure AD</a:t>
            </a:r>
          </a:p>
          <a:p>
            <a:pPr lvl="1"/>
            <a:r>
              <a:rPr lang="en-US" sz="2000" dirty="0" smtClean="0"/>
              <a:t>Download manifest from Azure AD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b="1" dirty="0" smtClean="0"/>
              <a:t>oauth2AllowImplicitFlow</a:t>
            </a:r>
            <a:r>
              <a:rPr lang="en-US" sz="2000" dirty="0" smtClean="0"/>
              <a:t> setting equal to </a:t>
            </a:r>
            <a:r>
              <a:rPr lang="en-US" sz="2000" b="1" dirty="0" smtClean="0"/>
              <a:t>true</a:t>
            </a:r>
          </a:p>
          <a:p>
            <a:pPr lvl="1"/>
            <a:r>
              <a:rPr lang="en-US" sz="2000" dirty="0" smtClean="0"/>
              <a:t>Upload manifest to Azure AD to save changes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3124200"/>
            <a:ext cx="7786226" cy="3562181"/>
            <a:chOff x="457200" y="2895600"/>
            <a:chExt cx="8395826" cy="38410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374" y="2895600"/>
              <a:ext cx="8028652" cy="384107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754079" y="6040514"/>
              <a:ext cx="3733800" cy="38100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57200" y="5956176"/>
              <a:ext cx="1176291" cy="563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88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the ADAL-JS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Developing with ADAL-JS involves to two library files</a:t>
            </a:r>
          </a:p>
          <a:p>
            <a:pPr lvl="1"/>
            <a:r>
              <a:rPr lang="en-US" sz="2000" b="1" dirty="0" smtClean="0"/>
              <a:t>adal.js</a:t>
            </a:r>
            <a:r>
              <a:rPr lang="en-US" sz="2000" dirty="0" smtClean="0"/>
              <a:t> – core ADAL-JS library</a:t>
            </a:r>
          </a:p>
          <a:p>
            <a:pPr lvl="1"/>
            <a:r>
              <a:rPr lang="en-US" sz="2000" b="1" dirty="0" smtClean="0"/>
              <a:t>adal-angular.js</a:t>
            </a:r>
            <a:r>
              <a:rPr lang="en-US" sz="2000" dirty="0" smtClean="0"/>
              <a:t> –integration of ADAL-JS with AngularJS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347662" lvl="1" indent="0">
              <a:buNone/>
            </a:pPr>
            <a:endParaRPr lang="en-US" sz="2000" dirty="0" smtClean="0"/>
          </a:p>
          <a:p>
            <a:pPr marL="347662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Library files downloadable from GitHub Repository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github.com/AzureAD/azure-activedirectory-library-for-js</a:t>
            </a:r>
            <a:endParaRPr lang="en-US" sz="2000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43200"/>
            <a:ext cx="3048000" cy="28763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133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Initializing ADAL-JS Settings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295400"/>
            <a:ext cx="8453438" cy="43095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06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Making Secure Calls to Custom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dal-angular.js adds interceptors to $http service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dal</a:t>
            </a:r>
            <a:r>
              <a:rPr lang="en-US" dirty="0" smtClean="0"/>
              <a:t> detects when calls are made to secure endpoints</a:t>
            </a:r>
          </a:p>
          <a:p>
            <a:pPr lvl="1"/>
            <a:r>
              <a:rPr lang="en-US" dirty="0" err="1" smtClean="0"/>
              <a:t>adal</a:t>
            </a:r>
            <a:r>
              <a:rPr lang="en-US" dirty="0" smtClean="0"/>
              <a:t> acquires &amp; caches access tokens behind scenes</a:t>
            </a:r>
          </a:p>
          <a:p>
            <a:pPr lvl="1"/>
            <a:r>
              <a:rPr lang="en-US" dirty="0" err="1" smtClean="0"/>
              <a:t>adal</a:t>
            </a:r>
            <a:r>
              <a:rPr lang="en-US" dirty="0" smtClean="0"/>
              <a:t> attaches access token to Authorization header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5486400" cy="31110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805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finally….</a:t>
            </a:r>
            <a:br>
              <a:rPr lang="en-US" dirty="0" smtClean="0"/>
            </a:br>
            <a:r>
              <a:rPr lang="en-US" dirty="0" smtClean="0"/>
              <a:t>An Office 365 SPA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73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Office Fabric UI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Office Fabric UI with SharePoint-hosted add-ins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Microsoft Graph API </a:t>
            </a:r>
            <a:r>
              <a:rPr lang="en-GB" dirty="0"/>
              <a:t>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Mixing Office Fabric UI and </a:t>
            </a:r>
            <a:r>
              <a:rPr lang="en-US" dirty="0"/>
              <a:t>Microsoft Graph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7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Office </a:t>
            </a:r>
            <a:r>
              <a:rPr lang="en-US" dirty="0"/>
              <a:t>Fabric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mobile-first, front-end </a:t>
            </a:r>
            <a:r>
              <a:rPr lang="en-GB" dirty="0" smtClean="0"/>
              <a:t>CSS framework </a:t>
            </a:r>
            <a:r>
              <a:rPr lang="en-GB" dirty="0"/>
              <a:t>for </a:t>
            </a:r>
            <a:r>
              <a:rPr lang="en-GB" dirty="0" smtClean="0"/>
              <a:t>developers</a:t>
            </a:r>
          </a:p>
          <a:p>
            <a:pPr lvl="1"/>
            <a:r>
              <a:rPr lang="en-GB" dirty="0" smtClean="0"/>
              <a:t>Uses </a:t>
            </a:r>
            <a:r>
              <a:rPr lang="en-US" dirty="0" smtClean="0"/>
              <a:t>HTML</a:t>
            </a:r>
            <a:r>
              <a:rPr lang="en-US" dirty="0"/>
              <a:t>, CSS, theming, iconography, and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Can be used to compliment or replace bootstrap</a:t>
            </a:r>
            <a:endParaRPr lang="en-GB" dirty="0" smtClean="0"/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Standardize UI patterns in code across projects</a:t>
            </a:r>
          </a:p>
          <a:p>
            <a:pPr lvl="1"/>
            <a:r>
              <a:rPr lang="en-US" dirty="0" smtClean="0"/>
              <a:t>Create UI </a:t>
            </a:r>
            <a:r>
              <a:rPr lang="en-US" dirty="0"/>
              <a:t>experiences </a:t>
            </a:r>
            <a:r>
              <a:rPr lang="en-US" dirty="0" smtClean="0"/>
              <a:t>look </a:t>
            </a:r>
            <a:r>
              <a:rPr lang="en-US" dirty="0"/>
              <a:t>and feel like </a:t>
            </a:r>
            <a:r>
              <a:rPr lang="en-US" dirty="0" smtClean="0"/>
              <a:t>the Office UI</a:t>
            </a:r>
          </a:p>
          <a:p>
            <a:r>
              <a:rPr lang="en-US" dirty="0" smtClean="0"/>
              <a:t>Where to use it?</a:t>
            </a:r>
          </a:p>
          <a:p>
            <a:pPr lvl="1"/>
            <a:r>
              <a:rPr lang="en-US" dirty="0" smtClean="0"/>
              <a:t>SharePoint add-ins </a:t>
            </a:r>
          </a:p>
          <a:p>
            <a:pPr lvl="1"/>
            <a:r>
              <a:rPr lang="en-US" dirty="0" smtClean="0"/>
              <a:t>Office add-ins</a:t>
            </a:r>
          </a:p>
          <a:p>
            <a:pPr lvl="1"/>
            <a:r>
              <a:rPr lang="en-US" dirty="0" smtClean="0"/>
              <a:t>Office 365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631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Fabric UI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Responsive grid</a:t>
            </a:r>
          </a:p>
          <a:p>
            <a:r>
              <a:rPr lang="en-US" dirty="0" smtClean="0"/>
              <a:t>Localization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3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Support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04962"/>
            <a:ext cx="69532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Input Components</a:t>
            </a:r>
          </a:p>
          <a:p>
            <a:r>
              <a:rPr lang="fr-FR" dirty="0" err="1" smtClean="0"/>
              <a:t>Layout</a:t>
            </a:r>
            <a:r>
              <a:rPr lang="fr-FR" dirty="0" smtClean="0"/>
              <a:t> components</a:t>
            </a:r>
          </a:p>
          <a:p>
            <a:r>
              <a:rPr lang="fr-FR" dirty="0" smtClean="0"/>
              <a:t>Navigation components</a:t>
            </a:r>
          </a:p>
          <a:p>
            <a:r>
              <a:rPr lang="fr-FR" dirty="0" smtClean="0"/>
              <a:t>Content components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670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Choice fields</a:t>
            </a:r>
          </a:p>
          <a:p>
            <a:r>
              <a:rPr lang="en-US" dirty="0" smtClean="0"/>
              <a:t>Date Picker</a:t>
            </a:r>
          </a:p>
          <a:p>
            <a:r>
              <a:rPr lang="en-US" dirty="0" smtClean="0"/>
              <a:t>Form field label</a:t>
            </a:r>
          </a:p>
          <a:p>
            <a:r>
              <a:rPr lang="en-US" dirty="0" smtClean="0"/>
              <a:t>Search Box</a:t>
            </a:r>
          </a:p>
          <a:p>
            <a:r>
              <a:rPr lang="en-US" dirty="0" smtClean="0"/>
              <a:t>Toggle</a:t>
            </a:r>
          </a:p>
          <a:p>
            <a:r>
              <a:rPr lang="en-US" dirty="0" smtClean="0"/>
              <a:t>Text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r>
              <a:rPr lang="en-US" dirty="0" smtClean="0"/>
              <a:t>Dialog box</a:t>
            </a:r>
          </a:p>
          <a:p>
            <a:r>
              <a:rPr lang="en-US" dirty="0" smtClean="0"/>
              <a:t>Callout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</a:p>
          <a:p>
            <a:r>
              <a:rPr lang="en-US" dirty="0" smtClean="0"/>
              <a:t>Pivots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48833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13429</TotalTime>
  <Words>645</Words>
  <Application>Microsoft Office PowerPoint</Application>
  <PresentationFormat>On-screen Show (4:3)</PresentationFormat>
  <Paragraphs>171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Lucida Console</vt:lpstr>
      <vt:lpstr>Segoe UI</vt:lpstr>
      <vt:lpstr>Wingdings</vt:lpstr>
      <vt:lpstr>CPT_Wave15</vt:lpstr>
      <vt:lpstr>Office Fabric UI Meets  The Microsoft Graph API</vt:lpstr>
      <vt:lpstr>Agenda</vt:lpstr>
      <vt:lpstr>Introduction Office Fabric UI</vt:lpstr>
      <vt:lpstr>Office Fabric UI Features</vt:lpstr>
      <vt:lpstr>Theme Support</vt:lpstr>
      <vt:lpstr>Components</vt:lpstr>
      <vt:lpstr>Input Components</vt:lpstr>
      <vt:lpstr>Layout Components</vt:lpstr>
      <vt:lpstr>Navigation Components</vt:lpstr>
      <vt:lpstr>Content components</vt:lpstr>
      <vt:lpstr>Starting with an Angular App</vt:lpstr>
      <vt:lpstr>Agenda</vt:lpstr>
      <vt:lpstr>Moving on to a  SharePoint-hosted Add-in</vt:lpstr>
      <vt:lpstr>Agenda</vt:lpstr>
      <vt:lpstr>Office 365 API Endpoint in Initial Release</vt:lpstr>
      <vt:lpstr>Office 365 Unified API aka Microsoft Graph</vt:lpstr>
      <vt:lpstr>Unified API URLs</vt:lpstr>
      <vt:lpstr>More Unified API URLs</vt:lpstr>
      <vt:lpstr>Creating an Azure AD Application</vt:lpstr>
      <vt:lpstr>Configuring Unified API Permissions</vt:lpstr>
      <vt:lpstr>Agenda</vt:lpstr>
      <vt:lpstr>Understanding the Implicit Grant Flow</vt:lpstr>
      <vt:lpstr>Configuring Implicit Flow in Azure AD</vt:lpstr>
      <vt:lpstr>Downloading the ADAL-JS Library</vt:lpstr>
      <vt:lpstr>Initializing ADAL-JS Settings</vt:lpstr>
      <vt:lpstr>Making Secure Calls to Custom Web Services</vt:lpstr>
      <vt:lpstr>And now finally…. An Office 365 SPA 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SharePoint 2013</dc:title>
  <dc:creator>Ted Pattison</dc:creator>
  <cp:lastModifiedBy>CPT Student</cp:lastModifiedBy>
  <cp:revision>452</cp:revision>
  <dcterms:created xsi:type="dcterms:W3CDTF">2012-04-13T19:17:02Z</dcterms:created>
  <dcterms:modified xsi:type="dcterms:W3CDTF">2015-11-18T20:11:01Z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