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8"/>
  </p:notesMasterIdLst>
  <p:handoutMasterIdLst>
    <p:handoutMasterId r:id="rId39"/>
  </p:handoutMasterIdLst>
  <p:sldIdLst>
    <p:sldId id="279" r:id="rId6"/>
    <p:sldId id="281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3" r:id="rId3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1E64"/>
    <a:srgbClr val="FF0000"/>
    <a:srgbClr val="FFFFCC"/>
    <a:srgbClr val="74001E"/>
    <a:srgbClr val="9F002D"/>
    <a:srgbClr val="4C2710"/>
    <a:srgbClr val="87451D"/>
    <a:srgbClr val="1F100B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7743" autoAdjust="0"/>
    <p:restoredTop sz="43602" autoAdjust="0"/>
  </p:normalViewPr>
  <p:slideViewPr>
    <p:cSldViewPr>
      <p:cViewPr varScale="1">
        <p:scale>
          <a:sx n="49" d="100"/>
          <a:sy n="49" d="100"/>
        </p:scale>
        <p:origin x="3006" y="4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3120" y="5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0x - Lecture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v1.0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/>
              <a:t>© 2017 Critical Path Training, LLC -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0x-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Introduction to Streaming Datasets - Creating a Streaming Dataset using </a:t>
            </a:r>
            <a:r>
              <a:rPr lang="en-US" dirty="0" err="1"/>
              <a:t>PubNub</a:t>
            </a:r>
            <a:r>
              <a:rPr lang="en-US" dirty="0"/>
              <a:t> - Creating a Real-time Dashboard - Integrating with Azure Streaming Analytics</a:t>
            </a:r>
            <a:r>
              <a:rPr lang="en-US" baseline="0" dirty="0"/>
              <a:t> - </a:t>
            </a:r>
            <a:r>
              <a:rPr lang="en-US" dirty="0"/>
              <a:t>Streaming Data using the Power BI REST API</a:t>
            </a:r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1522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38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4213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90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4925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71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167625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5876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3665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4980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457200"/>
            <a:ext cx="8763000" cy="10668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/>
              <a:t>Slide Deck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Module Subtitle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Microsoft/PowerBI-Cli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Developing Applications with Power BI Embedded</a:t>
            </a:r>
            <a:endParaRPr lang="en-US" sz="2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 err="1"/>
              <a:t>NorthwindRetro.pbix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47800"/>
            <a:ext cx="7086600" cy="503165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0537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Embedded Overview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Working with PBIX Project Files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Provisioning Workspaces in Azure</a:t>
            </a:r>
          </a:p>
          <a:p>
            <a:r>
              <a:rPr lang="en-US" dirty="0"/>
              <a:t>Embedding Reports in a MVC Application</a:t>
            </a:r>
          </a:p>
          <a:p>
            <a:r>
              <a:rPr lang="en-US" dirty="0"/>
              <a:t>Configuring Datasets for </a:t>
            </a:r>
            <a:r>
              <a:rPr lang="en-US" dirty="0" err="1"/>
              <a:t>DirectQuery</a:t>
            </a:r>
            <a:r>
              <a:rPr lang="en-US" dirty="0"/>
              <a:t> Mode</a:t>
            </a:r>
          </a:p>
          <a:p>
            <a:r>
              <a:rPr lang="en-US" dirty="0"/>
              <a:t>Putting It All Together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568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Embedded Service in Azure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Power BI workspace collection</a:t>
            </a:r>
          </a:p>
          <a:p>
            <a:pPr lvl="1"/>
            <a:r>
              <a:rPr lang="en-US" dirty="0"/>
              <a:t>Can be done by hand in Azure portal</a:t>
            </a:r>
          </a:p>
          <a:p>
            <a:pPr lvl="1"/>
            <a:r>
              <a:rPr lang="en-US" dirty="0"/>
              <a:t>Can be done with PowerShell and </a:t>
            </a:r>
            <a:r>
              <a:rPr lang="en-US" dirty="0" err="1"/>
              <a:t>PowerBI</a:t>
            </a:r>
            <a:r>
              <a:rPr lang="en-US" dirty="0"/>
              <a:t>-CLI utility</a:t>
            </a:r>
          </a:p>
          <a:p>
            <a:pPr lvl="1"/>
            <a:r>
              <a:rPr lang="en-US" dirty="0"/>
              <a:t>Can be done using C# and Azure ARM APIs</a:t>
            </a:r>
          </a:p>
          <a:p>
            <a:pPr lvl="1"/>
            <a:r>
              <a:rPr lang="en-US" dirty="0"/>
              <a:t>Workspace collection contains access keys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859500"/>
            <a:ext cx="5410200" cy="276158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8100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Create-Workspace-Collection.ps1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7273"/>
          <a:stretch/>
        </p:blipFill>
        <p:spPr>
          <a:xfrm>
            <a:off x="152400" y="1143000"/>
            <a:ext cx="8767156" cy="48999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13347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PowerBI</a:t>
            </a:r>
            <a:r>
              <a:rPr lang="en-US" dirty="0"/>
              <a:t>-CLI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PowerBI</a:t>
            </a:r>
            <a:r>
              <a:rPr lang="en-US" sz="2400" dirty="0"/>
              <a:t>-CLI is command-line utility for Power BI</a:t>
            </a:r>
          </a:p>
          <a:p>
            <a:pPr lvl="1"/>
            <a:r>
              <a:rPr lang="en-US" sz="2000" dirty="0"/>
              <a:t>Maintained at </a:t>
            </a:r>
            <a:r>
              <a:rPr lang="en-US" sz="2000" dirty="0">
                <a:hlinkClick r:id="rId2"/>
              </a:rPr>
              <a:t>https://github.com/Microsoft/PowerBI-Cli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Installed using Node Package Manager</a:t>
            </a:r>
          </a:p>
          <a:p>
            <a:pPr marL="679450" lvl="2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</a:t>
            </a:r>
            <a:r>
              <a:rPr lang="en-US" sz="1800" dirty="0" err="1">
                <a:solidFill>
                  <a:srgbClr val="002060"/>
                </a:solidFill>
                <a:latin typeface="Lucida Console" panose="020B0609040504020204" pitchFamily="49" charset="0"/>
              </a:rPr>
              <a:t>npm</a:t>
            </a:r>
            <a:r>
              <a:rPr lang="en-US" sz="1800" dirty="0">
                <a:solidFill>
                  <a:srgbClr val="002060"/>
                </a:solidFill>
                <a:latin typeface="Lucida Console" panose="020B0609040504020204" pitchFamily="49" charset="0"/>
              </a:rPr>
              <a:t> install </a:t>
            </a:r>
            <a:r>
              <a:rPr lang="en-US" sz="1800" dirty="0" err="1">
                <a:solidFill>
                  <a:srgbClr val="002060"/>
                </a:solidFill>
                <a:latin typeface="Lucida Console" panose="020B0609040504020204" pitchFamily="49" charset="0"/>
              </a:rPr>
              <a:t>powerbi</a:t>
            </a:r>
            <a:r>
              <a:rPr lang="en-US" sz="1800" dirty="0">
                <a:solidFill>
                  <a:srgbClr val="002060"/>
                </a:solidFill>
                <a:latin typeface="Lucida Console" panose="020B0609040504020204" pitchFamily="49" charset="0"/>
              </a:rPr>
              <a:t>-cli -g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Supported on Windows, Mac and Linux</a:t>
            </a:r>
          </a:p>
          <a:p>
            <a:pPr lvl="1"/>
            <a:r>
              <a:rPr lang="en-US" sz="2000" dirty="0"/>
              <a:t>Can be accessed using any command prompt</a:t>
            </a:r>
          </a:p>
          <a:p>
            <a:pPr lvl="1"/>
            <a:r>
              <a:rPr lang="en-US" sz="2000" dirty="0"/>
              <a:t>Can be automated using PowerShell script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419600"/>
            <a:ext cx="6823668" cy="22098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3487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Import-PBIX-Into-Workspace.ps1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58" y="1143000"/>
            <a:ext cx="8837016" cy="484346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56955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Embedded Overview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Working with PBIX Project Files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Provisioning Workspaces in Azure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Embedding Reports in a MVC Application</a:t>
            </a:r>
          </a:p>
          <a:p>
            <a:r>
              <a:rPr lang="en-US" dirty="0"/>
              <a:t>Configuring Datasets for </a:t>
            </a:r>
            <a:r>
              <a:rPr lang="en-US" dirty="0" err="1"/>
              <a:t>DirectQuery</a:t>
            </a:r>
            <a:r>
              <a:rPr lang="en-US" dirty="0"/>
              <a:t> Mode</a:t>
            </a:r>
          </a:p>
          <a:p>
            <a:r>
              <a:rPr lang="en-US" dirty="0"/>
              <a:t>Putting It All Together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972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Internals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are Power BI Reports Embedded?</a:t>
            </a:r>
          </a:p>
          <a:p>
            <a:pPr lvl="1"/>
            <a:r>
              <a:rPr lang="en-US" dirty="0"/>
              <a:t>It’s done using an iFrame </a:t>
            </a:r>
          </a:p>
          <a:p>
            <a:pPr lvl="1"/>
            <a:r>
              <a:rPr lang="en-US" dirty="0"/>
              <a:t>iFrame requires event to load embed token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8897"/>
          <a:stretch/>
        </p:blipFill>
        <p:spPr>
          <a:xfrm>
            <a:off x="381000" y="3124200"/>
            <a:ext cx="8077200" cy="288763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89535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ASP.NET MVC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following </a:t>
            </a:r>
            <a:r>
              <a:rPr lang="en-US" dirty="0" err="1"/>
              <a:t>Nuget</a:t>
            </a:r>
            <a:r>
              <a:rPr lang="en-US" dirty="0"/>
              <a:t> Packages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68" y="2057400"/>
            <a:ext cx="7358063" cy="437438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08244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.NET APIs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344" y="2209800"/>
            <a:ext cx="2165106" cy="377944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372" y="2209800"/>
            <a:ext cx="3323628" cy="399784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b="49259"/>
          <a:stretch/>
        </p:blipFill>
        <p:spPr>
          <a:xfrm>
            <a:off x="250031" y="1283526"/>
            <a:ext cx="2572971" cy="68313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9344" y="1303053"/>
            <a:ext cx="2752481" cy="67814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9720" t="30741"/>
          <a:stretch/>
        </p:blipFill>
        <p:spPr>
          <a:xfrm>
            <a:off x="250031" y="2209800"/>
            <a:ext cx="2211856" cy="88788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9398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 BI Embedded Overview</a:t>
            </a:r>
          </a:p>
          <a:p>
            <a:r>
              <a:rPr lang="en-US" dirty="0"/>
              <a:t>Working with PBIX Project Files</a:t>
            </a:r>
          </a:p>
          <a:p>
            <a:r>
              <a:rPr lang="en-US" dirty="0"/>
              <a:t>Provisioning Workspaces in Azure</a:t>
            </a:r>
          </a:p>
          <a:p>
            <a:r>
              <a:rPr lang="en-US" dirty="0"/>
              <a:t>Embedding Reports in a MVC Application</a:t>
            </a:r>
          </a:p>
          <a:p>
            <a:r>
              <a:rPr lang="en-US" dirty="0"/>
              <a:t>Configuring Datasets for </a:t>
            </a:r>
            <a:r>
              <a:rPr lang="en-US" dirty="0" err="1"/>
              <a:t>DirectQuery</a:t>
            </a:r>
            <a:r>
              <a:rPr lang="en-US" dirty="0"/>
              <a:t> Mode</a:t>
            </a:r>
          </a:p>
          <a:p>
            <a:r>
              <a:rPr lang="en-US" dirty="0"/>
              <a:t>Putting It All Together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887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Helper Classes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19200"/>
            <a:ext cx="2998767" cy="8842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02" y="2324627"/>
            <a:ext cx="7746815" cy="87464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02" y="3381725"/>
            <a:ext cx="7737203" cy="85541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317" y="5181600"/>
            <a:ext cx="3650226" cy="6858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grpSp>
        <p:nvGrpSpPr>
          <p:cNvPr id="11" name="Group 10"/>
          <p:cNvGrpSpPr/>
          <p:nvPr/>
        </p:nvGrpSpPr>
        <p:grpSpPr>
          <a:xfrm>
            <a:off x="4249509" y="4800600"/>
            <a:ext cx="4365582" cy="1364807"/>
            <a:chOff x="4249509" y="4800600"/>
            <a:chExt cx="4365582" cy="136480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53000" y="4800600"/>
              <a:ext cx="3662091" cy="136480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10" name="Right Arrow 9"/>
            <p:cNvSpPr/>
            <p:nvPr/>
          </p:nvSpPr>
          <p:spPr>
            <a:xfrm>
              <a:off x="4249509" y="5334000"/>
              <a:ext cx="551091" cy="3429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315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JavaScript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generate iFrame required for embedding</a:t>
            </a:r>
          </a:p>
          <a:p>
            <a:pPr lvl="1"/>
            <a:r>
              <a:rPr lang="en-US" dirty="0"/>
              <a:t>Call to </a:t>
            </a:r>
            <a:r>
              <a:rPr lang="en-US" b="1" dirty="0" err="1"/>
              <a:t>powerbi.embed</a:t>
            </a:r>
            <a:r>
              <a:rPr lang="en-US" dirty="0"/>
              <a:t> creates iFrame for embedding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API supports binding to report-level events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022" y="2438400"/>
            <a:ext cx="4690872" cy="174821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022" y="4953000"/>
            <a:ext cx="3691890" cy="125958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21213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HelloPowerBIEmbedded.sln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19200"/>
            <a:ext cx="2324793" cy="29890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444" y="2590800"/>
            <a:ext cx="7010400" cy="36826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053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Embedded Overview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Working with PBIX Project Files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Provisioning Workspaces in Azure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Embedding Reports in a MVC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Configuring Datasets for </a:t>
            </a:r>
            <a:r>
              <a:rPr lang="en-US" dirty="0" err="1"/>
              <a:t>DirectQuery</a:t>
            </a:r>
            <a:r>
              <a:rPr lang="en-US" dirty="0"/>
              <a:t> Mode</a:t>
            </a:r>
          </a:p>
          <a:p>
            <a:r>
              <a:rPr lang="en-US" dirty="0"/>
              <a:t>Putting It All Together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221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Imported Datasets Versus DirectQuery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Imported Dataset</a:t>
            </a:r>
          </a:p>
          <a:p>
            <a:pPr lvl="1"/>
            <a:r>
              <a:rPr lang="en-US" sz="2000" dirty="0"/>
              <a:t>Data is imported into storage within Power BI cloud</a:t>
            </a:r>
          </a:p>
          <a:p>
            <a:pPr lvl="1"/>
            <a:r>
              <a:rPr lang="en-US" sz="2000" dirty="0"/>
              <a:t>Entire dataset loaded into memory when in use</a:t>
            </a:r>
          </a:p>
          <a:p>
            <a:pPr lvl="1"/>
            <a:r>
              <a:rPr lang="en-US" sz="2000" dirty="0"/>
              <a:t>Reports and Datasets query data in imported dataset</a:t>
            </a:r>
          </a:p>
          <a:p>
            <a:pPr lvl="1"/>
            <a:r>
              <a:rPr lang="en-US" sz="2000" dirty="0"/>
              <a:t>Dataset size is maxed out at 1GB</a:t>
            </a:r>
          </a:p>
          <a:p>
            <a:pPr lvl="1"/>
            <a:r>
              <a:rPr lang="en-US" sz="2000" dirty="0"/>
              <a:t>Dataset must be refreshed when source data changes</a:t>
            </a:r>
          </a:p>
          <a:p>
            <a:pPr lvl="1"/>
            <a:endParaRPr lang="en-US" sz="2000" dirty="0"/>
          </a:p>
          <a:p>
            <a:r>
              <a:rPr lang="en-US" sz="2400" dirty="0"/>
              <a:t>DirectQuery Dataset</a:t>
            </a:r>
          </a:p>
          <a:p>
            <a:pPr lvl="1"/>
            <a:r>
              <a:rPr lang="en-US" sz="2000" dirty="0"/>
              <a:t>No data is imported or cached in the Power BI cloud</a:t>
            </a:r>
          </a:p>
          <a:p>
            <a:pPr lvl="1"/>
            <a:r>
              <a:rPr lang="en-US" sz="2000" dirty="0"/>
              <a:t>Reports and Datasets query for data using live connection</a:t>
            </a:r>
          </a:p>
          <a:p>
            <a:pPr lvl="1"/>
            <a:r>
              <a:rPr lang="en-US" sz="2000" dirty="0"/>
              <a:t>No need to refresh data</a:t>
            </a:r>
          </a:p>
          <a:p>
            <a:pPr lvl="1"/>
            <a:r>
              <a:rPr lang="en-US" sz="2000" dirty="0"/>
              <a:t>No need to worry about 1GB dataset size limitation</a:t>
            </a:r>
          </a:p>
          <a:p>
            <a:pPr lvl="1"/>
            <a:r>
              <a:rPr lang="en-US" sz="2000" dirty="0"/>
              <a:t>Limitation are placed on features for querying and data modeling</a:t>
            </a:r>
          </a:p>
        </p:txBody>
      </p:sp>
    </p:spTree>
    <p:extLst>
      <p:ext uri="{BB962C8B-B14F-4D97-AF65-F5344CB8AC3E}">
        <p14:creationId xmlns:p14="http://schemas.microsoft.com/office/powerpoint/2010/main" val="137514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Data Sources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28" y="1447800"/>
            <a:ext cx="8399744" cy="50863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82165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DirectQuery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DirectQuery imposes the following limitations</a:t>
            </a:r>
          </a:p>
          <a:p>
            <a:pPr lvl="1"/>
            <a:r>
              <a:rPr lang="en-US" dirty="0"/>
              <a:t>All tables must come from a single database</a:t>
            </a:r>
          </a:p>
          <a:p>
            <a:pPr lvl="1"/>
            <a:r>
              <a:rPr lang="en-US" dirty="0"/>
              <a:t>Many types of query steps are not supported</a:t>
            </a:r>
          </a:p>
          <a:p>
            <a:pPr lvl="1"/>
            <a:r>
              <a:rPr lang="en-US" dirty="0"/>
              <a:t>Relationship filtering limited to single direction</a:t>
            </a:r>
          </a:p>
          <a:p>
            <a:pPr lvl="1"/>
            <a:r>
              <a:rPr lang="en-US" dirty="0"/>
              <a:t>Time intelligence capabilities are not available</a:t>
            </a:r>
          </a:p>
          <a:p>
            <a:pPr lvl="1"/>
            <a:r>
              <a:rPr lang="en-US" dirty="0"/>
              <a:t>No special treatment of date columns</a:t>
            </a:r>
          </a:p>
          <a:p>
            <a:pPr lvl="1"/>
            <a:r>
              <a:rPr lang="en-US" dirty="0"/>
              <a:t>Calculated columns not allowed</a:t>
            </a:r>
          </a:p>
          <a:p>
            <a:pPr lvl="1"/>
            <a:r>
              <a:rPr lang="en-US" dirty="0"/>
              <a:t>By default, limitations placed on DAX in measures</a:t>
            </a:r>
          </a:p>
        </p:txBody>
      </p:sp>
    </p:spTree>
    <p:extLst>
      <p:ext uri="{BB962C8B-B14F-4D97-AF65-F5344CB8AC3E}">
        <p14:creationId xmlns:p14="http://schemas.microsoft.com/office/powerpoint/2010/main" val="4032120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 err="1"/>
              <a:t>WingtipSalesDirectQuery.pbix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Power BI Embedded does not support dataset refresh</a:t>
            </a:r>
          </a:p>
          <a:p>
            <a:pPr lvl="1"/>
            <a:r>
              <a:rPr lang="en-US" sz="2000" dirty="0"/>
              <a:t>Now way to refresh imported dataset – different than PowerBI.com</a:t>
            </a:r>
          </a:p>
          <a:p>
            <a:pPr lvl="1"/>
            <a:r>
              <a:rPr lang="en-US" sz="2000" dirty="0"/>
              <a:t>Requires delete and reimporting updated PBIX project</a:t>
            </a:r>
          </a:p>
          <a:p>
            <a:pPr lvl="1"/>
            <a:r>
              <a:rPr lang="en-US" sz="2000" dirty="0" err="1"/>
              <a:t>DirectQuery</a:t>
            </a:r>
            <a:r>
              <a:rPr lang="en-US" sz="2000" dirty="0"/>
              <a:t> mode can be used to eliminate the refresh problem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6264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Provisioning with C# and Azure REST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programmed in simple Console app</a:t>
            </a:r>
          </a:p>
          <a:p>
            <a:pPr lvl="1"/>
            <a:r>
              <a:rPr lang="en-US" dirty="0"/>
              <a:t>Use same </a:t>
            </a:r>
            <a:r>
              <a:rPr lang="en-US" dirty="0" err="1"/>
              <a:t>Nuget</a:t>
            </a:r>
            <a:r>
              <a:rPr lang="en-US" dirty="0"/>
              <a:t> packages as shown earlier</a:t>
            </a:r>
          </a:p>
          <a:p>
            <a:endParaRPr lang="en-US" dirty="0"/>
          </a:p>
          <a:p>
            <a:r>
              <a:rPr lang="en-US" dirty="0"/>
              <a:t>Dataset management is important</a:t>
            </a:r>
          </a:p>
          <a:p>
            <a:pPr lvl="1"/>
            <a:r>
              <a:rPr lang="en-US" dirty="0"/>
              <a:t>Credentials cannot be included in PBIX</a:t>
            </a:r>
          </a:p>
          <a:p>
            <a:pPr lvl="1"/>
            <a:r>
              <a:rPr lang="en-US" dirty="0"/>
              <a:t>Credentials must be configured after PBIX import</a:t>
            </a:r>
          </a:p>
          <a:p>
            <a:pPr lvl="1"/>
            <a:endParaRPr lang="en-US" dirty="0"/>
          </a:p>
          <a:p>
            <a:r>
              <a:rPr lang="en-US" dirty="0"/>
              <a:t>Terminology confusion</a:t>
            </a:r>
          </a:p>
          <a:p>
            <a:pPr lvl="1"/>
            <a:r>
              <a:rPr lang="en-US" dirty="0"/>
              <a:t>Remember that “Import” = “Dataset” = “Report”</a:t>
            </a:r>
          </a:p>
        </p:txBody>
      </p:sp>
    </p:spTree>
    <p:extLst>
      <p:ext uri="{BB962C8B-B14F-4D97-AF65-F5344CB8AC3E}">
        <p14:creationId xmlns:p14="http://schemas.microsoft.com/office/powerpoint/2010/main" val="3673242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a Dataset for </a:t>
            </a:r>
            <a:r>
              <a:rPr lang="en-US" dirty="0" err="1"/>
              <a:t>DirectConnect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15" y="1219200"/>
            <a:ext cx="8496300" cy="3895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428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BI Service at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PowerBI.com</a:t>
            </a:r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Power BI service is accessible through browser</a:t>
            </a:r>
          </a:p>
          <a:p>
            <a:pPr lvl="1"/>
            <a:r>
              <a:rPr lang="en-US" sz="2000" dirty="0"/>
              <a:t>Provides cloud-based foundation for Power BI platform</a:t>
            </a:r>
          </a:p>
          <a:p>
            <a:pPr lvl="1"/>
            <a:r>
              <a:rPr lang="en-US" sz="2000" dirty="0"/>
              <a:t>Accessible through URL at </a:t>
            </a:r>
            <a:r>
              <a:rPr lang="en-US" sz="2000" dirty="0">
                <a:hlinkClick r:id="rId3"/>
              </a:rPr>
              <a:t>https://app.powerbi.com</a:t>
            </a:r>
            <a:endParaRPr lang="en-US" sz="2000" dirty="0"/>
          </a:p>
          <a:p>
            <a:pPr lvl="1"/>
            <a:r>
              <a:rPr lang="en-US" sz="2000" dirty="0"/>
              <a:t>Users require Office 365 accounts and Power BI Licenses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3124200"/>
            <a:ext cx="6019800" cy="338350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5539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Embedded Overview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Working with PBIX Project Files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Provisioning Workspaces in Azure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Embedding Reports in a MVC Application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Configuring Datasets for </a:t>
            </a:r>
            <a:r>
              <a:rPr lang="en-US" dirty="0" err="1"/>
              <a:t>DirectQuery</a:t>
            </a:r>
            <a:r>
              <a:rPr lang="en-US" dirty="0"/>
              <a:t> Mode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Putting It All Together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0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with Power BI Embedded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BI Embedded defers to your app…</a:t>
            </a:r>
          </a:p>
          <a:p>
            <a:pPr lvl="1"/>
            <a:r>
              <a:rPr lang="en-US" dirty="0"/>
              <a:t>to perform all the necessary user authentication</a:t>
            </a:r>
          </a:p>
          <a:p>
            <a:pPr lvl="1"/>
            <a:r>
              <a:rPr lang="en-US" dirty="0"/>
              <a:t>to provide an authorization scheme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PBI Embedded supports row-level security (RLS)</a:t>
            </a:r>
          </a:p>
          <a:p>
            <a:endParaRPr lang="en-US" dirty="0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895600"/>
            <a:ext cx="6210300" cy="284137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75583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Embedded Overview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Working with PBIX Project Files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Provisioning Workspaces in Azure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Embedding Reports in a MVC Application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Configuring Datasets for </a:t>
            </a:r>
            <a:r>
              <a:rPr lang="en-US" dirty="0" err="1"/>
              <a:t>DirectQuery</a:t>
            </a:r>
            <a:r>
              <a:rPr lang="en-US" dirty="0"/>
              <a:t> Mode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Putting It All Together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435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Power BI Embedded?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BI Embedded is an Azure Service</a:t>
            </a:r>
          </a:p>
          <a:p>
            <a:pPr lvl="1"/>
            <a:r>
              <a:rPr lang="en-US" dirty="0"/>
              <a:t>PBI Embedded service can be provisioned on-demand</a:t>
            </a:r>
          </a:p>
          <a:p>
            <a:pPr lvl="1"/>
            <a:r>
              <a:rPr lang="en-US" dirty="0"/>
              <a:t>Service provisioned in terms of workspace collections</a:t>
            </a:r>
          </a:p>
          <a:p>
            <a:pPr lvl="1"/>
            <a:r>
              <a:rPr lang="en-US" dirty="0"/>
              <a:t>PBI Embedded service requires an Azure subscription</a:t>
            </a:r>
          </a:p>
          <a:p>
            <a:pPr lvl="1"/>
            <a:endParaRPr lang="en-US" dirty="0"/>
          </a:p>
          <a:p>
            <a:r>
              <a:rPr lang="en-US" dirty="0"/>
              <a:t>What is the core value of Power BI Embedded?</a:t>
            </a:r>
          </a:p>
          <a:p>
            <a:pPr lvl="1"/>
            <a:r>
              <a:rPr lang="en-US" dirty="0"/>
              <a:t>It eliminates need for Power BI license for each user</a:t>
            </a:r>
          </a:p>
          <a:p>
            <a:pPr lvl="1"/>
            <a:r>
              <a:rPr lang="en-US" dirty="0"/>
              <a:t>It eliminates need for Office 365 account for each user</a:t>
            </a:r>
          </a:p>
          <a:p>
            <a:pPr lvl="1"/>
            <a:r>
              <a:rPr lang="en-US" dirty="0"/>
              <a:t>It decouples user security from app security</a:t>
            </a:r>
          </a:p>
          <a:p>
            <a:pPr lvl="1"/>
            <a:r>
              <a:rPr lang="en-US" dirty="0"/>
              <a:t>It opens up PBI platform to commercial applications</a:t>
            </a:r>
          </a:p>
        </p:txBody>
      </p:sp>
    </p:spTree>
    <p:extLst>
      <p:ext uri="{BB962C8B-B14F-4D97-AF65-F5344CB8AC3E}">
        <p14:creationId xmlns:p14="http://schemas.microsoft.com/office/powerpoint/2010/main" val="99837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PowerBI.com versus Power BI Embedded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1295400"/>
            <a:ext cx="4191000" cy="358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PowerBI.com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-----------------------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Accessed via </a:t>
            </a:r>
            <a:r>
              <a:rPr lang="en-US" sz="1600" b="1" dirty="0">
                <a:solidFill>
                  <a:srgbClr val="002060"/>
                </a:solidFill>
              </a:rPr>
              <a:t>https://app.powerbi.com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Requires Office 365 accounts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Requires Power BI License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Custom development not required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Azure subscription not required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4400" y="1295400"/>
            <a:ext cx="4191000" cy="3581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Power BI Embedded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-----------------------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Accessed via custom URL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No Office 365 accounts required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No Power BI user licenses required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Requires custom development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Requires Azure subscription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54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 for Power BI Embedded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Create &gt; Design &gt; Test a PBIX project file on local PC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Done using Power BI Desktop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Note that Power BI Desktop only runs on Windows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Provision Azure resources for Power BI Embedded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Create a Power BI workspace collection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Create Power BI workspaces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Upload PBIX file to Power BI Embedded workspace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Use PowerShell, Power BI CLI or Azure REST API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Develop Web App with Embedded Power BI Reports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Most easily accomplished using ASP.NET MVC</a:t>
            </a:r>
          </a:p>
        </p:txBody>
      </p:sp>
    </p:spTree>
    <p:extLst>
      <p:ext uri="{BB962C8B-B14F-4D97-AF65-F5344CB8AC3E}">
        <p14:creationId xmlns:p14="http://schemas.microsoft.com/office/powerpoint/2010/main" val="270475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Embedded Overview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Working with PBIX Project Files</a:t>
            </a:r>
          </a:p>
          <a:p>
            <a:r>
              <a:rPr lang="en-US" dirty="0"/>
              <a:t>Provisioning Workspaces in Azure</a:t>
            </a:r>
          </a:p>
          <a:p>
            <a:r>
              <a:rPr lang="en-US" dirty="0"/>
              <a:t>Embedding Reports in a MVC Application</a:t>
            </a:r>
          </a:p>
          <a:p>
            <a:r>
              <a:rPr lang="en-US" dirty="0"/>
              <a:t>Configuring Datasets for </a:t>
            </a:r>
            <a:r>
              <a:rPr lang="en-US" dirty="0" err="1"/>
              <a:t>DirectQuery</a:t>
            </a:r>
            <a:r>
              <a:rPr lang="en-US" dirty="0"/>
              <a:t> Mode</a:t>
            </a:r>
          </a:p>
          <a:p>
            <a:r>
              <a:rPr lang="en-US" dirty="0"/>
              <a:t>Putting It All Together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889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Power BI Desktop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BI Desktop used to design PBIX projects</a:t>
            </a:r>
          </a:p>
          <a:p>
            <a:pPr lvl="1"/>
            <a:r>
              <a:rPr lang="en-US" dirty="0"/>
              <a:t>Data Source and Query features for Data Discovery</a:t>
            </a:r>
          </a:p>
          <a:p>
            <a:pPr lvl="1"/>
            <a:r>
              <a:rPr lang="en-US" dirty="0"/>
              <a:t>Query features for ETL (extract-transform-load)</a:t>
            </a:r>
          </a:p>
          <a:p>
            <a:pPr lvl="1"/>
            <a:r>
              <a:rPr lang="en-US" dirty="0"/>
              <a:t>Data modeling features and DAX language</a:t>
            </a:r>
          </a:p>
          <a:p>
            <a:pPr lvl="1"/>
            <a:r>
              <a:rPr lang="en-US" dirty="0"/>
              <a:t>Report design features with a visual report designer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028700" y="4038600"/>
            <a:ext cx="6858000" cy="1850145"/>
            <a:chOff x="762000" y="4800600"/>
            <a:chExt cx="5084161" cy="1371600"/>
          </a:xfrm>
        </p:grpSpPr>
        <p:sp>
          <p:nvSpPr>
            <p:cNvPr id="4" name="Rectangle 3"/>
            <p:cNvSpPr/>
            <p:nvPr/>
          </p:nvSpPr>
          <p:spPr>
            <a:xfrm>
              <a:off x="762000" y="4800600"/>
              <a:ext cx="5084161" cy="13716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tx2">
                  <a:lumMod val="90000"/>
                  <a:lumOff val="1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400">
                  <a:solidFill>
                    <a:schemeClr val="tx2"/>
                  </a:solidFill>
                </a:rPr>
                <a:t>Tasks performed using Power BI Desktop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990600" y="5181600"/>
              <a:ext cx="1115683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Data Discovery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201173" y="5181600"/>
              <a:ext cx="1115683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ETL</a:t>
              </a:r>
              <a:endParaRPr lang="en-US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424622" y="5181600"/>
              <a:ext cx="1115683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Data Modeling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648070" y="5181600"/>
              <a:ext cx="1115683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Design Reports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4105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and PBIX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BI Desktop projects saved using PBIX files</a:t>
            </a:r>
          </a:p>
          <a:p>
            <a:pPr lvl="1"/>
            <a:r>
              <a:rPr lang="en-US" dirty="0"/>
              <a:t>PBIX file contains data source definitions</a:t>
            </a:r>
          </a:p>
          <a:p>
            <a:pPr lvl="1"/>
            <a:r>
              <a:rPr lang="en-US" dirty="0"/>
              <a:t>PBIX file contains query definitions</a:t>
            </a:r>
          </a:p>
          <a:p>
            <a:pPr lvl="1"/>
            <a:r>
              <a:rPr lang="en-US" dirty="0"/>
              <a:t>PBIX file contains data imported from queries</a:t>
            </a:r>
          </a:p>
          <a:p>
            <a:pPr lvl="1"/>
            <a:r>
              <a:rPr lang="en-US" dirty="0"/>
              <a:t>PBIX file contains exactly one data model definition</a:t>
            </a:r>
          </a:p>
          <a:p>
            <a:pPr lvl="1"/>
            <a:r>
              <a:rPr lang="en-US" dirty="0"/>
              <a:t>PBIX file contains exactly one report</a:t>
            </a:r>
          </a:p>
          <a:p>
            <a:pPr lvl="1"/>
            <a:r>
              <a:rPr lang="en-US" dirty="0"/>
              <a:t>PBIX file never contains data source credentials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743153"/>
            <a:ext cx="1164790" cy="146407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7006" y="4722371"/>
            <a:ext cx="6104378" cy="141909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80918998"/>
      </p:ext>
    </p:extLst>
  </p:cSld>
  <p:clrMapOvr>
    <a:masterClrMapping/>
  </p:clrMapOvr>
</p:sld>
</file>

<file path=ppt/theme/theme1.xml><?xml version="1.0" encoding="utf-8"?>
<a:theme xmlns:a="http://schemas.openxmlformats.org/drawingml/2006/main" name="CPT_Wave15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customXml/itemProps2.xml><?xml version="1.0" encoding="utf-8"?>
<ds:datastoreItem xmlns:ds="http://schemas.openxmlformats.org/officeDocument/2006/customXml" ds:itemID="{63F8C001-70B3-4AE4-BEC2-202AE4E30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5547237-B119-45CA-BEFC-A2DA2BDB03E7}">
  <ds:schemaRefs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CPT_Wave15</Template>
  <TotalTime>24275</TotalTime>
  <Words>1035</Words>
  <Application>Microsoft Office PowerPoint</Application>
  <PresentationFormat>On-screen Show (4:3)</PresentationFormat>
  <Paragraphs>202</Paragraphs>
  <Slides>32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Arial Black</vt:lpstr>
      <vt:lpstr>Calibri</vt:lpstr>
      <vt:lpstr>Lucida Console</vt:lpstr>
      <vt:lpstr>Wingdings</vt:lpstr>
      <vt:lpstr>CPT_Wave15</vt:lpstr>
      <vt:lpstr>Developing Applications with Power BI Embedded</vt:lpstr>
      <vt:lpstr>Agenda</vt:lpstr>
      <vt:lpstr>The Power BI Service at PowerBI.com </vt:lpstr>
      <vt:lpstr>What is Power BI Embedded?</vt:lpstr>
      <vt:lpstr>PowerBI.com versus Power BI Embedded</vt:lpstr>
      <vt:lpstr>The Big Picture for Power BI Embedded</vt:lpstr>
      <vt:lpstr>Agenda</vt:lpstr>
      <vt:lpstr>Working with Power BI Desktop</vt:lpstr>
      <vt:lpstr>Projects and PBIX Files</vt:lpstr>
      <vt:lpstr>Demo: NorthwindRetro.pbix</vt:lpstr>
      <vt:lpstr>Agenda</vt:lpstr>
      <vt:lpstr>Power BI Embedded Service in Azure</vt:lpstr>
      <vt:lpstr>Create-Workspace-Collection.ps1</vt:lpstr>
      <vt:lpstr>PowerBI-CLI</vt:lpstr>
      <vt:lpstr>Import-PBIX-Into-Workspace.ps1</vt:lpstr>
      <vt:lpstr>Agenda</vt:lpstr>
      <vt:lpstr>Embedding Internals</vt:lpstr>
      <vt:lpstr>Creating an ASP.NET MVC Application</vt:lpstr>
      <vt:lpstr>Power BI .NET APIs</vt:lpstr>
      <vt:lpstr>MVC Helper Classes</vt:lpstr>
      <vt:lpstr>Power BI JavaScript API</vt:lpstr>
      <vt:lpstr>Demo: HelloPowerBIEmbedded.sln </vt:lpstr>
      <vt:lpstr>Agenda</vt:lpstr>
      <vt:lpstr>Imported Datasets Versus DirectQuery</vt:lpstr>
      <vt:lpstr>Supported Data Sources</vt:lpstr>
      <vt:lpstr>Limitations of DirectQuery</vt:lpstr>
      <vt:lpstr>Demo: WingtipSalesDirectQuery.pbix</vt:lpstr>
      <vt:lpstr>Provisioning with C# and Azure REST APIs</vt:lpstr>
      <vt:lpstr>Configuring a Dataset for DirectConnect</vt:lpstr>
      <vt:lpstr>Agenda</vt:lpstr>
      <vt:lpstr>Security with Power BI Embedded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Datasets and Real-time Dashboards</dc:title>
  <dc:creator>Ted Pattison</dc:creator>
  <cp:lastModifiedBy>Ted Pattison</cp:lastModifiedBy>
  <cp:revision>392</cp:revision>
  <dcterms:created xsi:type="dcterms:W3CDTF">2012-04-13T19:17:02Z</dcterms:created>
  <dcterms:modified xsi:type="dcterms:W3CDTF">2017-03-03T01:18:31Z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