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9"/>
  </p:notesMasterIdLst>
  <p:handoutMasterIdLst>
    <p:handoutMasterId r:id="rId50"/>
  </p:handoutMasterIdLst>
  <p:sldIdLst>
    <p:sldId id="279" r:id="rId6"/>
    <p:sldId id="278" r:id="rId7"/>
    <p:sldId id="495" r:id="rId8"/>
    <p:sldId id="496" r:id="rId9"/>
    <p:sldId id="497" r:id="rId10"/>
    <p:sldId id="498" r:id="rId11"/>
    <p:sldId id="499" r:id="rId12"/>
    <p:sldId id="500" r:id="rId13"/>
    <p:sldId id="502" r:id="rId14"/>
    <p:sldId id="503" r:id="rId15"/>
    <p:sldId id="504" r:id="rId16"/>
    <p:sldId id="505" r:id="rId17"/>
    <p:sldId id="506" r:id="rId18"/>
    <p:sldId id="507" r:id="rId19"/>
    <p:sldId id="508" r:id="rId20"/>
    <p:sldId id="509" r:id="rId21"/>
    <p:sldId id="510" r:id="rId22"/>
    <p:sldId id="490" r:id="rId23"/>
    <p:sldId id="485" r:id="rId24"/>
    <p:sldId id="486" r:id="rId25"/>
    <p:sldId id="487" r:id="rId26"/>
    <p:sldId id="488" r:id="rId27"/>
    <p:sldId id="489" r:id="rId28"/>
    <p:sldId id="491" r:id="rId29"/>
    <p:sldId id="464" r:id="rId30"/>
    <p:sldId id="471" r:id="rId31"/>
    <p:sldId id="511" r:id="rId32"/>
    <p:sldId id="512" r:id="rId33"/>
    <p:sldId id="513" r:id="rId34"/>
    <p:sldId id="473" r:id="rId35"/>
    <p:sldId id="492" r:id="rId36"/>
    <p:sldId id="514" r:id="rId37"/>
    <p:sldId id="515" r:id="rId38"/>
    <p:sldId id="516" r:id="rId39"/>
    <p:sldId id="493" r:id="rId40"/>
    <p:sldId id="385" r:id="rId41"/>
    <p:sldId id="386" r:id="rId42"/>
    <p:sldId id="428" r:id="rId43"/>
    <p:sldId id="390" r:id="rId44"/>
    <p:sldId id="420" r:id="rId45"/>
    <p:sldId id="461" r:id="rId46"/>
    <p:sldId id="462" r:id="rId47"/>
    <p:sldId id="494"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5312" autoAdjust="0"/>
  </p:normalViewPr>
  <p:slideViewPr>
    <p:cSldViewPr>
      <p:cViewPr varScale="1">
        <p:scale>
          <a:sx n="77" d="100"/>
          <a:sy n="77" d="100"/>
        </p:scale>
        <p:origin x="870" y="84"/>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8628"/>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CriticalPathTraining/PBI365"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github.com/CriticalPathTraining/PBI365/archive/master.zip"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provides a developer-centric overview of the Power BI platform. Students will learn about Power</a:t>
            </a:r>
            <a:r>
              <a:rPr lang="en-US" baseline="0" dirty="0"/>
              <a:t> BI architecture and gain a solid understanding of how the Power BI platform has been integrated with Microsoft Azure, Azure Active Directory, Office 365. Students will work through the steps required to create a trial Office 365 tenant which can serve as a multiuser test environment for developing and testing custom software solutions for Power BI.</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303307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2773847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269069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89419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415601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3259808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a report in your personal</a:t>
            </a:r>
            <a:r>
              <a:rPr lang="en-US" baseline="0" dirty="0"/>
              <a:t> workspace, it’s pretty easy to take the next step and created a dashboard by following these steps.</a:t>
            </a:r>
          </a:p>
          <a:p>
            <a:endParaRPr lang="en-US" baseline="0" dirty="0"/>
          </a:p>
          <a:p>
            <a:pPr marL="228600" indent="-228600">
              <a:buAutoNum type="arabicParenBoth"/>
            </a:pPr>
            <a:r>
              <a:rPr lang="en-US" baseline="0" dirty="0"/>
              <a:t>Navigate to a report, hover the mouse over a visual and then click on the thumbtack button to pin it to a dashboard.</a:t>
            </a:r>
          </a:p>
          <a:p>
            <a:pPr marL="228600" indent="-228600">
              <a:buAutoNum type="arabicParenBoth"/>
            </a:pPr>
            <a:endParaRPr lang="en-US" baseline="0" dirty="0"/>
          </a:p>
          <a:p>
            <a:pPr marL="228600" indent="-228600">
              <a:buAutoNum type="arabicParenBoth"/>
            </a:pPr>
            <a:r>
              <a:rPr lang="en-US" baseline="0" dirty="0"/>
              <a:t>When the </a:t>
            </a:r>
            <a:r>
              <a:rPr lang="en-US" b="1" baseline="0" dirty="0"/>
              <a:t>Pin to Dashboard</a:t>
            </a:r>
            <a:r>
              <a:rPr lang="en-US" baseline="0" dirty="0"/>
              <a:t> dialog appears, you can elect to pin the visual to a new dashboard or to an existing dashboard.</a:t>
            </a:r>
          </a:p>
          <a:p>
            <a:pPr marL="228600" indent="-228600">
              <a:buAutoNum type="arabicParenBoth"/>
            </a:pPr>
            <a:endParaRPr lang="en-US" baseline="0" dirty="0"/>
          </a:p>
          <a:p>
            <a:pPr marL="228600" indent="-228600">
              <a:buAutoNum type="arabicParenBoth"/>
            </a:pPr>
            <a:r>
              <a:rPr lang="en-US" baseline="0" dirty="0"/>
              <a:t>Once you have pinned the visual, you can navigate to the dashboard and see the tile that has been created.</a:t>
            </a:r>
            <a:endParaRPr lang="en-US" dirty="0"/>
          </a:p>
        </p:txBody>
      </p:sp>
    </p:spTree>
    <p:extLst>
      <p:ext uri="{BB962C8B-B14F-4D97-AF65-F5344CB8AC3E}">
        <p14:creationId xmlns:p14="http://schemas.microsoft.com/office/powerpoint/2010/main" val="176639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172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85231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1467597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2871098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147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9900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2549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SharePoint Online and, of course, Power BI.</a:t>
            </a:r>
          </a:p>
          <a:p>
            <a:endParaRPr lang="en-US" dirty="0"/>
          </a:p>
          <a:p>
            <a:r>
              <a:rPr lang="en-US" dirty="0"/>
              <a:t>A significant benefit of creating</a:t>
            </a:r>
            <a:r>
              <a:rPr lang="en-US" baseline="0" dirty="0"/>
              <a:t> a test environment in this fashion is that you can create additional users which makes it possible to test Power BI scenarios such as security related to dashboard sharing and dashboard deployment using organizational content packs. An </a:t>
            </a:r>
            <a:r>
              <a:rPr lang="en-US" dirty="0"/>
              <a:t>Office 365 Enterprise E5 trial account</a:t>
            </a:r>
            <a:r>
              <a:rPr lang="en-US" baseline="0" dirty="0"/>
              <a:t> allows you to add up to </a:t>
            </a:r>
            <a:r>
              <a:rPr lang="en-US" dirty="0"/>
              <a:t>25 user accounts for testing purposes. You will also be able to create</a:t>
            </a:r>
            <a:r>
              <a:rPr lang="en-US" baseline="0" dirty="0"/>
              <a:t> </a:t>
            </a:r>
            <a:r>
              <a:rPr lang="en-US" dirty="0"/>
              <a:t>and configure</a:t>
            </a:r>
            <a:r>
              <a:rPr lang="en-US" baseline="0" dirty="0"/>
              <a:t> group workspaces to test Power BI security features such as row-level security (RLS).</a:t>
            </a:r>
            <a:endParaRPr lang="en-US" dirty="0"/>
          </a:p>
          <a:p>
            <a:endParaRPr lang="en-US" dirty="0"/>
          </a:p>
        </p:txBody>
      </p:sp>
    </p:spTree>
    <p:extLst>
      <p:ext uri="{BB962C8B-B14F-4D97-AF65-F5344CB8AC3E}">
        <p14:creationId xmlns:p14="http://schemas.microsoft.com/office/powerpoint/2010/main" val="2175727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72048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user account you create with an Office 365 E5 trial subscription will receive all the benefits of Office 365. For example, each user with an Office 365 trial subscription will receive an Exchange inbox</a:t>
            </a:r>
            <a:r>
              <a:rPr lang="en-US" baseline="0" dirty="0"/>
              <a:t> making it possible to receive and send mail messages. </a:t>
            </a:r>
            <a:r>
              <a:rPr lang="en-US" dirty="0"/>
              <a:t>After</a:t>
            </a:r>
            <a:r>
              <a:rPr lang="en-US" baseline="0" dirty="0"/>
              <a:t> you have created your Office 365 trial account, the primary user account will have an Exchange inbox that you can access through the browser using the Online Web App (OWA) at </a:t>
            </a:r>
            <a:r>
              <a:rPr lang="en-US" b="1" baseline="0" dirty="0"/>
              <a:t>https://outlook.office.com</a:t>
            </a:r>
            <a:r>
              <a:rPr lang="en-US" baseline="0" dirty="0"/>
              <a:t>.</a:t>
            </a:r>
          </a:p>
          <a:p>
            <a:endParaRPr lang="en-US" baseline="0" dirty="0"/>
          </a:p>
          <a:p>
            <a:r>
              <a:rPr lang="en-US" baseline="0" dirty="0"/>
              <a:t>Being able to access OWA for the users you create in your trial Office 365 tenant will be important for several reasons. First, you will want to see the messages that Power BI sends users to notify them when the following events occur.</a:t>
            </a:r>
          </a:p>
          <a:p>
            <a:r>
              <a:rPr lang="en-US" baseline="0" dirty="0"/>
              <a:t>  - a user has been added to a group workspace</a:t>
            </a:r>
          </a:p>
          <a:p>
            <a:r>
              <a:rPr lang="en-US" baseline="0" dirty="0"/>
              <a:t>  - a user has been given access to a dashboard through dashboard sharing</a:t>
            </a:r>
          </a:p>
          <a:p>
            <a:r>
              <a:rPr lang="en-US" baseline="0" dirty="0"/>
              <a:t>  - a user is being sent a notification due to a data driven alert</a:t>
            </a:r>
          </a:p>
          <a:p>
            <a:endParaRPr lang="en-US" baseline="0" dirty="0"/>
          </a:p>
          <a:p>
            <a:r>
              <a:rPr lang="en-US" baseline="0" dirty="0"/>
              <a:t>OWA also provides one of the best ways to view and interact with Office 365 groups. This is particularly important in Power BI when using group workspaces because there is an Office 365 group which sites underneath every Power BI group workspace.</a:t>
            </a:r>
          </a:p>
        </p:txBody>
      </p:sp>
    </p:spTree>
    <p:extLst>
      <p:ext uri="{BB962C8B-B14F-4D97-AF65-F5344CB8AC3E}">
        <p14:creationId xmlns:p14="http://schemas.microsoft.com/office/powerpoint/2010/main" val="1772782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the Power BI platform, you can upload and import data from just about any location including files that reside on a local hard drive. However,</a:t>
            </a:r>
            <a:r>
              <a:rPr lang="en-US" baseline="0" dirty="0"/>
              <a:t> there are significant benefits to first uploading data files to OneDrive for Business. First, Power BI will provide the user with a streamlined experience when importing data from a file that’s been uploaded to a OneDrive for Business site. Secondly, Power BI has a much easier time refreshing data from an updated file when the file resides on OneDrive for Business. </a:t>
            </a:r>
          </a:p>
          <a:p>
            <a:endParaRPr lang="en-US" baseline="0" dirty="0"/>
          </a:p>
          <a:p>
            <a:r>
              <a:rPr lang="en-US" baseline="0" dirty="0"/>
              <a:t>A third benefit has to do with Excel workbook files that have been uploaded to a OneDrive for Business site. If you upload an Excel workbook to OneDrive for Business and then you import this workbook into Power BI, the Power BI service will monitor the original workbook file in OneDrive for Business for updates once and hour. If you upload an Excel workbook to OneDrive for Business and then you connect to this workbook instead of importing it, the Power BI service will use Excel Online to render the workbook in the browser directly inside the Power BI user interface experience.</a:t>
            </a:r>
          </a:p>
        </p:txBody>
      </p:sp>
    </p:spTree>
    <p:extLst>
      <p:ext uri="{BB962C8B-B14F-4D97-AF65-F5344CB8AC3E}">
        <p14:creationId xmlns:p14="http://schemas.microsoft.com/office/powerpoint/2010/main" val="1543378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typically applies monthly updates to the Power BI platform in the last week of each month. Microsoft has been consistent at synchronizing</a:t>
            </a:r>
            <a:r>
              <a:rPr lang="en-US" baseline="0" dirty="0"/>
              <a:t> u</a:t>
            </a:r>
            <a:r>
              <a:rPr lang="en-US" dirty="0"/>
              <a:t>pdates to </a:t>
            </a:r>
            <a:r>
              <a:rPr lang="en-US" baseline="0" dirty="0"/>
              <a:t>Power BI service along with its u</a:t>
            </a:r>
            <a:r>
              <a:rPr lang="en-US" dirty="0"/>
              <a:t>pdates </a:t>
            </a:r>
            <a:r>
              <a:rPr lang="en-US" baseline="0" dirty="0"/>
              <a:t>to Power BI Desktop. That means that the tools are staying in sync with the underlying platform. Microsoft has also been very good about complimenting their monthly platform updates with a blog post which details which features have been added or updated.</a:t>
            </a:r>
          </a:p>
          <a:p>
            <a:endParaRPr lang="en-US" baseline="0" dirty="0"/>
          </a:p>
          <a:p>
            <a:r>
              <a:rPr lang="en-US" dirty="0"/>
              <a:t>The Power BI Team Blog is an essential resource for any professional</a:t>
            </a:r>
            <a:r>
              <a:rPr lang="en-US" baseline="0" dirty="0"/>
              <a:t> working with the Power BI platform. This blog is accessible through the URL at </a:t>
            </a:r>
            <a:r>
              <a:rPr lang="en-US" b="1" baseline="0" dirty="0"/>
              <a:t>https://powerbi.microsoft.com/en-us/blog</a:t>
            </a:r>
            <a:r>
              <a:rPr lang="en-US" baseline="0" dirty="0"/>
              <a:t>. Anyone that wants to claim expertise with the Power BI platform should be proactive about reading the blog post for monthly updates as soon as it is posted.</a:t>
            </a:r>
          </a:p>
        </p:txBody>
      </p:sp>
    </p:spTree>
    <p:extLst>
      <p:ext uri="{BB962C8B-B14F-4D97-AF65-F5344CB8AC3E}">
        <p14:creationId xmlns:p14="http://schemas.microsoft.com/office/powerpoint/2010/main" val="312437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860110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At Critical Path Training, we try our best to stay</a:t>
            </a:r>
            <a:r>
              <a:rPr lang="en-US" baseline="0" dirty="0"/>
              <a:t> on top of all of Microsoft’s updates as they are applied to the Power BI platform. As you can imagine, this cloud cadence of monthly updates can pose a serious problem to many training companies and content vendors who are faced with the challenge of having to update their courseware on a monthly basis.</a:t>
            </a:r>
          </a:p>
          <a:p>
            <a:endParaRPr lang="en-US" baseline="0" dirty="0"/>
          </a:p>
          <a:p>
            <a:r>
              <a:rPr lang="en-US" baseline="0" dirty="0"/>
              <a:t>Critical Path Training has responded to challenge of dealing with monthly updates with a new student experience that we refer to as </a:t>
            </a:r>
            <a:r>
              <a:rPr lang="en-US" b="1" baseline="0" dirty="0"/>
              <a:t>Live Labs</a:t>
            </a:r>
            <a:r>
              <a:rPr lang="en-US" baseline="0" dirty="0"/>
              <a:t>. All the student files required for completing lab exercises are published in a public GitHub repository which can be accessed with a browser at </a:t>
            </a:r>
            <a:r>
              <a:rPr lang="en-US" dirty="0">
                <a:hlinkClick r:id="rId3"/>
              </a:rPr>
              <a:t>https://github.com/CriticalPathTraining/PBI365</a:t>
            </a:r>
            <a:r>
              <a:rPr lang="en-US" dirty="0"/>
              <a:t>. The Live Labs experience allows us to short circuit the standard courseware publishing process which make it possible to make updates immediately available to all our students. </a:t>
            </a:r>
          </a:p>
          <a:p>
            <a:endParaRPr lang="en-US" dirty="0"/>
          </a:p>
          <a:p>
            <a:r>
              <a:rPr lang="en-US" sz="1200" kern="1200" dirty="0">
                <a:solidFill>
                  <a:schemeClr val="tx1"/>
                </a:solidFill>
                <a:effectLst/>
                <a:latin typeface="+mn-lt"/>
                <a:ea typeface="+mn-ea"/>
                <a:cs typeface="+mn-cs"/>
              </a:rPr>
              <a:t>The most recent version of the electronic student files for this course are kept in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of the GitHub repository for this course. You can download the zip archive for this repository from the following URL.</a:t>
            </a:r>
            <a:br>
              <a:rPr lang="en-US" sz="1200" kern="1200" dirty="0">
                <a:solidFill>
                  <a:schemeClr val="tx1"/>
                </a:solidFill>
                <a:effectLst/>
                <a:latin typeface="+mn-lt"/>
                <a:ea typeface="+mn-ea"/>
                <a:cs typeface="+mn-cs"/>
              </a:rPr>
            </a:br>
            <a:r>
              <a:rPr lang="en-US" sz="1200" u="sng" kern="1200" dirty="0">
                <a:solidFill>
                  <a:schemeClr val="tx1"/>
                </a:solidFill>
                <a:effectLst/>
                <a:latin typeface="+mn-lt"/>
                <a:ea typeface="+mn-ea"/>
                <a:cs typeface="+mn-cs"/>
                <a:hlinkClick r:id="rId4"/>
              </a:rPr>
              <a:t>https://github.com/CriticalPathTraining/PBI365/archive/master.zip</a:t>
            </a:r>
            <a:endParaRPr lang="en-US" b="1" dirty="0"/>
          </a:p>
          <a:p>
            <a:endParaRPr lang="en-US" dirty="0"/>
          </a:p>
          <a:p>
            <a:r>
              <a:rPr lang="en-US" sz="1200" kern="1200" dirty="0">
                <a:solidFill>
                  <a:schemeClr val="tx1"/>
                </a:solidFill>
                <a:effectLst/>
                <a:latin typeface="+mn-lt"/>
                <a:ea typeface="+mn-ea"/>
                <a:cs typeface="+mn-cs"/>
              </a:rPr>
              <a:t>It is recommended that you that you download the master zip archive and make a local copy of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so that you have a local copy of the files you will need on your computer workstation when going through these labs exercise. Once you download the master zip archive, open it and copy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to a new local folder. Note that each module of the course has its own folder in the </a:t>
            </a:r>
            <a:r>
              <a:rPr lang="en-US" sz="1200" b="1" kern="1200" dirty="0">
                <a:solidFill>
                  <a:schemeClr val="tx1"/>
                </a:solidFill>
                <a:effectLst/>
                <a:latin typeface="+mn-lt"/>
                <a:ea typeface="+mn-ea"/>
                <a:cs typeface="+mn-cs"/>
              </a:rPr>
              <a:t>Student\Modules</a:t>
            </a:r>
            <a:r>
              <a:rPr lang="en-US" sz="1200" kern="1200" dirty="0">
                <a:solidFill>
                  <a:schemeClr val="tx1"/>
                </a:solidFill>
                <a:effectLst/>
                <a:latin typeface="+mn-lt"/>
                <a:ea typeface="+mn-ea"/>
                <a:cs typeface="+mn-cs"/>
              </a:rPr>
              <a:t> folder with a </a:t>
            </a:r>
            <a:r>
              <a:rPr lang="en-US" sz="1200" b="1" kern="1200" dirty="0">
                <a:solidFill>
                  <a:schemeClr val="tx1"/>
                </a:solidFill>
                <a:effectLst/>
                <a:latin typeface="+mn-lt"/>
                <a:ea typeface="+mn-ea"/>
                <a:cs typeface="+mn-cs"/>
              </a:rPr>
              <a:t>Lab.pdf</a:t>
            </a:r>
            <a:r>
              <a:rPr lang="en-US" sz="1200" kern="1200" dirty="0">
                <a:solidFill>
                  <a:schemeClr val="tx1"/>
                </a:solidFill>
                <a:effectLst/>
                <a:latin typeface="+mn-lt"/>
                <a:ea typeface="+mn-ea"/>
                <a:cs typeface="+mn-cs"/>
              </a:rPr>
              <a:t> file and a </a:t>
            </a:r>
            <a:r>
              <a:rPr lang="en-US" sz="1200" b="1" kern="1200" dirty="0" err="1">
                <a:solidFill>
                  <a:schemeClr val="tx1"/>
                </a:solidFill>
                <a:effectLst/>
                <a:latin typeface="+mn-lt"/>
                <a:ea typeface="+mn-ea"/>
                <a:cs typeface="+mn-cs"/>
              </a:rPr>
              <a:t>Lab.xps</a:t>
            </a:r>
            <a:r>
              <a:rPr lang="en-US" sz="1200" kern="1200" dirty="0">
                <a:solidFill>
                  <a:schemeClr val="tx1"/>
                </a:solidFill>
                <a:effectLst/>
                <a:latin typeface="+mn-lt"/>
                <a:ea typeface="+mn-ea"/>
                <a:cs typeface="+mn-cs"/>
              </a:rPr>
              <a:t> file which contain</a:t>
            </a:r>
            <a:r>
              <a:rPr lang="en-US" sz="1200" kern="1200" baseline="0" dirty="0">
                <a:solidFill>
                  <a:schemeClr val="tx1"/>
                </a:solidFill>
                <a:effectLst/>
                <a:latin typeface="+mn-lt"/>
                <a:ea typeface="+mn-ea"/>
                <a:cs typeface="+mn-cs"/>
              </a:rPr>
              <a:t> all lab </a:t>
            </a:r>
            <a:r>
              <a:rPr lang="en-US" sz="1200" kern="1200" baseline="0">
                <a:solidFill>
                  <a:schemeClr val="tx1"/>
                </a:solidFill>
                <a:effectLst/>
                <a:latin typeface="+mn-lt"/>
                <a:ea typeface="+mn-ea"/>
                <a:cs typeface="+mn-cs"/>
              </a:rPr>
              <a:t>exercise instructions </a:t>
            </a:r>
            <a:r>
              <a:rPr lang="en-US" sz="1200" kern="1200">
                <a:solidFill>
                  <a:schemeClr val="tx1"/>
                </a:solidFill>
                <a:effectLst/>
                <a:latin typeface="+mn-lt"/>
                <a:ea typeface="+mn-ea"/>
                <a:cs typeface="+mn-cs"/>
              </a:rPr>
              <a:t>for </a:t>
            </a:r>
            <a:r>
              <a:rPr lang="en-US" sz="1200" kern="1200" dirty="0">
                <a:solidFill>
                  <a:schemeClr val="tx1"/>
                </a:solidFill>
                <a:effectLst/>
                <a:latin typeface="+mn-lt"/>
                <a:ea typeface="+mn-ea"/>
                <a:cs typeface="+mn-cs"/>
              </a:rPr>
              <a:t>your </a:t>
            </a:r>
            <a:r>
              <a:rPr lang="en-US" sz="1200" kern="1200">
                <a:solidFill>
                  <a:schemeClr val="tx1"/>
                </a:solidFill>
                <a:effectLst/>
                <a:latin typeface="+mn-lt"/>
                <a:ea typeface="+mn-ea"/>
                <a:cs typeface="+mn-cs"/>
              </a:rPr>
              <a:t>convenience.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73592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9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an architectural standpoint,</a:t>
            </a:r>
            <a:r>
              <a:rPr lang="en-US" baseline="0" dirty="0"/>
              <a:t> it is important to understand that the Power BI service has been built on top of Microsoft ’s cloud computing platform known as Microsoft Azure. Microsoft Azure provides the Power BI platform with an underling infrastructure for building, deploying, and managing applications and services through a global network of Microsoft-managed datacenters. </a:t>
            </a:r>
          </a:p>
          <a:p>
            <a:endParaRPr lang="en-US" baseline="0" dirty="0"/>
          </a:p>
          <a:p>
            <a:r>
              <a:rPr lang="en-US" dirty="0"/>
              <a:t>Microsoft Azure provides custom solutions with the potential to scale as needed on demand. Microsoft Azure also provides the Power BI service with coverage</a:t>
            </a:r>
            <a:r>
              <a:rPr lang="en-US" baseline="0" dirty="0"/>
              <a:t> around the globe.</a:t>
            </a:r>
          </a:p>
          <a:p>
            <a:endParaRPr lang="en-US" baseline="0" dirty="0"/>
          </a:p>
          <a:p>
            <a:r>
              <a:rPr lang="en-US" baseline="0" dirty="0"/>
              <a:t>A few more facts about Azure…</a:t>
            </a:r>
          </a:p>
          <a:p>
            <a:pPr marL="171450" indent="-171450">
              <a:buFont typeface="Arial" panose="020B0604020202020204" pitchFamily="34" charset="0"/>
              <a:buChar char="•"/>
            </a:pPr>
            <a:r>
              <a:rPr lang="en-US" baseline="0" dirty="0"/>
              <a:t>100+ Data Centers</a:t>
            </a:r>
          </a:p>
          <a:p>
            <a:pPr marL="171450" indent="-171450">
              <a:buFont typeface="Arial" panose="020B0604020202020204" pitchFamily="34" charset="0"/>
              <a:buChar char="•"/>
            </a:pPr>
            <a:r>
              <a:rPr lang="en-US" baseline="0" dirty="0"/>
              <a:t>One of three networks in world with respect to coverage and speed of connection</a:t>
            </a:r>
          </a:p>
          <a:p>
            <a:pPr marL="171450" indent="-171450">
              <a:buFont typeface="Arial" panose="020B0604020202020204" pitchFamily="34" charset="0"/>
              <a:buChar char="•"/>
            </a:pPr>
            <a:r>
              <a:rPr lang="en-US" baseline="0" dirty="0"/>
              <a:t>Twice as many covered regions as AWS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Six as many covered regions as Google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G series provides largest VM available in market – 32 cores, 448GB RAM, SSD</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6625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38494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The Power BI platform offers licenses for two different types of subscriptions. The standard Power BI license is free.</a:t>
            </a:r>
            <a:r>
              <a:rPr lang="en-US" sz="2400" baseline="0" dirty="0"/>
              <a:t> The Power BI </a:t>
            </a:r>
            <a:r>
              <a:rPr lang="en-US" sz="2000" dirty="0"/>
              <a:t>Pro license is currently priced at $10 per month. However,</a:t>
            </a:r>
            <a:r>
              <a:rPr lang="en-US" sz="2000" baseline="0" dirty="0"/>
              <a:t> the </a:t>
            </a:r>
            <a:r>
              <a:rPr lang="en-US" sz="2400" baseline="0" dirty="0"/>
              <a:t>Power BI </a:t>
            </a:r>
            <a:r>
              <a:rPr lang="en-US" sz="2000" dirty="0"/>
              <a:t>Pro license is included for free for users that have an Office 365 E5 license. Note that the Power BI licensing scheme does not differentiate</a:t>
            </a:r>
            <a:r>
              <a:rPr lang="en-US" sz="2000" baseline="0" dirty="0"/>
              <a:t> between users who are solution author and users who are just consumers.</a:t>
            </a:r>
            <a:endParaRPr lang="en-US" sz="2000" dirty="0"/>
          </a:p>
          <a:p>
            <a:endParaRPr lang="en-US" sz="2000" dirty="0"/>
          </a:p>
          <a:p>
            <a:r>
              <a:rPr lang="en-US" sz="2000" dirty="0"/>
              <a:t>Many companies will ask the question, “do all our users</a:t>
            </a:r>
            <a:r>
              <a:rPr lang="en-US" sz="2000" baseline="0" dirty="0"/>
              <a:t> need a Power BI Pro license?” The answer to this question will often be “yes”. That’s because the Power BI Pro license is required for team-based development, staged deployment as well as the use of Power BI gateways and row-level security (RLS).</a:t>
            </a:r>
          </a:p>
          <a:p>
            <a:endParaRPr lang="en-US" sz="2000" baseline="0" dirty="0"/>
          </a:p>
          <a:p>
            <a:r>
              <a:rPr lang="en-US" sz="2000" baseline="0" dirty="0"/>
              <a:t>While companies will often be required to purchase a Power BI Pro license for each user, the overall pricing scheme for the Power BI platform is very competitive when compared to the Power BI platform’s main competition which is Tableau. Tableau has a much higher per user cost than a Power BI. For example, Tableau costs about $500 per user per year when using Tableau Online and about $1000 per user per year when using Tableau server. Tableau charges an additional premium of between $1000-$2000 per year for users who are required to author content. By comparison, Power BI has one standard licensing fee of $120 per year regardless of whether the user is an author or just a consumer. While Tableau is seen by many as the current industry leader in the self-service BI space, using Tableau in a large organization can often cost 5 times the price of using the Power BI platform to reach the same goals.</a:t>
            </a:r>
            <a:endParaRPr lang="en-US" sz="2000" dirty="0"/>
          </a:p>
        </p:txBody>
      </p:sp>
    </p:spTree>
    <p:extLst>
      <p:ext uri="{BB962C8B-B14F-4D97-AF65-F5344CB8AC3E}">
        <p14:creationId xmlns:p14="http://schemas.microsoft.com/office/powerpoint/2010/main" val="130494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is a platform</a:t>
            </a:r>
            <a:r>
              <a:rPr lang="en-US" baseline="0" dirty="0"/>
              <a:t> that can be used to perform ad-hoc data analytics and reporting. It is also a platform that </a:t>
            </a:r>
            <a:r>
              <a:rPr lang="en-US" dirty="0"/>
              <a:t>caters to BI solution authors and the consumers of those BI solutions.</a:t>
            </a:r>
          </a:p>
          <a:p>
            <a:pPr lvl="0"/>
            <a:endParaRPr lang="en-US" dirty="0"/>
          </a:p>
          <a:p>
            <a:pPr lvl="0"/>
            <a:r>
              <a:rPr lang="en-US" dirty="0"/>
              <a:t>BI solution authors can choose between authoring tools including the browser, Power BI Desktop and Microsoft Excel. Microsoft positions Power BI Desktop as the premiere tool for authoring BI solutions due to its powerful</a:t>
            </a:r>
            <a:r>
              <a:rPr lang="en-US" baseline="0" dirty="0"/>
              <a:t> features of Power Query and Power Pivot. Note that it is also possible for application developers to automate the creation of a BI solution in the Power BI service using the Power BI REST API.</a:t>
            </a:r>
            <a:endParaRPr lang="en-US" dirty="0"/>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powerful aspect of the BI platform is that BI solutions consumers can use wide range of devices to access dashboard and reports in the Power BI service. Dashboards and reports are</a:t>
            </a:r>
            <a:r>
              <a:rPr lang="en-US" baseline="0" dirty="0"/>
              <a:t> fully accessible across recent versions of the industry's most popular browsers including Internet Explorer, Edge, Chrome, </a:t>
            </a:r>
            <a:r>
              <a:rPr lang="en-US" baseline="0" dirty="0" err="1"/>
              <a:t>FireFox</a:t>
            </a:r>
            <a:r>
              <a:rPr lang="en-US" baseline="0" dirty="0"/>
              <a:t>, Opera and Safari. The Power BI platform also provides a Power BI consumer app on devices including iPhones, iPad, Android, Windows surface and Windows 10 phone. It is also possible for application developers to embed Reports and Dashboard tiles from Power BI into external applications and websites.</a:t>
            </a:r>
            <a:endParaRPr lang="en-US" dirty="0"/>
          </a:p>
        </p:txBody>
      </p:sp>
    </p:spTree>
    <p:extLst>
      <p:ext uri="{BB962C8B-B14F-4D97-AF65-F5344CB8AC3E}">
        <p14:creationId xmlns:p14="http://schemas.microsoft.com/office/powerpoint/2010/main" val="97928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135501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4063180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CriticalPathTraining/PBD36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Developer Introduction to Power BI</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1295400" y="2971800"/>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173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71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298756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221358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2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216224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Dashboards</a:t>
            </a:r>
          </a:p>
        </p:txBody>
      </p:sp>
      <p:sp>
        <p:nvSpPr>
          <p:cNvPr id="3" name="Content Placeholder 2"/>
          <p:cNvSpPr>
            <a:spLocks noGrp="1"/>
          </p:cNvSpPr>
          <p:nvPr>
            <p:ph idx="1"/>
          </p:nvPr>
        </p:nvSpPr>
        <p:spPr/>
        <p:txBody>
          <a:bodyPr/>
          <a:lstStyle/>
          <a:p>
            <a:r>
              <a:rPr lang="en-US" dirty="0"/>
              <a:t>Dashboards contain tiles</a:t>
            </a:r>
          </a:p>
          <a:p>
            <a:pPr lvl="1"/>
            <a:r>
              <a:rPr lang="en-US" dirty="0"/>
              <a:t>Tiles created from visuals on report pages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60871" y="2515792"/>
            <a:ext cx="1640659" cy="157575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515792"/>
            <a:ext cx="3200400" cy="1575750"/>
          </a:xfrm>
          <a:prstGeom prst="rect">
            <a:avLst/>
          </a:prstGeom>
          <a:noFill/>
          <a:ln>
            <a:solidFill>
              <a:schemeClr val="bg1">
                <a:lumMod val="50000"/>
              </a:schemeClr>
            </a:solidFill>
          </a:ln>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000" y="4355029"/>
            <a:ext cx="4788217" cy="2362200"/>
          </a:xfrm>
          <a:prstGeom prst="rect">
            <a:avLst/>
          </a:prstGeom>
          <a:noFill/>
          <a:ln>
            <a:solidFill>
              <a:schemeClr val="bg1">
                <a:lumMod val="75000"/>
              </a:schemeClr>
            </a:solidFill>
          </a:ln>
        </p:spPr>
      </p:pic>
      <p:sp>
        <p:nvSpPr>
          <p:cNvPr id="7" name="Oval 6"/>
          <p:cNvSpPr/>
          <p:nvPr/>
        </p:nvSpPr>
        <p:spPr>
          <a:xfrm>
            <a:off x="1858706" y="2379687"/>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8" name="Oval 7"/>
          <p:cNvSpPr/>
          <p:nvPr/>
        </p:nvSpPr>
        <p:spPr>
          <a:xfrm>
            <a:off x="4754306" y="2532945"/>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9" name="Oval 8"/>
          <p:cNvSpPr/>
          <p:nvPr/>
        </p:nvSpPr>
        <p:spPr>
          <a:xfrm>
            <a:off x="6519041" y="5029200"/>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394133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Datasets, Reports and Dashboards</a:t>
            </a:r>
          </a:p>
        </p:txBody>
      </p:sp>
    </p:spTree>
    <p:extLst>
      <p:ext uri="{BB962C8B-B14F-4D97-AF65-F5344CB8AC3E}">
        <p14:creationId xmlns:p14="http://schemas.microsoft.com/office/powerpoint/2010/main" val="317274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Ø"/>
            </a:pPr>
            <a:r>
              <a:rPr lang="en-US" dirty="0"/>
              <a:t>Creating PBIX Projects with Power BI Desktop</a:t>
            </a:r>
          </a:p>
          <a:p>
            <a:r>
              <a:rPr lang="en-US" dirty="0"/>
              <a:t>Developer Opportunities in Power BI</a:t>
            </a:r>
          </a:p>
          <a:p>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309122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99268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dirty="0"/>
              <a:t>Introduction to Power BI</a:t>
            </a:r>
          </a:p>
          <a:p>
            <a:r>
              <a:rPr lang="en-US" dirty="0"/>
              <a:t>Creating PBIX Projects with Power BI Desktop</a:t>
            </a:r>
          </a:p>
          <a:p>
            <a:r>
              <a:rPr lang="en-US" dirty="0"/>
              <a:t>Developer Opportunities in Power BI</a:t>
            </a:r>
          </a:p>
          <a:p>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401697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429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2292192" y="4114332"/>
            <a:ext cx="609600" cy="2343150"/>
          </a:xfrm>
          <a:prstGeom prst="rect">
            <a:avLst/>
          </a:prstGeom>
        </p:spPr>
      </p:pic>
      <p:sp>
        <p:nvSpPr>
          <p:cNvPr id="5" name="Right Arrow 4"/>
          <p:cNvSpPr/>
          <p:nvPr/>
        </p:nvSpPr>
        <p:spPr>
          <a:xfrm>
            <a:off x="539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525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539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4149327" y="4478914"/>
            <a:ext cx="4499373" cy="947236"/>
          </a:xfrm>
          <a:prstGeom prst="rect">
            <a:avLst/>
          </a:prstGeom>
          <a:ln>
            <a:solidFill>
              <a:schemeClr val="tx1">
                <a:lumMod val="50000"/>
                <a:lumOff val="50000"/>
              </a:schemeClr>
            </a:solidFill>
          </a:ln>
        </p:spPr>
      </p:pic>
      <p:sp>
        <p:nvSpPr>
          <p:cNvPr id="11" name="Rounded Rectangle 10"/>
          <p:cNvSpPr/>
          <p:nvPr/>
        </p:nvSpPr>
        <p:spPr>
          <a:xfrm>
            <a:off x="5294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8602"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107372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Up and Running </a:t>
            </a:r>
            <a:br>
              <a:rPr lang="en-US" dirty="0"/>
            </a:br>
            <a:r>
              <a:rPr lang="en-US" dirty="0"/>
              <a:t>with Power BI Desktop</a:t>
            </a:r>
          </a:p>
        </p:txBody>
      </p:sp>
    </p:spTree>
    <p:extLst>
      <p:ext uri="{BB962C8B-B14F-4D97-AF65-F5344CB8AC3E}">
        <p14:creationId xmlns:p14="http://schemas.microsoft.com/office/powerpoint/2010/main" val="224709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Ø"/>
            </a:pPr>
            <a:r>
              <a:rPr lang="en-US" dirty="0"/>
              <a:t>Developer Opportunities in Power BI</a:t>
            </a:r>
          </a:p>
          <a:p>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2715530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Developing Custom Visuals</a:t>
            </a:r>
          </a:p>
          <a:p>
            <a:pPr marL="514350" indent="-514350">
              <a:buFont typeface="+mj-lt"/>
              <a:buAutoNum type="arabicPeriod"/>
            </a:pPr>
            <a:r>
              <a:rPr lang="en-US" dirty="0"/>
              <a:t>Writing and Integrating Code Written in R</a:t>
            </a:r>
          </a:p>
          <a:p>
            <a:pPr marL="514350" indent="-514350">
              <a:buFont typeface="+mj-lt"/>
              <a:buAutoNum type="arabicPeriod"/>
            </a:pPr>
            <a:r>
              <a:rPr lang="en-US" dirty="0"/>
              <a:t>Programming the Power BI REST API</a:t>
            </a:r>
          </a:p>
          <a:p>
            <a:pPr marL="514350" indent="-514350">
              <a:buFont typeface="+mj-lt"/>
              <a:buAutoNum type="arabicPeriod"/>
            </a:pPr>
            <a:r>
              <a:rPr lang="en-US" dirty="0"/>
              <a:t>Embedding Power BI Reports in Websites</a:t>
            </a:r>
          </a:p>
          <a:p>
            <a:pPr marL="514350" indent="-514350">
              <a:buFont typeface="+mj-lt"/>
              <a:buAutoNum type="arabicPeriod"/>
            </a:pPr>
            <a:r>
              <a:rPr lang="en-US" dirty="0"/>
              <a:t>Developing Solutions using Power BI Embedded</a:t>
            </a:r>
          </a:p>
        </p:txBody>
      </p:sp>
    </p:spTree>
    <p:extLst>
      <p:ext uri="{BB962C8B-B14F-4D97-AF65-F5344CB8AC3E}">
        <p14:creationId xmlns:p14="http://schemas.microsoft.com/office/powerpoint/2010/main" val="3928941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lstStyle/>
          <a:p>
            <a:r>
              <a:rPr lang="en-US" dirty="0"/>
              <a:t>What is involved?</a:t>
            </a:r>
          </a:p>
          <a:p>
            <a:pPr lvl="1"/>
            <a:r>
              <a:rPr lang="en-US" dirty="0"/>
              <a:t>Learning to program in </a:t>
            </a:r>
            <a:r>
              <a:rPr lang="en-US" dirty="0" err="1"/>
              <a:t>TypeScript</a:t>
            </a:r>
            <a:r>
              <a:rPr lang="en-US" dirty="0"/>
              <a:t> instead of JavaScript</a:t>
            </a:r>
          </a:p>
          <a:p>
            <a:pPr lvl="1"/>
            <a:r>
              <a:rPr lang="en-US" dirty="0"/>
              <a:t>Learning to use graphics libraries such as D3.js</a:t>
            </a:r>
          </a:p>
          <a:p>
            <a:pPr lvl="1"/>
            <a:r>
              <a:rPr lang="en-US" dirty="0"/>
              <a:t>Getting up to speed on the cross-platform toolchain</a:t>
            </a:r>
          </a:p>
          <a:p>
            <a:pPr lvl="1"/>
            <a:r>
              <a:rPr lang="en-US" dirty="0"/>
              <a:t>Creating and debugging custom visuals using Node.js</a:t>
            </a:r>
          </a:p>
          <a:p>
            <a:pPr lvl="1"/>
            <a:r>
              <a:rPr lang="en-US" dirty="0"/>
              <a:t>Packaging custom visuals for distribution</a:t>
            </a:r>
          </a:p>
        </p:txBody>
      </p:sp>
    </p:spTree>
    <p:extLst>
      <p:ext uri="{BB962C8B-B14F-4D97-AF65-F5344CB8AC3E}">
        <p14:creationId xmlns:p14="http://schemas.microsoft.com/office/powerpoint/2010/main" val="158960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What is R?</a:t>
            </a:r>
          </a:p>
        </p:txBody>
      </p:sp>
      <p:sp>
        <p:nvSpPr>
          <p:cNvPr id="3" name="Content Placeholder 2"/>
          <p:cNvSpPr>
            <a:spLocks noGrp="1"/>
          </p:cNvSpPr>
          <p:nvPr>
            <p:ph idx="1"/>
          </p:nvPr>
        </p:nvSpPr>
        <p:spPr/>
        <p:txBody>
          <a:bodyPr>
            <a:normAutofit/>
          </a:bodyPr>
          <a:lstStyle/>
          <a:p>
            <a:r>
              <a:rPr lang="en-US" dirty="0"/>
              <a:t>What is R?</a:t>
            </a:r>
          </a:p>
          <a:p>
            <a:pPr lvl="1"/>
            <a:r>
              <a:rPr lang="en-US" dirty="0"/>
              <a:t>Platform for statistics, data analysis and visualization</a:t>
            </a:r>
          </a:p>
          <a:p>
            <a:pPr lvl="1"/>
            <a:r>
              <a:rPr lang="en-US" dirty="0"/>
              <a:t>Free, cross-platform, open source software</a:t>
            </a:r>
          </a:p>
          <a:p>
            <a:pPr lvl="1"/>
            <a:r>
              <a:rPr lang="en-US" dirty="0"/>
              <a:t>Programming language + Runtime layer + Libraries</a:t>
            </a:r>
          </a:p>
          <a:p>
            <a:pPr lvl="1"/>
            <a:r>
              <a:rPr lang="en-US" dirty="0"/>
              <a:t>R code distributed and versioned using packages</a:t>
            </a:r>
          </a:p>
          <a:p>
            <a:pPr lvl="1"/>
            <a:r>
              <a:rPr lang="en-US" dirty="0"/>
              <a:t>Flourishing ecosystem of R package authors</a:t>
            </a:r>
          </a:p>
          <a:p>
            <a:pPr lvl="1"/>
            <a:endParaRPr lang="en-US" dirty="0"/>
          </a:p>
          <a:p>
            <a:r>
              <a:rPr lang="en-US" dirty="0"/>
              <a:t>Why do you need it?</a:t>
            </a:r>
          </a:p>
          <a:p>
            <a:pPr lvl="1"/>
            <a:r>
              <a:rPr lang="en-US" dirty="0"/>
              <a:t>Analyzing data and generating statistics</a:t>
            </a:r>
          </a:p>
          <a:p>
            <a:pPr lvl="1"/>
            <a:r>
              <a:rPr lang="en-US" dirty="0"/>
              <a:t>Creating rich graphs and charts</a:t>
            </a:r>
          </a:p>
          <a:p>
            <a:pPr lvl="1"/>
            <a:r>
              <a:rPr lang="en-US" dirty="0"/>
              <a:t>Fitting statistical models for predictive analysis</a:t>
            </a:r>
          </a:p>
        </p:txBody>
      </p:sp>
    </p:spTree>
    <p:extLst>
      <p:ext uri="{BB962C8B-B14F-4D97-AF65-F5344CB8AC3E}">
        <p14:creationId xmlns:p14="http://schemas.microsoft.com/office/powerpoint/2010/main" val="13291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and Testing R Code in Scripts</a:t>
            </a:r>
          </a:p>
        </p:txBody>
      </p:sp>
      <p:pic>
        <p:nvPicPr>
          <p:cNvPr id="3" name="Picture 2"/>
          <p:cNvPicPr>
            <a:picLocks noChangeAspect="1"/>
          </p:cNvPicPr>
          <p:nvPr/>
        </p:nvPicPr>
        <p:blipFill>
          <a:blip r:embed="rId2"/>
          <a:stretch>
            <a:fillRect/>
          </a:stretch>
        </p:blipFill>
        <p:spPr>
          <a:xfrm>
            <a:off x="928687" y="1104900"/>
            <a:ext cx="7058025" cy="5524500"/>
          </a:xfrm>
          <a:prstGeom prst="rect">
            <a:avLst/>
          </a:prstGeom>
          <a:ln>
            <a:solidFill>
              <a:schemeClr val="tx1"/>
            </a:solidFill>
          </a:ln>
        </p:spPr>
      </p:pic>
    </p:spTree>
    <p:extLst>
      <p:ext uri="{BB962C8B-B14F-4D97-AF65-F5344CB8AC3E}">
        <p14:creationId xmlns:p14="http://schemas.microsoft.com/office/powerpoint/2010/main" val="38726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You Use R Code in PBIDT?</a:t>
            </a:r>
          </a:p>
        </p:txBody>
      </p:sp>
      <p:sp>
        <p:nvSpPr>
          <p:cNvPr id="3" name="Content Placeholder 2"/>
          <p:cNvSpPr>
            <a:spLocks noGrp="1"/>
          </p:cNvSpPr>
          <p:nvPr>
            <p:ph idx="1"/>
          </p:nvPr>
        </p:nvSpPr>
        <p:spPr/>
        <p:txBody>
          <a:bodyPr/>
          <a:lstStyle/>
          <a:p>
            <a:r>
              <a:rPr lang="en-US" dirty="0"/>
              <a:t>As a data source to a query</a:t>
            </a:r>
          </a:p>
          <a:p>
            <a:pPr lvl="1"/>
            <a:r>
              <a:rPr lang="en-US" dirty="0"/>
              <a:t>You can use R code to import and reshape data</a:t>
            </a:r>
          </a:p>
          <a:p>
            <a:pPr lvl="1"/>
            <a:endParaRPr lang="en-US" dirty="0"/>
          </a:p>
          <a:p>
            <a:r>
              <a:rPr lang="en-US" dirty="0"/>
              <a:t>Within a Query Applied Step</a:t>
            </a:r>
          </a:p>
          <a:p>
            <a:pPr lvl="1"/>
            <a:r>
              <a:rPr lang="en-US" dirty="0"/>
              <a:t>You can use R code to add transforms to a query</a:t>
            </a:r>
          </a:p>
          <a:p>
            <a:pPr lvl="1"/>
            <a:endParaRPr lang="en-US" dirty="0"/>
          </a:p>
          <a:p>
            <a:r>
              <a:rPr lang="en-US" dirty="0"/>
              <a:t>Inside an R Visual in a Power BI Report</a:t>
            </a:r>
          </a:p>
          <a:p>
            <a:pPr lvl="1"/>
            <a:r>
              <a:rPr lang="en-US" dirty="0"/>
              <a:t>You can use R code to creates charts from your data</a:t>
            </a:r>
          </a:p>
          <a:p>
            <a:pPr lvl="1"/>
            <a:endParaRPr lang="en-US" dirty="0"/>
          </a:p>
          <a:p>
            <a:endParaRPr lang="en-US" dirty="0"/>
          </a:p>
        </p:txBody>
      </p:sp>
    </p:spTree>
    <p:extLst>
      <p:ext uri="{BB962C8B-B14F-4D97-AF65-F5344CB8AC3E}">
        <p14:creationId xmlns:p14="http://schemas.microsoft.com/office/powerpoint/2010/main" val="93903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p:txBody>
      </p:sp>
    </p:spTree>
    <p:extLst>
      <p:ext uri="{BB962C8B-B14F-4D97-AF65-F5344CB8AC3E}">
        <p14:creationId xmlns:p14="http://schemas.microsoft.com/office/powerpoint/2010/main" val="696900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the Power BI REST API</a:t>
            </a:r>
          </a:p>
        </p:txBody>
      </p:sp>
      <p:sp>
        <p:nvSpPr>
          <p:cNvPr id="3" name="Content Placeholder 2"/>
          <p:cNvSpPr>
            <a:spLocks noGrp="1"/>
          </p:cNvSpPr>
          <p:nvPr>
            <p:ph idx="1"/>
          </p:nvPr>
        </p:nvSpPr>
        <p:spPr/>
        <p:txBody>
          <a:bodyPr/>
          <a:lstStyle/>
          <a:p>
            <a:r>
              <a:rPr lang="en-US" dirty="0"/>
              <a:t>Used to develop web and desktop applications</a:t>
            </a:r>
          </a:p>
          <a:p>
            <a:pPr lvl="1"/>
            <a:r>
              <a:rPr lang="en-US" dirty="0"/>
              <a:t>Requires registering app with Azure Active Directory </a:t>
            </a:r>
          </a:p>
          <a:p>
            <a:pPr lvl="1"/>
            <a:endParaRPr lang="en-US" dirty="0"/>
          </a:p>
          <a:p>
            <a:r>
              <a:rPr lang="en-US" dirty="0"/>
              <a:t>What can you do with the Power BI REST API?</a:t>
            </a:r>
          </a:p>
          <a:p>
            <a:pPr lvl="1"/>
            <a:r>
              <a:rPr lang="en-US" dirty="0"/>
              <a:t>Upload PBIX files and configure data sources</a:t>
            </a:r>
          </a:p>
          <a:p>
            <a:pPr lvl="1"/>
            <a:r>
              <a:rPr lang="en-US" dirty="0"/>
              <a:t>Embed PBI reports and dashboard tiles into web apps</a:t>
            </a:r>
          </a:p>
          <a:p>
            <a:pPr lvl="1"/>
            <a:r>
              <a:rPr lang="en-US" dirty="0"/>
              <a:t>Create streaming dataset for real-time dashboards</a:t>
            </a:r>
          </a:p>
          <a:p>
            <a:pPr lvl="1"/>
            <a:endParaRPr lang="en-US" dirty="0"/>
          </a:p>
        </p:txBody>
      </p:sp>
    </p:spTree>
    <p:extLst>
      <p:ext uri="{BB962C8B-B14F-4D97-AF65-F5344CB8AC3E}">
        <p14:creationId xmlns:p14="http://schemas.microsoft.com/office/powerpoint/2010/main" val="3536205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Ø"/>
            </a:pPr>
            <a:r>
              <a:rPr lang="en-US" dirty="0"/>
              <a:t>Developing for Power BI Embedded</a:t>
            </a:r>
          </a:p>
          <a:p>
            <a:r>
              <a:rPr lang="en-US" dirty="0"/>
              <a:t>Creating a Power BI Development Environment</a:t>
            </a:r>
          </a:p>
        </p:txBody>
      </p:sp>
    </p:spTree>
    <p:extLst>
      <p:ext uri="{BB962C8B-B14F-4D97-AF65-F5344CB8AC3E}">
        <p14:creationId xmlns:p14="http://schemas.microsoft.com/office/powerpoint/2010/main" val="1577200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 BI Embedded?</a:t>
            </a:r>
          </a:p>
        </p:txBody>
      </p:sp>
      <p:sp>
        <p:nvSpPr>
          <p:cNvPr id="3" name="Content Placeholder 2"/>
          <p:cNvSpPr>
            <a:spLocks noGrp="1"/>
          </p:cNvSpPr>
          <p:nvPr>
            <p:ph idx="1"/>
          </p:nvPr>
        </p:nvSpPr>
        <p:spPr/>
        <p:txBody>
          <a:bodyPr/>
          <a:lstStyle/>
          <a:p>
            <a:r>
              <a:rPr lang="en-US" dirty="0"/>
              <a:t>Power BI Embedded is an Azure Service</a:t>
            </a:r>
          </a:p>
          <a:p>
            <a:pPr lvl="1"/>
            <a:r>
              <a:rPr lang="en-US" dirty="0"/>
              <a:t>PBI Embedded service can be provisioned on-demand</a:t>
            </a:r>
          </a:p>
          <a:p>
            <a:pPr lvl="1"/>
            <a:r>
              <a:rPr lang="en-US" dirty="0"/>
              <a:t>Service provisioned in terms of workspace collections</a:t>
            </a:r>
          </a:p>
          <a:p>
            <a:pPr lvl="1"/>
            <a:r>
              <a:rPr lang="en-US" dirty="0"/>
              <a:t>PBI Embedded service requires an Azure subscription</a:t>
            </a:r>
          </a:p>
          <a:p>
            <a:pPr lvl="1"/>
            <a:endParaRPr lang="en-US" dirty="0"/>
          </a:p>
          <a:p>
            <a:r>
              <a:rPr lang="en-US" dirty="0"/>
              <a:t>What is the core value of Power BI Embedded?</a:t>
            </a:r>
          </a:p>
          <a:p>
            <a:pPr lvl="1"/>
            <a:r>
              <a:rPr lang="en-US" dirty="0"/>
              <a:t>It eliminates need for Power BI license for each user</a:t>
            </a:r>
          </a:p>
          <a:p>
            <a:pPr lvl="1"/>
            <a:r>
              <a:rPr lang="en-US" dirty="0"/>
              <a:t>It eliminates need for Office 365 account for each user</a:t>
            </a:r>
          </a:p>
          <a:p>
            <a:pPr lvl="1"/>
            <a:r>
              <a:rPr lang="en-US" dirty="0"/>
              <a:t>It decouples user security from app security</a:t>
            </a:r>
          </a:p>
          <a:p>
            <a:pPr lvl="1"/>
            <a:r>
              <a:rPr lang="en-US" dirty="0"/>
              <a:t>It opens up PBI platform to commercial applications</a:t>
            </a:r>
          </a:p>
        </p:txBody>
      </p:sp>
    </p:spTree>
    <p:extLst>
      <p:ext uri="{BB962C8B-B14F-4D97-AF65-F5344CB8AC3E}">
        <p14:creationId xmlns:p14="http://schemas.microsoft.com/office/powerpoint/2010/main" val="266001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PowerBI.com versus Power BI Embedded</a:t>
            </a:r>
          </a:p>
        </p:txBody>
      </p:sp>
      <p:sp>
        <p:nvSpPr>
          <p:cNvPr id="5" name="Rectangle 4"/>
          <p:cNvSpPr/>
          <p:nvPr/>
        </p:nvSpPr>
        <p:spPr>
          <a:xfrm>
            <a:off x="304800" y="1295400"/>
            <a:ext cx="4191000" cy="3581400"/>
          </a:xfrm>
          <a:prstGeom prst="rect">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PowerBI.com</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a:t>
            </a:r>
            <a:r>
              <a:rPr lang="en-US" sz="1600" b="1" dirty="0">
                <a:solidFill>
                  <a:srgbClr val="002060"/>
                </a:solidFill>
              </a:rPr>
              <a:t>https://app.powerbi.com</a:t>
            </a:r>
          </a:p>
          <a:p>
            <a:pPr marL="285750" indent="-285750">
              <a:lnSpc>
                <a:spcPct val="200000"/>
              </a:lnSpc>
              <a:buFont typeface="Arial" panose="020B0604020202020204" pitchFamily="34" charset="0"/>
              <a:buChar char="•"/>
            </a:pPr>
            <a:r>
              <a:rPr lang="en-US" sz="1600" b="1" dirty="0">
                <a:solidFill>
                  <a:schemeClr val="tx1"/>
                </a:solidFill>
              </a:rPr>
              <a:t>Requires Office 365 accounts</a:t>
            </a:r>
          </a:p>
          <a:p>
            <a:pPr marL="285750" indent="-285750">
              <a:lnSpc>
                <a:spcPct val="200000"/>
              </a:lnSpc>
              <a:buFont typeface="Arial" panose="020B0604020202020204" pitchFamily="34" charset="0"/>
              <a:buChar char="•"/>
            </a:pPr>
            <a:r>
              <a:rPr lang="en-US" sz="1600" b="1" dirty="0">
                <a:solidFill>
                  <a:schemeClr val="tx1"/>
                </a:solidFill>
              </a:rPr>
              <a:t>Requires Power BI License</a:t>
            </a:r>
          </a:p>
          <a:p>
            <a:pPr marL="285750" indent="-285750">
              <a:lnSpc>
                <a:spcPct val="200000"/>
              </a:lnSpc>
              <a:buFont typeface="Arial" panose="020B0604020202020204" pitchFamily="34" charset="0"/>
              <a:buChar char="•"/>
            </a:pPr>
            <a:r>
              <a:rPr lang="en-US" sz="1600" b="1" dirty="0">
                <a:solidFill>
                  <a:schemeClr val="tx1"/>
                </a:solidFill>
              </a:rPr>
              <a:t>Custom development not required</a:t>
            </a:r>
          </a:p>
          <a:p>
            <a:pPr marL="285750" indent="-285750">
              <a:lnSpc>
                <a:spcPct val="200000"/>
              </a:lnSpc>
              <a:buFont typeface="Arial" panose="020B0604020202020204" pitchFamily="34" charset="0"/>
              <a:buChar char="•"/>
            </a:pPr>
            <a:r>
              <a:rPr lang="en-US" sz="1600" b="1" dirty="0">
                <a:solidFill>
                  <a:schemeClr val="tx1"/>
                </a:solidFill>
              </a:rPr>
              <a:t>Azure subscription not required</a:t>
            </a:r>
          </a:p>
          <a:p>
            <a:pPr algn="ctr"/>
            <a:endParaRPr lang="en-US" sz="1600" dirty="0">
              <a:solidFill>
                <a:schemeClr val="tx1"/>
              </a:solidFill>
            </a:endParaRPr>
          </a:p>
        </p:txBody>
      </p:sp>
      <p:sp>
        <p:nvSpPr>
          <p:cNvPr id="6" name="Rectangle 5"/>
          <p:cNvSpPr/>
          <p:nvPr/>
        </p:nvSpPr>
        <p:spPr>
          <a:xfrm>
            <a:off x="4724400" y="1295400"/>
            <a:ext cx="4191000" cy="358140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Power BI Embedded</a:t>
            </a:r>
          </a:p>
          <a:p>
            <a:pPr algn="ctr"/>
            <a:r>
              <a:rPr lang="en-US" sz="2000" dirty="0">
                <a:solidFill>
                  <a:schemeClr val="tx1"/>
                </a:solidFill>
              </a:rPr>
              <a:t>-----------------------</a:t>
            </a:r>
          </a:p>
          <a:p>
            <a:pPr marL="285750" indent="-285750">
              <a:lnSpc>
                <a:spcPct val="200000"/>
              </a:lnSpc>
              <a:buFont typeface="Arial" panose="020B0604020202020204" pitchFamily="34" charset="0"/>
              <a:buChar char="•"/>
            </a:pPr>
            <a:r>
              <a:rPr lang="en-US" sz="1600" b="1" dirty="0">
                <a:solidFill>
                  <a:schemeClr val="tx1"/>
                </a:solidFill>
              </a:rPr>
              <a:t>Accessed via custom URL</a:t>
            </a:r>
          </a:p>
          <a:p>
            <a:pPr marL="285750" indent="-285750">
              <a:lnSpc>
                <a:spcPct val="200000"/>
              </a:lnSpc>
              <a:buFont typeface="Arial" panose="020B0604020202020204" pitchFamily="34" charset="0"/>
              <a:buChar char="•"/>
            </a:pPr>
            <a:r>
              <a:rPr lang="en-US" sz="1600" b="1" dirty="0">
                <a:solidFill>
                  <a:schemeClr val="tx1"/>
                </a:solidFill>
              </a:rPr>
              <a:t>No Office 365 accounts required</a:t>
            </a:r>
          </a:p>
          <a:p>
            <a:pPr marL="285750" indent="-285750">
              <a:lnSpc>
                <a:spcPct val="200000"/>
              </a:lnSpc>
              <a:buFont typeface="Arial" panose="020B0604020202020204" pitchFamily="34" charset="0"/>
              <a:buChar char="•"/>
            </a:pPr>
            <a:r>
              <a:rPr lang="en-US" sz="1600" b="1" dirty="0">
                <a:solidFill>
                  <a:schemeClr val="tx1"/>
                </a:solidFill>
              </a:rPr>
              <a:t>No Power BI user licenses required</a:t>
            </a:r>
          </a:p>
          <a:p>
            <a:pPr marL="285750" indent="-285750">
              <a:lnSpc>
                <a:spcPct val="200000"/>
              </a:lnSpc>
              <a:buFont typeface="Arial" panose="020B0604020202020204" pitchFamily="34" charset="0"/>
              <a:buChar char="•"/>
            </a:pPr>
            <a:r>
              <a:rPr lang="en-US" sz="1600" b="1" dirty="0">
                <a:solidFill>
                  <a:schemeClr val="tx1"/>
                </a:solidFill>
              </a:rPr>
              <a:t>Requires custom development</a:t>
            </a:r>
          </a:p>
          <a:p>
            <a:pPr marL="285750" indent="-285750">
              <a:lnSpc>
                <a:spcPct val="200000"/>
              </a:lnSpc>
              <a:buFont typeface="Arial" panose="020B0604020202020204" pitchFamily="34" charset="0"/>
              <a:buChar char="•"/>
            </a:pPr>
            <a:r>
              <a:rPr lang="en-US" sz="1600" b="1" dirty="0">
                <a:solidFill>
                  <a:schemeClr val="tx1"/>
                </a:solidFill>
              </a:rPr>
              <a:t>Requires Azure subscription</a:t>
            </a:r>
          </a:p>
          <a:p>
            <a:pPr algn="ctr"/>
            <a:endParaRPr lang="en-US" sz="1600" dirty="0">
              <a:solidFill>
                <a:schemeClr val="tx1"/>
              </a:solidFill>
            </a:endParaRPr>
          </a:p>
        </p:txBody>
      </p:sp>
    </p:spTree>
    <p:extLst>
      <p:ext uri="{BB962C8B-B14F-4D97-AF65-F5344CB8AC3E}">
        <p14:creationId xmlns:p14="http://schemas.microsoft.com/office/powerpoint/2010/main" val="297053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a:t>
            </a:r>
          </a:p>
        </p:txBody>
      </p:sp>
      <p:sp>
        <p:nvSpPr>
          <p:cNvPr id="3" name="Content Placeholder 2"/>
          <p:cNvSpPr>
            <a:spLocks noGrp="1"/>
          </p:cNvSpPr>
          <p:nvPr>
            <p:ph idx="1"/>
          </p:nvPr>
        </p:nvSpPr>
        <p:spPr/>
        <p:txBody>
          <a:bodyPr>
            <a:normAutofit fontScale="92500" lnSpcReduction="10000"/>
          </a:bodyPr>
          <a:lstStyle/>
          <a:p>
            <a:pPr marL="457200" indent="-457200">
              <a:lnSpc>
                <a:spcPct val="150000"/>
              </a:lnSpc>
              <a:buFont typeface="+mj-lt"/>
              <a:buAutoNum type="arabicPeriod"/>
            </a:pPr>
            <a:r>
              <a:rPr lang="en-US" sz="2400" dirty="0"/>
              <a:t>Create &gt; Design &gt; Test a PBIX project file on local PC</a:t>
            </a:r>
          </a:p>
          <a:p>
            <a:pPr lvl="1">
              <a:lnSpc>
                <a:spcPct val="150000"/>
              </a:lnSpc>
            </a:pPr>
            <a:r>
              <a:rPr lang="en-US" sz="2000" dirty="0"/>
              <a:t>Done using Power BI Desktop</a:t>
            </a:r>
          </a:p>
          <a:p>
            <a:pPr lvl="1">
              <a:lnSpc>
                <a:spcPct val="150000"/>
              </a:lnSpc>
            </a:pPr>
            <a:r>
              <a:rPr lang="en-US" sz="2000" dirty="0"/>
              <a:t>Note that Power BI Desktop only runs on Windows</a:t>
            </a:r>
          </a:p>
          <a:p>
            <a:pPr marL="457200" indent="-457200">
              <a:lnSpc>
                <a:spcPct val="150000"/>
              </a:lnSpc>
              <a:buFont typeface="+mj-lt"/>
              <a:buAutoNum type="arabicPeriod"/>
            </a:pPr>
            <a:r>
              <a:rPr lang="en-US" sz="2400" dirty="0"/>
              <a:t>Provision Azure resources for Power BI Embedded</a:t>
            </a:r>
          </a:p>
          <a:p>
            <a:pPr lvl="1">
              <a:lnSpc>
                <a:spcPct val="150000"/>
              </a:lnSpc>
            </a:pPr>
            <a:r>
              <a:rPr lang="en-US" sz="2000" dirty="0"/>
              <a:t>Create a Power BI workspace collection</a:t>
            </a:r>
          </a:p>
          <a:p>
            <a:pPr lvl="1">
              <a:lnSpc>
                <a:spcPct val="150000"/>
              </a:lnSpc>
            </a:pPr>
            <a:r>
              <a:rPr lang="en-US" sz="2000" dirty="0"/>
              <a:t>Create Power BI workspaces</a:t>
            </a:r>
          </a:p>
          <a:p>
            <a:pPr marL="457200" indent="-457200">
              <a:lnSpc>
                <a:spcPct val="150000"/>
              </a:lnSpc>
              <a:buFont typeface="+mj-lt"/>
              <a:buAutoNum type="arabicPeriod"/>
            </a:pPr>
            <a:r>
              <a:rPr lang="en-US" sz="2400" dirty="0"/>
              <a:t>Upload PBIX file to Power BI Embedded workspace</a:t>
            </a:r>
          </a:p>
          <a:p>
            <a:pPr lvl="1">
              <a:lnSpc>
                <a:spcPct val="150000"/>
              </a:lnSpc>
            </a:pPr>
            <a:r>
              <a:rPr lang="en-US" sz="2000" dirty="0"/>
              <a:t>Use PowerShell, Power BI CLI or Azure REST API</a:t>
            </a:r>
          </a:p>
          <a:p>
            <a:pPr marL="457200" indent="-457200">
              <a:lnSpc>
                <a:spcPct val="150000"/>
              </a:lnSpc>
              <a:buFont typeface="+mj-lt"/>
              <a:buAutoNum type="arabicPeriod"/>
            </a:pPr>
            <a:r>
              <a:rPr lang="en-US" sz="2400" dirty="0"/>
              <a:t>Develop Web App with Embedded Power BI Reports</a:t>
            </a:r>
          </a:p>
          <a:p>
            <a:pPr lvl="1">
              <a:lnSpc>
                <a:spcPct val="150000"/>
              </a:lnSpc>
            </a:pPr>
            <a:r>
              <a:rPr lang="en-US" sz="2000" dirty="0"/>
              <a:t>Most easily accomplished using ASP.NET MVC</a:t>
            </a:r>
          </a:p>
        </p:txBody>
      </p:sp>
    </p:spTree>
    <p:extLst>
      <p:ext uri="{BB962C8B-B14F-4D97-AF65-F5344CB8AC3E}">
        <p14:creationId xmlns:p14="http://schemas.microsoft.com/office/powerpoint/2010/main" val="357589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Developing for Power BI Embedded</a:t>
            </a:r>
          </a:p>
          <a:p>
            <a:pPr>
              <a:buFont typeface="Wingdings" panose="05000000000000000000" pitchFamily="2" charset="2"/>
              <a:buChar char="Ø"/>
            </a:pPr>
            <a:r>
              <a:rPr lang="en-US" dirty="0"/>
              <a:t>Creating a Power BI Development Environment</a:t>
            </a:r>
          </a:p>
        </p:txBody>
      </p:sp>
    </p:spTree>
    <p:extLst>
      <p:ext uri="{BB962C8B-B14F-4D97-AF65-F5344CB8AC3E}">
        <p14:creationId xmlns:p14="http://schemas.microsoft.com/office/powerpoint/2010/main" val="2964823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Power BI Dev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Your Office 365 Mailbox</a:t>
            </a:r>
          </a:p>
        </p:txBody>
      </p:sp>
      <p:sp>
        <p:nvSpPr>
          <p:cNvPr id="3" name="Content Placeholder 2"/>
          <p:cNvSpPr>
            <a:spLocks noGrp="1"/>
          </p:cNvSpPr>
          <p:nvPr>
            <p:ph idx="1"/>
          </p:nvPr>
        </p:nvSpPr>
        <p:spPr/>
        <p:txBody>
          <a:bodyPr/>
          <a:lstStyle/>
          <a:p>
            <a:r>
              <a:rPr lang="en-US" dirty="0"/>
              <a:t>Make sure you can access your Exchange Inbox</a:t>
            </a:r>
          </a:p>
          <a:p>
            <a:pPr lvl="1"/>
            <a:r>
              <a:rPr lang="en-US" dirty="0"/>
              <a:t>Accessible in browser using Outlook Web App (OWA)</a:t>
            </a:r>
          </a:p>
          <a:p>
            <a:pPr lvl="1"/>
            <a:r>
              <a:rPr lang="en-US" dirty="0"/>
              <a:t>View messages sent by Power BI service</a:t>
            </a:r>
          </a:p>
          <a:p>
            <a:pPr lvl="1"/>
            <a:r>
              <a:rPr lang="en-US" dirty="0"/>
              <a:t>View and interact with Office 365 groups</a:t>
            </a:r>
          </a:p>
        </p:txBody>
      </p:sp>
      <p:pic>
        <p:nvPicPr>
          <p:cNvPr id="5" name="Picture 4"/>
          <p:cNvPicPr>
            <a:picLocks noChangeAspect="1"/>
          </p:cNvPicPr>
          <p:nvPr/>
        </p:nvPicPr>
        <p:blipFill>
          <a:blip r:embed="rId3"/>
          <a:stretch>
            <a:fillRect/>
          </a:stretch>
        </p:blipFill>
        <p:spPr>
          <a:xfrm>
            <a:off x="1143000" y="3362365"/>
            <a:ext cx="2477814" cy="128583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1203434" y="4825095"/>
            <a:ext cx="6508531" cy="1863129"/>
          </a:xfrm>
          <a:prstGeom prst="rect">
            <a:avLst/>
          </a:prstGeom>
          <a:ln>
            <a:solidFill>
              <a:schemeClr val="tx1"/>
            </a:solidFill>
          </a:ln>
        </p:spPr>
      </p:pic>
    </p:spTree>
    <p:extLst>
      <p:ext uri="{BB962C8B-B14F-4D97-AF65-F5344CB8AC3E}">
        <p14:creationId xmlns:p14="http://schemas.microsoft.com/office/powerpoint/2010/main" val="521250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Uploading Data Files to OneDrive for Business</a:t>
            </a:r>
          </a:p>
        </p:txBody>
      </p:sp>
      <p:sp>
        <p:nvSpPr>
          <p:cNvPr id="3" name="Content Placeholder 2"/>
          <p:cNvSpPr>
            <a:spLocks noGrp="1"/>
          </p:cNvSpPr>
          <p:nvPr>
            <p:ph idx="1"/>
          </p:nvPr>
        </p:nvSpPr>
        <p:spPr/>
        <p:txBody>
          <a:bodyPr>
            <a:normAutofit/>
          </a:bodyPr>
          <a:lstStyle/>
          <a:p>
            <a:r>
              <a:rPr lang="en-US" sz="2000" dirty="0"/>
              <a:t>Preferred location for data files consumed by Power BI service</a:t>
            </a:r>
          </a:p>
          <a:p>
            <a:pPr lvl="1"/>
            <a:r>
              <a:rPr lang="en-US" sz="1600" dirty="0"/>
              <a:t>Excel workbooks</a:t>
            </a:r>
          </a:p>
          <a:p>
            <a:pPr lvl="1"/>
            <a:r>
              <a:rPr lang="en-US" sz="1600" dirty="0"/>
              <a:t>CSV files</a:t>
            </a:r>
          </a:p>
          <a:p>
            <a:pPr lvl="1"/>
            <a:r>
              <a:rPr lang="en-US" sz="1600" dirty="0"/>
              <a:t>PBIX files </a:t>
            </a:r>
            <a:r>
              <a:rPr lang="en-US" sz="1200" dirty="0">
                <a:solidFill>
                  <a:schemeClr val="tx1">
                    <a:lumMod val="65000"/>
                    <a:lumOff val="35000"/>
                  </a:schemeClr>
                </a:solidFill>
              </a:rPr>
              <a:t>created using Power BI Desktop</a:t>
            </a:r>
            <a:endParaRPr lang="en-US" sz="1600"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846451" y="4259316"/>
            <a:ext cx="7600239" cy="206528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846451" y="2972442"/>
            <a:ext cx="3429000" cy="1084551"/>
          </a:xfrm>
          <a:prstGeom prst="rect">
            <a:avLst/>
          </a:prstGeom>
          <a:ln>
            <a:solidFill>
              <a:schemeClr val="tx1"/>
            </a:solidFill>
          </a:ln>
        </p:spPr>
      </p:pic>
    </p:spTree>
    <p:extLst>
      <p:ext uri="{BB962C8B-B14F-4D97-AF65-F5344CB8AC3E}">
        <p14:creationId xmlns:p14="http://schemas.microsoft.com/office/powerpoint/2010/main" val="425501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Benefits from Microsoft Azure</a:t>
            </a:r>
          </a:p>
        </p:txBody>
      </p:sp>
      <p:sp>
        <p:nvSpPr>
          <p:cNvPr id="3" name="Content Placeholder 2"/>
          <p:cNvSpPr>
            <a:spLocks noGrp="1"/>
          </p:cNvSpPr>
          <p:nvPr>
            <p:ph idx="1"/>
          </p:nvPr>
        </p:nvSpPr>
        <p:spPr/>
        <p:txBody>
          <a:bodyPr/>
          <a:lstStyle/>
          <a:p>
            <a:r>
              <a:rPr lang="en-US" dirty="0"/>
              <a:t>Power BI is built on top of Microsoft Azure</a:t>
            </a:r>
          </a:p>
          <a:p>
            <a:pPr lvl="1"/>
            <a:r>
              <a:rPr lang="en-US" dirty="0"/>
              <a:t>Power BI solutions can be scaled as required</a:t>
            </a:r>
          </a:p>
          <a:p>
            <a:pPr lvl="1"/>
            <a:r>
              <a:rPr lang="en-US" dirty="0"/>
              <a:t>Power BI solutions have global reach</a:t>
            </a:r>
          </a:p>
          <a:p>
            <a:pPr lvl="1"/>
            <a:endParaRPr lang="en-US" dirty="0"/>
          </a:p>
        </p:txBody>
      </p:sp>
      <p:pic>
        <p:nvPicPr>
          <p:cNvPr id="6" name="Picture 5"/>
          <p:cNvPicPr>
            <a:picLocks noChangeAspect="1"/>
          </p:cNvPicPr>
          <p:nvPr/>
        </p:nvPicPr>
        <p:blipFill>
          <a:blip r:embed="rId3"/>
          <a:stretch>
            <a:fillRect/>
          </a:stretch>
        </p:blipFill>
        <p:spPr>
          <a:xfrm>
            <a:off x="1231415" y="3026696"/>
            <a:ext cx="6452569" cy="3577304"/>
          </a:xfrm>
          <a:prstGeom prst="rect">
            <a:avLst/>
          </a:prstGeom>
          <a:ln w="19050">
            <a:solidFill>
              <a:schemeClr val="tx1"/>
            </a:solidFill>
          </a:ln>
        </p:spPr>
      </p:pic>
    </p:spTree>
    <p:extLst>
      <p:ext uri="{BB962C8B-B14F-4D97-AF65-F5344CB8AC3E}">
        <p14:creationId xmlns:p14="http://schemas.microsoft.com/office/powerpoint/2010/main" val="673258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Users and Subscriptions in the Office 365 admin center</a:t>
            </a:r>
          </a:p>
        </p:txBody>
      </p:sp>
    </p:spTree>
    <p:extLst>
      <p:ext uri="{BB962C8B-B14F-4D97-AF65-F5344CB8AC3E}">
        <p14:creationId xmlns:p14="http://schemas.microsoft.com/office/powerpoint/2010/main" val="3743426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Team Blog</a:t>
            </a:r>
          </a:p>
        </p:txBody>
      </p:sp>
      <p:sp>
        <p:nvSpPr>
          <p:cNvPr id="6" name="Content Placeholder 5"/>
          <p:cNvSpPr>
            <a:spLocks noGrp="1"/>
          </p:cNvSpPr>
          <p:nvPr>
            <p:ph idx="1"/>
          </p:nvPr>
        </p:nvSpPr>
        <p:spPr/>
        <p:txBody>
          <a:bodyPr/>
          <a:lstStyle/>
          <a:p>
            <a:r>
              <a:rPr lang="en-US" dirty="0"/>
              <a:t>Power BI Team Blog is an Essential Resource</a:t>
            </a:r>
          </a:p>
          <a:p>
            <a:pPr lvl="1"/>
            <a:endParaRPr lang="en-US" dirty="0"/>
          </a:p>
          <a:p>
            <a:pPr lvl="1"/>
            <a:endParaRPr lang="en-US" dirty="0"/>
          </a:p>
          <a:p>
            <a:r>
              <a:rPr lang="en-US" dirty="0"/>
              <a:t>Be on the lookout for monthly updates</a:t>
            </a:r>
          </a:p>
          <a:p>
            <a:endParaRPr lang="en-US" dirty="0"/>
          </a:p>
        </p:txBody>
      </p:sp>
      <p:pic>
        <p:nvPicPr>
          <p:cNvPr id="11" name="Picture 10"/>
          <p:cNvPicPr>
            <a:picLocks noChangeAspect="1"/>
          </p:cNvPicPr>
          <p:nvPr/>
        </p:nvPicPr>
        <p:blipFill>
          <a:blip r:embed="rId3"/>
          <a:stretch>
            <a:fillRect/>
          </a:stretch>
        </p:blipFill>
        <p:spPr>
          <a:xfrm>
            <a:off x="859525" y="2057400"/>
            <a:ext cx="5465075" cy="654500"/>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859525" y="3505201"/>
            <a:ext cx="4167975" cy="2771509"/>
          </a:xfrm>
          <a:prstGeom prst="rect">
            <a:avLst/>
          </a:prstGeom>
          <a:ln w="19050">
            <a:solidFill>
              <a:schemeClr val="tx1"/>
            </a:solidFill>
          </a:ln>
        </p:spPr>
      </p:pic>
      <p:pic>
        <p:nvPicPr>
          <p:cNvPr id="12" name="Picture 11"/>
          <p:cNvPicPr>
            <a:picLocks noChangeAspect="1"/>
          </p:cNvPicPr>
          <p:nvPr/>
        </p:nvPicPr>
        <p:blipFill>
          <a:blip r:embed="rId5"/>
          <a:stretch>
            <a:fillRect/>
          </a:stretch>
        </p:blipFill>
        <p:spPr>
          <a:xfrm>
            <a:off x="5257800" y="3505200"/>
            <a:ext cx="3329584" cy="2771510"/>
          </a:xfrm>
          <a:prstGeom prst="rect">
            <a:avLst/>
          </a:prstGeom>
          <a:ln>
            <a:solidFill>
              <a:schemeClr val="tx1"/>
            </a:solidFill>
          </a:ln>
        </p:spPr>
      </p:pic>
    </p:spTree>
    <p:extLst>
      <p:ext uri="{BB962C8B-B14F-4D97-AF65-F5344CB8AC3E}">
        <p14:creationId xmlns:p14="http://schemas.microsoft.com/office/powerpoint/2010/main" val="2666355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Labs for PBD365</a:t>
            </a:r>
          </a:p>
        </p:txBody>
      </p:sp>
      <p:sp>
        <p:nvSpPr>
          <p:cNvPr id="3" name="Content Placeholder 2"/>
          <p:cNvSpPr>
            <a:spLocks noGrp="1"/>
          </p:cNvSpPr>
          <p:nvPr>
            <p:ph idx="1"/>
          </p:nvPr>
        </p:nvSpPr>
        <p:spPr/>
        <p:txBody>
          <a:bodyPr/>
          <a:lstStyle/>
          <a:p>
            <a:r>
              <a:rPr lang="en-US" dirty="0"/>
              <a:t>Student files for this course maintained in GitHub</a:t>
            </a:r>
          </a:p>
          <a:p>
            <a:pPr lvl="1"/>
            <a:r>
              <a:rPr lang="en-US" dirty="0"/>
              <a:t>Students files updated on a monthly basis</a:t>
            </a:r>
          </a:p>
          <a:p>
            <a:pPr lvl="1"/>
            <a:r>
              <a:rPr lang="en-US" dirty="0"/>
              <a:t>Lab write-ups available in PDF and XPS formats</a:t>
            </a:r>
          </a:p>
          <a:p>
            <a:pPr lvl="1"/>
            <a:r>
              <a:rPr lang="en-US" dirty="0"/>
              <a:t>Go to </a:t>
            </a:r>
            <a:r>
              <a:rPr lang="en-US" dirty="0">
                <a:hlinkClick r:id="rId3"/>
              </a:rPr>
              <a:t>https://github.com/CriticalPathTraining/PBD365</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1219200" y="3429000"/>
            <a:ext cx="6055330" cy="3200400"/>
          </a:xfrm>
          <a:prstGeom prst="rect">
            <a:avLst/>
          </a:prstGeom>
          <a:ln>
            <a:solidFill>
              <a:schemeClr val="tx1">
                <a:lumMod val="75000"/>
                <a:lumOff val="25000"/>
              </a:schemeClr>
            </a:solidFill>
          </a:ln>
        </p:spPr>
      </p:pic>
    </p:spTree>
    <p:extLst>
      <p:ext uri="{BB962C8B-B14F-4D97-AF65-F5344CB8AC3E}">
        <p14:creationId xmlns:p14="http://schemas.microsoft.com/office/powerpoint/2010/main" val="2328305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Developing for Power BI Embedded</a:t>
            </a:r>
          </a:p>
          <a:p>
            <a:pPr>
              <a:buFont typeface="Wingdings" panose="05000000000000000000" pitchFamily="2" charset="2"/>
              <a:buChar char="ü"/>
            </a:pPr>
            <a:r>
              <a:rPr lang="en-US" dirty="0"/>
              <a:t>Creating a Power BI Development Environment</a:t>
            </a:r>
          </a:p>
        </p:txBody>
      </p:sp>
    </p:spTree>
    <p:extLst>
      <p:ext uri="{BB962C8B-B14F-4D97-AF65-F5344CB8AC3E}">
        <p14:creationId xmlns:p14="http://schemas.microsoft.com/office/powerpoint/2010/main" val="38384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285231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Standard versus Power BI Pro</a:t>
            </a:r>
          </a:p>
        </p:txBody>
      </p:sp>
      <p:sp>
        <p:nvSpPr>
          <p:cNvPr id="7" name="Content Placeholder 6"/>
          <p:cNvSpPr>
            <a:spLocks noGrp="1"/>
          </p:cNvSpPr>
          <p:nvPr>
            <p:ph idx="1"/>
          </p:nvPr>
        </p:nvSpPr>
        <p:spPr>
          <a:xfrm>
            <a:off x="152400" y="1219200"/>
            <a:ext cx="8686800" cy="5181600"/>
          </a:xfrm>
        </p:spPr>
        <p:txBody>
          <a:bodyPr>
            <a:normAutofit/>
          </a:bodyPr>
          <a:lstStyle/>
          <a:p>
            <a:r>
              <a:rPr lang="en-US" sz="2400" dirty="0"/>
              <a:t>Power BI offer licenses for two different subscriptions</a:t>
            </a:r>
          </a:p>
          <a:p>
            <a:pPr lvl="1"/>
            <a:r>
              <a:rPr lang="en-US" sz="2000" dirty="0"/>
              <a:t>Standard license is free</a:t>
            </a:r>
          </a:p>
          <a:p>
            <a:pPr lvl="1"/>
            <a:r>
              <a:rPr lang="en-US" sz="2000" dirty="0"/>
              <a:t>Pro licenses is $10 per month or free with Office 365 E5</a:t>
            </a:r>
          </a:p>
          <a:p>
            <a:pPr lvl="1"/>
            <a:r>
              <a:rPr lang="en-US" sz="2000" dirty="0"/>
              <a:t>Power BI pricing is much lower than the competition (e.g. Tableau)</a:t>
            </a:r>
          </a:p>
        </p:txBody>
      </p:sp>
      <p:graphicFrame>
        <p:nvGraphicFramePr>
          <p:cNvPr id="8" name="Table Placeholder 4"/>
          <p:cNvGraphicFramePr>
            <a:graphicFrameLocks/>
          </p:cNvGraphicFramePr>
          <p:nvPr>
            <p:extLst/>
          </p:nvPr>
        </p:nvGraphicFramePr>
        <p:xfrm>
          <a:off x="609601" y="2899844"/>
          <a:ext cx="8077199" cy="3653356"/>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491808732"/>
                    </a:ext>
                  </a:extLst>
                </a:gridCol>
                <a:gridCol w="2166068">
                  <a:extLst>
                    <a:ext uri="{9D8B030D-6E8A-4147-A177-3AD203B41FA5}">
                      <a16:colId xmlns:a16="http://schemas.microsoft.com/office/drawing/2014/main" val="3068431929"/>
                    </a:ext>
                  </a:extLst>
                </a:gridCol>
                <a:gridCol w="2177331">
                  <a:extLst>
                    <a:ext uri="{9D8B030D-6E8A-4147-A177-3AD203B41FA5}">
                      <a16:colId xmlns:a16="http://schemas.microsoft.com/office/drawing/2014/main" val="1115306847"/>
                    </a:ext>
                  </a:extLst>
                </a:gridCol>
              </a:tblGrid>
              <a:tr h="361516">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Power BI 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Power BI Pro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4881048"/>
                  </a:ext>
                </a:extLst>
              </a:tr>
              <a:tr h="365760">
                <a:tc>
                  <a:txBody>
                    <a:bodyPr/>
                    <a:lstStyle/>
                    <a:p>
                      <a:r>
                        <a:rPr lang="en-US" sz="1600" dirty="0"/>
                        <a:t>Data capacity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2284879"/>
                  </a:ext>
                </a:extLst>
              </a:tr>
              <a:tr h="365760">
                <a:tc>
                  <a:txBody>
                    <a:bodyPr/>
                    <a:lstStyle/>
                    <a:p>
                      <a:r>
                        <a:rPr lang="en-US" sz="1600" dirty="0"/>
                        <a:t>Incoming Data Streams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10K rows/hour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1M rows/hour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774361"/>
                  </a:ext>
                </a:extLst>
              </a:tr>
              <a:tr h="365760">
                <a:tc>
                  <a:txBody>
                    <a:bodyPr/>
                    <a:lstStyle/>
                    <a:p>
                      <a:r>
                        <a:rPr lang="en-US" sz="1600" dirty="0"/>
                        <a:t>Ability to refresh a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Hourly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746619"/>
                  </a:ext>
                </a:extLst>
              </a:tr>
              <a:tr h="365760">
                <a:tc>
                  <a:txBody>
                    <a:bodyPr/>
                    <a:lstStyle/>
                    <a:p>
                      <a:r>
                        <a:rPr lang="en-US" sz="1600" dirty="0"/>
                        <a:t>Consume live data with interactivity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821666"/>
                  </a:ext>
                </a:extLst>
              </a:tr>
              <a:tr h="365760">
                <a:tc>
                  <a:txBody>
                    <a:bodyPr/>
                    <a:lstStyle/>
                    <a:p>
                      <a:r>
                        <a:rPr lang="en-US" sz="1600" dirty="0"/>
                        <a:t>Access on-premises data</a:t>
                      </a:r>
                      <a:r>
                        <a:rPr lang="en-US" sz="1600" baseline="0" dirty="0"/>
                        <a:t> with gateway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509097"/>
                  </a:ext>
                </a:extLst>
              </a:tr>
              <a:tr h="365760">
                <a:tc>
                  <a:txBody>
                    <a:bodyPr/>
                    <a:lstStyle/>
                    <a:p>
                      <a:r>
                        <a:rPr lang="en-US" sz="1600" dirty="0"/>
                        <a:t>Use Group Workspaces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2366223"/>
                  </a:ext>
                </a:extLst>
              </a:tr>
              <a:tr h="365760">
                <a:tc>
                  <a:txBody>
                    <a:bodyPr/>
                    <a:lstStyle/>
                    <a:p>
                      <a:r>
                        <a:rPr lang="en-US" sz="1600" dirty="0"/>
                        <a:t>Use Organizational Content Packs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063494"/>
                  </a:ext>
                </a:extLst>
              </a:tr>
              <a:tr h="365760">
                <a:tc>
                  <a:txBody>
                    <a:bodyPr/>
                    <a:lstStyle/>
                    <a:p>
                      <a:r>
                        <a:rPr lang="en-US" sz="1600" dirty="0"/>
                        <a:t>Use Row-level Security (RLS)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018893"/>
                  </a:ext>
                </a:extLst>
              </a:tr>
              <a:tr h="365760">
                <a:tc>
                  <a:txBody>
                    <a:bodyPr/>
                    <a:lstStyle/>
                    <a:p>
                      <a:r>
                        <a:rPr lang="en-US" sz="1600" dirty="0"/>
                        <a:t>Access a </a:t>
                      </a:r>
                      <a:r>
                        <a:rPr lang="en-US" sz="1600" dirty="0" err="1"/>
                        <a:t>DirectConnect</a:t>
                      </a:r>
                      <a:r>
                        <a:rPr lang="en-US" sz="1600" dirty="0"/>
                        <a:t>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05987"/>
                  </a:ext>
                </a:extLst>
              </a:tr>
            </a:tbl>
          </a:graphicData>
        </a:graphic>
      </p:graphicFrame>
    </p:spTree>
    <p:extLst>
      <p:ext uri="{BB962C8B-B14F-4D97-AF65-F5344CB8AC3E}">
        <p14:creationId xmlns:p14="http://schemas.microsoft.com/office/powerpoint/2010/main" val="318053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353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5" name="Picture 4"/>
          <p:cNvPicPr>
            <a:picLocks noChangeAspect="1"/>
          </p:cNvPicPr>
          <p:nvPr/>
        </p:nvPicPr>
        <p:blipFill rotWithShape="1">
          <a:blip r:embed="rId3"/>
          <a:srcRect t="9518" r="82796" b="39718"/>
          <a:stretch/>
        </p:blipFill>
        <p:spPr>
          <a:xfrm>
            <a:off x="381000" y="1447800"/>
            <a:ext cx="2438400" cy="4876799"/>
          </a:xfrm>
          <a:prstGeom prst="rect">
            <a:avLst/>
          </a:prstGeom>
          <a:ln w="28575">
            <a:solidFill>
              <a:schemeClr val="tx1"/>
            </a:solidFill>
          </a:ln>
        </p:spPr>
      </p:pic>
    </p:spTree>
    <p:extLst>
      <p:ext uri="{BB962C8B-B14F-4D97-AF65-F5344CB8AC3E}">
        <p14:creationId xmlns:p14="http://schemas.microsoft.com/office/powerpoint/2010/main" val="364117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query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11965668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purl.org/dc/term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24639</TotalTime>
  <Words>6449</Words>
  <Application>Microsoft Office PowerPoint</Application>
  <PresentationFormat>On-screen Show (4:3)</PresentationFormat>
  <Paragraphs>444</Paragraphs>
  <Slides>43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Black</vt:lpstr>
      <vt:lpstr>Calibri</vt:lpstr>
      <vt:lpstr>Lucida Console</vt:lpstr>
      <vt:lpstr>Wingdings</vt:lpstr>
      <vt:lpstr>CPT_Wave15</vt:lpstr>
      <vt:lpstr>Developer Introduction to Power BI</vt:lpstr>
      <vt:lpstr>Agenda</vt:lpstr>
      <vt:lpstr>What is Power BI?</vt:lpstr>
      <vt:lpstr>Power BI Benefits from Microsoft Azure</vt:lpstr>
      <vt:lpstr>The Power BI Service</vt:lpstr>
      <vt:lpstr>Power BI Standard versus Power BI Pro</vt:lpstr>
      <vt:lpstr>Power BI Service Architecture</vt:lpstr>
      <vt:lpstr>Central Power BI Concepts</vt:lpstr>
      <vt:lpstr>Dashboards and Tiles</vt:lpstr>
      <vt:lpstr>Dashboards and Reports</vt:lpstr>
      <vt:lpstr>Reports and Pages</vt:lpstr>
      <vt:lpstr>Report Authoring</vt:lpstr>
      <vt:lpstr>Visuals (aka Visualizations)</vt:lpstr>
      <vt:lpstr>Editing Visual Properties</vt:lpstr>
      <vt:lpstr>Report and Datasets</vt:lpstr>
      <vt:lpstr>Creating Dashboards</vt:lpstr>
      <vt:lpstr>Getting started with Datasets, Reports and Dashboards</vt:lpstr>
      <vt:lpstr>Agenda</vt:lpstr>
      <vt:lpstr>Working with Power BI Desktop</vt:lpstr>
      <vt:lpstr>Working with Power BI Desktop</vt:lpstr>
      <vt:lpstr>Projects and PBIX Files</vt:lpstr>
      <vt:lpstr>Getting Around in Power BI Desktop</vt:lpstr>
      <vt:lpstr>Getting Up and Running  with Power BI Desktop</vt:lpstr>
      <vt:lpstr>Agenda</vt:lpstr>
      <vt:lpstr>Developer Opportunities in Power BI</vt:lpstr>
      <vt:lpstr>Developing Custom Visuals</vt:lpstr>
      <vt:lpstr>What is R?</vt:lpstr>
      <vt:lpstr>Writing and Testing R Code in Scripts</vt:lpstr>
      <vt:lpstr>Where Can You Use R Code in PBIDT?</vt:lpstr>
      <vt:lpstr>Developing with the Power BI REST API</vt:lpstr>
      <vt:lpstr>Agenda</vt:lpstr>
      <vt:lpstr>What is Power BI Embedded?</vt:lpstr>
      <vt:lpstr>PowerBI.com versus Power BI Embedded</vt:lpstr>
      <vt:lpstr>The Big Picture for Power BI Embedded</vt:lpstr>
      <vt:lpstr>Agenda</vt:lpstr>
      <vt:lpstr>Creating a Power BI Dev Environment</vt:lpstr>
      <vt:lpstr>Office 365 admin center</vt:lpstr>
      <vt:lpstr>Accessing Your Office 365 Mailbox</vt:lpstr>
      <vt:lpstr>Uploading Data Files to OneDrive for Business</vt:lpstr>
      <vt:lpstr>Managing Users and Subscriptions in the Office 365 admin center</vt:lpstr>
      <vt:lpstr>Power BI Team Blog</vt:lpstr>
      <vt:lpstr>Live Labs for PBD365</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Roadmap</dc:title>
  <dc:creator>Ted Pattison</dc:creator>
  <cp:lastModifiedBy>Ted Pattison</cp:lastModifiedBy>
  <cp:revision>396</cp:revision>
  <dcterms:created xsi:type="dcterms:W3CDTF">2012-04-13T19:17:02Z</dcterms:created>
  <dcterms:modified xsi:type="dcterms:W3CDTF">2017-02-26T21:02:39Z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