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1"/>
  </p:notesMasterIdLst>
  <p:handoutMasterIdLst>
    <p:handoutMasterId r:id="rId52"/>
  </p:handoutMasterIdLst>
  <p:sldIdLst>
    <p:sldId id="279" r:id="rId6"/>
    <p:sldId id="278" r:id="rId7"/>
    <p:sldId id="287" r:id="rId8"/>
    <p:sldId id="288"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281" r:id="rId23"/>
    <p:sldId id="303" r:id="rId24"/>
    <p:sldId id="304" r:id="rId25"/>
    <p:sldId id="305" r:id="rId26"/>
    <p:sldId id="306" r:id="rId27"/>
    <p:sldId id="307" r:id="rId28"/>
    <p:sldId id="308" r:id="rId29"/>
    <p:sldId id="282" r:id="rId30"/>
    <p:sldId id="309" r:id="rId31"/>
    <p:sldId id="310" r:id="rId32"/>
    <p:sldId id="311" r:id="rId33"/>
    <p:sldId id="312" r:id="rId34"/>
    <p:sldId id="313" r:id="rId35"/>
    <p:sldId id="314" r:id="rId36"/>
    <p:sldId id="315" r:id="rId37"/>
    <p:sldId id="316" r:id="rId38"/>
    <p:sldId id="317" r:id="rId39"/>
    <p:sldId id="283" r:id="rId40"/>
    <p:sldId id="318" r:id="rId41"/>
    <p:sldId id="319" r:id="rId42"/>
    <p:sldId id="320" r:id="rId43"/>
    <p:sldId id="284" r:id="rId44"/>
    <p:sldId id="280" r:id="rId45"/>
    <p:sldId id="285" r:id="rId46"/>
    <p:sldId id="321" r:id="rId47"/>
    <p:sldId id="322" r:id="rId48"/>
    <p:sldId id="323" r:id="rId49"/>
    <p:sldId id="286" r:id="rId5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1E64"/>
    <a:srgbClr val="FF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7743" autoAdjust="0"/>
    <p:restoredTop sz="43602" autoAdjust="0"/>
  </p:normalViewPr>
  <p:slideViewPr>
    <p:cSldViewPr>
      <p:cViewPr varScale="1">
        <p:scale>
          <a:sx n="39" d="100"/>
          <a:sy n="39" d="100"/>
        </p:scale>
        <p:origin x="1950" y="48"/>
      </p:cViewPr>
      <p:guideLst>
        <p:guide orient="horz" pos="2160"/>
        <p:guide pos="2880"/>
      </p:guideLst>
    </p:cSldViewPr>
  </p:slideViewPr>
  <p:notesTextViewPr>
    <p:cViewPr>
      <p:scale>
        <a:sx n="125" d="100"/>
        <a:sy n="125" d="100"/>
      </p:scale>
      <p:origin x="0" y="0"/>
    </p:cViewPr>
  </p:notesTextViewPr>
  <p:sorterViewPr>
    <p:cViewPr varScale="1">
      <p:scale>
        <a:sx n="1" d="1"/>
        <a:sy n="1" d="1"/>
      </p:scale>
      <p:origin x="0" y="0"/>
    </p:cViewPr>
  </p:sorterViewPr>
  <p:notesViewPr>
    <p:cSldViewPr>
      <p:cViewPr varScale="1">
        <p:scale>
          <a:sx n="63" d="100"/>
          <a:sy n="63" d="100"/>
        </p:scale>
        <p:origin x="3120" y="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2017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effectLst/>
                <a:latin typeface="+mn-lt"/>
                <a:ea typeface="+mn-ea"/>
                <a:cs typeface="+mn-cs"/>
              </a:rPr>
              <a:t>While this course assumes students already have experience writing DAX code in Power BI Desktop, this module covers DAX at a more advanced level. The module discusses DAX coding conventions and guidelines for writing measures and calculated columns that are more readable and maintainable. The module also examines how DAX expressions are affected by the evaluation contexts well as using the </a:t>
            </a:r>
            <a:r>
              <a:rPr lang="en-US" dirty="0"/>
              <a:t>CALCULATE function.  Students will learn how</a:t>
            </a:r>
            <a:r>
              <a:rPr lang="en-US" baseline="0" dirty="0"/>
              <a:t> to use DAX to create a d</a:t>
            </a:r>
            <a:r>
              <a:rPr lang="en-US" dirty="0"/>
              <a:t>ynamic Calendar Table and leverage the built-in time intelligence functions.</a:t>
            </a:r>
          </a:p>
          <a:p>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44896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9882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00825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4893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38728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6965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Power BI platform is constantly changing. Since its release </a:t>
            </a:r>
            <a:r>
              <a:rPr lang="en-US" baseline="0" dirty="0"/>
              <a:t>into General Availability (GA) in July of 2015, Microsoft has been very consistent about apply monthly updates to the Power BI service and Power BI Desktop. One challenge for any professional that works with the Power BI platform is keeping up to date with Microsoft’s monthly updates as they are applied. Things can change drastically from one day to the next.</a:t>
            </a:r>
          </a:p>
          <a:p>
            <a:endParaRPr lang="en-US" baseline="0" dirty="0"/>
          </a:p>
          <a:p>
            <a:r>
              <a:rPr lang="en-US" baseline="0" dirty="0"/>
              <a:t>In February of 2016, Microsoft held the Data Insights Summit conference in which they made several major announcements about new features that they were adding to the Power BI platform. One of the biggest announcements was the introduction of a new security feature known as </a:t>
            </a:r>
            <a:r>
              <a:rPr lang="en-US" b="1" baseline="0" dirty="0"/>
              <a:t>Row-level Security (RLS)</a:t>
            </a:r>
            <a:r>
              <a:rPr lang="en-US" baseline="0" dirty="0"/>
              <a:t>.</a:t>
            </a:r>
          </a:p>
          <a:p>
            <a:endParaRPr lang="en-US" baseline="0" dirty="0"/>
          </a:p>
          <a:p>
            <a:r>
              <a:rPr lang="en-US" baseline="0" dirty="0"/>
              <a:t>The way in which you work with RLS has been changed significantly through its time in preview. When RLS was first introduced, you could configure it entirely through the browser. Then in the summer of 2016, the RLS feature set was changed in a manner that requires you to configure it using Power BI Desktop. The key point here is that you must anticipate change especially for features that are still in preview.</a:t>
            </a:r>
          </a:p>
        </p:txBody>
      </p:sp>
    </p:spTree>
    <p:extLst>
      <p:ext uri="{BB962C8B-B14F-4D97-AF65-F5344CB8AC3E}">
        <p14:creationId xmlns:p14="http://schemas.microsoft.com/office/powerpoint/2010/main" val="749258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83798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a:t>Data Modeling with Power BI Desktop</a:t>
            </a:r>
            <a:endParaRPr lang="en-US" sz="2600"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Calculated Column used in a Slicer</a:t>
            </a:r>
          </a:p>
        </p:txBody>
      </p:sp>
      <p:sp>
        <p:nvSpPr>
          <p:cNvPr id="3" name="Content Placeholder 2"/>
          <p:cNvSpPr>
            <a:spLocks noGrp="1"/>
          </p:cNvSpPr>
          <p:nvPr>
            <p:ph idx="1"/>
          </p:nvPr>
        </p:nvSpPr>
        <p:spPr/>
        <p:txBody>
          <a:bodyPr/>
          <a:lstStyle/>
          <a:p>
            <a:r>
              <a:rPr lang="en-US" dirty="0"/>
              <a:t>Calculated column can populate slicer values</a:t>
            </a:r>
          </a:p>
        </p:txBody>
      </p:sp>
      <p:pic>
        <p:nvPicPr>
          <p:cNvPr id="4" name="Picture 3"/>
          <p:cNvPicPr>
            <a:picLocks noChangeAspect="1"/>
          </p:cNvPicPr>
          <p:nvPr/>
        </p:nvPicPr>
        <p:blipFill>
          <a:blip r:embed="rId2"/>
          <a:stretch>
            <a:fillRect/>
          </a:stretch>
        </p:blipFill>
        <p:spPr>
          <a:xfrm>
            <a:off x="914400" y="2057400"/>
            <a:ext cx="7086600" cy="3994942"/>
          </a:xfrm>
          <a:prstGeom prst="rect">
            <a:avLst/>
          </a:prstGeom>
          <a:ln>
            <a:solidFill>
              <a:schemeClr val="bg1">
                <a:lumMod val="50000"/>
              </a:schemeClr>
            </a:solidFill>
          </a:ln>
        </p:spPr>
      </p:pic>
    </p:spTree>
    <p:extLst>
      <p:ext uri="{BB962C8B-B14F-4D97-AF65-F5344CB8AC3E}">
        <p14:creationId xmlns:p14="http://schemas.microsoft.com/office/powerpoint/2010/main" val="3076016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dirty="0"/>
              <a:t>Benefits of Measures over Calculated Columns</a:t>
            </a:r>
          </a:p>
        </p:txBody>
      </p:sp>
      <p:sp>
        <p:nvSpPr>
          <p:cNvPr id="11" name="Content Placeholder 10"/>
          <p:cNvSpPr>
            <a:spLocks noGrp="1"/>
          </p:cNvSpPr>
          <p:nvPr>
            <p:ph idx="1"/>
          </p:nvPr>
        </p:nvSpPr>
        <p:spPr/>
        <p:txBody>
          <a:bodyPr>
            <a:normAutofit/>
          </a:bodyPr>
          <a:lstStyle/>
          <a:p>
            <a:r>
              <a:rPr lang="en-US" sz="2400" dirty="0"/>
              <a:t>Calculated columns can be aggregated in visual</a:t>
            </a:r>
          </a:p>
          <a:p>
            <a:pPr lvl="1"/>
            <a:r>
              <a:rPr lang="en-US" sz="2000" dirty="0"/>
              <a:t>However, aggregation details are stored in visual</a:t>
            </a:r>
          </a:p>
          <a:p>
            <a:pPr lvl="1"/>
            <a:r>
              <a:rPr lang="en-US" sz="2000" dirty="0"/>
              <a:t>Visual doesn't offer control over name and formatting</a:t>
            </a:r>
          </a:p>
          <a:p>
            <a:pPr lvl="2"/>
            <a:endParaRPr lang="en-US" sz="1600" dirty="0"/>
          </a:p>
          <a:p>
            <a:pPr lvl="2"/>
            <a:endParaRPr lang="en-US" sz="1600" dirty="0"/>
          </a:p>
          <a:p>
            <a:pPr lvl="2"/>
            <a:endParaRPr lang="en-US" sz="1600" dirty="0"/>
          </a:p>
          <a:p>
            <a:pPr lvl="1"/>
            <a:endParaRPr lang="en-US" sz="2000" dirty="0"/>
          </a:p>
          <a:p>
            <a:r>
              <a:rPr lang="en-US" sz="2400" dirty="0"/>
              <a:t>Measure defines name, aggregation and formatting</a:t>
            </a:r>
          </a:p>
          <a:p>
            <a:pPr lvl="1"/>
            <a:r>
              <a:rPr lang="en-US" sz="2000" dirty="0"/>
              <a:t>Work is done once and reused across many visuals</a:t>
            </a:r>
          </a:p>
          <a:p>
            <a:pPr lvl="1"/>
            <a:r>
              <a:rPr lang="en-US" sz="2000" dirty="0"/>
              <a:t>Makes data model more fool-proof for report designers</a:t>
            </a: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3745679" y="2719897"/>
            <a:ext cx="3048000" cy="1209727"/>
          </a:xfrm>
          <a:prstGeom prst="rect">
            <a:avLst/>
          </a:prstGeom>
          <a:noFill/>
          <a:ln>
            <a:solidFill>
              <a:schemeClr val="tx1"/>
            </a:solidFill>
          </a:ln>
        </p:spPr>
      </p:pic>
      <p:pic>
        <p:nvPicPr>
          <p:cNvPr id="8" name="Picture 7"/>
          <p:cNvPicPr/>
          <p:nvPr/>
        </p:nvPicPr>
        <p:blipFill rotWithShape="1">
          <a:blip r:embed="rId3">
            <a:extLst>
              <a:ext uri="{28A0092B-C50C-407E-A947-70E740481C1C}">
                <a14:useLocalDpi xmlns:a14="http://schemas.microsoft.com/office/drawing/2010/main" val="0"/>
              </a:ext>
            </a:extLst>
          </a:blip>
          <a:srcRect t="59562"/>
          <a:stretch/>
        </p:blipFill>
        <p:spPr bwMode="auto">
          <a:xfrm>
            <a:off x="1164260" y="2788232"/>
            <a:ext cx="2340940" cy="1073059"/>
          </a:xfrm>
          <a:prstGeom prst="rect">
            <a:avLst/>
          </a:prstGeom>
          <a:noFill/>
          <a:ln>
            <a:solidFill>
              <a:schemeClr val="tx1"/>
            </a:solidFill>
          </a:ln>
        </p:spPr>
      </p:pic>
      <p:pic>
        <p:nvPicPr>
          <p:cNvPr id="9" name="Picture 8"/>
          <p:cNvPicPr/>
          <p:nvPr/>
        </p:nvPicPr>
        <p:blipFill>
          <a:blip r:embed="rId4">
            <a:extLst>
              <a:ext uri="{28A0092B-C50C-407E-A947-70E740481C1C}">
                <a14:useLocalDpi xmlns:a14="http://schemas.microsoft.com/office/drawing/2010/main" val="0"/>
              </a:ext>
            </a:extLst>
          </a:blip>
          <a:srcRect/>
          <a:stretch>
            <a:fillRect/>
          </a:stretch>
        </p:blipFill>
        <p:spPr bwMode="auto">
          <a:xfrm>
            <a:off x="1151197" y="5201723"/>
            <a:ext cx="2264740" cy="1122877"/>
          </a:xfrm>
          <a:prstGeom prst="rect">
            <a:avLst/>
          </a:prstGeom>
          <a:noFill/>
          <a:ln>
            <a:noFill/>
          </a:ln>
        </p:spPr>
      </p:pic>
      <p:pic>
        <p:nvPicPr>
          <p:cNvPr id="10" name="Picture 9"/>
          <p:cNvPicPr/>
          <p:nvPr/>
        </p:nvPicPr>
        <p:blipFill>
          <a:blip r:embed="rId5">
            <a:extLst>
              <a:ext uri="{28A0092B-C50C-407E-A947-70E740481C1C}">
                <a14:useLocalDpi xmlns:a14="http://schemas.microsoft.com/office/drawing/2010/main" val="0"/>
              </a:ext>
            </a:extLst>
          </a:blip>
          <a:srcRect/>
          <a:stretch>
            <a:fillRect/>
          </a:stretch>
        </p:blipFill>
        <p:spPr bwMode="auto">
          <a:xfrm>
            <a:off x="3745679" y="5201721"/>
            <a:ext cx="3219899" cy="1190476"/>
          </a:xfrm>
          <a:prstGeom prst="rect">
            <a:avLst/>
          </a:prstGeom>
          <a:noFill/>
          <a:ln>
            <a:solidFill>
              <a:schemeClr val="bg1">
                <a:lumMod val="50000"/>
              </a:schemeClr>
            </a:solidFill>
          </a:ln>
        </p:spPr>
      </p:pic>
    </p:spTree>
    <p:extLst>
      <p:ext uri="{BB962C8B-B14F-4D97-AF65-F5344CB8AC3E}">
        <p14:creationId xmlns:p14="http://schemas.microsoft.com/office/powerpoint/2010/main" val="1807624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Measures</a:t>
            </a:r>
          </a:p>
        </p:txBody>
      </p:sp>
      <p:sp>
        <p:nvSpPr>
          <p:cNvPr id="3" name="Content Placeholder 2"/>
          <p:cNvSpPr>
            <a:spLocks noGrp="1"/>
          </p:cNvSpPr>
          <p:nvPr>
            <p:ph idx="1"/>
          </p:nvPr>
        </p:nvSpPr>
        <p:spPr/>
        <p:txBody>
          <a:bodyPr>
            <a:normAutofit/>
          </a:bodyPr>
          <a:lstStyle/>
          <a:p>
            <a:r>
              <a:rPr lang="en-US" sz="2400" dirty="0"/>
              <a:t>Measures have advantage over calculated columns</a:t>
            </a:r>
          </a:p>
          <a:p>
            <a:pPr lvl="1"/>
            <a:r>
              <a:rPr lang="en-US" sz="2000" dirty="0"/>
              <a:t>They are evaluated based on the current evaluation context</a:t>
            </a:r>
          </a:p>
          <a:p>
            <a:pPr lvl="1"/>
            <a:endParaRPr lang="en-US" sz="2000" dirty="0"/>
          </a:p>
          <a:p>
            <a:r>
              <a:rPr lang="en-US" sz="2400" dirty="0"/>
              <a:t>Creating a measure with Power BI Desktop</a:t>
            </a:r>
          </a:p>
          <a:p>
            <a:pPr marL="804862" lvl="1" indent="-457200">
              <a:buFont typeface="+mj-lt"/>
              <a:buAutoNum type="arabicPeriod"/>
            </a:pPr>
            <a:r>
              <a:rPr lang="en-US" sz="2000" dirty="0"/>
              <a:t>Click New Measure button</a:t>
            </a:r>
          </a:p>
          <a:p>
            <a:pPr marL="804862" lvl="1" indent="-457200">
              <a:buFont typeface="+mj-lt"/>
              <a:buAutoNum type="arabicPeriod"/>
            </a:pPr>
            <a:r>
              <a:rPr lang="en-US" sz="2000" dirty="0"/>
              <a:t>Give measure a name and write DAX expressions</a:t>
            </a:r>
          </a:p>
          <a:p>
            <a:pPr marL="804862" lvl="1" indent="-457200">
              <a:buFont typeface="+mj-lt"/>
              <a:buAutoNum type="arabicPeriod"/>
            </a:pPr>
            <a:r>
              <a:rPr lang="en-US" sz="2000" dirty="0"/>
              <a:t>Configure formatting</a:t>
            </a:r>
          </a:p>
        </p:txBody>
      </p:sp>
      <p:pic>
        <p:nvPicPr>
          <p:cNvPr id="4" name="Picture 3"/>
          <p:cNvPicPr/>
          <p:nvPr/>
        </p:nvPicPr>
        <p:blipFill rotWithShape="1">
          <a:blip r:embed="rId2">
            <a:extLst>
              <a:ext uri="{28A0092B-C50C-407E-A947-70E740481C1C}">
                <a14:useLocalDpi xmlns:a14="http://schemas.microsoft.com/office/drawing/2010/main" val="0"/>
              </a:ext>
            </a:extLst>
          </a:blip>
          <a:srcRect r="23337"/>
          <a:stretch/>
        </p:blipFill>
        <p:spPr bwMode="auto">
          <a:xfrm>
            <a:off x="421732" y="4521926"/>
            <a:ext cx="3017818" cy="1345926"/>
          </a:xfrm>
          <a:prstGeom prst="rect">
            <a:avLst/>
          </a:prstGeom>
          <a:noFill/>
          <a:ln>
            <a:solidFill>
              <a:schemeClr val="bg1">
                <a:lumMod val="50000"/>
              </a:schemeClr>
            </a:solidFill>
          </a:ln>
        </p:spPr>
      </p:pic>
      <p:pic>
        <p:nvPicPr>
          <p:cNvPr id="5" name="Picture 4"/>
          <p:cNvPicPr/>
          <p:nvPr/>
        </p:nvPicPr>
        <p:blipFill rotWithShape="1">
          <a:blip r:embed="rId3">
            <a:extLst>
              <a:ext uri="{28A0092B-C50C-407E-A947-70E740481C1C}">
                <a14:useLocalDpi xmlns:a14="http://schemas.microsoft.com/office/drawing/2010/main" val="0"/>
              </a:ext>
            </a:extLst>
          </a:blip>
          <a:srcRect t="23595" r="14036"/>
          <a:stretch/>
        </p:blipFill>
        <p:spPr bwMode="auto">
          <a:xfrm>
            <a:off x="3800630" y="4495800"/>
            <a:ext cx="5136104" cy="1493669"/>
          </a:xfrm>
          <a:prstGeom prst="rect">
            <a:avLst/>
          </a:prstGeom>
          <a:noFill/>
          <a:ln>
            <a:solidFill>
              <a:schemeClr val="bg1">
                <a:lumMod val="50000"/>
              </a:schemeClr>
            </a:solidFill>
          </a:ln>
          <a:extLst>
            <a:ext uri="{53640926-AAD7-44D8-BBD7-CCE9431645EC}">
              <a14:shadowObscured xmlns:a14="http://schemas.microsoft.com/office/drawing/2010/main"/>
            </a:ext>
          </a:extLst>
        </p:spPr>
      </p:pic>
      <p:sp>
        <p:nvSpPr>
          <p:cNvPr id="6" name="Oval 5"/>
          <p:cNvSpPr/>
          <p:nvPr/>
        </p:nvSpPr>
        <p:spPr>
          <a:xfrm>
            <a:off x="412541" y="5219964"/>
            <a:ext cx="235834" cy="2358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p>
        </p:txBody>
      </p:sp>
      <p:sp>
        <p:nvSpPr>
          <p:cNvPr id="7" name="Oval 6"/>
          <p:cNvSpPr/>
          <p:nvPr/>
        </p:nvSpPr>
        <p:spPr>
          <a:xfrm>
            <a:off x="4559836" y="5712831"/>
            <a:ext cx="235834" cy="2358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a:t>
            </a:r>
          </a:p>
        </p:txBody>
      </p:sp>
      <p:sp>
        <p:nvSpPr>
          <p:cNvPr id="8" name="Oval 7"/>
          <p:cNvSpPr/>
          <p:nvPr/>
        </p:nvSpPr>
        <p:spPr>
          <a:xfrm>
            <a:off x="5939533" y="5278420"/>
            <a:ext cx="235834" cy="2358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3</a:t>
            </a:r>
          </a:p>
        </p:txBody>
      </p:sp>
    </p:spTree>
    <p:extLst>
      <p:ext uri="{BB962C8B-B14F-4D97-AF65-F5344CB8AC3E}">
        <p14:creationId xmlns:p14="http://schemas.microsoft.com/office/powerpoint/2010/main" val="3201398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Geographic Field Metadata</a:t>
            </a:r>
          </a:p>
        </p:txBody>
      </p:sp>
      <p:sp>
        <p:nvSpPr>
          <p:cNvPr id="4" name="Content Placeholder 3"/>
          <p:cNvSpPr>
            <a:spLocks noGrp="1"/>
          </p:cNvSpPr>
          <p:nvPr>
            <p:ph idx="1"/>
          </p:nvPr>
        </p:nvSpPr>
        <p:spPr/>
        <p:txBody>
          <a:bodyPr/>
          <a:lstStyle/>
          <a:p>
            <a:r>
              <a:rPr lang="en-US" dirty="0"/>
              <a:t>Fields in data model have metadata properties</a:t>
            </a:r>
          </a:p>
          <a:p>
            <a:pPr lvl="1"/>
            <a:r>
              <a:rPr lang="en-US" dirty="0"/>
              <a:t>Metadata used by visuals and reporting tools</a:t>
            </a:r>
          </a:p>
          <a:p>
            <a:pPr lvl="1"/>
            <a:r>
              <a:rPr lang="en-US" dirty="0"/>
              <a:t>Used as hints to Bing Mapping service</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971800"/>
            <a:ext cx="7023489" cy="3124200"/>
          </a:xfrm>
          <a:prstGeom prst="rect">
            <a:avLst/>
          </a:prstGeom>
          <a:noFill/>
          <a:ln>
            <a:solidFill>
              <a:schemeClr val="tx1"/>
            </a:solidFill>
          </a:ln>
        </p:spPr>
      </p:pic>
    </p:spTree>
    <p:extLst>
      <p:ext uri="{BB962C8B-B14F-4D97-AF65-F5344CB8AC3E}">
        <p14:creationId xmlns:p14="http://schemas.microsoft.com/office/powerpoint/2010/main" val="969939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Eliminate Geographic Ambiguity</a:t>
            </a:r>
          </a:p>
        </p:txBody>
      </p:sp>
      <p:sp>
        <p:nvSpPr>
          <p:cNvPr id="4" name="Content Placeholder 3"/>
          <p:cNvSpPr>
            <a:spLocks noGrp="1"/>
          </p:cNvSpPr>
          <p:nvPr>
            <p:ph idx="1"/>
          </p:nvPr>
        </p:nvSpPr>
        <p:spPr/>
        <p:txBody>
          <a:bodyPr/>
          <a:lstStyle/>
          <a:p>
            <a:r>
              <a:rPr lang="en-US" dirty="0"/>
              <a:t>City name alone is ambiguous</a:t>
            </a:r>
          </a:p>
          <a:p>
            <a:pPr lvl="1"/>
            <a:r>
              <a:rPr lang="en-US" dirty="0"/>
              <a:t>"Athens" defaults to Greece not Georgia</a:t>
            </a:r>
          </a:p>
          <a:p>
            <a:pPr lvl="1"/>
            <a:r>
              <a:rPr lang="en-US" dirty="0"/>
              <a:t>Concatenate city name with state to disambiguate</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971800"/>
            <a:ext cx="7010400" cy="2103120"/>
          </a:xfrm>
          <a:prstGeom prst="rect">
            <a:avLst/>
          </a:prstGeom>
          <a:noFill/>
          <a:ln>
            <a:solidFill>
              <a:schemeClr val="tx1"/>
            </a:solidFill>
          </a:ln>
        </p:spPr>
      </p:pic>
    </p:spTree>
    <p:extLst>
      <p:ext uri="{BB962C8B-B14F-4D97-AF65-F5344CB8AC3E}">
        <p14:creationId xmlns:p14="http://schemas.microsoft.com/office/powerpoint/2010/main" val="1251820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Map Visual with a Geographic Field</a:t>
            </a:r>
          </a:p>
        </p:txBody>
      </p:sp>
      <p:sp>
        <p:nvSpPr>
          <p:cNvPr id="4" name="Content Placeholder 3"/>
          <p:cNvSpPr>
            <a:spLocks noGrp="1"/>
          </p:cNvSpPr>
          <p:nvPr>
            <p:ph idx="1"/>
          </p:nvPr>
        </p:nvSpPr>
        <p:spPr/>
        <p:txBody>
          <a:bodyPr>
            <a:normAutofit/>
          </a:bodyPr>
          <a:lstStyle/>
          <a:p>
            <a:r>
              <a:rPr lang="en-US" sz="2400" dirty="0"/>
              <a:t>Map Visual shows distribution over geographic area</a:t>
            </a:r>
          </a:p>
          <a:p>
            <a:pPr lvl="1"/>
            <a:r>
              <a:rPr lang="en-US" sz="2000" dirty="0"/>
              <a:t>Visual automatically updates when filtered</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914400" y="2438400"/>
            <a:ext cx="7174192" cy="3124200"/>
          </a:xfrm>
          <a:prstGeom prst="rect">
            <a:avLst/>
          </a:prstGeom>
          <a:noFill/>
          <a:ln>
            <a:solidFill>
              <a:schemeClr val="tx1"/>
            </a:solidFill>
          </a:ln>
        </p:spPr>
      </p:pic>
    </p:spTree>
    <p:extLst>
      <p:ext uri="{BB962C8B-B14F-4D97-AF65-F5344CB8AC3E}">
        <p14:creationId xmlns:p14="http://schemas.microsoft.com/office/powerpoint/2010/main" val="729757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Dimensional Hierarchies</a:t>
            </a:r>
            <a:endParaRPr lang="en-US" dirty="0"/>
          </a:p>
        </p:txBody>
      </p:sp>
      <p:sp>
        <p:nvSpPr>
          <p:cNvPr id="3" name="Content Placeholder 2"/>
          <p:cNvSpPr>
            <a:spLocks noGrp="1"/>
          </p:cNvSpPr>
          <p:nvPr>
            <p:ph idx="1"/>
          </p:nvPr>
        </p:nvSpPr>
        <p:spPr/>
        <p:txBody>
          <a:bodyPr>
            <a:normAutofit/>
          </a:bodyPr>
          <a:lstStyle/>
          <a:p>
            <a:r>
              <a:rPr lang="en-US" sz="2400" dirty="0"/>
              <a:t>Hierarchy created from two or more columns</a:t>
            </a:r>
          </a:p>
          <a:p>
            <a:pPr lvl="1"/>
            <a:r>
              <a:rPr lang="en-US" sz="2000" dirty="0"/>
              <a:t>All columns in hierarchy must be from the same table</a:t>
            </a:r>
          </a:p>
          <a:p>
            <a:pPr lvl="1"/>
            <a:r>
              <a:rPr lang="en-US" sz="2000" dirty="0"/>
              <a:t>Defines parent-child relationship between columns</a:t>
            </a:r>
          </a:p>
          <a:p>
            <a:pPr lvl="1"/>
            <a:r>
              <a:rPr lang="en-US" sz="2000" dirty="0"/>
              <a:t>Provides path to navigate through data</a:t>
            </a:r>
          </a:p>
          <a:p>
            <a:pPr lvl="1"/>
            <a:r>
              <a:rPr lang="en-US" sz="2000" dirty="0"/>
              <a:t>Provides path to drill down into greater level of detail</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581400"/>
            <a:ext cx="2743200" cy="2977525"/>
          </a:xfrm>
          <a:prstGeom prst="rect">
            <a:avLst/>
          </a:prstGeom>
          <a:noFill/>
          <a:ln>
            <a:solidFill>
              <a:schemeClr val="tx1"/>
            </a:solidFill>
          </a:ln>
        </p:spPr>
      </p:pic>
      <p:sp>
        <p:nvSpPr>
          <p:cNvPr id="8" name="Right Arrow 7"/>
          <p:cNvSpPr/>
          <p:nvPr/>
        </p:nvSpPr>
        <p:spPr>
          <a:xfrm>
            <a:off x="1881116" y="4955880"/>
            <a:ext cx="1066800" cy="533400"/>
          </a:xfrm>
          <a:prstGeom prst="rightArrow">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105434" y="4572037"/>
            <a:ext cx="2190466" cy="1301087"/>
          </a:xfrm>
          <a:prstGeom prst="rect">
            <a:avLst/>
          </a:prstGeom>
          <a:noFill/>
          <a:ln w="38100">
            <a:solidFill>
              <a:schemeClr val="accent2">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5610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dirty="0"/>
              <a:t>Pulling Columns for Hierarchy into Single Table</a:t>
            </a:r>
          </a:p>
        </p:txBody>
      </p:sp>
      <p:sp>
        <p:nvSpPr>
          <p:cNvPr id="3" name="Content Placeholder 2"/>
          <p:cNvSpPr>
            <a:spLocks noGrp="1"/>
          </p:cNvSpPr>
          <p:nvPr>
            <p:ph idx="1"/>
          </p:nvPr>
        </p:nvSpPr>
        <p:spPr/>
        <p:txBody>
          <a:bodyPr>
            <a:normAutofit/>
          </a:bodyPr>
          <a:lstStyle/>
          <a:p>
            <a:r>
              <a:rPr lang="en-US" sz="2400" dirty="0"/>
              <a:t>Sometimes hierarchy columns are spread across tables</a:t>
            </a:r>
          </a:p>
          <a:p>
            <a:pPr lvl="1"/>
            <a:r>
              <a:rPr lang="en-US" sz="2000" dirty="0"/>
              <a:t>Use RELATED function from DAX to pull columns into single table</a:t>
            </a:r>
          </a:p>
          <a:p>
            <a:pPr lvl="1"/>
            <a:endParaRPr lang="en-US" sz="2000" dirty="0"/>
          </a:p>
          <a:p>
            <a:pPr lvl="1"/>
            <a:endParaRPr lang="en-US" sz="2000" dirty="0"/>
          </a:p>
          <a:p>
            <a:endParaRPr lang="en-US" sz="2400" dirty="0"/>
          </a:p>
          <a:p>
            <a:pPr lvl="1"/>
            <a:endParaRPr lang="en-US" sz="2000" dirty="0"/>
          </a:p>
          <a:p>
            <a:pPr lvl="1"/>
            <a:r>
              <a:rPr lang="en-US" sz="2000" dirty="0"/>
              <a:t>Then create hierarchy in the table with all the columns</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24803" y="4343400"/>
            <a:ext cx="3542108" cy="2024062"/>
          </a:xfrm>
          <a:prstGeom prst="rect">
            <a:avLst/>
          </a:prstGeom>
          <a:noFill/>
          <a:ln>
            <a:solidFill>
              <a:schemeClr val="tx1"/>
            </a:solidFill>
          </a:ln>
        </p:spPr>
      </p:pic>
      <p:pic>
        <p:nvPicPr>
          <p:cNvPr id="10" name="Picture 9"/>
          <p:cNvPicPr>
            <a:picLocks noChangeAspect="1"/>
          </p:cNvPicPr>
          <p:nvPr/>
        </p:nvPicPr>
        <p:blipFill>
          <a:blip r:embed="rId3"/>
          <a:stretch>
            <a:fillRect/>
          </a:stretch>
        </p:blipFill>
        <p:spPr>
          <a:xfrm>
            <a:off x="1143000" y="2295525"/>
            <a:ext cx="5824904" cy="1514475"/>
          </a:xfrm>
          <a:prstGeom prst="rect">
            <a:avLst/>
          </a:prstGeom>
          <a:ln>
            <a:solidFill>
              <a:schemeClr val="tx1"/>
            </a:solidFill>
          </a:ln>
        </p:spPr>
      </p:pic>
    </p:spTree>
    <p:extLst>
      <p:ext uri="{BB962C8B-B14F-4D97-AF65-F5344CB8AC3E}">
        <p14:creationId xmlns:p14="http://schemas.microsoft.com/office/powerpoint/2010/main" val="822394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Data Modeling with Power BI Desktop</a:t>
            </a:r>
          </a:p>
          <a:p>
            <a:pPr>
              <a:buFont typeface="Wingdings" panose="05000000000000000000" pitchFamily="2" charset="2"/>
              <a:buChar char="Ø"/>
            </a:pPr>
            <a:r>
              <a:rPr lang="en-US" dirty="0"/>
              <a:t>Understanding the DAX Evaluation Context</a:t>
            </a:r>
          </a:p>
          <a:p>
            <a:r>
              <a:rPr lang="en-US" dirty="0"/>
              <a:t>Creating a Dynamic Calendar Table</a:t>
            </a:r>
          </a:p>
          <a:p>
            <a:r>
              <a:rPr lang="en-US" dirty="0"/>
              <a:t>Designing Interactive Reports</a:t>
            </a:r>
          </a:p>
          <a:p>
            <a:r>
              <a:rPr lang="en-US" dirty="0"/>
              <a:t>Understanding Row-level Security (RLS)</a:t>
            </a:r>
          </a:p>
          <a:p>
            <a:r>
              <a:rPr lang="en-US" dirty="0"/>
              <a:t>Publishing PBIX Projects to PowerBI.com</a:t>
            </a:r>
          </a:p>
        </p:txBody>
      </p:sp>
    </p:spTree>
    <p:extLst>
      <p:ext uri="{BB962C8B-B14F-4D97-AF65-F5344CB8AC3E}">
        <p14:creationId xmlns:p14="http://schemas.microsoft.com/office/powerpoint/2010/main" val="1330040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Tale of Two Evaluation Contexts</a:t>
            </a:r>
            <a:endParaRPr lang="en-US" dirty="0"/>
          </a:p>
        </p:txBody>
      </p:sp>
      <p:sp>
        <p:nvSpPr>
          <p:cNvPr id="3" name="Content Placeholder 2"/>
          <p:cNvSpPr>
            <a:spLocks noGrp="1"/>
          </p:cNvSpPr>
          <p:nvPr>
            <p:ph idx="1"/>
          </p:nvPr>
        </p:nvSpPr>
        <p:spPr>
          <a:xfrm>
            <a:off x="228600" y="1447800"/>
            <a:ext cx="8763000" cy="5181600"/>
          </a:xfrm>
        </p:spPr>
        <p:txBody>
          <a:bodyPr/>
          <a:lstStyle/>
          <a:p>
            <a:r>
              <a:rPr lang="en-US" dirty="0"/>
              <a:t>Row Context </a:t>
            </a:r>
          </a:p>
          <a:p>
            <a:pPr lvl="1"/>
            <a:r>
              <a:rPr lang="en-US" dirty="0"/>
              <a:t>Context includes all columns in iteration of current row</a:t>
            </a:r>
          </a:p>
          <a:p>
            <a:pPr lvl="1"/>
            <a:r>
              <a:rPr lang="en-US" dirty="0"/>
              <a:t>Used to evaluate DAX expression in calculated column</a:t>
            </a:r>
          </a:p>
          <a:p>
            <a:pPr lvl="1"/>
            <a:r>
              <a:rPr lang="en-US" dirty="0"/>
              <a:t>Only available in measures with iterator function </a:t>
            </a:r>
            <a:r>
              <a:rPr lang="en-US" sz="1600" dirty="0"/>
              <a:t>(e.g. SUMX)</a:t>
            </a:r>
          </a:p>
          <a:p>
            <a:endParaRPr lang="en-US" dirty="0"/>
          </a:p>
          <a:p>
            <a:r>
              <a:rPr lang="en-US" dirty="0"/>
              <a:t>Filter Context</a:t>
            </a:r>
          </a:p>
          <a:p>
            <a:pPr lvl="1"/>
            <a:r>
              <a:rPr lang="en-US" dirty="0"/>
              <a:t>Context includes filter(s) defining current set of rows</a:t>
            </a:r>
          </a:p>
          <a:p>
            <a:pPr lvl="1"/>
            <a:r>
              <a:rPr lang="en-US" dirty="0"/>
              <a:t>Used by default to evaluate DAX expressions in measures</a:t>
            </a:r>
          </a:p>
          <a:p>
            <a:pPr lvl="1"/>
            <a:r>
              <a:rPr lang="en-US" dirty="0"/>
              <a:t>Can be fully ignored or partially ignored using DAX code</a:t>
            </a:r>
          </a:p>
          <a:p>
            <a:pPr lvl="1"/>
            <a:r>
              <a:rPr lang="en-US" dirty="0"/>
              <a:t>Not used to evaluate DAX in calculated columns</a:t>
            </a:r>
          </a:p>
        </p:txBody>
      </p:sp>
    </p:spTree>
    <p:extLst>
      <p:ext uri="{BB962C8B-B14F-4D97-AF65-F5344CB8AC3E}">
        <p14:creationId xmlns:p14="http://schemas.microsoft.com/office/powerpoint/2010/main" val="2026733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r>
              <a:rPr lang="en-US" dirty="0"/>
              <a:t>Data Modeling with Power BI Desktop</a:t>
            </a:r>
          </a:p>
          <a:p>
            <a:r>
              <a:rPr lang="en-US" dirty="0"/>
              <a:t>Understanding the DAX Evaluation Context</a:t>
            </a:r>
          </a:p>
          <a:p>
            <a:r>
              <a:rPr lang="en-US" dirty="0"/>
              <a:t>Creating a Dynamic Calendar Table</a:t>
            </a:r>
          </a:p>
          <a:p>
            <a:r>
              <a:rPr lang="en-US" dirty="0"/>
              <a:t>Designing Interactive Reports</a:t>
            </a:r>
          </a:p>
          <a:p>
            <a:r>
              <a:rPr lang="en-US" dirty="0"/>
              <a:t>Understanding Row-level Security (RLS)</a:t>
            </a:r>
          </a:p>
          <a:p>
            <a:r>
              <a:rPr lang="en-US" dirty="0"/>
              <a:t>Publishing PBIX Projects to PowerBI.com</a:t>
            </a:r>
          </a:p>
        </p:txBody>
      </p:sp>
    </p:spTree>
    <p:extLst>
      <p:ext uri="{BB962C8B-B14F-4D97-AF65-F5344CB8AC3E}">
        <p14:creationId xmlns:p14="http://schemas.microsoft.com/office/powerpoint/2010/main" val="157767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Row Context</a:t>
            </a:r>
          </a:p>
        </p:txBody>
      </p:sp>
      <p:sp>
        <p:nvSpPr>
          <p:cNvPr id="3" name="Content Placeholder 2"/>
          <p:cNvSpPr>
            <a:spLocks noGrp="1"/>
          </p:cNvSpPr>
          <p:nvPr>
            <p:ph idx="1"/>
          </p:nvPr>
        </p:nvSpPr>
        <p:spPr/>
        <p:txBody>
          <a:bodyPr/>
          <a:lstStyle/>
          <a:p>
            <a:r>
              <a:rPr lang="en-US" dirty="0"/>
              <a:t>Row context used to evaluate calculated columns</a:t>
            </a:r>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862551" y="2133600"/>
            <a:ext cx="7290849" cy="2149728"/>
          </a:xfrm>
          <a:prstGeom prst="rect">
            <a:avLst/>
          </a:prstGeom>
          <a:noFill/>
          <a:ln>
            <a:solidFill>
              <a:schemeClr val="tx1"/>
            </a:solidFill>
          </a:ln>
        </p:spPr>
      </p:pic>
      <p:pic>
        <p:nvPicPr>
          <p:cNvPr id="12" name="Picture 11"/>
          <p:cNvPicPr>
            <a:picLocks noChangeAspect="1"/>
          </p:cNvPicPr>
          <p:nvPr/>
        </p:nvPicPr>
        <p:blipFill>
          <a:blip r:embed="rId3"/>
          <a:stretch>
            <a:fillRect/>
          </a:stretch>
        </p:blipFill>
        <p:spPr>
          <a:xfrm>
            <a:off x="862551" y="4572001"/>
            <a:ext cx="6605049" cy="1430084"/>
          </a:xfrm>
          <a:prstGeom prst="rect">
            <a:avLst/>
          </a:prstGeom>
          <a:ln>
            <a:solidFill>
              <a:schemeClr val="tx1"/>
            </a:solidFill>
          </a:ln>
        </p:spPr>
      </p:pic>
    </p:spTree>
    <p:extLst>
      <p:ext uri="{BB962C8B-B14F-4D97-AF65-F5344CB8AC3E}">
        <p14:creationId xmlns:p14="http://schemas.microsoft.com/office/powerpoint/2010/main" val="2295682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Iterators Like SUMX </a:t>
            </a:r>
            <a:endParaRPr lang="en-US" dirty="0"/>
          </a:p>
        </p:txBody>
      </p:sp>
      <p:sp>
        <p:nvSpPr>
          <p:cNvPr id="10" name="Content Placeholder 9"/>
          <p:cNvSpPr>
            <a:spLocks noGrp="1"/>
          </p:cNvSpPr>
          <p:nvPr>
            <p:ph idx="1"/>
          </p:nvPr>
        </p:nvSpPr>
        <p:spPr>
          <a:xfrm>
            <a:off x="282211" y="1447800"/>
            <a:ext cx="8686800" cy="5181600"/>
          </a:xfrm>
        </p:spPr>
        <p:txBody>
          <a:bodyPr>
            <a:normAutofit/>
          </a:bodyPr>
          <a:lstStyle/>
          <a:p>
            <a:r>
              <a:rPr lang="en-US" sz="2400" dirty="0"/>
              <a:t>Standard aggregation functions </a:t>
            </a:r>
            <a:r>
              <a:rPr lang="en-US" sz="1600" dirty="0"/>
              <a:t>(e.g. SUM)</a:t>
            </a:r>
            <a:r>
              <a:rPr lang="en-US" sz="2400" dirty="0"/>
              <a:t> have no row context</a:t>
            </a:r>
          </a:p>
          <a:p>
            <a:pPr lvl="1"/>
            <a:r>
              <a:rPr lang="en-US" sz="2000" dirty="0"/>
              <a:t>You can use SUM to sum values of a single column </a:t>
            </a:r>
          </a:p>
          <a:p>
            <a:pPr lvl="1"/>
            <a:r>
              <a:rPr lang="en-US" sz="2000" dirty="0"/>
              <a:t>You cannot use SUM to sum results of an expressions</a:t>
            </a:r>
          </a:p>
          <a:p>
            <a:pPr lvl="1"/>
            <a:endParaRPr lang="en-US" sz="2000" dirty="0"/>
          </a:p>
          <a:p>
            <a:pPr lvl="1"/>
            <a:endParaRPr lang="en-US" sz="2000" dirty="0"/>
          </a:p>
          <a:p>
            <a:pPr lvl="1"/>
            <a:endParaRPr lang="en-US" sz="2000" dirty="0"/>
          </a:p>
          <a:p>
            <a:r>
              <a:rPr lang="en-US" sz="2400" dirty="0"/>
              <a:t>Iterator functions</a:t>
            </a:r>
            <a:r>
              <a:rPr lang="en-US" sz="1600" dirty="0"/>
              <a:t> (e.g. SUMX) </a:t>
            </a:r>
            <a:r>
              <a:rPr lang="en-US" sz="2400" dirty="0"/>
              <a:t>iterate through rows in target table</a:t>
            </a:r>
          </a:p>
          <a:p>
            <a:pPr lvl="1"/>
            <a:endParaRPr lang="en-US" sz="2000" dirty="0"/>
          </a:p>
          <a:p>
            <a:pPr lvl="1"/>
            <a:endParaRPr lang="en-US" sz="2000" dirty="0"/>
          </a:p>
          <a:p>
            <a:pPr lvl="1"/>
            <a:r>
              <a:rPr lang="en-US" sz="2000" dirty="0"/>
              <a:t>First argument accepts expressions that evaluates to table of rows</a:t>
            </a:r>
          </a:p>
          <a:p>
            <a:pPr lvl="1"/>
            <a:r>
              <a:rPr lang="en-US" sz="2000" dirty="0"/>
              <a:t>Second argument accepts expression that is evaluated for each row</a:t>
            </a:r>
          </a:p>
        </p:txBody>
      </p:sp>
      <p:pic>
        <p:nvPicPr>
          <p:cNvPr id="8" name="Picture 7"/>
          <p:cNvPicPr>
            <a:picLocks noChangeAspect="1"/>
          </p:cNvPicPr>
          <p:nvPr/>
        </p:nvPicPr>
        <p:blipFill>
          <a:blip r:embed="rId2"/>
          <a:stretch>
            <a:fillRect/>
          </a:stretch>
        </p:blipFill>
        <p:spPr>
          <a:xfrm>
            <a:off x="1084555" y="2743200"/>
            <a:ext cx="7361899" cy="834172"/>
          </a:xfrm>
          <a:prstGeom prst="rect">
            <a:avLst/>
          </a:prstGeom>
          <a:ln>
            <a:solidFill>
              <a:schemeClr val="bg1">
                <a:lumMod val="50000"/>
              </a:schemeClr>
            </a:solidFill>
          </a:ln>
        </p:spPr>
      </p:pic>
      <p:pic>
        <p:nvPicPr>
          <p:cNvPr id="11" name="Picture 10"/>
          <p:cNvPicPr>
            <a:picLocks noChangeAspect="1"/>
          </p:cNvPicPr>
          <p:nvPr/>
        </p:nvPicPr>
        <p:blipFill>
          <a:blip r:embed="rId3"/>
          <a:stretch>
            <a:fillRect/>
          </a:stretch>
        </p:blipFill>
        <p:spPr>
          <a:xfrm>
            <a:off x="762000" y="4359887"/>
            <a:ext cx="7971367" cy="533400"/>
          </a:xfrm>
          <a:prstGeom prst="rect">
            <a:avLst/>
          </a:prstGeom>
          <a:ln>
            <a:solidFill>
              <a:schemeClr val="bg1">
                <a:lumMod val="50000"/>
              </a:schemeClr>
            </a:solidFill>
          </a:ln>
        </p:spPr>
      </p:pic>
      <p:sp>
        <p:nvSpPr>
          <p:cNvPr id="12" name="Rectangle 11"/>
          <p:cNvSpPr/>
          <p:nvPr/>
        </p:nvSpPr>
        <p:spPr>
          <a:xfrm>
            <a:off x="4801224" y="4521326"/>
            <a:ext cx="3714165" cy="293970"/>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135998" y="4521326"/>
            <a:ext cx="605017" cy="293970"/>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73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9" end="9"/>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10" end="1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DAX Table Iterator Functions</a:t>
            </a:r>
          </a:p>
        </p:txBody>
      </p:sp>
      <p:sp>
        <p:nvSpPr>
          <p:cNvPr id="5" name="Content Placeholder 4"/>
          <p:cNvSpPr>
            <a:spLocks noGrp="1"/>
          </p:cNvSpPr>
          <p:nvPr>
            <p:ph idx="1"/>
          </p:nvPr>
        </p:nvSpPr>
        <p:spPr/>
        <p:txBody>
          <a:bodyPr/>
          <a:lstStyle/>
          <a:p>
            <a:r>
              <a:rPr lang="en-US" dirty="0"/>
              <a:t>The following DAX functions create row context</a:t>
            </a:r>
          </a:p>
          <a:p>
            <a:pPr lvl="1"/>
            <a:r>
              <a:rPr lang="en-US" dirty="0"/>
              <a:t>AVERAGEX</a:t>
            </a:r>
          </a:p>
          <a:p>
            <a:pPr lvl="1"/>
            <a:r>
              <a:rPr lang="en-US" dirty="0"/>
              <a:t>COUNTAX</a:t>
            </a:r>
          </a:p>
          <a:p>
            <a:pPr lvl="1"/>
            <a:r>
              <a:rPr lang="en-US" dirty="0"/>
              <a:t>COUNTX</a:t>
            </a:r>
          </a:p>
          <a:p>
            <a:pPr lvl="1"/>
            <a:r>
              <a:rPr lang="en-US" dirty="0"/>
              <a:t>MAXX</a:t>
            </a:r>
          </a:p>
          <a:p>
            <a:pPr lvl="1"/>
            <a:r>
              <a:rPr lang="en-US" dirty="0"/>
              <a:t>MINX</a:t>
            </a:r>
          </a:p>
          <a:p>
            <a:pPr lvl="1"/>
            <a:r>
              <a:rPr lang="en-US" dirty="0"/>
              <a:t>SUMX</a:t>
            </a:r>
          </a:p>
        </p:txBody>
      </p:sp>
    </p:spTree>
    <p:extLst>
      <p:ext uri="{BB962C8B-B14F-4D97-AF65-F5344CB8AC3E}">
        <p14:creationId xmlns:p14="http://schemas.microsoft.com/office/powerpoint/2010/main" val="1172446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Filter Context</a:t>
            </a:r>
          </a:p>
        </p:txBody>
      </p:sp>
      <p:sp>
        <p:nvSpPr>
          <p:cNvPr id="3" name="Content Placeholder 2"/>
          <p:cNvSpPr>
            <a:spLocks noGrp="1"/>
          </p:cNvSpPr>
          <p:nvPr>
            <p:ph idx="1"/>
          </p:nvPr>
        </p:nvSpPr>
        <p:spPr>
          <a:xfrm>
            <a:off x="381000" y="1371600"/>
            <a:ext cx="8534400" cy="5181600"/>
          </a:xfrm>
        </p:spPr>
        <p:txBody>
          <a:bodyPr>
            <a:normAutofit/>
          </a:bodyPr>
          <a:lstStyle/>
          <a:p>
            <a:r>
              <a:rPr lang="en-US" sz="2400" dirty="0"/>
              <a:t>Visuals apply various filters in different evaluation contexts</a:t>
            </a:r>
          </a:p>
          <a:p>
            <a:pPr lvl="1"/>
            <a:endParaRPr lang="en-US" sz="2000" dirty="0"/>
          </a:p>
          <a:p>
            <a:endParaRPr lang="en-US" sz="2400" dirty="0"/>
          </a:p>
          <a:p>
            <a:pPr lvl="1"/>
            <a:endParaRPr lang="en-US" sz="2000" dirty="0"/>
          </a:p>
          <a:p>
            <a:endParaRPr lang="en-US" sz="2400" dirty="0"/>
          </a:p>
          <a:p>
            <a:endParaRPr lang="en-US" sz="2400" dirty="0"/>
          </a:p>
          <a:p>
            <a:r>
              <a:rPr lang="en-US" sz="2400" dirty="0"/>
              <a:t>Filter context also affected by slicers and other filters</a:t>
            </a:r>
          </a:p>
        </p:txBody>
      </p:sp>
      <p:pic>
        <p:nvPicPr>
          <p:cNvPr id="8" name="Picture 7"/>
          <p:cNvPicPr>
            <a:picLocks noChangeAspect="1"/>
          </p:cNvPicPr>
          <p:nvPr/>
        </p:nvPicPr>
        <p:blipFill>
          <a:blip r:embed="rId2"/>
          <a:stretch>
            <a:fillRect/>
          </a:stretch>
        </p:blipFill>
        <p:spPr>
          <a:xfrm>
            <a:off x="838200" y="1828800"/>
            <a:ext cx="4572000" cy="2130136"/>
          </a:xfrm>
          <a:prstGeom prst="rect">
            <a:avLst/>
          </a:prstGeom>
        </p:spPr>
      </p:pic>
      <p:sp>
        <p:nvSpPr>
          <p:cNvPr id="9" name="Rectangle 8"/>
          <p:cNvSpPr/>
          <p:nvPr/>
        </p:nvSpPr>
        <p:spPr>
          <a:xfrm>
            <a:off x="5933090" y="2716924"/>
            <a:ext cx="2286000" cy="609600"/>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spcBef>
                <a:spcPts val="600"/>
              </a:spcBef>
            </a:pPr>
            <a:r>
              <a:rPr lang="en-US" sz="1000" dirty="0">
                <a:solidFill>
                  <a:schemeClr val="tx1">
                    <a:lumMod val="65000"/>
                    <a:lumOff val="35000"/>
                  </a:schemeClr>
                </a:solidFill>
              </a:rPr>
              <a:t>[Year] = 2015</a:t>
            </a:r>
          </a:p>
          <a:p>
            <a:pPr>
              <a:spcBef>
                <a:spcPts val="600"/>
              </a:spcBef>
            </a:pPr>
            <a:r>
              <a:rPr lang="en-US" sz="1000" dirty="0">
                <a:solidFill>
                  <a:schemeClr val="tx1">
                    <a:lumMod val="65000"/>
                    <a:lumOff val="35000"/>
                  </a:schemeClr>
                </a:solidFill>
              </a:rPr>
              <a:t>[Month in Year] = "October"</a:t>
            </a:r>
          </a:p>
        </p:txBody>
      </p:sp>
      <p:sp>
        <p:nvSpPr>
          <p:cNvPr id="10" name="Rounded Rectangle 9"/>
          <p:cNvSpPr/>
          <p:nvPr/>
        </p:nvSpPr>
        <p:spPr>
          <a:xfrm>
            <a:off x="3962400" y="3200400"/>
            <a:ext cx="457200" cy="152400"/>
          </a:xfrm>
          <a:prstGeom prst="roundRect">
            <a:avLst/>
          </a:prstGeom>
          <a:noFill/>
          <a:ln w="28575">
            <a:solidFill>
              <a:srgbClr val="74001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V="1">
            <a:off x="4419600" y="2895600"/>
            <a:ext cx="1371600" cy="381000"/>
          </a:xfrm>
          <a:prstGeom prst="straightConnector1">
            <a:avLst/>
          </a:prstGeom>
          <a:ln w="28575">
            <a:solidFill>
              <a:srgbClr val="74001E"/>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33090" y="2412124"/>
            <a:ext cx="2286000" cy="304800"/>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b="1" dirty="0">
                <a:solidFill>
                  <a:schemeClr val="bg1"/>
                </a:solidFill>
              </a:rPr>
              <a:t>Filters on this evaluation</a:t>
            </a:r>
          </a:p>
        </p:txBody>
      </p:sp>
      <p:pic>
        <p:nvPicPr>
          <p:cNvPr id="14" name="Picture 13"/>
          <p:cNvPicPr>
            <a:picLocks noChangeAspect="1"/>
          </p:cNvPicPr>
          <p:nvPr/>
        </p:nvPicPr>
        <p:blipFill>
          <a:blip r:embed="rId3"/>
          <a:stretch>
            <a:fillRect/>
          </a:stretch>
        </p:blipFill>
        <p:spPr>
          <a:xfrm>
            <a:off x="914400" y="4604036"/>
            <a:ext cx="5638800" cy="1859605"/>
          </a:xfrm>
          <a:prstGeom prst="rect">
            <a:avLst/>
          </a:prstGeom>
          <a:solidFill>
            <a:schemeClr val="bg1">
              <a:lumMod val="50000"/>
            </a:schemeClr>
          </a:solidFill>
          <a:ln>
            <a:solidFill>
              <a:schemeClr val="tx1">
                <a:lumMod val="50000"/>
                <a:lumOff val="50000"/>
              </a:schemeClr>
            </a:solidFill>
          </a:ln>
        </p:spPr>
      </p:pic>
      <p:sp>
        <p:nvSpPr>
          <p:cNvPr id="15" name="Rectangle 14"/>
          <p:cNvSpPr/>
          <p:nvPr/>
        </p:nvSpPr>
        <p:spPr>
          <a:xfrm>
            <a:off x="6705600" y="4876800"/>
            <a:ext cx="2362200" cy="1108842"/>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spcBef>
                <a:spcPts val="600"/>
              </a:spcBef>
            </a:pPr>
            <a:r>
              <a:rPr lang="en-US" sz="1000" dirty="0">
                <a:solidFill>
                  <a:schemeClr val="tx1">
                    <a:lumMod val="65000"/>
                    <a:lumOff val="35000"/>
                  </a:schemeClr>
                </a:solidFill>
              </a:rPr>
              <a:t>[Year] = 2015</a:t>
            </a:r>
          </a:p>
          <a:p>
            <a:pPr>
              <a:spcBef>
                <a:spcPts val="600"/>
              </a:spcBef>
            </a:pPr>
            <a:r>
              <a:rPr lang="en-US" sz="1000" dirty="0">
                <a:solidFill>
                  <a:schemeClr val="tx1">
                    <a:lumMod val="65000"/>
                    <a:lumOff val="35000"/>
                  </a:schemeClr>
                </a:solidFill>
              </a:rPr>
              <a:t>[Month in Year] = "October"</a:t>
            </a:r>
          </a:p>
          <a:p>
            <a:pPr>
              <a:spcBef>
                <a:spcPts val="600"/>
              </a:spcBef>
            </a:pPr>
            <a:r>
              <a:rPr lang="en-US" sz="1000" dirty="0">
                <a:solidFill>
                  <a:schemeClr val="tx1">
                    <a:lumMod val="65000"/>
                    <a:lumOff val="35000"/>
                  </a:schemeClr>
                </a:solidFill>
              </a:rPr>
              <a:t>[Sales Region] = "Western Region"</a:t>
            </a:r>
          </a:p>
          <a:p>
            <a:pPr>
              <a:spcBef>
                <a:spcPts val="600"/>
              </a:spcBef>
            </a:pPr>
            <a:r>
              <a:rPr lang="en-US" sz="1000" dirty="0">
                <a:solidFill>
                  <a:schemeClr val="tx1">
                    <a:lumMod val="65000"/>
                    <a:lumOff val="35000"/>
                  </a:schemeClr>
                </a:solidFill>
              </a:rPr>
              <a:t>[Customer Type] = "Repeat Customer"</a:t>
            </a:r>
          </a:p>
        </p:txBody>
      </p:sp>
      <p:sp>
        <p:nvSpPr>
          <p:cNvPr id="16" name="Rounded Rectangle 15"/>
          <p:cNvSpPr/>
          <p:nvPr/>
        </p:nvSpPr>
        <p:spPr>
          <a:xfrm>
            <a:off x="5260428" y="5833242"/>
            <a:ext cx="457200" cy="152400"/>
          </a:xfrm>
          <a:prstGeom prst="roundRect">
            <a:avLst/>
          </a:prstGeom>
          <a:noFill/>
          <a:ln w="28575">
            <a:solidFill>
              <a:srgbClr val="74001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V="1">
            <a:off x="5665076" y="5055476"/>
            <a:ext cx="898634" cy="777765"/>
          </a:xfrm>
          <a:prstGeom prst="straightConnector1">
            <a:avLst/>
          </a:prstGeom>
          <a:ln w="28575">
            <a:solidFill>
              <a:srgbClr val="74001E"/>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705600" y="4572000"/>
            <a:ext cx="2362200" cy="304800"/>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b="1" dirty="0">
                <a:solidFill>
                  <a:schemeClr val="bg1"/>
                </a:solidFill>
              </a:rPr>
              <a:t>Filters on this evaluation</a:t>
            </a:r>
          </a:p>
        </p:txBody>
      </p:sp>
    </p:spTree>
    <p:extLst>
      <p:ext uri="{BB962C8B-B14F-4D97-AF65-F5344CB8AC3E}">
        <p14:creationId xmlns:p14="http://schemas.microsoft.com/office/powerpoint/2010/main" val="3141468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the CALCULATE Function</a:t>
            </a:r>
            <a:endParaRPr lang="en-US" dirty="0"/>
          </a:p>
        </p:txBody>
      </p:sp>
      <p:sp>
        <p:nvSpPr>
          <p:cNvPr id="3" name="Content Placeholder 2"/>
          <p:cNvSpPr>
            <a:spLocks noGrp="1"/>
          </p:cNvSpPr>
          <p:nvPr>
            <p:ph idx="1"/>
          </p:nvPr>
        </p:nvSpPr>
        <p:spPr/>
        <p:txBody>
          <a:bodyPr>
            <a:normAutofit/>
          </a:bodyPr>
          <a:lstStyle/>
          <a:p>
            <a:r>
              <a:rPr lang="en-US" sz="2400" dirty="0"/>
              <a:t>CALCULATE function provides greatest amount of control</a:t>
            </a:r>
          </a:p>
          <a:p>
            <a:pPr lvl="1"/>
            <a:r>
              <a:rPr lang="en-US" sz="2000" dirty="0"/>
              <a:t>First argument defines expression to evaluate</a:t>
            </a:r>
          </a:p>
          <a:p>
            <a:pPr lvl="1"/>
            <a:r>
              <a:rPr lang="en-US" sz="2000" dirty="0"/>
              <a:t>Second argument defines table on which to evaluate expression</a:t>
            </a:r>
          </a:p>
          <a:p>
            <a:pPr lvl="1"/>
            <a:r>
              <a:rPr lang="en-US" sz="2000" dirty="0"/>
              <a:t>You can evaluate expressions with or without current filter context</a:t>
            </a:r>
          </a:p>
        </p:txBody>
      </p:sp>
      <p:pic>
        <p:nvPicPr>
          <p:cNvPr id="5" name="Picture 4"/>
          <p:cNvPicPr/>
          <p:nvPr/>
        </p:nvPicPr>
        <p:blipFill rotWithShape="1">
          <a:blip r:embed="rId2">
            <a:extLst>
              <a:ext uri="{28A0092B-C50C-407E-A947-70E740481C1C}">
                <a14:useLocalDpi xmlns:a14="http://schemas.microsoft.com/office/drawing/2010/main" val="0"/>
              </a:ext>
            </a:extLst>
          </a:blip>
          <a:srcRect l="17698" t="44522" r="10467"/>
          <a:stretch/>
        </p:blipFill>
        <p:spPr bwMode="auto">
          <a:xfrm>
            <a:off x="1231769" y="3124200"/>
            <a:ext cx="6243638" cy="1447800"/>
          </a:xfrm>
          <a:prstGeom prst="rect">
            <a:avLst/>
          </a:prstGeom>
          <a:noFill/>
          <a:ln>
            <a:solidFill>
              <a:schemeClr val="bg1">
                <a:lumMod val="50000"/>
              </a:schemeClr>
            </a:solidFill>
          </a:ln>
        </p:spPr>
      </p:pic>
      <p:pic>
        <p:nvPicPr>
          <p:cNvPr id="7" name="Picture 6"/>
          <p:cNvPicPr/>
          <p:nvPr/>
        </p:nvPicPr>
        <p:blipFill rotWithShape="1">
          <a:blip r:embed="rId3">
            <a:extLst>
              <a:ext uri="{28A0092B-C50C-407E-A947-70E740481C1C}">
                <a14:useLocalDpi xmlns:a14="http://schemas.microsoft.com/office/drawing/2010/main" val="0"/>
              </a:ext>
            </a:extLst>
          </a:blip>
          <a:srcRect l="18203" t="44787" r="21505"/>
          <a:stretch/>
        </p:blipFill>
        <p:spPr bwMode="auto">
          <a:xfrm>
            <a:off x="1231769" y="4802225"/>
            <a:ext cx="4506686" cy="1596949"/>
          </a:xfrm>
          <a:prstGeom prst="rect">
            <a:avLst/>
          </a:prstGeom>
          <a:noFill/>
          <a:ln>
            <a:solidFill>
              <a:schemeClr val="bg1">
                <a:lumMod val="50000"/>
              </a:schemeClr>
            </a:solidFill>
          </a:ln>
        </p:spPr>
      </p:pic>
    </p:spTree>
    <p:extLst>
      <p:ext uri="{BB962C8B-B14F-4D97-AF65-F5344CB8AC3E}">
        <p14:creationId xmlns:p14="http://schemas.microsoft.com/office/powerpoint/2010/main" val="1688520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Data Modeling with Power BI Desktop</a:t>
            </a:r>
          </a:p>
          <a:p>
            <a:pPr>
              <a:buFont typeface="Wingdings" panose="05000000000000000000" pitchFamily="2" charset="2"/>
              <a:buChar char="ü"/>
            </a:pPr>
            <a:r>
              <a:rPr lang="en-US" dirty="0"/>
              <a:t>Understanding the DAX Evaluation Context</a:t>
            </a:r>
          </a:p>
          <a:p>
            <a:pPr>
              <a:buFont typeface="Wingdings" panose="05000000000000000000" pitchFamily="2" charset="2"/>
              <a:buChar char="Ø"/>
            </a:pPr>
            <a:r>
              <a:rPr lang="en-US" dirty="0"/>
              <a:t>Creating a Dynamic Calendar Table</a:t>
            </a:r>
          </a:p>
          <a:p>
            <a:r>
              <a:rPr lang="en-US" dirty="0"/>
              <a:t>Designing Interactive Reports</a:t>
            </a:r>
          </a:p>
          <a:p>
            <a:r>
              <a:rPr lang="en-US" dirty="0"/>
              <a:t>Understanding Row-level Security (RLS)</a:t>
            </a:r>
          </a:p>
          <a:p>
            <a:r>
              <a:rPr lang="en-US" dirty="0"/>
              <a:t>Publishing PBIX Projects to PowerBI.com</a:t>
            </a:r>
          </a:p>
        </p:txBody>
      </p:sp>
    </p:spTree>
    <p:extLst>
      <p:ext uri="{BB962C8B-B14F-4D97-AF65-F5344CB8AC3E}">
        <p14:creationId xmlns:p14="http://schemas.microsoft.com/office/powerpoint/2010/main" val="3181623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Creating Calendar Table as Calculated Table</a:t>
            </a:r>
          </a:p>
        </p:txBody>
      </p:sp>
      <p:sp>
        <p:nvSpPr>
          <p:cNvPr id="3" name="Content Placeholder 2"/>
          <p:cNvSpPr>
            <a:spLocks noGrp="1"/>
          </p:cNvSpPr>
          <p:nvPr>
            <p:ph idx="1"/>
          </p:nvPr>
        </p:nvSpPr>
        <p:spPr/>
        <p:txBody>
          <a:bodyPr>
            <a:normAutofit/>
          </a:bodyPr>
          <a:lstStyle/>
          <a:p>
            <a:r>
              <a:rPr lang="en-US" sz="2400" dirty="0"/>
              <a:t>Use </a:t>
            </a:r>
            <a:r>
              <a:rPr lang="en-US" sz="2400" b="1" dirty="0"/>
              <a:t>New Table</a:t>
            </a:r>
            <a:r>
              <a:rPr lang="en-US" sz="2400" dirty="0"/>
              <a:t> command in ribbon</a:t>
            </a:r>
          </a:p>
          <a:p>
            <a:pPr lvl="1"/>
            <a:endParaRPr lang="en-US" sz="2000" dirty="0"/>
          </a:p>
          <a:p>
            <a:pPr lvl="1"/>
            <a:endParaRPr lang="en-US" sz="2000" dirty="0"/>
          </a:p>
          <a:p>
            <a:endParaRPr lang="en-US" sz="2400" dirty="0"/>
          </a:p>
          <a:p>
            <a:r>
              <a:rPr lang="en-US" sz="2400" dirty="0"/>
              <a:t>Create calendar table using DAX </a:t>
            </a:r>
            <a:r>
              <a:rPr lang="en-US" sz="2400" b="1" dirty="0"/>
              <a:t>CALENDAR</a:t>
            </a:r>
            <a:r>
              <a:rPr lang="en-US" sz="2400" dirty="0"/>
              <a:t> function</a:t>
            </a:r>
          </a:p>
        </p:txBody>
      </p:sp>
      <p:pic>
        <p:nvPicPr>
          <p:cNvPr id="9" name="Content Placeholder 5"/>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835794" y="1905000"/>
            <a:ext cx="3443810" cy="1089812"/>
          </a:xfrm>
          <a:prstGeom prst="rect">
            <a:avLst/>
          </a:prstGeom>
          <a:noFill/>
          <a:ln>
            <a:solidFill>
              <a:schemeClr val="bg1">
                <a:lumMod val="50000"/>
              </a:schemeClr>
            </a:solidFill>
          </a:ln>
        </p:spPr>
      </p:pic>
      <p:pic>
        <p:nvPicPr>
          <p:cNvPr id="11" name="Picture 10"/>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835794" y="3735487"/>
            <a:ext cx="7262666" cy="2140667"/>
          </a:xfrm>
          <a:prstGeom prst="rect">
            <a:avLst/>
          </a:prstGeom>
          <a:noFill/>
          <a:ln w="28575">
            <a:solidFill>
              <a:schemeClr val="tx1"/>
            </a:solidFill>
          </a:ln>
        </p:spPr>
      </p:pic>
    </p:spTree>
    <p:extLst>
      <p:ext uri="{BB962C8B-B14F-4D97-AF65-F5344CB8AC3E}">
        <p14:creationId xmlns:p14="http://schemas.microsoft.com/office/powerpoint/2010/main" val="315647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Adding Columns to Calendar Table</a:t>
            </a:r>
            <a:endParaRPr lang="en-US" dirty="0"/>
          </a:p>
        </p:txBody>
      </p:sp>
      <p:sp>
        <p:nvSpPr>
          <p:cNvPr id="4" name="Content Placeholder 3"/>
          <p:cNvSpPr>
            <a:spLocks noGrp="1"/>
          </p:cNvSpPr>
          <p:nvPr>
            <p:ph idx="1"/>
          </p:nvPr>
        </p:nvSpPr>
        <p:spPr/>
        <p:txBody>
          <a:bodyPr>
            <a:normAutofit/>
          </a:bodyPr>
          <a:lstStyle/>
          <a:p>
            <a:r>
              <a:rPr lang="en-US" sz="2000" dirty="0"/>
              <a:t>Creating the </a:t>
            </a:r>
            <a:r>
              <a:rPr lang="en-US" sz="2000" b="1" dirty="0"/>
              <a:t>Year</a:t>
            </a:r>
            <a:r>
              <a:rPr lang="en-US" sz="2000" dirty="0"/>
              <a:t> column</a:t>
            </a:r>
          </a:p>
          <a:p>
            <a:endParaRPr lang="en-US" sz="2200" dirty="0"/>
          </a:p>
          <a:p>
            <a:pPr marL="12700" indent="0">
              <a:buNone/>
            </a:pPr>
            <a:endParaRPr lang="en-US" sz="2200" dirty="0"/>
          </a:p>
          <a:p>
            <a:pPr lvl="1"/>
            <a:endParaRPr lang="en-US" sz="1800" dirty="0"/>
          </a:p>
          <a:p>
            <a:r>
              <a:rPr lang="en-US" sz="2000" dirty="0"/>
              <a:t>Creating the </a:t>
            </a:r>
            <a:r>
              <a:rPr lang="en-US" sz="2000" b="1" dirty="0"/>
              <a:t>Quarter</a:t>
            </a:r>
            <a:r>
              <a:rPr lang="en-US" sz="2000" dirty="0"/>
              <a:t> column</a:t>
            </a:r>
          </a:p>
          <a:p>
            <a:endParaRPr lang="en-US" sz="2200" dirty="0"/>
          </a:p>
          <a:p>
            <a:endParaRPr lang="en-US" sz="2200" dirty="0"/>
          </a:p>
          <a:p>
            <a:pPr lvl="1"/>
            <a:endParaRPr lang="en-US" sz="1800" dirty="0"/>
          </a:p>
          <a:p>
            <a:r>
              <a:rPr lang="en-US" sz="2000" dirty="0"/>
              <a:t>Creating the </a:t>
            </a:r>
            <a:r>
              <a:rPr lang="en-US" sz="2000" b="1" dirty="0"/>
              <a:t>Month</a:t>
            </a:r>
            <a:r>
              <a:rPr lang="en-US" sz="2000" dirty="0"/>
              <a:t> column</a:t>
            </a:r>
          </a:p>
        </p:txBody>
      </p:sp>
      <p:pic>
        <p:nvPicPr>
          <p:cNvPr id="6" name="Picture 5"/>
          <p:cNvPicPr/>
          <p:nvPr/>
        </p:nvPicPr>
        <p:blipFill rotWithShape="1">
          <a:blip r:embed="rId2">
            <a:extLst>
              <a:ext uri="{28A0092B-C50C-407E-A947-70E740481C1C}">
                <a14:useLocalDpi xmlns:a14="http://schemas.microsoft.com/office/drawing/2010/main" val="0"/>
              </a:ext>
            </a:extLst>
          </a:blip>
          <a:srcRect l="8299"/>
          <a:stretch/>
        </p:blipFill>
        <p:spPr bwMode="auto">
          <a:xfrm>
            <a:off x="874729" y="5169137"/>
            <a:ext cx="4251705" cy="1269407"/>
          </a:xfrm>
          <a:prstGeom prst="rect">
            <a:avLst/>
          </a:prstGeom>
          <a:noFill/>
          <a:ln w="19050">
            <a:solidFill>
              <a:schemeClr val="tx1"/>
            </a:solidFill>
          </a:ln>
        </p:spPr>
      </p:pic>
      <p:pic>
        <p:nvPicPr>
          <p:cNvPr id="7" name="Picture 6"/>
          <p:cNvPicPr/>
          <p:nvPr/>
        </p:nvPicPr>
        <p:blipFill rotWithShape="1">
          <a:blip r:embed="rId3">
            <a:extLst>
              <a:ext uri="{28A0092B-C50C-407E-A947-70E740481C1C}">
                <a14:useLocalDpi xmlns:a14="http://schemas.microsoft.com/office/drawing/2010/main" val="0"/>
              </a:ext>
            </a:extLst>
          </a:blip>
          <a:srcRect l="6063"/>
          <a:stretch/>
        </p:blipFill>
        <p:spPr bwMode="auto">
          <a:xfrm>
            <a:off x="874729" y="3505161"/>
            <a:ext cx="4090089" cy="1130576"/>
          </a:xfrm>
          <a:prstGeom prst="rect">
            <a:avLst/>
          </a:prstGeom>
          <a:noFill/>
          <a:ln>
            <a:solidFill>
              <a:schemeClr val="tx1"/>
            </a:solidFill>
          </a:ln>
        </p:spPr>
      </p:pic>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874729" y="1879149"/>
            <a:ext cx="2527773" cy="1059618"/>
          </a:xfrm>
          <a:prstGeom prst="rect">
            <a:avLst/>
          </a:prstGeom>
          <a:noFill/>
          <a:ln>
            <a:solidFill>
              <a:schemeClr val="bg1">
                <a:lumMod val="50000"/>
              </a:schemeClr>
            </a:solidFill>
          </a:ln>
        </p:spPr>
      </p:pic>
    </p:spTree>
    <p:extLst>
      <p:ext uri="{BB962C8B-B14F-4D97-AF65-F5344CB8AC3E}">
        <p14:creationId xmlns:p14="http://schemas.microsoft.com/office/powerpoint/2010/main" val="357617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Sort Columns</a:t>
            </a:r>
          </a:p>
        </p:txBody>
      </p:sp>
      <p:sp>
        <p:nvSpPr>
          <p:cNvPr id="5" name="Content Placeholder 4"/>
          <p:cNvSpPr>
            <a:spLocks noGrp="1"/>
          </p:cNvSpPr>
          <p:nvPr>
            <p:ph idx="1"/>
          </p:nvPr>
        </p:nvSpPr>
        <p:spPr/>
        <p:txBody>
          <a:bodyPr>
            <a:normAutofit/>
          </a:bodyPr>
          <a:lstStyle/>
          <a:p>
            <a:r>
              <a:rPr lang="en-US" sz="2400" dirty="0"/>
              <a:t>Month column will not sort in desired fashion by default</a:t>
            </a:r>
          </a:p>
          <a:p>
            <a:pPr lvl="1"/>
            <a:r>
              <a:rPr lang="en-US" sz="2000" dirty="0"/>
              <a:t>For example, April will sort before January, February and March</a:t>
            </a:r>
          </a:p>
          <a:p>
            <a:pPr lvl="1"/>
            <a:endParaRPr lang="en-US" sz="2000" dirty="0"/>
          </a:p>
          <a:p>
            <a:r>
              <a:rPr lang="en-US" sz="2400" dirty="0"/>
              <a:t>Creating a sort column for the </a:t>
            </a:r>
            <a:r>
              <a:rPr lang="en-US" sz="2400" b="1" dirty="0"/>
              <a:t>Month</a:t>
            </a:r>
            <a:r>
              <a:rPr lang="en-US" sz="2400" dirty="0"/>
              <a:t> column</a:t>
            </a:r>
          </a:p>
          <a:p>
            <a:pPr lvl="1"/>
            <a:r>
              <a:rPr lang="en-US" sz="2000" b="1" dirty="0" err="1"/>
              <a:t>MonthSort</a:t>
            </a:r>
            <a:r>
              <a:rPr lang="en-US" sz="2000" dirty="0"/>
              <a:t> sorts alphabetically &amp; chronologically at same time</a:t>
            </a:r>
          </a:p>
          <a:p>
            <a:endParaRPr lang="en-US" sz="2400" dirty="0"/>
          </a:p>
          <a:p>
            <a:pPr lvl="1"/>
            <a:endParaRPr lang="en-US" sz="2000" dirty="0"/>
          </a:p>
          <a:p>
            <a:pPr lvl="1"/>
            <a:endParaRPr lang="en-US" sz="2000" dirty="0"/>
          </a:p>
          <a:p>
            <a:pPr lvl="1"/>
            <a:r>
              <a:rPr lang="en-US" sz="2000" dirty="0"/>
              <a:t>Configure </a:t>
            </a:r>
            <a:r>
              <a:rPr lang="en-US" sz="2000" b="1" dirty="0"/>
              <a:t>Month</a:t>
            </a:r>
            <a:r>
              <a:rPr lang="en-US" sz="2000" dirty="0"/>
              <a:t> column with </a:t>
            </a:r>
            <a:r>
              <a:rPr lang="en-US" sz="2000" b="1" dirty="0" err="1"/>
              <a:t>MonthSort</a:t>
            </a:r>
            <a:r>
              <a:rPr lang="en-US" sz="2000" dirty="0"/>
              <a:t> as sort column</a:t>
            </a:r>
          </a:p>
          <a:p>
            <a:pPr lvl="1"/>
            <a:endParaRPr lang="en-US" sz="2000" dirty="0"/>
          </a:p>
          <a:p>
            <a:pPr lvl="1"/>
            <a:endParaRPr lang="en-US" sz="2000" dirty="0"/>
          </a:p>
          <a:p>
            <a:endParaRPr lang="en-US" sz="2400" dirty="0"/>
          </a:p>
          <a:p>
            <a:endParaRPr lang="en-US" sz="2400" dirty="0"/>
          </a:p>
          <a:p>
            <a:endParaRPr lang="en-US" dirty="0"/>
          </a:p>
        </p:txBody>
      </p:sp>
      <p:pic>
        <p:nvPicPr>
          <p:cNvPr id="11" name="Picture 10"/>
          <p:cNvPicPr/>
          <p:nvPr/>
        </p:nvPicPr>
        <p:blipFill rotWithShape="1">
          <a:blip r:embed="rId2">
            <a:extLst>
              <a:ext uri="{28A0092B-C50C-407E-A947-70E740481C1C}">
                <a14:useLocalDpi xmlns:a14="http://schemas.microsoft.com/office/drawing/2010/main" val="0"/>
              </a:ext>
            </a:extLst>
          </a:blip>
          <a:srcRect b="17386"/>
          <a:stretch/>
        </p:blipFill>
        <p:spPr bwMode="auto">
          <a:xfrm>
            <a:off x="1219200" y="3505200"/>
            <a:ext cx="4510643" cy="1098367"/>
          </a:xfrm>
          <a:prstGeom prst="rect">
            <a:avLst/>
          </a:prstGeom>
          <a:noFill/>
          <a:ln>
            <a:solidFill>
              <a:schemeClr val="bg1">
                <a:lumMod val="50000"/>
              </a:schemeClr>
            </a:solidFill>
          </a:ln>
        </p:spPr>
      </p:pic>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5136967"/>
            <a:ext cx="3698251" cy="1369564"/>
          </a:xfrm>
          <a:prstGeom prst="rect">
            <a:avLst/>
          </a:prstGeom>
          <a:noFill/>
          <a:ln>
            <a:solidFill>
              <a:schemeClr val="tx1"/>
            </a:solidFill>
          </a:ln>
        </p:spPr>
      </p:pic>
    </p:spTree>
    <p:extLst>
      <p:ext uri="{BB962C8B-B14F-4D97-AF65-F5344CB8AC3E}">
        <p14:creationId xmlns:p14="http://schemas.microsoft.com/office/powerpoint/2010/main" val="236958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Columns for Month in Year and Day in week</a:t>
            </a:r>
          </a:p>
        </p:txBody>
      </p:sp>
      <p:sp>
        <p:nvSpPr>
          <p:cNvPr id="7" name="Content Placeholder 6"/>
          <p:cNvSpPr>
            <a:spLocks noGrp="1"/>
          </p:cNvSpPr>
          <p:nvPr>
            <p:ph idx="1"/>
          </p:nvPr>
        </p:nvSpPr>
        <p:spPr>
          <a:xfrm>
            <a:off x="381000" y="1157567"/>
            <a:ext cx="8382000" cy="5181600"/>
          </a:xfrm>
        </p:spPr>
        <p:txBody>
          <a:bodyPr>
            <a:normAutofit/>
          </a:bodyPr>
          <a:lstStyle/>
          <a:p>
            <a:r>
              <a:rPr lang="en-US" sz="1800" dirty="0"/>
              <a:t>Creating the </a:t>
            </a:r>
            <a:r>
              <a:rPr lang="en-US" sz="1800" b="1" dirty="0"/>
              <a:t>Month in Year</a:t>
            </a:r>
            <a:r>
              <a:rPr lang="en-US" sz="1800" dirty="0"/>
              <a:t> column</a:t>
            </a:r>
          </a:p>
          <a:p>
            <a:pPr lvl="1"/>
            <a:endParaRPr lang="en-US" sz="1600" dirty="0"/>
          </a:p>
          <a:p>
            <a:pPr lvl="1"/>
            <a:endParaRPr lang="en-US" sz="1600" dirty="0"/>
          </a:p>
          <a:p>
            <a:pPr lvl="1"/>
            <a:endParaRPr lang="en-US" sz="1600" dirty="0"/>
          </a:p>
          <a:p>
            <a:r>
              <a:rPr lang="en-US" sz="1800" dirty="0"/>
              <a:t>Creating the </a:t>
            </a:r>
            <a:r>
              <a:rPr lang="en-US" sz="1800" b="1" dirty="0" err="1"/>
              <a:t>MonthInYearSort</a:t>
            </a:r>
            <a:r>
              <a:rPr lang="en-US" sz="1800" dirty="0"/>
              <a:t> column</a:t>
            </a:r>
          </a:p>
          <a:p>
            <a:pPr lvl="1"/>
            <a:endParaRPr lang="en-US" sz="1600" dirty="0"/>
          </a:p>
          <a:p>
            <a:pPr lvl="1"/>
            <a:endParaRPr lang="en-US" sz="1600" dirty="0"/>
          </a:p>
          <a:p>
            <a:pPr lvl="1"/>
            <a:endParaRPr lang="en-US" sz="1600" dirty="0"/>
          </a:p>
          <a:p>
            <a:r>
              <a:rPr lang="en-US" sz="1800" dirty="0"/>
              <a:t>Creating the </a:t>
            </a:r>
            <a:r>
              <a:rPr lang="en-US" sz="1800" b="1" dirty="0"/>
              <a:t>Day of Week</a:t>
            </a:r>
            <a:r>
              <a:rPr lang="en-US" sz="1800" dirty="0"/>
              <a:t> column</a:t>
            </a:r>
          </a:p>
          <a:p>
            <a:pPr lvl="1"/>
            <a:endParaRPr lang="en-US" sz="1600" dirty="0"/>
          </a:p>
          <a:p>
            <a:pPr lvl="1"/>
            <a:endParaRPr lang="en-US" sz="1600" dirty="0"/>
          </a:p>
          <a:p>
            <a:pPr lvl="1"/>
            <a:endParaRPr lang="en-US" sz="1600" dirty="0"/>
          </a:p>
          <a:p>
            <a:r>
              <a:rPr lang="en-US" sz="1800" dirty="0"/>
              <a:t>Creating the </a:t>
            </a:r>
            <a:r>
              <a:rPr lang="en-US" sz="1800" b="1" dirty="0" err="1"/>
              <a:t>DayOfWeekSort</a:t>
            </a:r>
            <a:r>
              <a:rPr lang="en-US" sz="1800" dirty="0"/>
              <a:t> column</a:t>
            </a:r>
          </a:p>
        </p:txBody>
      </p:sp>
      <p:pic>
        <p:nvPicPr>
          <p:cNvPr id="3" name="Picture 2"/>
          <p:cNvPicPr/>
          <p:nvPr/>
        </p:nvPicPr>
        <p:blipFill rotWithShape="1">
          <a:blip r:embed="rId2">
            <a:extLst>
              <a:ext uri="{28A0092B-C50C-407E-A947-70E740481C1C}">
                <a14:useLocalDpi xmlns:a14="http://schemas.microsoft.com/office/drawing/2010/main" val="0"/>
              </a:ext>
            </a:extLst>
          </a:blip>
          <a:srcRect b="16856"/>
          <a:stretch/>
        </p:blipFill>
        <p:spPr bwMode="auto">
          <a:xfrm>
            <a:off x="838200" y="1568514"/>
            <a:ext cx="4222750" cy="855296"/>
          </a:xfrm>
          <a:prstGeom prst="rect">
            <a:avLst/>
          </a:prstGeom>
          <a:noFill/>
          <a:ln>
            <a:solidFill>
              <a:schemeClr val="bg1">
                <a:lumMod val="50000"/>
              </a:schemeClr>
            </a:solidFill>
          </a:ln>
        </p:spPr>
      </p:pic>
      <p:pic>
        <p:nvPicPr>
          <p:cNvPr id="4" name="Picture 3"/>
          <p:cNvPicPr/>
          <p:nvPr/>
        </p:nvPicPr>
        <p:blipFill rotWithShape="1">
          <a:blip r:embed="rId3">
            <a:extLst>
              <a:ext uri="{28A0092B-C50C-407E-A947-70E740481C1C}">
                <a14:useLocalDpi xmlns:a14="http://schemas.microsoft.com/office/drawing/2010/main" val="0"/>
              </a:ext>
            </a:extLst>
          </a:blip>
          <a:srcRect b="19586"/>
          <a:stretch/>
        </p:blipFill>
        <p:spPr bwMode="auto">
          <a:xfrm>
            <a:off x="838200" y="2921713"/>
            <a:ext cx="4768215" cy="778704"/>
          </a:xfrm>
          <a:prstGeom prst="rect">
            <a:avLst/>
          </a:prstGeom>
          <a:noFill/>
          <a:ln>
            <a:solidFill>
              <a:schemeClr val="bg1">
                <a:lumMod val="50000"/>
              </a:schemeClr>
            </a:solidFill>
          </a:ln>
        </p:spPr>
      </p:pic>
      <p:pic>
        <p:nvPicPr>
          <p:cNvPr id="5" name="Picture 4"/>
          <p:cNvPicPr/>
          <p:nvPr/>
        </p:nvPicPr>
        <p:blipFill rotWithShape="1">
          <a:blip r:embed="rId4">
            <a:extLst>
              <a:ext uri="{28A0092B-C50C-407E-A947-70E740481C1C}">
                <a14:useLocalDpi xmlns:a14="http://schemas.microsoft.com/office/drawing/2010/main" val="0"/>
              </a:ext>
            </a:extLst>
          </a:blip>
          <a:srcRect b="49248"/>
          <a:stretch/>
        </p:blipFill>
        <p:spPr bwMode="auto">
          <a:xfrm>
            <a:off x="818105" y="4256108"/>
            <a:ext cx="5253848" cy="822114"/>
          </a:xfrm>
          <a:prstGeom prst="rect">
            <a:avLst/>
          </a:prstGeom>
          <a:noFill/>
          <a:ln>
            <a:solidFill>
              <a:schemeClr val="bg1">
                <a:lumMod val="50000"/>
              </a:schemeClr>
            </a:solidFill>
          </a:ln>
        </p:spPr>
      </p:pic>
      <p:pic>
        <p:nvPicPr>
          <p:cNvPr id="6" name="Picture 5"/>
          <p:cNvPicPr/>
          <p:nvPr/>
        </p:nvPicPr>
        <p:blipFill rotWithShape="1">
          <a:blip r:embed="rId5">
            <a:extLst>
              <a:ext uri="{28A0092B-C50C-407E-A947-70E740481C1C}">
                <a14:useLocalDpi xmlns:a14="http://schemas.microsoft.com/office/drawing/2010/main" val="0"/>
              </a:ext>
            </a:extLst>
          </a:blip>
          <a:srcRect b="29103"/>
          <a:stretch/>
        </p:blipFill>
        <p:spPr bwMode="auto">
          <a:xfrm>
            <a:off x="838200" y="5602043"/>
            <a:ext cx="5269230" cy="946313"/>
          </a:xfrm>
          <a:prstGeom prst="rect">
            <a:avLst/>
          </a:prstGeom>
          <a:noFill/>
          <a:ln>
            <a:solidFill>
              <a:schemeClr val="bg1">
                <a:lumMod val="50000"/>
              </a:schemeClr>
            </a:solidFill>
          </a:ln>
        </p:spPr>
      </p:pic>
    </p:spTree>
    <p:extLst>
      <p:ext uri="{BB962C8B-B14F-4D97-AF65-F5344CB8AC3E}">
        <p14:creationId xmlns:p14="http://schemas.microsoft.com/office/powerpoint/2010/main" val="337460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Modeling with Power BI Desktop</a:t>
            </a:r>
          </a:p>
        </p:txBody>
      </p:sp>
      <p:sp>
        <p:nvSpPr>
          <p:cNvPr id="3" name="Content Placeholder 2"/>
          <p:cNvSpPr>
            <a:spLocks noGrp="1"/>
          </p:cNvSpPr>
          <p:nvPr>
            <p:ph idx="1"/>
          </p:nvPr>
        </p:nvSpPr>
        <p:spPr/>
        <p:txBody>
          <a:bodyPr/>
          <a:lstStyle/>
          <a:p>
            <a:r>
              <a:rPr lang="en-US" dirty="0"/>
              <a:t>Steps to create a data model with Power Pivot</a:t>
            </a:r>
          </a:p>
          <a:p>
            <a:pPr lvl="1"/>
            <a:r>
              <a:rPr lang="en-US" dirty="0"/>
              <a:t>Create relationships between tables</a:t>
            </a:r>
          </a:p>
          <a:p>
            <a:pPr lvl="1"/>
            <a:r>
              <a:rPr lang="en-US" dirty="0"/>
              <a:t>Modify columns </a:t>
            </a:r>
            <a:r>
              <a:rPr lang="en-US" sz="2000" dirty="0"/>
              <a:t>(rename, set formatting, convert type)</a:t>
            </a:r>
            <a:endParaRPr lang="en-US" dirty="0"/>
          </a:p>
          <a:p>
            <a:pPr lvl="1"/>
            <a:r>
              <a:rPr lang="en-US" dirty="0"/>
              <a:t>Create calculated columns</a:t>
            </a:r>
          </a:p>
          <a:p>
            <a:pPr lvl="1"/>
            <a:r>
              <a:rPr lang="en-US" dirty="0"/>
              <a:t>Create measures</a:t>
            </a:r>
          </a:p>
          <a:p>
            <a:pPr lvl="1"/>
            <a:r>
              <a:rPr lang="en-US" dirty="0"/>
              <a:t>Add column metadata</a:t>
            </a:r>
          </a:p>
          <a:p>
            <a:pPr lvl="1"/>
            <a:r>
              <a:rPr lang="en-US" dirty="0"/>
              <a:t>Create dimensional hierarchies</a:t>
            </a:r>
          </a:p>
          <a:p>
            <a:pPr lvl="1"/>
            <a:r>
              <a:rPr lang="en-US" dirty="0"/>
              <a:t>Add Calendar table(s)</a:t>
            </a:r>
          </a:p>
        </p:txBody>
      </p:sp>
    </p:spTree>
    <p:extLst>
      <p:ext uri="{BB962C8B-B14F-4D97-AF65-F5344CB8AC3E}">
        <p14:creationId xmlns:p14="http://schemas.microsoft.com/office/powerpoint/2010/main" val="2249359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Integrating Calendar Table into Data Model</a:t>
            </a:r>
          </a:p>
        </p:txBody>
      </p:sp>
      <p:sp>
        <p:nvSpPr>
          <p:cNvPr id="4" name="Content Placeholder 3"/>
          <p:cNvSpPr>
            <a:spLocks noGrp="1"/>
          </p:cNvSpPr>
          <p:nvPr>
            <p:ph idx="1"/>
          </p:nvPr>
        </p:nvSpPr>
        <p:spPr/>
        <p:txBody>
          <a:bodyPr>
            <a:normAutofit/>
          </a:bodyPr>
          <a:lstStyle/>
          <a:p>
            <a:r>
              <a:rPr lang="en-US" sz="2400" dirty="0"/>
              <a:t>Calendar table needs relationship to one or more tables</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57400"/>
            <a:ext cx="5410200" cy="4114800"/>
          </a:xfrm>
          <a:prstGeom prst="rect">
            <a:avLst/>
          </a:prstGeom>
          <a:noFill/>
          <a:ln>
            <a:solidFill>
              <a:schemeClr val="bg1">
                <a:lumMod val="50000"/>
              </a:schemeClr>
            </a:solidFill>
          </a:ln>
        </p:spPr>
      </p:pic>
    </p:spTree>
    <p:extLst>
      <p:ext uri="{BB962C8B-B14F-4D97-AF65-F5344CB8AC3E}">
        <p14:creationId xmlns:p14="http://schemas.microsoft.com/office/powerpoint/2010/main" val="3094449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Calculated Fields for QTD and YTD Sales</a:t>
            </a:r>
          </a:p>
        </p:txBody>
      </p:sp>
      <p:sp>
        <p:nvSpPr>
          <p:cNvPr id="3" name="Content Placeholder 2"/>
          <p:cNvSpPr>
            <a:spLocks noGrp="1"/>
          </p:cNvSpPr>
          <p:nvPr>
            <p:ph idx="1"/>
          </p:nvPr>
        </p:nvSpPr>
        <p:spPr/>
        <p:txBody>
          <a:bodyPr>
            <a:normAutofit/>
          </a:bodyPr>
          <a:lstStyle/>
          <a:p>
            <a:r>
              <a:rPr lang="en-US" sz="2400" dirty="0"/>
              <a:t>TOTALQTD function calculates quarter-to-date totals</a:t>
            </a:r>
          </a:p>
          <a:p>
            <a:endParaRPr lang="en-US" sz="2400" dirty="0"/>
          </a:p>
          <a:p>
            <a:endParaRPr lang="en-US" sz="2400" dirty="0"/>
          </a:p>
          <a:p>
            <a:endParaRPr lang="en-US" sz="2400" dirty="0"/>
          </a:p>
          <a:p>
            <a:endParaRPr lang="en-US" sz="2400" dirty="0"/>
          </a:p>
          <a:p>
            <a:r>
              <a:rPr lang="en-US" sz="2400" dirty="0"/>
              <a:t>TOTALYTD function calculates year-to-date totals</a:t>
            </a:r>
          </a:p>
          <a:p>
            <a:endParaRPr lang="en-US" sz="2400"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850024" y="2038668"/>
            <a:ext cx="5943600" cy="1409065"/>
          </a:xfrm>
          <a:prstGeom prst="rect">
            <a:avLst/>
          </a:prstGeom>
          <a:noFill/>
          <a:ln>
            <a:solidFill>
              <a:schemeClr val="bg1">
                <a:lumMod val="50000"/>
              </a:schemeClr>
            </a:solidFill>
          </a:ln>
        </p:spPr>
      </p:pic>
      <p:pic>
        <p:nvPicPr>
          <p:cNvPr id="4" name="Picture 3"/>
          <p:cNvPicPr>
            <a:picLocks noChangeAspect="1"/>
          </p:cNvPicPr>
          <p:nvPr/>
        </p:nvPicPr>
        <p:blipFill>
          <a:blip r:embed="rId3"/>
          <a:stretch>
            <a:fillRect/>
          </a:stretch>
        </p:blipFill>
        <p:spPr>
          <a:xfrm>
            <a:off x="850024" y="4343793"/>
            <a:ext cx="5964621" cy="1452608"/>
          </a:xfrm>
          <a:prstGeom prst="rect">
            <a:avLst/>
          </a:prstGeom>
          <a:ln>
            <a:solidFill>
              <a:schemeClr val="bg1">
                <a:lumMod val="50000"/>
              </a:schemeClr>
            </a:solidFill>
          </a:ln>
        </p:spPr>
      </p:pic>
    </p:spTree>
    <p:extLst>
      <p:ext uri="{BB962C8B-B14F-4D97-AF65-F5344CB8AC3E}">
        <p14:creationId xmlns:p14="http://schemas.microsoft.com/office/powerpoint/2010/main" val="2024271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Running Total using CALCULATE</a:t>
            </a:r>
          </a:p>
        </p:txBody>
      </p:sp>
      <p:sp>
        <p:nvSpPr>
          <p:cNvPr id="3" name="Content Placeholder 2"/>
          <p:cNvSpPr>
            <a:spLocks noGrp="1"/>
          </p:cNvSpPr>
          <p:nvPr>
            <p:ph idx="1"/>
          </p:nvPr>
        </p:nvSpPr>
        <p:spPr/>
        <p:txBody>
          <a:bodyPr>
            <a:normAutofit/>
          </a:bodyPr>
          <a:lstStyle/>
          <a:p>
            <a:r>
              <a:rPr lang="en-US" sz="2400" dirty="0"/>
              <a:t>Calculate a running total of sales revenue across years</a:t>
            </a:r>
          </a:p>
          <a:p>
            <a:pPr lvl="1"/>
            <a:r>
              <a:rPr lang="en-US" sz="2000" dirty="0"/>
              <a:t>This must be done using </a:t>
            </a:r>
            <a:r>
              <a:rPr lang="en-US" sz="2000" b="1" dirty="0"/>
              <a:t>CALCULATE</a:t>
            </a:r>
            <a:r>
              <a:rPr lang="en-US" sz="2000" dirty="0"/>
              <a:t> function</a:t>
            </a:r>
          </a:p>
        </p:txBody>
      </p:sp>
      <p:pic>
        <p:nvPicPr>
          <p:cNvPr id="5" name="Picture 4"/>
          <p:cNvPicPr>
            <a:picLocks noChangeAspect="1"/>
          </p:cNvPicPr>
          <p:nvPr/>
        </p:nvPicPr>
        <p:blipFill>
          <a:blip r:embed="rId2"/>
          <a:stretch>
            <a:fillRect/>
          </a:stretch>
        </p:blipFill>
        <p:spPr>
          <a:xfrm>
            <a:off x="1270309" y="2362200"/>
            <a:ext cx="6374781" cy="3200400"/>
          </a:xfrm>
          <a:prstGeom prst="rect">
            <a:avLst/>
          </a:prstGeom>
          <a:ln w="28575">
            <a:solidFill>
              <a:schemeClr val="tx1">
                <a:lumMod val="50000"/>
                <a:lumOff val="50000"/>
              </a:schemeClr>
            </a:solidFill>
          </a:ln>
        </p:spPr>
      </p:pic>
    </p:spTree>
    <p:extLst>
      <p:ext uri="{BB962C8B-B14F-4D97-AF65-F5344CB8AC3E}">
        <p14:creationId xmlns:p14="http://schemas.microsoft.com/office/powerpoint/2010/main" val="2904239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Sales Growth PM Measure - First Attempt</a:t>
            </a:r>
          </a:p>
        </p:txBody>
      </p:sp>
      <p:sp>
        <p:nvSpPr>
          <p:cNvPr id="3" name="Content Placeholder 2"/>
          <p:cNvSpPr>
            <a:spLocks noGrp="1"/>
          </p:cNvSpPr>
          <p:nvPr>
            <p:ph idx="1"/>
          </p:nvPr>
        </p:nvSpPr>
        <p:spPr/>
        <p:txBody>
          <a:bodyPr>
            <a:normAutofit/>
          </a:bodyPr>
          <a:lstStyle/>
          <a:p>
            <a:r>
              <a:rPr lang="en-US" sz="2400" dirty="0"/>
              <a:t>Create a measure named Sales Growth PM</a:t>
            </a:r>
          </a:p>
          <a:p>
            <a:endParaRPr lang="en-US" sz="2400" dirty="0"/>
          </a:p>
          <a:p>
            <a:endParaRPr lang="en-US" sz="2400" dirty="0"/>
          </a:p>
          <a:p>
            <a:endParaRPr lang="en-US" sz="2400" dirty="0"/>
          </a:p>
          <a:p>
            <a:endParaRPr lang="en-US" sz="2400" dirty="0"/>
          </a:p>
          <a:p>
            <a:r>
              <a:rPr lang="en-US" sz="2400" dirty="0"/>
              <a:t>Use measure in matrix evaluating month and quarter</a:t>
            </a:r>
          </a:p>
          <a:p>
            <a:pPr lvl="1"/>
            <a:r>
              <a:rPr lang="en-US" sz="2000" dirty="0"/>
              <a:t>Measure returns correct value when filtered by Month</a:t>
            </a:r>
          </a:p>
          <a:p>
            <a:pPr lvl="1"/>
            <a:r>
              <a:rPr lang="en-US" sz="2000" dirty="0"/>
              <a:t>Measure returns large, erroneous value when filtered by Quarter</a:t>
            </a:r>
          </a:p>
        </p:txBody>
      </p:sp>
      <p:pic>
        <p:nvPicPr>
          <p:cNvPr id="4" name="Picture 3"/>
          <p:cNvPicPr>
            <a:picLocks noChangeAspect="1"/>
          </p:cNvPicPr>
          <p:nvPr/>
        </p:nvPicPr>
        <p:blipFill>
          <a:blip r:embed="rId2"/>
          <a:stretch>
            <a:fillRect/>
          </a:stretch>
        </p:blipFill>
        <p:spPr>
          <a:xfrm>
            <a:off x="838200" y="1905000"/>
            <a:ext cx="2819400" cy="1773494"/>
          </a:xfrm>
          <a:prstGeom prst="rect">
            <a:avLst/>
          </a:prstGeom>
          <a:ln>
            <a:solidFill>
              <a:schemeClr val="bg1">
                <a:lumMod val="50000"/>
              </a:schemeClr>
            </a:solidFill>
          </a:ln>
        </p:spPr>
      </p:pic>
      <p:pic>
        <p:nvPicPr>
          <p:cNvPr id="6" name="Picture 5"/>
          <p:cNvPicPr/>
          <p:nvPr/>
        </p:nvPicPr>
        <p:blipFill rotWithShape="1">
          <a:blip r:embed="rId3">
            <a:extLst>
              <a:ext uri="{28A0092B-C50C-407E-A947-70E740481C1C}">
                <a14:useLocalDpi xmlns:a14="http://schemas.microsoft.com/office/drawing/2010/main" val="0"/>
              </a:ext>
            </a:extLst>
          </a:blip>
          <a:srcRect l="3134" t="9133" b="5851"/>
          <a:stretch/>
        </p:blipFill>
        <p:spPr bwMode="auto">
          <a:xfrm>
            <a:off x="1219200" y="5029200"/>
            <a:ext cx="3733800" cy="1600200"/>
          </a:xfrm>
          <a:prstGeom prst="rect">
            <a:avLst/>
          </a:prstGeom>
          <a:noFill/>
          <a:ln>
            <a:solidFill>
              <a:schemeClr val="tx1"/>
            </a:solidFill>
          </a:ln>
        </p:spPr>
      </p:pic>
    </p:spTree>
    <p:extLst>
      <p:ext uri="{BB962C8B-B14F-4D97-AF65-F5344CB8AC3E}">
        <p14:creationId xmlns:p14="http://schemas.microsoft.com/office/powerpoint/2010/main" val="3569631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ISFILTERED Function</a:t>
            </a:r>
          </a:p>
        </p:txBody>
      </p:sp>
      <p:sp>
        <p:nvSpPr>
          <p:cNvPr id="3" name="Content Placeholder 2"/>
          <p:cNvSpPr>
            <a:spLocks noGrp="1"/>
          </p:cNvSpPr>
          <p:nvPr>
            <p:ph idx="1"/>
          </p:nvPr>
        </p:nvSpPr>
        <p:spPr/>
        <p:txBody>
          <a:bodyPr>
            <a:normAutofit/>
          </a:bodyPr>
          <a:lstStyle/>
          <a:p>
            <a:r>
              <a:rPr lang="en-US" sz="2000" dirty="0"/>
              <a:t>ISFILTERED function used to determine when perform evaluation</a:t>
            </a:r>
          </a:p>
          <a:p>
            <a:endParaRPr lang="en-US" sz="2000" dirty="0"/>
          </a:p>
          <a:p>
            <a:endParaRPr lang="en-US" sz="2000" dirty="0"/>
          </a:p>
          <a:p>
            <a:pPr lvl="1"/>
            <a:endParaRPr lang="en-US" sz="1600" dirty="0"/>
          </a:p>
          <a:p>
            <a:pPr lvl="1"/>
            <a:endParaRPr lang="en-US" sz="1600" dirty="0"/>
          </a:p>
          <a:p>
            <a:endParaRPr lang="en-US" sz="2000" dirty="0"/>
          </a:p>
          <a:p>
            <a:endParaRPr lang="en-US" sz="2000" dirty="0"/>
          </a:p>
          <a:p>
            <a:endParaRPr lang="en-US" sz="2000" dirty="0"/>
          </a:p>
          <a:p>
            <a:r>
              <a:rPr lang="en-US" sz="2000" dirty="0"/>
              <a:t>Expression returns Blank value when evaluation context is invalid</a:t>
            </a:r>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892601" y="5029200"/>
            <a:ext cx="3157957" cy="1600200"/>
          </a:xfrm>
          <a:prstGeom prst="rect">
            <a:avLst/>
          </a:prstGeom>
          <a:noFill/>
          <a:ln>
            <a:solidFill>
              <a:schemeClr val="bg1">
                <a:lumMod val="50000"/>
              </a:schemeClr>
            </a:solidFill>
          </a:ln>
        </p:spPr>
      </p:pic>
      <p:pic>
        <p:nvPicPr>
          <p:cNvPr id="4" name="Picture 3"/>
          <p:cNvPicPr>
            <a:picLocks noChangeAspect="1"/>
          </p:cNvPicPr>
          <p:nvPr/>
        </p:nvPicPr>
        <p:blipFill>
          <a:blip r:embed="rId3"/>
          <a:stretch>
            <a:fillRect/>
          </a:stretch>
        </p:blipFill>
        <p:spPr>
          <a:xfrm>
            <a:off x="892600" y="1905000"/>
            <a:ext cx="3951515" cy="2514600"/>
          </a:xfrm>
          <a:prstGeom prst="rect">
            <a:avLst/>
          </a:prstGeom>
          <a:ln>
            <a:solidFill>
              <a:schemeClr val="tx1">
                <a:lumMod val="50000"/>
                <a:lumOff val="50000"/>
              </a:schemeClr>
            </a:solidFill>
          </a:ln>
        </p:spPr>
      </p:pic>
    </p:spTree>
    <p:extLst>
      <p:ext uri="{BB962C8B-B14F-4D97-AF65-F5344CB8AC3E}">
        <p14:creationId xmlns:p14="http://schemas.microsoft.com/office/powerpoint/2010/main" val="30034598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Data Modeling with Power BI Desktop</a:t>
            </a:r>
          </a:p>
          <a:p>
            <a:pPr>
              <a:buFont typeface="Wingdings" panose="05000000000000000000" pitchFamily="2" charset="2"/>
              <a:buChar char="ü"/>
            </a:pPr>
            <a:r>
              <a:rPr lang="en-US" dirty="0"/>
              <a:t>Understanding the DAX Evaluation Context</a:t>
            </a:r>
          </a:p>
          <a:p>
            <a:pPr>
              <a:buFont typeface="Wingdings" panose="05000000000000000000" pitchFamily="2" charset="2"/>
              <a:buChar char="ü"/>
            </a:pPr>
            <a:r>
              <a:rPr lang="en-US" dirty="0"/>
              <a:t>Creating a Dynamic Calendar Table</a:t>
            </a:r>
          </a:p>
          <a:p>
            <a:pPr>
              <a:buFont typeface="Wingdings" panose="05000000000000000000" pitchFamily="2" charset="2"/>
              <a:buChar char="Ø"/>
            </a:pPr>
            <a:r>
              <a:rPr lang="en-US" dirty="0"/>
              <a:t>Designing Interactive Reports</a:t>
            </a:r>
          </a:p>
          <a:p>
            <a:r>
              <a:rPr lang="en-US" dirty="0"/>
              <a:t>Understanding Row-level Security (RLS)</a:t>
            </a:r>
          </a:p>
          <a:p>
            <a:r>
              <a:rPr lang="en-US" dirty="0"/>
              <a:t>Publishing PBIX Projects to PowerBI.com</a:t>
            </a:r>
          </a:p>
        </p:txBody>
      </p:sp>
    </p:spTree>
    <p:extLst>
      <p:ext uri="{BB962C8B-B14F-4D97-AF65-F5344CB8AC3E}">
        <p14:creationId xmlns:p14="http://schemas.microsoft.com/office/powerpoint/2010/main" val="20737628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Visualization Types</a:t>
            </a:r>
          </a:p>
        </p:txBody>
      </p:sp>
      <p:sp>
        <p:nvSpPr>
          <p:cNvPr id="3" name="Content Placeholder 2"/>
          <p:cNvSpPr>
            <a:spLocks noGrp="1"/>
          </p:cNvSpPr>
          <p:nvPr>
            <p:ph idx="1"/>
          </p:nvPr>
        </p:nvSpPr>
        <p:spPr>
          <a:xfrm>
            <a:off x="533400" y="1295400"/>
            <a:ext cx="4114800" cy="5257801"/>
          </a:xfrm>
        </p:spPr>
        <p:txBody>
          <a:bodyPr>
            <a:noAutofit/>
          </a:bodyPr>
          <a:lstStyle/>
          <a:p>
            <a:pPr marL="182880">
              <a:spcBef>
                <a:spcPts val="200"/>
              </a:spcBef>
            </a:pPr>
            <a:r>
              <a:rPr lang="en-US" sz="2000" dirty="0"/>
              <a:t>Table and Matrix</a:t>
            </a:r>
          </a:p>
          <a:p>
            <a:pPr marL="182880">
              <a:spcBef>
                <a:spcPts val="200"/>
              </a:spcBef>
            </a:pPr>
            <a:r>
              <a:rPr lang="en-US" sz="2000" dirty="0"/>
              <a:t>Bar charts and Column charts</a:t>
            </a:r>
          </a:p>
          <a:p>
            <a:pPr marL="182880">
              <a:spcBef>
                <a:spcPts val="200"/>
              </a:spcBef>
            </a:pPr>
            <a:r>
              <a:rPr lang="en-US" sz="2000" dirty="0"/>
              <a:t>Pie charts and Doughnut chart</a:t>
            </a:r>
          </a:p>
          <a:p>
            <a:pPr marL="182880">
              <a:spcBef>
                <a:spcPts val="200"/>
              </a:spcBef>
            </a:pPr>
            <a:r>
              <a:rPr lang="en-US" sz="2000" dirty="0"/>
              <a:t>Line chart and Area chart</a:t>
            </a:r>
          </a:p>
          <a:p>
            <a:pPr marL="182880">
              <a:spcBef>
                <a:spcPts val="200"/>
              </a:spcBef>
            </a:pPr>
            <a:r>
              <a:rPr lang="en-US" sz="2000" dirty="0"/>
              <a:t>Scatter chart and Combo charts</a:t>
            </a:r>
          </a:p>
          <a:p>
            <a:pPr marL="182880">
              <a:spcBef>
                <a:spcPts val="200"/>
              </a:spcBef>
            </a:pPr>
            <a:r>
              <a:rPr lang="en-US" sz="2000" dirty="0"/>
              <a:t>Card and Multi-row Card</a:t>
            </a:r>
          </a:p>
          <a:p>
            <a:pPr marL="182880">
              <a:spcBef>
                <a:spcPts val="200"/>
              </a:spcBef>
            </a:pPr>
            <a:r>
              <a:rPr lang="en-US" sz="2000" dirty="0" err="1"/>
              <a:t>Treemap</a:t>
            </a:r>
            <a:endParaRPr lang="en-US" sz="2000" dirty="0"/>
          </a:p>
          <a:p>
            <a:pPr marL="182880">
              <a:spcBef>
                <a:spcPts val="200"/>
              </a:spcBef>
            </a:pPr>
            <a:r>
              <a:rPr lang="en-US" sz="2000" dirty="0"/>
              <a:t>Waterfall charts</a:t>
            </a:r>
          </a:p>
          <a:p>
            <a:pPr marL="182880">
              <a:spcBef>
                <a:spcPts val="200"/>
              </a:spcBef>
            </a:pPr>
            <a:r>
              <a:rPr lang="en-US" sz="2000" dirty="0"/>
              <a:t>Funnel charts</a:t>
            </a:r>
          </a:p>
          <a:p>
            <a:pPr marL="182880">
              <a:spcBef>
                <a:spcPts val="200"/>
              </a:spcBef>
            </a:pPr>
            <a:r>
              <a:rPr lang="en-US" sz="2000" dirty="0"/>
              <a:t>Gauge charts</a:t>
            </a:r>
          </a:p>
          <a:p>
            <a:pPr marL="182880">
              <a:spcBef>
                <a:spcPts val="200"/>
              </a:spcBef>
            </a:pPr>
            <a:r>
              <a:rPr lang="en-US" sz="2000" dirty="0"/>
              <a:t>Map and Filled Map</a:t>
            </a:r>
          </a:p>
          <a:p>
            <a:pPr marL="182880">
              <a:spcBef>
                <a:spcPts val="200"/>
              </a:spcBef>
            </a:pPr>
            <a:r>
              <a:rPr lang="en-US" sz="2000" dirty="0"/>
              <a:t>Slicer</a:t>
            </a:r>
          </a:p>
          <a:p>
            <a:pPr marL="182880">
              <a:spcBef>
                <a:spcPts val="200"/>
              </a:spcBef>
            </a:pPr>
            <a:r>
              <a:rPr lang="en-US" sz="2000" dirty="0"/>
              <a:t>R script visual</a:t>
            </a:r>
          </a:p>
          <a:p>
            <a:pPr marL="182880">
              <a:spcBef>
                <a:spcPts val="200"/>
              </a:spcBef>
            </a:pPr>
            <a:r>
              <a:rPr lang="en-US" sz="2000" dirty="0"/>
              <a:t>Shape map (in preview)</a:t>
            </a:r>
          </a:p>
        </p:txBody>
      </p:sp>
      <p:pic>
        <p:nvPicPr>
          <p:cNvPr id="4" name="Picture 3"/>
          <p:cNvPicPr>
            <a:picLocks noChangeAspect="1"/>
          </p:cNvPicPr>
          <p:nvPr/>
        </p:nvPicPr>
        <p:blipFill>
          <a:blip r:embed="rId2"/>
          <a:stretch>
            <a:fillRect/>
          </a:stretch>
        </p:blipFill>
        <p:spPr>
          <a:xfrm>
            <a:off x="5029200" y="1295400"/>
            <a:ext cx="3581400" cy="3540235"/>
          </a:xfrm>
          <a:prstGeom prst="rect">
            <a:avLst/>
          </a:prstGeom>
          <a:ln w="38100">
            <a:solidFill>
              <a:schemeClr val="tx1"/>
            </a:solidFill>
          </a:ln>
        </p:spPr>
      </p:pic>
    </p:spTree>
    <p:extLst>
      <p:ext uri="{BB962C8B-B14F-4D97-AF65-F5344CB8AC3E}">
        <p14:creationId xmlns:p14="http://schemas.microsoft.com/office/powerpoint/2010/main" val="2194692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61950" y="1934894"/>
            <a:ext cx="8435306" cy="4267200"/>
          </a:xfrm>
          <a:prstGeom prst="rect">
            <a:avLst/>
          </a:prstGeom>
          <a:ln>
            <a:solidFill>
              <a:schemeClr val="bg1">
                <a:lumMod val="50000"/>
              </a:schemeClr>
            </a:solidFill>
          </a:ln>
        </p:spPr>
      </p:pic>
      <p:sp>
        <p:nvSpPr>
          <p:cNvPr id="10" name="Right Arrow 9"/>
          <p:cNvSpPr/>
          <p:nvPr/>
        </p:nvSpPr>
        <p:spPr>
          <a:xfrm>
            <a:off x="5601031" y="2338533"/>
            <a:ext cx="1650861" cy="329334"/>
          </a:xfrm>
          <a:prstGeom prst="rightArrow">
            <a:avLst>
              <a:gd name="adj1" fmla="val 66807"/>
              <a:gd name="adj2" fmla="val 50000"/>
            </a:avLst>
          </a:prstGeom>
          <a:solidFill>
            <a:schemeClr val="accent2">
              <a:lumMod val="20000"/>
              <a:lumOff val="80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C00000"/>
                </a:solidFill>
              </a:rPr>
              <a:t>Click to filter</a:t>
            </a:r>
          </a:p>
        </p:txBody>
      </p:sp>
      <p:pic>
        <p:nvPicPr>
          <p:cNvPr id="5" name="Picture 4"/>
          <p:cNvPicPr>
            <a:picLocks noChangeAspect="1"/>
          </p:cNvPicPr>
          <p:nvPr/>
        </p:nvPicPr>
        <p:blipFill>
          <a:blip r:embed="rId3"/>
          <a:stretch>
            <a:fillRect/>
          </a:stretch>
        </p:blipFill>
        <p:spPr>
          <a:xfrm>
            <a:off x="361950" y="1862717"/>
            <a:ext cx="8401050" cy="4292912"/>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sz="2700" dirty="0"/>
              <a:t>User Interaction with Slicers &amp; Highlighting</a:t>
            </a:r>
          </a:p>
        </p:txBody>
      </p:sp>
      <p:sp>
        <p:nvSpPr>
          <p:cNvPr id="11" name="Content Placeholder 10"/>
          <p:cNvSpPr>
            <a:spLocks noGrp="1"/>
          </p:cNvSpPr>
          <p:nvPr>
            <p:ph idx="1"/>
          </p:nvPr>
        </p:nvSpPr>
        <p:spPr>
          <a:xfrm>
            <a:off x="273294" y="1244739"/>
            <a:ext cx="8382000" cy="5181600"/>
          </a:xfrm>
        </p:spPr>
        <p:txBody>
          <a:bodyPr>
            <a:normAutofit/>
          </a:bodyPr>
          <a:lstStyle/>
          <a:p>
            <a:r>
              <a:rPr lang="en-US" sz="2400" dirty="0"/>
              <a:t>Provides user with interactive filtering control</a:t>
            </a:r>
          </a:p>
        </p:txBody>
      </p:sp>
      <p:sp>
        <p:nvSpPr>
          <p:cNvPr id="6" name="Right Arrow 5"/>
          <p:cNvSpPr/>
          <p:nvPr/>
        </p:nvSpPr>
        <p:spPr>
          <a:xfrm flipH="1">
            <a:off x="2787894" y="3141568"/>
            <a:ext cx="1676400" cy="533400"/>
          </a:xfrm>
          <a:prstGeom prst="rightArrow">
            <a:avLst/>
          </a:prstGeom>
          <a:solidFill>
            <a:schemeClr val="accent2">
              <a:lumMod val="20000"/>
              <a:lumOff val="80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C00000"/>
                </a:solidFill>
              </a:rPr>
              <a:t>Click to Highlight</a:t>
            </a:r>
          </a:p>
        </p:txBody>
      </p:sp>
      <p:pic>
        <p:nvPicPr>
          <p:cNvPr id="7" name="Picture 6"/>
          <p:cNvPicPr>
            <a:picLocks noChangeAspect="1"/>
          </p:cNvPicPr>
          <p:nvPr/>
        </p:nvPicPr>
        <p:blipFill>
          <a:blip r:embed="rId4"/>
          <a:stretch>
            <a:fillRect/>
          </a:stretch>
        </p:blipFill>
        <p:spPr>
          <a:xfrm>
            <a:off x="361950" y="1867072"/>
            <a:ext cx="8493094" cy="4330667"/>
          </a:xfrm>
          <a:prstGeom prst="rect">
            <a:avLst/>
          </a:prstGeom>
          <a:ln>
            <a:solidFill>
              <a:schemeClr val="bg1">
                <a:lumMod val="50000"/>
              </a:schemeClr>
            </a:solidFill>
          </a:ln>
        </p:spPr>
      </p:pic>
      <p:sp>
        <p:nvSpPr>
          <p:cNvPr id="9" name="Right Arrow 8"/>
          <p:cNvSpPr/>
          <p:nvPr/>
        </p:nvSpPr>
        <p:spPr>
          <a:xfrm flipH="1">
            <a:off x="2756092" y="3140701"/>
            <a:ext cx="2660737" cy="533400"/>
          </a:xfrm>
          <a:prstGeom prst="rightArrow">
            <a:avLst/>
          </a:prstGeom>
          <a:solidFill>
            <a:schemeClr val="accent2">
              <a:lumMod val="20000"/>
              <a:lumOff val="80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C00000"/>
                </a:solidFill>
              </a:rPr>
              <a:t>Click again to disable Highlight</a:t>
            </a:r>
          </a:p>
        </p:txBody>
      </p:sp>
      <p:pic>
        <p:nvPicPr>
          <p:cNvPr id="8" name="Picture 7"/>
          <p:cNvPicPr>
            <a:picLocks noChangeAspect="1"/>
          </p:cNvPicPr>
          <p:nvPr/>
        </p:nvPicPr>
        <p:blipFill>
          <a:blip r:embed="rId3"/>
          <a:stretch>
            <a:fillRect/>
          </a:stretch>
        </p:blipFill>
        <p:spPr>
          <a:xfrm>
            <a:off x="361950" y="1905000"/>
            <a:ext cx="8401050" cy="4292912"/>
          </a:xfrm>
          <a:prstGeom prst="rect">
            <a:avLst/>
          </a:prstGeom>
          <a:ln>
            <a:solidFill>
              <a:schemeClr val="bg1">
                <a:lumMod val="50000"/>
              </a:schemeClr>
            </a:solidFill>
          </a:ln>
        </p:spPr>
      </p:pic>
    </p:spTree>
    <p:extLst>
      <p:ext uri="{BB962C8B-B14F-4D97-AF65-F5344CB8AC3E}">
        <p14:creationId xmlns:p14="http://schemas.microsoft.com/office/powerpoint/2010/main" val="265832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Interaction using Drill Actions</a:t>
            </a:r>
          </a:p>
        </p:txBody>
      </p:sp>
      <p:sp>
        <p:nvSpPr>
          <p:cNvPr id="9" name="Content Placeholder 8"/>
          <p:cNvSpPr>
            <a:spLocks noGrp="1"/>
          </p:cNvSpPr>
          <p:nvPr>
            <p:ph idx="1"/>
          </p:nvPr>
        </p:nvSpPr>
        <p:spPr>
          <a:xfrm>
            <a:off x="301156" y="1219200"/>
            <a:ext cx="8382000" cy="5181600"/>
          </a:xfrm>
        </p:spPr>
        <p:txBody>
          <a:bodyPr>
            <a:normAutofit/>
          </a:bodyPr>
          <a:lstStyle/>
          <a:p>
            <a:r>
              <a:rPr lang="en-US" sz="2400" dirty="0"/>
              <a:t>Drill Actions supported when using hierarchies</a:t>
            </a:r>
          </a:p>
          <a:p>
            <a:pPr lvl="1"/>
            <a:r>
              <a:rPr lang="en-US" sz="2000" dirty="0"/>
              <a:t>You must enabled drilldown mode in visual</a:t>
            </a:r>
          </a:p>
        </p:txBody>
      </p:sp>
      <p:pic>
        <p:nvPicPr>
          <p:cNvPr id="4" name="Picture 3"/>
          <p:cNvPicPr>
            <a:picLocks noChangeAspect="1"/>
          </p:cNvPicPr>
          <p:nvPr/>
        </p:nvPicPr>
        <p:blipFill>
          <a:blip r:embed="rId2"/>
          <a:stretch>
            <a:fillRect/>
          </a:stretch>
        </p:blipFill>
        <p:spPr>
          <a:xfrm>
            <a:off x="901340" y="2213656"/>
            <a:ext cx="7234187" cy="4419600"/>
          </a:xfrm>
          <a:prstGeom prst="rect">
            <a:avLst/>
          </a:prstGeom>
          <a:ln>
            <a:solidFill>
              <a:schemeClr val="bg1">
                <a:lumMod val="50000"/>
              </a:schemeClr>
            </a:solidFill>
          </a:ln>
        </p:spPr>
      </p:pic>
      <p:sp>
        <p:nvSpPr>
          <p:cNvPr id="5" name="Down Arrow 4"/>
          <p:cNvSpPr/>
          <p:nvPr/>
        </p:nvSpPr>
        <p:spPr>
          <a:xfrm>
            <a:off x="7418817" y="1628963"/>
            <a:ext cx="457200" cy="4786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901339" y="2204469"/>
            <a:ext cx="7234187" cy="4437974"/>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901338" y="2202292"/>
            <a:ext cx="7234187" cy="4421535"/>
          </a:xfrm>
          <a:prstGeom prst="rect">
            <a:avLst/>
          </a:prstGeom>
          <a:ln>
            <a:solidFill>
              <a:schemeClr val="bg1">
                <a:lumMod val="50000"/>
              </a:schemeClr>
            </a:solidFill>
          </a:ln>
        </p:spPr>
      </p:pic>
      <p:pic>
        <p:nvPicPr>
          <p:cNvPr id="8" name="Picture 7"/>
          <p:cNvPicPr>
            <a:picLocks noChangeAspect="1"/>
          </p:cNvPicPr>
          <p:nvPr/>
        </p:nvPicPr>
        <p:blipFill>
          <a:blip r:embed="rId5"/>
          <a:stretch>
            <a:fillRect/>
          </a:stretch>
        </p:blipFill>
        <p:spPr>
          <a:xfrm>
            <a:off x="838200" y="2209800"/>
            <a:ext cx="7307913" cy="4458767"/>
          </a:xfrm>
          <a:prstGeom prst="rect">
            <a:avLst/>
          </a:prstGeom>
          <a:ln>
            <a:solidFill>
              <a:schemeClr val="bg1">
                <a:lumMod val="50000"/>
              </a:schemeClr>
            </a:solidFill>
          </a:ln>
        </p:spPr>
      </p:pic>
    </p:spTree>
    <p:extLst>
      <p:ext uri="{BB962C8B-B14F-4D97-AF65-F5344CB8AC3E}">
        <p14:creationId xmlns:p14="http://schemas.microsoft.com/office/powerpoint/2010/main" val="119040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Data Modeling with Power BI Desktop</a:t>
            </a:r>
          </a:p>
          <a:p>
            <a:pPr>
              <a:buFont typeface="Wingdings" panose="05000000000000000000" pitchFamily="2" charset="2"/>
              <a:buChar char="ü"/>
            </a:pPr>
            <a:r>
              <a:rPr lang="en-US" dirty="0"/>
              <a:t>Understanding the DAX Evaluation Context</a:t>
            </a:r>
          </a:p>
          <a:p>
            <a:pPr>
              <a:buFont typeface="Wingdings" panose="05000000000000000000" pitchFamily="2" charset="2"/>
              <a:buChar char="ü"/>
            </a:pPr>
            <a:r>
              <a:rPr lang="en-US" dirty="0"/>
              <a:t>Creating a Dynamic Calendar Table</a:t>
            </a:r>
          </a:p>
          <a:p>
            <a:pPr>
              <a:buFont typeface="Wingdings" panose="05000000000000000000" pitchFamily="2" charset="2"/>
              <a:buChar char="ü"/>
            </a:pPr>
            <a:r>
              <a:rPr lang="en-US" dirty="0"/>
              <a:t>Designing Interactive Reports</a:t>
            </a:r>
          </a:p>
          <a:p>
            <a:pPr>
              <a:buFont typeface="Wingdings" panose="05000000000000000000" pitchFamily="2" charset="2"/>
              <a:buChar char="Ø"/>
            </a:pPr>
            <a:r>
              <a:rPr lang="en-US" dirty="0"/>
              <a:t>Understanding Row-level Security (RLS)</a:t>
            </a:r>
          </a:p>
          <a:p>
            <a:r>
              <a:rPr lang="en-US" dirty="0"/>
              <a:t>Publishing PBIX Projects to PowerBI.com</a:t>
            </a:r>
          </a:p>
        </p:txBody>
      </p:sp>
    </p:spTree>
    <p:extLst>
      <p:ext uri="{BB962C8B-B14F-4D97-AF65-F5344CB8AC3E}">
        <p14:creationId xmlns:p14="http://schemas.microsoft.com/office/powerpoint/2010/main" val="3127629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Relationships</a:t>
            </a:r>
          </a:p>
        </p:txBody>
      </p:sp>
      <p:sp>
        <p:nvSpPr>
          <p:cNvPr id="4" name="Content Placeholder 3"/>
          <p:cNvSpPr>
            <a:spLocks noGrp="1"/>
          </p:cNvSpPr>
          <p:nvPr>
            <p:ph idx="1"/>
          </p:nvPr>
        </p:nvSpPr>
        <p:spPr/>
        <p:txBody>
          <a:bodyPr>
            <a:normAutofit/>
          </a:bodyPr>
          <a:lstStyle/>
          <a:p>
            <a:r>
              <a:rPr lang="en-US" sz="2400" dirty="0"/>
              <a:t>Tables in data model associated with relationships</a:t>
            </a:r>
          </a:p>
          <a:p>
            <a:pPr lvl="1"/>
            <a:r>
              <a:rPr lang="en-US" sz="2000" dirty="0"/>
              <a:t>Relationships based on single columns</a:t>
            </a:r>
          </a:p>
          <a:p>
            <a:pPr lvl="1"/>
            <a:r>
              <a:rPr lang="en-US" sz="2000" dirty="0"/>
              <a:t>Tabular model supports [1-to-1] and [1-to-many] relationships</a:t>
            </a:r>
          </a:p>
          <a:p>
            <a:pPr lvl="1"/>
            <a:r>
              <a:rPr lang="en-US" sz="2000" dirty="0"/>
              <a:t>Relationships based on single column in each table</a:t>
            </a:r>
          </a:p>
        </p:txBody>
      </p:sp>
      <p:pic>
        <p:nvPicPr>
          <p:cNvPr id="3" name="Picture 2"/>
          <p:cNvPicPr>
            <a:picLocks noChangeAspect="1"/>
          </p:cNvPicPr>
          <p:nvPr/>
        </p:nvPicPr>
        <p:blipFill>
          <a:blip r:embed="rId2"/>
          <a:stretch>
            <a:fillRect/>
          </a:stretch>
        </p:blipFill>
        <p:spPr>
          <a:xfrm>
            <a:off x="1181100" y="3200400"/>
            <a:ext cx="6781800" cy="3257770"/>
          </a:xfrm>
          <a:prstGeom prst="rect">
            <a:avLst/>
          </a:prstGeom>
          <a:ln w="28575">
            <a:solidFill>
              <a:schemeClr val="tx1"/>
            </a:solidFill>
          </a:ln>
        </p:spPr>
      </p:pic>
    </p:spTree>
    <p:extLst>
      <p:ext uri="{BB962C8B-B14F-4D97-AF65-F5344CB8AC3E}">
        <p14:creationId xmlns:p14="http://schemas.microsoft.com/office/powerpoint/2010/main" val="2795087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Row-level Security (RLS)</a:t>
            </a:r>
            <a:endParaRPr lang="en-US" dirty="0"/>
          </a:p>
        </p:txBody>
      </p:sp>
      <p:sp>
        <p:nvSpPr>
          <p:cNvPr id="3" name="Content Placeholder 2"/>
          <p:cNvSpPr>
            <a:spLocks noGrp="1"/>
          </p:cNvSpPr>
          <p:nvPr>
            <p:ph idx="1"/>
          </p:nvPr>
        </p:nvSpPr>
        <p:spPr/>
        <p:txBody>
          <a:bodyPr/>
          <a:lstStyle/>
          <a:p>
            <a:r>
              <a:rPr lang="en-US" dirty="0"/>
              <a:t>Security features for restricting user access</a:t>
            </a:r>
          </a:p>
          <a:p>
            <a:pPr lvl="1"/>
            <a:r>
              <a:rPr lang="en-US" dirty="0"/>
              <a:t>Introduced into preview in February of 2016</a:t>
            </a:r>
          </a:p>
          <a:p>
            <a:pPr lvl="1"/>
            <a:r>
              <a:rPr lang="en-US" dirty="0"/>
              <a:t>RLS feature set changed in summer of 2016</a:t>
            </a:r>
          </a:p>
          <a:p>
            <a:pPr lvl="1"/>
            <a:r>
              <a:rPr lang="en-US" dirty="0"/>
              <a:t>Configuring RLS now requires Power BI Desktop</a:t>
            </a:r>
          </a:p>
          <a:p>
            <a:pPr lvl="1"/>
            <a:r>
              <a:rPr lang="en-US" dirty="0"/>
              <a:t>RLS requires all users to have Power BI Pro license</a:t>
            </a:r>
          </a:p>
          <a:p>
            <a:pPr lvl="1"/>
            <a:r>
              <a:rPr lang="en-US" dirty="0"/>
              <a:t>This course covers RLS in Module 6 and Module 7</a:t>
            </a:r>
          </a:p>
        </p:txBody>
      </p:sp>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4343400"/>
            <a:ext cx="7316500" cy="2017486"/>
          </a:xfrm>
          <a:prstGeom prst="rect">
            <a:avLst/>
          </a:prstGeom>
          <a:noFill/>
          <a:ln>
            <a:solidFill>
              <a:schemeClr val="tx1"/>
            </a:solidFill>
          </a:ln>
        </p:spPr>
      </p:pic>
    </p:spTree>
    <p:extLst>
      <p:ext uri="{BB962C8B-B14F-4D97-AF65-F5344CB8AC3E}">
        <p14:creationId xmlns:p14="http://schemas.microsoft.com/office/powerpoint/2010/main" val="2684479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Data Modeling with Power BI Desktop</a:t>
            </a:r>
          </a:p>
          <a:p>
            <a:pPr>
              <a:buFont typeface="Wingdings" panose="05000000000000000000" pitchFamily="2" charset="2"/>
              <a:buChar char="ü"/>
            </a:pPr>
            <a:r>
              <a:rPr lang="en-US" dirty="0"/>
              <a:t>Understanding the DAX Evaluation Context</a:t>
            </a:r>
          </a:p>
          <a:p>
            <a:pPr>
              <a:buFont typeface="Wingdings" panose="05000000000000000000" pitchFamily="2" charset="2"/>
              <a:buChar char="ü"/>
            </a:pPr>
            <a:r>
              <a:rPr lang="en-US" dirty="0"/>
              <a:t>Creating a Dynamic Calendar Table</a:t>
            </a:r>
          </a:p>
          <a:p>
            <a:pPr>
              <a:buFont typeface="Wingdings" panose="05000000000000000000" pitchFamily="2" charset="2"/>
              <a:buChar char="ü"/>
            </a:pPr>
            <a:r>
              <a:rPr lang="en-US" dirty="0"/>
              <a:t>Designing Interactive Reports</a:t>
            </a:r>
          </a:p>
          <a:p>
            <a:pPr>
              <a:buFont typeface="Wingdings" panose="05000000000000000000" pitchFamily="2" charset="2"/>
              <a:buChar char="ü"/>
            </a:pPr>
            <a:r>
              <a:rPr lang="en-US" dirty="0"/>
              <a:t>Understanding Row-level Security (RLS)</a:t>
            </a:r>
          </a:p>
          <a:p>
            <a:pPr>
              <a:buFont typeface="Wingdings" panose="05000000000000000000" pitchFamily="2" charset="2"/>
              <a:buChar char="Ø"/>
            </a:pPr>
            <a:r>
              <a:rPr lang="en-US" dirty="0"/>
              <a:t>Publishing PBIX Projects to PowerBI.com</a:t>
            </a:r>
          </a:p>
        </p:txBody>
      </p:sp>
    </p:spTree>
    <p:extLst>
      <p:ext uri="{BB962C8B-B14F-4D97-AF65-F5344CB8AC3E}">
        <p14:creationId xmlns:p14="http://schemas.microsoft.com/office/powerpoint/2010/main" val="37960949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 a Power BI Desktop Project</a:t>
            </a:r>
          </a:p>
        </p:txBody>
      </p:sp>
      <p:sp>
        <p:nvSpPr>
          <p:cNvPr id="5" name="Content Placeholder 4"/>
          <p:cNvSpPr>
            <a:spLocks noGrp="1"/>
          </p:cNvSpPr>
          <p:nvPr>
            <p:ph idx="1"/>
          </p:nvPr>
        </p:nvSpPr>
        <p:spPr/>
        <p:txBody>
          <a:bodyPr/>
          <a:lstStyle/>
          <a:p>
            <a:r>
              <a:rPr lang="en-US" dirty="0"/>
              <a:t>Power BI Desktop provides </a:t>
            </a:r>
            <a:r>
              <a:rPr lang="en-US" b="1" dirty="0"/>
              <a:t>Publish</a:t>
            </a:r>
            <a:r>
              <a:rPr lang="en-US" dirty="0"/>
              <a:t> command</a:t>
            </a:r>
          </a:p>
          <a:p>
            <a:pPr lvl="1"/>
            <a:r>
              <a:rPr lang="en-US" dirty="0"/>
              <a:t>Used to publish project to Power BI service</a:t>
            </a:r>
          </a:p>
          <a:p>
            <a:pPr lvl="1"/>
            <a:endParaRPr lang="en-US" dirty="0"/>
          </a:p>
          <a:p>
            <a:pPr lvl="1"/>
            <a:endParaRPr lang="en-US" dirty="0"/>
          </a:p>
          <a:p>
            <a:pPr lvl="1"/>
            <a:endParaRPr lang="en-US" dirty="0"/>
          </a:p>
          <a:p>
            <a:pPr lvl="1"/>
            <a:r>
              <a:rPr lang="en-US" dirty="0"/>
              <a:t>Requires logging into your Office 365 account </a:t>
            </a:r>
          </a:p>
          <a:p>
            <a:pPr marL="687387" lvl="2" indent="0">
              <a:buNone/>
            </a:pPr>
            <a:endParaRPr lang="en-US" dirty="0"/>
          </a:p>
          <a:p>
            <a:pPr lvl="1"/>
            <a:endParaRPr lang="en-US" dirty="0"/>
          </a:p>
          <a:p>
            <a:pPr lvl="1"/>
            <a:endParaRPr lang="en-US" dirty="0"/>
          </a:p>
          <a:p>
            <a:pPr lvl="1"/>
            <a:endParaRPr lang="en-US" dirty="0"/>
          </a:p>
          <a:p>
            <a:pPr lvl="1"/>
            <a:r>
              <a:rPr lang="en-US" dirty="0"/>
              <a:t>Published articles added to a specific workspace</a:t>
            </a:r>
          </a:p>
          <a:p>
            <a:pPr lvl="1"/>
            <a:endParaRPr lang="en-US"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574071"/>
            <a:ext cx="7429970" cy="990600"/>
          </a:xfrm>
          <a:prstGeom prst="rect">
            <a:avLst/>
          </a:prstGeom>
          <a:noFill/>
          <a:ln>
            <a:solidFill>
              <a:schemeClr val="tx1"/>
            </a:solidFill>
          </a:ln>
        </p:spPr>
      </p:pic>
      <p:pic>
        <p:nvPicPr>
          <p:cNvPr id="8" name="Picture 7"/>
          <p:cNvPicPr>
            <a:picLocks noChangeAspect="1"/>
          </p:cNvPicPr>
          <p:nvPr/>
        </p:nvPicPr>
        <p:blipFill>
          <a:blip r:embed="rId3"/>
          <a:stretch>
            <a:fillRect/>
          </a:stretch>
        </p:blipFill>
        <p:spPr>
          <a:xfrm>
            <a:off x="1241120" y="4320949"/>
            <a:ext cx="3101816" cy="1194911"/>
          </a:xfrm>
          <a:prstGeom prst="rect">
            <a:avLst/>
          </a:prstGeom>
          <a:ln>
            <a:solidFill>
              <a:schemeClr val="bg1">
                <a:lumMod val="50000"/>
              </a:schemeClr>
            </a:solid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93918" y="4343399"/>
            <a:ext cx="3830601" cy="1174552"/>
          </a:xfrm>
          <a:prstGeom prst="rect">
            <a:avLst/>
          </a:prstGeom>
          <a:noFill/>
          <a:ln>
            <a:solidFill>
              <a:schemeClr val="bg1">
                <a:lumMod val="50000"/>
              </a:schemeClr>
            </a:solidFill>
          </a:ln>
        </p:spPr>
      </p:pic>
    </p:spTree>
    <p:extLst>
      <p:ext uri="{BB962C8B-B14F-4D97-AF65-F5344CB8AC3E}">
        <p14:creationId xmlns:p14="http://schemas.microsoft.com/office/powerpoint/2010/main" val="6698292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Examining What's Been Published</a:t>
            </a:r>
          </a:p>
        </p:txBody>
      </p:sp>
      <p:sp>
        <p:nvSpPr>
          <p:cNvPr id="5" name="Content Placeholder 4"/>
          <p:cNvSpPr>
            <a:spLocks noGrp="1"/>
          </p:cNvSpPr>
          <p:nvPr>
            <p:ph idx="1"/>
          </p:nvPr>
        </p:nvSpPr>
        <p:spPr/>
        <p:txBody>
          <a:bodyPr/>
          <a:lstStyle/>
          <a:p>
            <a:r>
              <a:rPr lang="en-US" dirty="0"/>
              <a:t>What does project publishing add to workspace?</a:t>
            </a:r>
          </a:p>
          <a:p>
            <a:pPr lvl="1"/>
            <a:r>
              <a:rPr lang="en-US" dirty="0"/>
              <a:t>One dataset with same name as project</a:t>
            </a:r>
          </a:p>
          <a:p>
            <a:pPr lvl="1"/>
            <a:r>
              <a:rPr lang="en-US" dirty="0"/>
              <a:t>One report with same name as project</a:t>
            </a:r>
          </a:p>
        </p:txBody>
      </p:sp>
      <p:pic>
        <p:nvPicPr>
          <p:cNvPr id="7" name="Picture 6"/>
          <p:cNvPicPr>
            <a:picLocks noChangeAspect="1"/>
          </p:cNvPicPr>
          <p:nvPr/>
        </p:nvPicPr>
        <p:blipFill>
          <a:blip r:embed="rId2"/>
          <a:stretch>
            <a:fillRect/>
          </a:stretch>
        </p:blipFill>
        <p:spPr>
          <a:xfrm>
            <a:off x="3048000" y="3124200"/>
            <a:ext cx="2019300" cy="3352800"/>
          </a:xfrm>
          <a:prstGeom prst="rect">
            <a:avLst/>
          </a:prstGeom>
        </p:spPr>
      </p:pic>
    </p:spTree>
    <p:extLst>
      <p:ext uri="{BB962C8B-B14F-4D97-AF65-F5344CB8AC3E}">
        <p14:creationId xmlns:p14="http://schemas.microsoft.com/office/powerpoint/2010/main" val="19325565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Configuration</a:t>
            </a:r>
          </a:p>
        </p:txBody>
      </p:sp>
      <p:sp>
        <p:nvSpPr>
          <p:cNvPr id="4" name="Content Placeholder 3"/>
          <p:cNvSpPr>
            <a:spLocks noGrp="1"/>
          </p:cNvSpPr>
          <p:nvPr>
            <p:ph idx="1"/>
          </p:nvPr>
        </p:nvSpPr>
        <p:spPr/>
        <p:txBody>
          <a:bodyPr>
            <a:normAutofit/>
          </a:bodyPr>
          <a:lstStyle/>
          <a:p>
            <a:r>
              <a:rPr lang="en-US" sz="2400" dirty="0"/>
              <a:t>You can configure Dataset after its been published</a:t>
            </a:r>
          </a:p>
          <a:p>
            <a:pPr lvl="1"/>
            <a:r>
              <a:rPr lang="en-US" sz="2000" dirty="0"/>
              <a:t>Configure data source credentials</a:t>
            </a:r>
          </a:p>
          <a:p>
            <a:pPr lvl="1"/>
            <a:r>
              <a:rPr lang="en-US" sz="2000" dirty="0"/>
              <a:t>Configure refresh schedule</a:t>
            </a:r>
          </a:p>
          <a:p>
            <a:pPr lvl="1"/>
            <a:r>
              <a:rPr lang="en-US" sz="2000" dirty="0"/>
              <a:t>Configure Row-level Security</a:t>
            </a:r>
          </a:p>
        </p:txBody>
      </p:sp>
      <p:pic>
        <p:nvPicPr>
          <p:cNvPr id="5" name="Picture 4"/>
          <p:cNvPicPr>
            <a:picLocks noChangeAspect="1"/>
          </p:cNvPicPr>
          <p:nvPr/>
        </p:nvPicPr>
        <p:blipFill>
          <a:blip r:embed="rId2"/>
          <a:stretch>
            <a:fillRect/>
          </a:stretch>
        </p:blipFill>
        <p:spPr>
          <a:xfrm>
            <a:off x="1143000" y="3200400"/>
            <a:ext cx="4114800" cy="3159720"/>
          </a:xfrm>
          <a:prstGeom prst="rect">
            <a:avLst/>
          </a:prstGeom>
          <a:ln>
            <a:solidFill>
              <a:schemeClr val="bg1">
                <a:lumMod val="50000"/>
              </a:schemeClr>
            </a:solidFill>
          </a:ln>
        </p:spPr>
      </p:pic>
    </p:spTree>
    <p:extLst>
      <p:ext uri="{BB962C8B-B14F-4D97-AF65-F5344CB8AC3E}">
        <p14:creationId xmlns:p14="http://schemas.microsoft.com/office/powerpoint/2010/main" val="16682506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Data Modeling with Power BI Desktop</a:t>
            </a:r>
          </a:p>
          <a:p>
            <a:pPr>
              <a:buFont typeface="Wingdings" panose="05000000000000000000" pitchFamily="2" charset="2"/>
              <a:buChar char="ü"/>
            </a:pPr>
            <a:r>
              <a:rPr lang="en-US" dirty="0"/>
              <a:t>Understanding the DAX Evaluation Context</a:t>
            </a:r>
          </a:p>
          <a:p>
            <a:pPr>
              <a:buFont typeface="Wingdings" panose="05000000000000000000" pitchFamily="2" charset="2"/>
              <a:buChar char="ü"/>
            </a:pPr>
            <a:r>
              <a:rPr lang="en-US" dirty="0"/>
              <a:t>Creating a Dynamic Calendar Table</a:t>
            </a:r>
          </a:p>
          <a:p>
            <a:pPr>
              <a:buFont typeface="Wingdings" panose="05000000000000000000" pitchFamily="2" charset="2"/>
              <a:buChar char="ü"/>
            </a:pPr>
            <a:r>
              <a:rPr lang="en-US" dirty="0"/>
              <a:t>Designing Interactive Reports</a:t>
            </a:r>
          </a:p>
          <a:p>
            <a:pPr>
              <a:buFont typeface="Wingdings" panose="05000000000000000000" pitchFamily="2" charset="2"/>
              <a:buChar char="ü"/>
            </a:pPr>
            <a:r>
              <a:rPr lang="en-US" dirty="0"/>
              <a:t>Understanding Row-level Security (RLS)</a:t>
            </a:r>
          </a:p>
          <a:p>
            <a:pPr>
              <a:buFont typeface="Wingdings" panose="05000000000000000000" pitchFamily="2" charset="2"/>
              <a:buChar char="ü"/>
            </a:pPr>
            <a:r>
              <a:rPr lang="en-US" dirty="0"/>
              <a:t>Publishing PBIX Projects to PowerBI.com</a:t>
            </a:r>
          </a:p>
        </p:txBody>
      </p:sp>
    </p:spTree>
    <p:extLst>
      <p:ext uri="{BB962C8B-B14F-4D97-AF65-F5344CB8AC3E}">
        <p14:creationId xmlns:p14="http://schemas.microsoft.com/office/powerpoint/2010/main" val="323547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Calculated Columns vs Measures</a:t>
            </a:r>
          </a:p>
        </p:txBody>
      </p:sp>
      <p:sp>
        <p:nvSpPr>
          <p:cNvPr id="3" name="Content Placeholder 2"/>
          <p:cNvSpPr>
            <a:spLocks noGrp="1"/>
          </p:cNvSpPr>
          <p:nvPr>
            <p:ph idx="1"/>
          </p:nvPr>
        </p:nvSpPr>
        <p:spPr/>
        <p:txBody>
          <a:bodyPr/>
          <a:lstStyle/>
          <a:p>
            <a:r>
              <a:rPr lang="en-GB" dirty="0"/>
              <a:t>Calculated Columns (aka Columns)</a:t>
            </a:r>
          </a:p>
          <a:p>
            <a:pPr lvl="1"/>
            <a:r>
              <a:rPr lang="en-GB" dirty="0"/>
              <a:t>Evaluated based on context of a single row</a:t>
            </a:r>
          </a:p>
          <a:p>
            <a:pPr lvl="1"/>
            <a:r>
              <a:rPr lang="en-GB" dirty="0"/>
              <a:t>Evaluated when data is loaded into memory</a:t>
            </a:r>
          </a:p>
          <a:p>
            <a:pPr lvl="1"/>
            <a:endParaRPr lang="en-GB" dirty="0"/>
          </a:p>
          <a:p>
            <a:pPr lvl="1"/>
            <a:endParaRPr lang="en-GB" dirty="0"/>
          </a:p>
          <a:p>
            <a:r>
              <a:rPr lang="en-GB" dirty="0"/>
              <a:t>Measures</a:t>
            </a:r>
          </a:p>
          <a:p>
            <a:pPr lvl="1"/>
            <a:r>
              <a:rPr lang="en-GB" dirty="0"/>
              <a:t>Evaluated at query time based on current filter context</a:t>
            </a:r>
          </a:p>
          <a:p>
            <a:pPr lvl="1"/>
            <a:r>
              <a:rPr lang="en-GB" dirty="0"/>
              <a:t>Commonly used for aggregations (e.g. SUM, AVG, etc.)</a:t>
            </a:r>
          </a:p>
          <a:p>
            <a:pPr lvl="1"/>
            <a:r>
              <a:rPr lang="en-GB" dirty="0"/>
              <a:t>Used more frequently than calculated columns</a:t>
            </a:r>
          </a:p>
          <a:p>
            <a:pPr lvl="1"/>
            <a:endParaRPr lang="en-US" dirty="0"/>
          </a:p>
        </p:txBody>
      </p:sp>
      <p:sp>
        <p:nvSpPr>
          <p:cNvPr id="4" name="Rectangle 3"/>
          <p:cNvSpPr/>
          <p:nvPr/>
        </p:nvSpPr>
        <p:spPr>
          <a:xfrm>
            <a:off x="1295400" y="2971800"/>
            <a:ext cx="5562600" cy="533400"/>
          </a:xfrm>
          <a:prstGeom prst="rect">
            <a:avLst/>
          </a:prstGeom>
          <a:solidFill>
            <a:srgbClr val="FFFFCC"/>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r>
              <a:rPr lang="en-US" sz="2000" b="1" dirty="0">
                <a:solidFill>
                  <a:schemeClr val="tx1"/>
                </a:solidFill>
                <a:latin typeface="Lucida Console" panose="020B0609040504020204" pitchFamily="49" charset="0"/>
              </a:rPr>
              <a:t>Column1 = &lt;</a:t>
            </a:r>
            <a:r>
              <a:rPr lang="en-US" sz="2000" b="1" i="1" dirty="0">
                <a:solidFill>
                  <a:schemeClr val="tx1"/>
                </a:solidFill>
                <a:latin typeface="Lucida Console" panose="020B0609040504020204" pitchFamily="49" charset="0"/>
              </a:rPr>
              <a:t>DAX expression</a:t>
            </a:r>
            <a:r>
              <a:rPr lang="en-US" sz="2000" b="1" dirty="0">
                <a:solidFill>
                  <a:schemeClr val="tx1"/>
                </a:solidFill>
                <a:latin typeface="Lucida Console" panose="020B0609040504020204" pitchFamily="49" charset="0"/>
              </a:rPr>
              <a:t>&gt;</a:t>
            </a:r>
          </a:p>
        </p:txBody>
      </p:sp>
      <p:sp>
        <p:nvSpPr>
          <p:cNvPr id="5" name="Rectangle 4"/>
          <p:cNvSpPr/>
          <p:nvPr/>
        </p:nvSpPr>
        <p:spPr>
          <a:xfrm>
            <a:off x="1295400" y="5715000"/>
            <a:ext cx="5562600" cy="533400"/>
          </a:xfrm>
          <a:prstGeom prst="rect">
            <a:avLst/>
          </a:prstGeom>
          <a:solidFill>
            <a:srgbClr val="FFFFCC"/>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r>
              <a:rPr lang="en-US" sz="2000" b="1" dirty="0">
                <a:solidFill>
                  <a:schemeClr val="tx1"/>
                </a:solidFill>
                <a:latin typeface="Lucida Console" panose="020B0609040504020204" pitchFamily="49" charset="0"/>
              </a:rPr>
              <a:t>Measure1 = &lt;</a:t>
            </a:r>
            <a:r>
              <a:rPr lang="en-US" sz="2000" b="1" i="1" dirty="0">
                <a:solidFill>
                  <a:schemeClr val="tx1"/>
                </a:solidFill>
                <a:latin typeface="Lucida Console" panose="020B0609040504020204" pitchFamily="49" charset="0"/>
              </a:rPr>
              <a:t>DAX expression</a:t>
            </a:r>
            <a:r>
              <a:rPr lang="en-US" sz="2000" b="1" dirty="0">
                <a:solidFill>
                  <a:schemeClr val="tx1"/>
                </a:solidFill>
                <a:latin typeface="Lucida Console" panose="020B0609040504020204" pitchFamily="49" charset="0"/>
              </a:rPr>
              <a:t>&gt;</a:t>
            </a:r>
          </a:p>
        </p:txBody>
      </p:sp>
    </p:spTree>
    <p:extLst>
      <p:ext uri="{BB962C8B-B14F-4D97-AF65-F5344CB8AC3E}">
        <p14:creationId xmlns:p14="http://schemas.microsoft.com/office/powerpoint/2010/main" val="1390296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Create Calculated Columns</a:t>
            </a:r>
          </a:p>
        </p:txBody>
      </p:sp>
      <p:sp>
        <p:nvSpPr>
          <p:cNvPr id="3" name="Content Placeholder 2"/>
          <p:cNvSpPr>
            <a:spLocks noGrp="1"/>
          </p:cNvSpPr>
          <p:nvPr>
            <p:ph idx="1"/>
          </p:nvPr>
        </p:nvSpPr>
        <p:spPr/>
        <p:txBody>
          <a:bodyPr>
            <a:normAutofit/>
          </a:bodyPr>
          <a:lstStyle/>
          <a:p>
            <a:r>
              <a:rPr lang="en-US" sz="2400" dirty="0"/>
              <a:t>Measures often better choice than calculate columns</a:t>
            </a:r>
          </a:p>
          <a:p>
            <a:pPr lvl="1"/>
            <a:r>
              <a:rPr lang="en-US" sz="2000" dirty="0"/>
              <a:t>Don't create calculated column when you need a measure</a:t>
            </a:r>
          </a:p>
          <a:p>
            <a:pPr lvl="1"/>
            <a:r>
              <a:rPr lang="en-US" sz="2000" dirty="0"/>
              <a:t>Prefer to create calculated columns only in specific scenarios</a:t>
            </a:r>
          </a:p>
          <a:p>
            <a:pPr lvl="1"/>
            <a:endParaRPr lang="en-US" sz="2000" dirty="0"/>
          </a:p>
          <a:p>
            <a:r>
              <a:rPr lang="en-US" sz="2400" dirty="0"/>
              <a:t>When should you create calculated columns?</a:t>
            </a:r>
          </a:p>
          <a:p>
            <a:pPr lvl="1"/>
            <a:r>
              <a:rPr lang="en-US" sz="2000" dirty="0"/>
              <a:t> To create headers for row labels or column labels</a:t>
            </a:r>
          </a:p>
          <a:p>
            <a:pPr lvl="1"/>
            <a:r>
              <a:rPr lang="en-US" sz="2000" dirty="0"/>
              <a:t>To place calculated results in a slicer for filtering</a:t>
            </a:r>
          </a:p>
          <a:p>
            <a:pPr lvl="1"/>
            <a:r>
              <a:rPr lang="en-US" sz="2000" dirty="0"/>
              <a:t>Define an expression strictly bound to current row</a:t>
            </a:r>
          </a:p>
          <a:p>
            <a:pPr lvl="1"/>
            <a:r>
              <a:rPr lang="en-US" sz="2000" dirty="0"/>
              <a:t>Categories text or numbers (e.g. customer age groups)</a:t>
            </a:r>
          </a:p>
        </p:txBody>
      </p:sp>
    </p:spTree>
    <p:extLst>
      <p:ext uri="{BB962C8B-B14F-4D97-AF65-F5344CB8AC3E}">
        <p14:creationId xmlns:p14="http://schemas.microsoft.com/office/powerpoint/2010/main" val="981989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Calculated Columns</a:t>
            </a:r>
          </a:p>
        </p:txBody>
      </p:sp>
      <p:sp>
        <p:nvSpPr>
          <p:cNvPr id="3" name="Content Placeholder 2"/>
          <p:cNvSpPr>
            <a:spLocks noGrp="1"/>
          </p:cNvSpPr>
          <p:nvPr>
            <p:ph idx="1"/>
          </p:nvPr>
        </p:nvSpPr>
        <p:spPr/>
        <p:txBody>
          <a:bodyPr/>
          <a:lstStyle/>
          <a:p>
            <a:r>
              <a:rPr lang="en-US" dirty="0"/>
              <a:t>Edited in formula bar of Power Pivot data view</a:t>
            </a:r>
          </a:p>
          <a:p>
            <a:pPr lvl="1"/>
            <a:r>
              <a:rPr lang="en-US" dirty="0"/>
              <a:t>Start with name and then equals (=) sign</a:t>
            </a:r>
          </a:p>
          <a:p>
            <a:pPr lvl="1"/>
            <a:r>
              <a:rPr lang="en-US" dirty="0"/>
              <a:t>Enter a valid DAX expression</a:t>
            </a:r>
          </a:p>
          <a:p>
            <a:pPr lvl="1"/>
            <a:r>
              <a:rPr lang="en-US" dirty="0"/>
              <a:t>Clicking on column adds it into expression</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800600"/>
            <a:ext cx="7315200" cy="1371379"/>
          </a:xfrm>
          <a:prstGeom prst="rect">
            <a:avLst/>
          </a:prstGeom>
          <a:noFill/>
          <a:ln>
            <a:solidFill>
              <a:schemeClr val="bg1">
                <a:lumMod val="50000"/>
              </a:schemeClr>
            </a:solidFill>
          </a:ln>
        </p:spPr>
      </p:pic>
      <p:pic>
        <p:nvPicPr>
          <p:cNvPr id="6" name="Picture 5"/>
          <p:cNvPicPr/>
          <p:nvPr/>
        </p:nvPicPr>
        <p:blipFill rotWithShape="1">
          <a:blip r:embed="rId3" cstate="print">
            <a:extLst>
              <a:ext uri="{28A0092B-C50C-407E-A947-70E740481C1C}">
                <a14:useLocalDpi xmlns:a14="http://schemas.microsoft.com/office/drawing/2010/main" val="0"/>
              </a:ext>
            </a:extLst>
          </a:blip>
          <a:srcRect r="28604" b="61843"/>
          <a:stretch/>
        </p:blipFill>
        <p:spPr bwMode="auto">
          <a:xfrm>
            <a:off x="1143000" y="3295871"/>
            <a:ext cx="5943600" cy="1295400"/>
          </a:xfrm>
          <a:prstGeom prst="rect">
            <a:avLst/>
          </a:prstGeom>
          <a:noFill/>
          <a:ln>
            <a:solidFill>
              <a:schemeClr val="bg1">
                <a:lumMod val="50000"/>
              </a:schemeClr>
            </a:solidFill>
          </a:ln>
        </p:spPr>
      </p:pic>
    </p:spTree>
    <p:extLst>
      <p:ext uri="{BB962C8B-B14F-4D97-AF65-F5344CB8AC3E}">
        <p14:creationId xmlns:p14="http://schemas.microsoft.com/office/powerpoint/2010/main" val="4251501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Calculated Column as a Column Label</a:t>
            </a:r>
          </a:p>
        </p:txBody>
      </p:sp>
      <p:sp>
        <p:nvSpPr>
          <p:cNvPr id="3" name="Content Placeholder 2"/>
          <p:cNvSpPr>
            <a:spLocks noGrp="1"/>
          </p:cNvSpPr>
          <p:nvPr>
            <p:ph idx="1"/>
          </p:nvPr>
        </p:nvSpPr>
        <p:spPr/>
        <p:txBody>
          <a:bodyPr/>
          <a:lstStyle/>
          <a:p>
            <a:r>
              <a:rPr lang="en-US" dirty="0"/>
              <a:t>Calculate column can serve as...</a:t>
            </a:r>
          </a:p>
          <a:p>
            <a:pPr lvl="1"/>
            <a:r>
              <a:rPr lang="en-US" dirty="0"/>
              <a:t>Row labels</a:t>
            </a:r>
          </a:p>
          <a:p>
            <a:pPr lvl="1"/>
            <a:r>
              <a:rPr lang="en-US" dirty="0"/>
              <a:t>Column labels</a:t>
            </a:r>
          </a:p>
        </p:txBody>
      </p:sp>
      <p:pic>
        <p:nvPicPr>
          <p:cNvPr id="4" name="Picture 3"/>
          <p:cNvPicPr/>
          <p:nvPr/>
        </p:nvPicPr>
        <p:blipFill rotWithShape="1">
          <a:blip r:embed="rId2">
            <a:extLst>
              <a:ext uri="{28A0092B-C50C-407E-A947-70E740481C1C}">
                <a14:useLocalDpi xmlns:a14="http://schemas.microsoft.com/office/drawing/2010/main" val="0"/>
              </a:ext>
            </a:extLst>
          </a:blip>
          <a:srcRect b="20727"/>
          <a:stretch/>
        </p:blipFill>
        <p:spPr bwMode="auto">
          <a:xfrm>
            <a:off x="533400" y="2971800"/>
            <a:ext cx="2653937" cy="3216474"/>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3463863" y="2971800"/>
            <a:ext cx="5391312" cy="1239146"/>
          </a:xfrm>
          <a:prstGeom prst="rect">
            <a:avLst/>
          </a:prstGeom>
          <a:noFill/>
          <a:ln>
            <a:solidFill>
              <a:schemeClr val="bg1">
                <a:lumMod val="50000"/>
              </a:schemeClr>
            </a:solidFill>
          </a:ln>
        </p:spPr>
      </p:pic>
    </p:spTree>
    <p:extLst>
      <p:ext uri="{BB962C8B-B14F-4D97-AF65-F5344CB8AC3E}">
        <p14:creationId xmlns:p14="http://schemas.microsoft.com/office/powerpoint/2010/main" val="3814759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Calculated Column for Customer Age Group</a:t>
            </a:r>
          </a:p>
        </p:txBody>
      </p:sp>
      <p:sp>
        <p:nvSpPr>
          <p:cNvPr id="6" name="Content Placeholder 5"/>
          <p:cNvSpPr>
            <a:spLocks noGrp="1"/>
          </p:cNvSpPr>
          <p:nvPr>
            <p:ph idx="1"/>
          </p:nvPr>
        </p:nvSpPr>
        <p:spPr/>
        <p:txBody>
          <a:bodyPr>
            <a:normAutofit/>
          </a:bodyPr>
          <a:lstStyle/>
          <a:p>
            <a:pPr marL="514350" indent="-514350">
              <a:buFont typeface="+mj-lt"/>
              <a:buAutoNum type="arabicPeriod"/>
            </a:pPr>
            <a:r>
              <a:rPr lang="en-US" sz="2400" dirty="0"/>
              <a:t>Calculate customer age from birthdate</a:t>
            </a:r>
          </a:p>
          <a:p>
            <a:pPr marL="849312" lvl="1" indent="-514350">
              <a:buFont typeface="+mj-lt"/>
              <a:buAutoNum type="arabicPeriod"/>
            </a:pPr>
            <a:endParaRPr lang="en-US" sz="1800" dirty="0"/>
          </a:p>
          <a:p>
            <a:pPr marL="849312" lvl="1" indent="-514350">
              <a:buFont typeface="+mj-lt"/>
              <a:buAutoNum type="arabicPeriod"/>
            </a:pPr>
            <a:endParaRPr lang="en-US" sz="1800" dirty="0"/>
          </a:p>
          <a:p>
            <a:pPr marL="849312" lvl="1" indent="-514350">
              <a:buFont typeface="+mj-lt"/>
              <a:buAutoNum type="arabicPeriod"/>
            </a:pPr>
            <a:endParaRPr lang="en-US" sz="1800" dirty="0"/>
          </a:p>
          <a:p>
            <a:pPr marL="849312" lvl="1" indent="-514350">
              <a:buFont typeface="+mj-lt"/>
              <a:buAutoNum type="arabicPeriod"/>
            </a:pPr>
            <a:endParaRPr lang="en-US" sz="1800" dirty="0"/>
          </a:p>
          <a:p>
            <a:pPr marL="514350" indent="-514350">
              <a:buFont typeface="+mj-lt"/>
              <a:buAutoNum type="arabicPeriod"/>
            </a:pPr>
            <a:r>
              <a:rPr lang="en-US" sz="2400" dirty="0"/>
              <a:t>Calculate age groups using calculated column</a:t>
            </a:r>
          </a:p>
        </p:txBody>
      </p:sp>
      <p:pic>
        <p:nvPicPr>
          <p:cNvPr id="3" name="Picture 2"/>
          <p:cNvPicPr/>
          <p:nvPr/>
        </p:nvPicPr>
        <p:blipFill rotWithShape="1">
          <a:blip r:embed="rId2">
            <a:extLst>
              <a:ext uri="{28A0092B-C50C-407E-A947-70E740481C1C}">
                <a14:useLocalDpi xmlns:a14="http://schemas.microsoft.com/office/drawing/2010/main" val="0"/>
              </a:ext>
            </a:extLst>
          </a:blip>
          <a:srcRect l="420"/>
          <a:stretch/>
        </p:blipFill>
        <p:spPr bwMode="auto">
          <a:xfrm>
            <a:off x="1059069" y="1905000"/>
            <a:ext cx="5691836" cy="1412149"/>
          </a:xfrm>
          <a:prstGeom prst="rect">
            <a:avLst/>
          </a:prstGeom>
          <a:noFill/>
          <a:ln>
            <a:solidFill>
              <a:schemeClr val="bg1">
                <a:lumMod val="50000"/>
              </a:schemeClr>
            </a:solidFill>
          </a:ln>
          <a:extLst>
            <a:ext uri="{53640926-AAD7-44D8-BBD7-CCE9431645EC}">
              <a14:shadowObscured xmlns:a14="http://schemas.microsoft.com/office/drawing/2010/main"/>
            </a:ext>
          </a:extLst>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059069" y="3774349"/>
            <a:ext cx="6308382" cy="2969555"/>
          </a:xfrm>
          <a:prstGeom prst="rect">
            <a:avLst/>
          </a:prstGeom>
          <a:noFill/>
          <a:ln>
            <a:solidFill>
              <a:schemeClr val="bg1">
                <a:lumMod val="50000"/>
              </a:schemeClr>
            </a:solidFill>
          </a:ln>
        </p:spPr>
      </p:pic>
    </p:spTree>
    <p:extLst>
      <p:ext uri="{BB962C8B-B14F-4D97-AF65-F5344CB8AC3E}">
        <p14:creationId xmlns:p14="http://schemas.microsoft.com/office/powerpoint/2010/main" val="3075441526"/>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A5547237-B119-45CA-BEFC-A2DA2BDB03E7}">
  <ds:schemaRefs>
    <ds:schemaRef ds:uri="http://schemas.microsoft.com/office/2006/metadata/properties"/>
    <ds:schemaRef ds:uri="http://purl.org/dc/dcmitype/"/>
    <ds:schemaRef ds:uri="http://schemas.openxmlformats.org/package/2006/metadata/core-properties"/>
    <ds:schemaRef ds:uri="http://schemas.microsoft.com/office/infopath/2007/PartnerControls"/>
    <ds:schemaRef ds:uri="http://purl.org/dc/terms/"/>
    <ds:schemaRef ds:uri="http://schemas.microsoft.com/office/2006/documentManagement/types"/>
    <ds:schemaRef ds:uri="http://purl.org/dc/elements/1.1/"/>
    <ds:schemaRef ds:uri="http://www.w3.org/XML/1998/namespace"/>
  </ds:schemaRefs>
</ds:datastoreItem>
</file>

<file path=customXml/itemProps3.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CPT_Wave15</Template>
  <TotalTime>23951</TotalTime>
  <Words>1788</Words>
  <Application>Microsoft Office PowerPoint</Application>
  <PresentationFormat>On-screen Show (4:3)</PresentationFormat>
  <Paragraphs>336</Paragraphs>
  <Slides>45</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Arial Black</vt:lpstr>
      <vt:lpstr>Calibri</vt:lpstr>
      <vt:lpstr>Lucida Console</vt:lpstr>
      <vt:lpstr>Wingdings</vt:lpstr>
      <vt:lpstr>CPT_Wave15</vt:lpstr>
      <vt:lpstr>Data Modeling with Power BI Desktop</vt:lpstr>
      <vt:lpstr>Agenda</vt:lpstr>
      <vt:lpstr>Data Modeling with Power BI Desktop</vt:lpstr>
      <vt:lpstr>Table Relationships</vt:lpstr>
      <vt:lpstr>Calculated Columns vs Measures</vt:lpstr>
      <vt:lpstr>When to Create Calculated Columns</vt:lpstr>
      <vt:lpstr>Creating Calculated Columns</vt:lpstr>
      <vt:lpstr>Calculated Column as a Column Label</vt:lpstr>
      <vt:lpstr>Calculated Column for Customer Age Group</vt:lpstr>
      <vt:lpstr>Calculated Column used in a Slicer</vt:lpstr>
      <vt:lpstr>Benefits of Measures over Calculated Columns</vt:lpstr>
      <vt:lpstr>Creating Measures</vt:lpstr>
      <vt:lpstr>Geographic Field Metadata</vt:lpstr>
      <vt:lpstr>Eliminate Geographic Ambiguity</vt:lpstr>
      <vt:lpstr>Using Map Visual with a Geographic Field</vt:lpstr>
      <vt:lpstr>Dimensional Hierarchies</vt:lpstr>
      <vt:lpstr>Pulling Columns for Hierarchy into Single Table</vt:lpstr>
      <vt:lpstr>Agenda</vt:lpstr>
      <vt:lpstr>A Tale of Two Evaluation Contexts</vt:lpstr>
      <vt:lpstr>Understanding Row Context</vt:lpstr>
      <vt:lpstr>Understanding Iterators Like SUMX </vt:lpstr>
      <vt:lpstr>DAX Table Iterator Functions</vt:lpstr>
      <vt:lpstr>Understanding Filter Context</vt:lpstr>
      <vt:lpstr>Using the CALCULATE Function</vt:lpstr>
      <vt:lpstr>Agenda</vt:lpstr>
      <vt:lpstr>Creating Calendar Table as Calculated Table</vt:lpstr>
      <vt:lpstr>Adding Columns to Calendar Table</vt:lpstr>
      <vt:lpstr>Configuring Sort Columns</vt:lpstr>
      <vt:lpstr>Columns for Month in Year and Day in week</vt:lpstr>
      <vt:lpstr>Integrating Calendar Table into Data Model</vt:lpstr>
      <vt:lpstr>Calculated Fields for QTD and YTD Sales</vt:lpstr>
      <vt:lpstr>Creating Running Total using CALCULATE</vt:lpstr>
      <vt:lpstr>Sales Growth PM Measure - First Attempt</vt:lpstr>
      <vt:lpstr>Using the ISFILTERED Function</vt:lpstr>
      <vt:lpstr>Agenda</vt:lpstr>
      <vt:lpstr>Built-in Visualization Types</vt:lpstr>
      <vt:lpstr>User Interaction with Slicers &amp; Highlighting</vt:lpstr>
      <vt:lpstr>User Interaction using Drill Actions</vt:lpstr>
      <vt:lpstr>Agenda</vt:lpstr>
      <vt:lpstr>What Is Row-level Security (RLS)</vt:lpstr>
      <vt:lpstr>Agenda</vt:lpstr>
      <vt:lpstr>Publishing a Power BI Desktop Project</vt:lpstr>
      <vt:lpstr>Examining What's Been Published</vt:lpstr>
      <vt:lpstr>Dataset Configuration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Data Modeling using DAX</dc:title>
  <dc:creator>Ted Pattison</dc:creator>
  <cp:lastModifiedBy>Ted Pattison</cp:lastModifiedBy>
  <cp:revision>397</cp:revision>
  <dcterms:created xsi:type="dcterms:W3CDTF">2012-04-13T19:17:02Z</dcterms:created>
  <dcterms:modified xsi:type="dcterms:W3CDTF">2017-02-27T02:32:39Z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