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43"/>
  </p:notesMasterIdLst>
  <p:handoutMasterIdLst>
    <p:handoutMasterId r:id="rId44"/>
  </p:handoutMasterIdLst>
  <p:sldIdLst>
    <p:sldId id="279" r:id="rId6"/>
    <p:sldId id="301" r:id="rId7"/>
    <p:sldId id="302" r:id="rId8"/>
    <p:sldId id="303" r:id="rId9"/>
    <p:sldId id="304" r:id="rId10"/>
    <p:sldId id="305" r:id="rId11"/>
    <p:sldId id="306" r:id="rId12"/>
    <p:sldId id="282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90" r:id="rId21"/>
    <p:sldId id="314" r:id="rId22"/>
    <p:sldId id="315" r:id="rId23"/>
    <p:sldId id="322" r:id="rId24"/>
    <p:sldId id="323" r:id="rId25"/>
    <p:sldId id="324" r:id="rId26"/>
    <p:sldId id="325" r:id="rId27"/>
    <p:sldId id="326" r:id="rId28"/>
    <p:sldId id="327" r:id="rId29"/>
    <p:sldId id="292" r:id="rId30"/>
    <p:sldId id="328" r:id="rId31"/>
    <p:sldId id="333" r:id="rId32"/>
    <p:sldId id="334" r:id="rId33"/>
    <p:sldId id="335" r:id="rId34"/>
    <p:sldId id="336" r:id="rId35"/>
    <p:sldId id="337" r:id="rId36"/>
    <p:sldId id="338" r:id="rId37"/>
    <p:sldId id="299" r:id="rId38"/>
    <p:sldId id="339" r:id="rId39"/>
    <p:sldId id="294" r:id="rId40"/>
    <p:sldId id="341" r:id="rId41"/>
    <p:sldId id="342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74001E"/>
    <a:srgbClr val="9F002D"/>
    <a:srgbClr val="4C2710"/>
    <a:srgbClr val="87451D"/>
    <a:srgbClr val="1F100B"/>
    <a:srgbClr val="002100"/>
    <a:srgbClr val="2E3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7" autoAdjust="0"/>
    <p:restoredTop sz="95280" autoAdjust="0"/>
  </p:normalViewPr>
  <p:slideViewPr>
    <p:cSldViewPr>
      <p:cViewPr varScale="1">
        <p:scale>
          <a:sx n="83" d="100"/>
          <a:sy n="83" d="100"/>
        </p:scale>
        <p:origin x="19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90" d="100"/>
          <a:sy n="90" d="100"/>
        </p:scale>
        <p:origin x="2685" y="-4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dirty="0"/>
              <a:t>0x - Lecture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dirty="0"/>
              <a:t>v1.0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dirty="0"/>
              <a:t>© 2010 Critical Path Training, LLC -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/>
              <a:t>0x-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2914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45164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module begins by explaining</a:t>
            </a:r>
            <a:r>
              <a:rPr lang="en-US" baseline="0" dirty="0"/>
              <a:t> the differences between imported datasets and datasets which are based on a live connection</a:t>
            </a:r>
            <a:r>
              <a:rPr lang="en-US" dirty="0"/>
              <a:t>. Students will learn how to configure</a:t>
            </a:r>
            <a:r>
              <a:rPr lang="en-US" baseline="0" dirty="0"/>
              <a:t> data source credentials in the Power BI service making it possible to refresh data manually on demand or in an </a:t>
            </a:r>
            <a:r>
              <a:rPr lang="en-US" baseline="0"/>
              <a:t>automated and scheduled </a:t>
            </a:r>
            <a:r>
              <a:rPr lang="en-US" baseline="0" dirty="0"/>
              <a:t>fashion. </a:t>
            </a:r>
            <a:r>
              <a:rPr lang="en-US" dirty="0"/>
              <a:t>The module also discusses </a:t>
            </a:r>
            <a:r>
              <a:rPr lang="en-US" baseline="0" dirty="0"/>
              <a:t>the role of gateways in the Power BI platform and explains what types of connections and scenarios require you to install and configure a Power BI gateway. Student will learn about the differences between the Personal Gateway and the On-premises Gateway and also learn how to configure on-premises data sources to support data refresh and </a:t>
            </a:r>
            <a:r>
              <a:rPr lang="en-US" dirty="0" err="1"/>
              <a:t>DirectQuery</a:t>
            </a:r>
            <a:r>
              <a:rPr lang="en-US" dirty="0"/>
              <a:t> Mode.</a:t>
            </a:r>
          </a:p>
        </p:txBody>
      </p:sp>
    </p:spTree>
    <p:extLst>
      <p:ext uri="{BB962C8B-B14F-4D97-AF65-F5344CB8AC3E}">
        <p14:creationId xmlns:p14="http://schemas.microsoft.com/office/powerpoint/2010/main" val="23573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07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53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12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2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61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78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06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296"/>
            <a:ext cx="9144000" cy="471830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28600" y="457200"/>
            <a:ext cx="8763000" cy="1066800"/>
          </a:xfrm>
        </p:spPr>
        <p:txBody>
          <a:bodyPr anchor="ctr" anchorCtr="0"/>
          <a:lstStyle>
            <a:lvl1pPr algn="l">
              <a:defRPr sz="2800" baseline="0">
                <a:solidFill>
                  <a:srgbClr val="1F100B"/>
                </a:solidFill>
              </a:defRPr>
            </a:lvl1pPr>
          </a:lstStyle>
          <a:p>
            <a:r>
              <a:rPr lang="en-US" dirty="0"/>
              <a:t>Slide Deck 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9050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5223484"/>
            <a:ext cx="1752600" cy="125351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400800"/>
            <a:ext cx="9144000" cy="152400"/>
          </a:xfrm>
          <a:prstGeom prst="rect">
            <a:avLst/>
          </a:prstGeom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524000"/>
            <a:ext cx="8763000" cy="304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 pitchFamily="2" charset="2"/>
              <a:buNone/>
              <a:defRPr lang="en-US" sz="1800" b="0" i="1" kern="1200" baseline="0" dirty="0" smtClean="0">
                <a:solidFill>
                  <a:srgbClr val="4C271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Module Subtitle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76200"/>
            <a:ext cx="8610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 marL="347663" indent="-347663">
              <a:spcBef>
                <a:spcPts val="600"/>
              </a:spcBef>
              <a:spcAft>
                <a:spcPts val="200"/>
              </a:spcAft>
              <a:buFont typeface="Arial" pitchFamily="34" charset="0"/>
              <a:buChar char="•"/>
              <a:defRPr>
                <a:latin typeface="+mn-lt"/>
              </a:defRPr>
            </a:lvl1pPr>
            <a:lvl2pPr>
              <a:spcBef>
                <a:spcPts val="300"/>
              </a:spcBef>
              <a:spcAft>
                <a:spcPts val="300"/>
              </a:spcAft>
              <a:defRPr>
                <a:latin typeface="+mn-lt"/>
              </a:defRPr>
            </a:lvl2pPr>
            <a:lvl3pPr marL="1022350" indent="-342900">
              <a:buFont typeface="Arial" pitchFamily="34" charset="0"/>
              <a:buChar char="•"/>
              <a:defRPr b="0">
                <a:latin typeface="+mn-lt"/>
              </a:defRPr>
            </a:lvl3pPr>
            <a:lvl4pPr marL="968375" indent="-285750">
              <a:buFont typeface="Arial" pitchFamily="34" charset="0"/>
              <a:buChar char="•"/>
              <a:defRPr/>
            </a:lvl4pPr>
            <a:lvl5pPr marL="96520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ayout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0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 bwMode="invGray">
          <a:xfrm>
            <a:off x="7162800" y="457200"/>
            <a:ext cx="2133600" cy="685800"/>
            <a:chOff x="7162800" y="1600200"/>
            <a:chExt cx="2133600" cy="685800"/>
          </a:xfrm>
        </p:grpSpPr>
        <p:sp>
          <p:nvSpPr>
            <p:cNvPr id="8" name="Rounded Rectangle 7"/>
            <p:cNvSpPr/>
            <p:nvPr userDrawn="1"/>
          </p:nvSpPr>
          <p:spPr bwMode="invGray">
            <a:xfrm>
              <a:off x="7162800" y="1600200"/>
              <a:ext cx="2133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 userDrawn="1"/>
          </p:nvSpPr>
          <p:spPr bwMode="invGray">
            <a:xfrm>
              <a:off x="7467600" y="16764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r>
                <a:rPr lang="en-US" sz="3200" b="1" cap="none" spc="0" dirty="0">
                  <a:ln w="11430"/>
                  <a:gradFill>
                    <a:gsLst>
                      <a:gs pos="0">
                        <a:schemeClr val="accent2">
                          <a:tint val="70000"/>
                          <a:satMod val="245000"/>
                        </a:schemeClr>
                      </a:gs>
                      <a:gs pos="75000">
                        <a:schemeClr val="accent2">
                          <a:tint val="90000"/>
                          <a:shade val="60000"/>
                          <a:satMod val="240000"/>
                        </a:schemeClr>
                      </a:gs>
                      <a:gs pos="100000">
                        <a:schemeClr val="accent2">
                          <a:tint val="100000"/>
                          <a:shade val="50000"/>
                          <a:satMod val="240000"/>
                        </a:schemeClr>
                      </a:gs>
                    </a:gsLst>
                    <a:lin ang="5400000"/>
                  </a:gra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DEMO</a:t>
              </a:r>
            </a:p>
          </p:txBody>
        </p:sp>
      </p:grpSp>
      <p:sp>
        <p:nvSpPr>
          <p:cNvPr id="10" name="Rounded Rectangle 9"/>
          <p:cNvSpPr/>
          <p:nvPr userDrawn="1"/>
        </p:nvSpPr>
        <p:spPr bwMode="invGray">
          <a:xfrm>
            <a:off x="-152400" y="4495800"/>
            <a:ext cx="6781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invGray">
          <a:xfrm>
            <a:off x="152400" y="4572000"/>
            <a:ext cx="6324600" cy="9906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23898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val="9F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615362" y="6379369"/>
            <a:ext cx="353784" cy="328514"/>
            <a:chOff x="8615362" y="6379369"/>
            <a:chExt cx="353784" cy="328514"/>
          </a:xfrm>
        </p:grpSpPr>
        <p:pic>
          <p:nvPicPr>
            <p:cNvPr id="17" name="Picture 16" descr="CPT_Arrows_Trans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627" y="6397618"/>
              <a:ext cx="291352" cy="287450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/>
            <a:scene3d>
              <a:camera prst="perspectiveFront"/>
              <a:lightRig rig="threePt" dir="t"/>
            </a:scene3d>
          </p:spPr>
        </p:pic>
        <p:sp>
          <p:nvSpPr>
            <p:cNvPr id="19" name="Rectangle 18"/>
            <p:cNvSpPr/>
            <p:nvPr userDrawn="1"/>
          </p:nvSpPr>
          <p:spPr bwMode="hidden">
            <a:xfrm>
              <a:off x="8615362" y="6379369"/>
              <a:ext cx="353784" cy="32851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8" r:id="rId4"/>
    <p:sldLayoutId id="2147483659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2235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300" dirty="0"/>
              <a:t>Managing Power BI Gateways and On-premises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2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Credentials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Desktop never Publishes Credentials</a:t>
            </a:r>
          </a:p>
          <a:p>
            <a:pPr lvl="1"/>
            <a:r>
              <a:rPr lang="en-US" dirty="0"/>
              <a:t>PBIDT caches credentials locally for its own use</a:t>
            </a:r>
          </a:p>
          <a:p>
            <a:pPr lvl="1"/>
            <a:r>
              <a:rPr lang="en-US" dirty="0"/>
              <a:t>Connection credentials must be configured in cloud</a:t>
            </a:r>
          </a:p>
          <a:p>
            <a:pPr lvl="1"/>
            <a:r>
              <a:rPr lang="en-US" dirty="0"/>
              <a:t>Power BI stores credentials in encrypted format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352800"/>
            <a:ext cx="5245062" cy="13073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114800"/>
            <a:ext cx="2586592" cy="25513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858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Refresh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configured credentials…</a:t>
            </a:r>
          </a:p>
          <a:p>
            <a:pPr lvl="1"/>
            <a:r>
              <a:rPr lang="en-US" dirty="0"/>
              <a:t>You can refresh on demand from Dataset </a:t>
            </a:r>
            <a:r>
              <a:rPr lang="en-US" dirty="0" err="1"/>
              <a:t>flyout</a:t>
            </a:r>
            <a:r>
              <a:rPr lang="en-US" dirty="0"/>
              <a:t> menu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0800"/>
            <a:ext cx="4946410" cy="372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841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Comparing Imported Datasets to Live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Refreshing Data using Storing Credentials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Configuring a Dataset for Auto Refresh</a:t>
            </a:r>
          </a:p>
          <a:p>
            <a:r>
              <a:rPr lang="en-US" dirty="0"/>
              <a:t>Installing and Configuring Personal Gateway</a:t>
            </a:r>
          </a:p>
          <a:p>
            <a:r>
              <a:rPr lang="en-US" dirty="0"/>
              <a:t>Installing and Configuring On-premises Gateway</a:t>
            </a:r>
          </a:p>
          <a:p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185714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Scheduled Refresh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configure</a:t>
            </a:r>
          </a:p>
          <a:p>
            <a:pPr lvl="1"/>
            <a:r>
              <a:rPr lang="en-US" dirty="0"/>
              <a:t>Power BI Pro allows up to 8 refreshes per day</a:t>
            </a:r>
          </a:p>
          <a:p>
            <a:pPr lvl="1"/>
            <a:r>
              <a:rPr lang="en-US" dirty="0"/>
              <a:t>Power BI Standard allows one refresh per 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53" y="2971800"/>
            <a:ext cx="3309425" cy="35776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66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Comparing Imported Datasets to Live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Refreshing Data using Storing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a Dataset for Auto Refresh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and Configuring Personal Gateway</a:t>
            </a:r>
          </a:p>
          <a:p>
            <a:r>
              <a:rPr lang="en-US" dirty="0"/>
              <a:t>Installing and Configuring On-premises Gateway</a:t>
            </a:r>
          </a:p>
          <a:p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251865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Refresh Might Require a Gateway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Service cannot connect directly to…</a:t>
            </a:r>
          </a:p>
          <a:p>
            <a:pPr lvl="1"/>
            <a:r>
              <a:rPr lang="en-US" dirty="0"/>
              <a:t>Local files on your PC</a:t>
            </a:r>
          </a:p>
          <a:p>
            <a:pPr lvl="1"/>
            <a:r>
              <a:rPr lang="en-US" dirty="0"/>
              <a:t>Files in your local network</a:t>
            </a:r>
          </a:p>
          <a:p>
            <a:pPr lvl="1"/>
            <a:r>
              <a:rPr lang="en-US" dirty="0"/>
              <a:t>Data sources in an Active Directory domain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56" y="3429000"/>
            <a:ext cx="6719888" cy="2052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9130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Gateway As Service vs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Personal Gateway with Admin Perms</a:t>
            </a:r>
          </a:p>
          <a:p>
            <a:pPr lvl="1"/>
            <a:r>
              <a:rPr lang="en-US" dirty="0"/>
              <a:t>Gateway runs as Windows service</a:t>
            </a:r>
          </a:p>
          <a:p>
            <a:pPr lvl="1"/>
            <a:r>
              <a:rPr lang="en-US" dirty="0"/>
              <a:t>Requires configuring Windows password for connecting</a:t>
            </a:r>
          </a:p>
          <a:p>
            <a:pPr lvl="1"/>
            <a:r>
              <a:rPr lang="en-US" dirty="0"/>
              <a:t>Refresh fails if password has expired</a:t>
            </a:r>
          </a:p>
          <a:p>
            <a:pPr lvl="1"/>
            <a:endParaRPr lang="en-US" dirty="0"/>
          </a:p>
          <a:p>
            <a:r>
              <a:rPr lang="en-US" dirty="0"/>
              <a:t>Installing Personal Gateway w/o Admin Perms</a:t>
            </a:r>
          </a:p>
          <a:p>
            <a:pPr lvl="1"/>
            <a:r>
              <a:rPr lang="en-US" dirty="0"/>
              <a:t>Gateway runs as standard Windows application</a:t>
            </a:r>
          </a:p>
          <a:p>
            <a:pPr lvl="1"/>
            <a:r>
              <a:rPr lang="en-US" dirty="0"/>
              <a:t>User must be logged into PC for refresh to occur</a:t>
            </a:r>
          </a:p>
          <a:p>
            <a:pPr lvl="1"/>
            <a:r>
              <a:rPr lang="en-US" dirty="0"/>
              <a:t>Gateway runs under identity of currently logged 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66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Power BI Gateway Install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Select </a:t>
            </a:r>
            <a:r>
              <a:rPr lang="en-US" sz="2000" b="1" dirty="0"/>
              <a:t>Data Gateway from</a:t>
            </a:r>
            <a:r>
              <a:rPr lang="en-US" sz="2000" dirty="0"/>
              <a:t> Download menu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Click </a:t>
            </a:r>
            <a:r>
              <a:rPr lang="en-US" sz="2000" b="1" dirty="0"/>
              <a:t>Download</a:t>
            </a:r>
            <a:r>
              <a:rPr lang="en-US" sz="2000" dirty="0"/>
              <a:t> button on download page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Installation file for all gateways named </a:t>
            </a:r>
            <a:r>
              <a:rPr lang="en-US" sz="2000" b="1" dirty="0"/>
              <a:t>PowerBIGatewayInstall.exe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25016"/>
            <a:ext cx="5410200" cy="3659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43400"/>
            <a:ext cx="6231673" cy="1398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1981200"/>
            <a:ext cx="3359405" cy="129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ight Arrow 6"/>
          <p:cNvSpPr/>
          <p:nvPr/>
        </p:nvSpPr>
        <p:spPr>
          <a:xfrm>
            <a:off x="3505200" y="5410200"/>
            <a:ext cx="533400" cy="33139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3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Gateway Installation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401" y="1511176"/>
            <a:ext cx="4861034" cy="3876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18" y="1352965"/>
            <a:ext cx="5257800" cy="4193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706" y="1236295"/>
            <a:ext cx="5867400" cy="440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518" y="1334963"/>
            <a:ext cx="5638800" cy="422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06" y="1196194"/>
            <a:ext cx="6045200" cy="453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718" y="1143000"/>
            <a:ext cx="6502400" cy="487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6718" y="1124527"/>
            <a:ext cx="6554130" cy="49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Gateway Sign-in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524000"/>
            <a:ext cx="5257800" cy="40222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459" y="2819400"/>
            <a:ext cx="3619996" cy="391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4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Imported Datasets to Live Connect</a:t>
            </a:r>
          </a:p>
          <a:p>
            <a:r>
              <a:rPr lang="en-US" dirty="0"/>
              <a:t>Refreshing Data using Storing Credentials</a:t>
            </a:r>
          </a:p>
          <a:p>
            <a:r>
              <a:rPr lang="en-US" dirty="0"/>
              <a:t>Configuring a Dataset for Auto Refresh</a:t>
            </a:r>
          </a:p>
          <a:p>
            <a:r>
              <a:rPr lang="en-US" dirty="0"/>
              <a:t>Installing and Configuring Personal Gateway</a:t>
            </a:r>
          </a:p>
          <a:p>
            <a:r>
              <a:rPr lang="en-US" dirty="0"/>
              <a:t>Installing and Configuring On-premises Gateway</a:t>
            </a:r>
          </a:p>
          <a:p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2274619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Gateway Configuration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02" y="1524000"/>
            <a:ext cx="6300196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Source Through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47800"/>
            <a:ext cx="7091363" cy="2354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4038600"/>
            <a:ext cx="3686175" cy="24574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97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Ports – Personal Gateway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Gateway communicates through outbound ports</a:t>
            </a:r>
          </a:p>
          <a:p>
            <a:pPr lvl="1"/>
            <a:r>
              <a:rPr lang="en-US" dirty="0"/>
              <a:t>Gateway does not require inbound 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2782"/>
          <a:stretch/>
        </p:blipFill>
        <p:spPr>
          <a:xfrm>
            <a:off x="304800" y="2743200"/>
            <a:ext cx="8534400" cy="3357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342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Comparing Imported Datasets to Live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Refreshing Data using Storing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a Dataset for Auto Refresh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and Configuring Personal Gateway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Installing and Configuring On-premises Gateway</a:t>
            </a:r>
          </a:p>
          <a:p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13513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On-Premises Gateway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Motivation</a:t>
            </a:r>
          </a:p>
          <a:p>
            <a:pPr lvl="1"/>
            <a:r>
              <a:rPr lang="en-US" dirty="0"/>
              <a:t>Connecting to on-premises data sources for </a:t>
            </a:r>
            <a:r>
              <a:rPr lang="en-US" dirty="0" err="1"/>
              <a:t>refersh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70264"/>
            <a:ext cx="7653338" cy="2936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5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Enables IT to deploy &amp; manage shared gateways</a:t>
            </a:r>
          </a:p>
          <a:p>
            <a:pPr lvl="1"/>
            <a:r>
              <a:rPr lang="en-US" sz="2000" dirty="0"/>
              <a:t>Each gateway can service large number of users</a:t>
            </a:r>
          </a:p>
          <a:p>
            <a:pPr lvl="1"/>
            <a:r>
              <a:rPr lang="en-US" sz="2000" dirty="0"/>
              <a:t>IT can install and manage multiple gateways</a:t>
            </a:r>
          </a:p>
          <a:p>
            <a:pPr lvl="1"/>
            <a:r>
              <a:rPr lang="en-US" sz="2000" dirty="0"/>
              <a:t>Eliminates need to for individual users to install personal gateways</a:t>
            </a:r>
          </a:p>
          <a:p>
            <a:pPr lvl="1"/>
            <a:r>
              <a:rPr lang="en-US" sz="2000" dirty="0"/>
              <a:t>Replaces several older Power BI Gateways</a:t>
            </a:r>
          </a:p>
          <a:p>
            <a:pPr lvl="2"/>
            <a:endParaRPr lang="en-US" sz="1600" dirty="0"/>
          </a:p>
          <a:p>
            <a:r>
              <a:rPr lang="en-US" sz="2400" dirty="0"/>
              <a:t>On-premises Gateway gives more control to IT</a:t>
            </a:r>
          </a:p>
          <a:p>
            <a:pPr lvl="1"/>
            <a:r>
              <a:rPr lang="en-US" sz="2000" dirty="0"/>
              <a:t>IT can centrally manage user access to underlying data sources</a:t>
            </a:r>
          </a:p>
          <a:p>
            <a:pPr lvl="1"/>
            <a:r>
              <a:rPr lang="en-US" sz="2000" dirty="0"/>
              <a:t>IT can monitor and gain visibility into gateway usage</a:t>
            </a:r>
          </a:p>
          <a:p>
            <a:pPr lvl="2"/>
            <a:endParaRPr lang="en-US" sz="1600" dirty="0"/>
          </a:p>
          <a:p>
            <a:r>
              <a:rPr lang="en-US" sz="2400" dirty="0"/>
              <a:t>Does On-Premises Gateway support High Availability?</a:t>
            </a:r>
          </a:p>
          <a:p>
            <a:pPr lvl="1"/>
            <a:r>
              <a:rPr lang="en-US" sz="2000" dirty="0"/>
              <a:t>Not yet as of Q3 of 2016</a:t>
            </a:r>
          </a:p>
          <a:p>
            <a:pPr lvl="1"/>
            <a:r>
              <a:rPr lang="en-US" sz="2000" dirty="0"/>
              <a:t>Microsoft working on plans to provide high availability architecture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879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Gateway Installation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447800"/>
            <a:ext cx="6096000" cy="485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410855"/>
            <a:ext cx="6096000" cy="485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412081"/>
            <a:ext cx="7010400" cy="49291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109" y="1397000"/>
            <a:ext cx="7199517" cy="5246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12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</a:t>
            </a:r>
            <a:r>
              <a:rPr lang="en-US" dirty="0" err="1"/>
              <a:t>prem</a:t>
            </a:r>
            <a:r>
              <a:rPr lang="en-US" dirty="0"/>
              <a:t> Gateway Names &amp; Recovery Keys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8800"/>
            <a:ext cx="4753717" cy="46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18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Gateway Up and Running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4648200" cy="4285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038600"/>
            <a:ext cx="4020283" cy="2247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564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Gateway in Power BI Service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3655157" cy="3262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524000"/>
            <a:ext cx="4270295" cy="2867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744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Imported Datasets Versus Live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Imported Dataset</a:t>
            </a:r>
          </a:p>
          <a:p>
            <a:pPr lvl="1"/>
            <a:r>
              <a:rPr lang="en-US" sz="2000" dirty="0"/>
              <a:t>Data is imported into storage within Power BI service</a:t>
            </a:r>
          </a:p>
          <a:p>
            <a:pPr lvl="1"/>
            <a:r>
              <a:rPr lang="en-US" sz="2000" dirty="0"/>
              <a:t>Entire dataset loaded into memory when in use</a:t>
            </a:r>
          </a:p>
          <a:p>
            <a:pPr lvl="1"/>
            <a:r>
              <a:rPr lang="en-US" sz="2000" dirty="0"/>
              <a:t>Reports and Datasets query data in imported dataset</a:t>
            </a:r>
          </a:p>
          <a:p>
            <a:pPr lvl="1"/>
            <a:r>
              <a:rPr lang="en-US" sz="2000" dirty="0"/>
              <a:t>Dataset size is maxed out at 1GB</a:t>
            </a:r>
          </a:p>
          <a:p>
            <a:pPr lvl="1"/>
            <a:r>
              <a:rPr lang="en-US" sz="2000" dirty="0"/>
              <a:t>Dataset must be refreshed when source data changes</a:t>
            </a:r>
          </a:p>
          <a:p>
            <a:pPr lvl="1"/>
            <a:endParaRPr lang="en-US" sz="2000" dirty="0"/>
          </a:p>
          <a:p>
            <a:r>
              <a:rPr lang="en-US" sz="2400" dirty="0"/>
              <a:t>Dataset based on Live Connection</a:t>
            </a:r>
          </a:p>
          <a:p>
            <a:pPr lvl="1"/>
            <a:r>
              <a:rPr lang="en-US" sz="2000" dirty="0"/>
              <a:t>No data is imported or cached in the Power BI service</a:t>
            </a:r>
          </a:p>
          <a:p>
            <a:pPr lvl="1"/>
            <a:r>
              <a:rPr lang="en-US" sz="2000" dirty="0"/>
              <a:t>Reports and Datasets query data with live connection</a:t>
            </a:r>
          </a:p>
          <a:p>
            <a:pPr lvl="1"/>
            <a:r>
              <a:rPr lang="en-US" sz="2000" dirty="0"/>
              <a:t>No need to refresh data</a:t>
            </a:r>
          </a:p>
          <a:p>
            <a:pPr lvl="1"/>
            <a:r>
              <a:rPr lang="en-US" sz="2000" dirty="0"/>
              <a:t>No need to worry about 1GB dataset size limitation</a:t>
            </a:r>
          </a:p>
          <a:p>
            <a:pPr lvl="1"/>
            <a:r>
              <a:rPr lang="en-US" sz="2000" dirty="0"/>
              <a:t>Limitation are placed on features for querying and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838223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Data Sources in Gateway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4823832" cy="511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5489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Users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6172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162300"/>
            <a:ext cx="5486400" cy="3194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8218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Outbound Ports – On-Premises Gateway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Gateway communicates through outbound ports</a:t>
            </a:r>
          </a:p>
          <a:p>
            <a:pPr lvl="1"/>
            <a:r>
              <a:rPr lang="en-US" dirty="0"/>
              <a:t>Gateway does not require inbound ports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438606" cy="3429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29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On-premises Gateway with SSAS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On-premises Gateway adds functionality to SSAS</a:t>
            </a:r>
          </a:p>
          <a:p>
            <a:pPr lvl="1"/>
            <a:r>
              <a:rPr lang="en-US" dirty="0"/>
              <a:t>Sets </a:t>
            </a:r>
            <a:r>
              <a:rPr lang="en-US" dirty="0" err="1"/>
              <a:t>EffectiveUserName</a:t>
            </a:r>
            <a:r>
              <a:rPr lang="en-US" dirty="0"/>
              <a:t> property for Power BI user</a:t>
            </a:r>
          </a:p>
          <a:p>
            <a:pPr lvl="1"/>
            <a:r>
              <a:rPr lang="en-US" dirty="0" err="1"/>
              <a:t>EffecitveUserName</a:t>
            </a:r>
            <a:r>
              <a:rPr lang="en-US" dirty="0"/>
              <a:t> is email of current user</a:t>
            </a:r>
          </a:p>
          <a:p>
            <a:pPr lvl="1"/>
            <a:r>
              <a:rPr lang="en-US" dirty="0"/>
              <a:t>Office 365 UPN should match a UPN within local AD</a:t>
            </a:r>
          </a:p>
          <a:p>
            <a:pPr lvl="1"/>
            <a:r>
              <a:rPr lang="en-US" dirty="0"/>
              <a:t>Associated Windows account added to SSAS roles</a:t>
            </a:r>
          </a:p>
          <a:p>
            <a:pPr lvl="1"/>
            <a:r>
              <a:rPr lang="en-US" dirty="0"/>
              <a:t>Allows for role-based security and row-level security</a:t>
            </a:r>
          </a:p>
          <a:p>
            <a:pPr lvl="1"/>
            <a:r>
              <a:rPr lang="en-US" dirty="0" err="1"/>
              <a:t>EffectiveUserName</a:t>
            </a:r>
            <a:r>
              <a:rPr lang="en-US" dirty="0"/>
              <a:t> settings is in the format</a:t>
            </a:r>
          </a:p>
          <a:p>
            <a:pPr lvl="2"/>
            <a:r>
              <a:rPr lang="en-US" dirty="0"/>
              <a:t>UPN must be same in local AD and Azure AD</a:t>
            </a:r>
          </a:p>
        </p:txBody>
      </p:sp>
    </p:spTree>
    <p:extLst>
      <p:ext uri="{BB962C8B-B14F-4D97-AF65-F5344CB8AC3E}">
        <p14:creationId xmlns:p14="http://schemas.microsoft.com/office/powerpoint/2010/main" val="353948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Comparing Imported Datasets to Live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Refreshing Data using Storing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a Dataset for Auto Refresh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and Configuring Personal Gateway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and Configuring On-premises Gateway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320631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Data Sources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8" y="1447800"/>
            <a:ext cx="8399744" cy="50863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0640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DirectQuery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DirectQuery imposes the following limitations</a:t>
            </a:r>
          </a:p>
          <a:p>
            <a:pPr lvl="1"/>
            <a:r>
              <a:rPr lang="en-US" dirty="0"/>
              <a:t>All tables must come from a single database</a:t>
            </a:r>
          </a:p>
          <a:p>
            <a:pPr lvl="1"/>
            <a:r>
              <a:rPr lang="en-US" dirty="0"/>
              <a:t>Many types of query steps are not supported</a:t>
            </a:r>
          </a:p>
          <a:p>
            <a:pPr lvl="1"/>
            <a:r>
              <a:rPr lang="en-US" dirty="0"/>
              <a:t>Relationship filtering limited to single direction</a:t>
            </a:r>
          </a:p>
          <a:p>
            <a:pPr lvl="1"/>
            <a:r>
              <a:rPr lang="en-US" dirty="0"/>
              <a:t>Time intelligence capabilities are not available</a:t>
            </a:r>
          </a:p>
          <a:p>
            <a:pPr lvl="1"/>
            <a:r>
              <a:rPr lang="en-US" dirty="0"/>
              <a:t>No special treatment of date columns</a:t>
            </a:r>
          </a:p>
          <a:p>
            <a:pPr lvl="1"/>
            <a:r>
              <a:rPr lang="en-US" dirty="0"/>
              <a:t>Calculated columns not allowed</a:t>
            </a:r>
          </a:p>
          <a:p>
            <a:pPr lvl="1"/>
            <a:r>
              <a:rPr lang="en-US" dirty="0"/>
              <a:t>By default, limitations placed on DAX in measures</a:t>
            </a:r>
          </a:p>
        </p:txBody>
      </p:sp>
    </p:spTree>
    <p:extLst>
      <p:ext uri="{BB962C8B-B14F-4D97-AF65-F5344CB8AC3E}">
        <p14:creationId xmlns:p14="http://schemas.microsoft.com/office/powerpoint/2010/main" val="171482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Comparing Imported Datasets to Live Connect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Refreshing Data using Storing Credentials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Configuring a Dataset for Auto Refresh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and Configuring Personal Gateway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Installing and Configuring On-premises Gateway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304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from Cloud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Importing Datasets from Cloud Data Sources</a:t>
            </a:r>
          </a:p>
          <a:p>
            <a:pPr lvl="1"/>
            <a:r>
              <a:rPr lang="en-US" sz="2000" dirty="0"/>
              <a:t>Power BI Desktop saves data locally in PBIX file</a:t>
            </a:r>
          </a:p>
          <a:p>
            <a:pPr lvl="1"/>
            <a:r>
              <a:rPr lang="en-US" sz="2000" dirty="0"/>
              <a:t>PBIX file published to import dataset into Power BI Service</a:t>
            </a:r>
          </a:p>
          <a:p>
            <a:pPr lvl="1"/>
            <a:endParaRPr lang="en-US" sz="20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411115" y="2779551"/>
            <a:ext cx="2294086" cy="3787062"/>
            <a:chOff x="1238250" y="2691882"/>
            <a:chExt cx="2400300" cy="3962400"/>
          </a:xfrm>
        </p:grpSpPr>
        <p:sp>
          <p:nvSpPr>
            <p:cNvPr id="4" name="Rectangle 3"/>
            <p:cNvSpPr/>
            <p:nvPr/>
          </p:nvSpPr>
          <p:spPr>
            <a:xfrm>
              <a:off x="1238250" y="2691882"/>
              <a:ext cx="2400300" cy="3962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3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3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Microsoft Cloud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04950" y="2920482"/>
              <a:ext cx="1866900" cy="1295400"/>
            </a:xfrm>
            <a:prstGeom prst="roundRect">
              <a:avLst>
                <a:gd name="adj" fmla="val 10034"/>
              </a:avLst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Azure SQL Server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1905000" y="3339582"/>
              <a:ext cx="10668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/>
                <a:t>SQL Database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04172" y="4368282"/>
              <a:ext cx="1866900" cy="1905000"/>
            </a:xfrm>
            <a:prstGeom prst="roundRect">
              <a:avLst>
                <a:gd name="adj" fmla="val 10034"/>
              </a:avLst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SharePoint Online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80422" y="5512627"/>
              <a:ext cx="914400" cy="669588"/>
              <a:chOff x="4876800" y="2149813"/>
              <a:chExt cx="914400" cy="66958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876800" y="2149813"/>
                <a:ext cx="914400" cy="669588"/>
              </a:xfrm>
              <a:prstGeom prst="foldedCorne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7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Excel Workbook</a:t>
                </a:r>
                <a:endParaRPr lang="en-US" sz="800" b="1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02165" y="2322683"/>
                <a:ext cx="485834" cy="47131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980422" y="4748201"/>
              <a:ext cx="914400" cy="669588"/>
              <a:chOff x="6096000" y="2149813"/>
              <a:chExt cx="914400" cy="66958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6096000" y="2149813"/>
                <a:ext cx="914400" cy="669588"/>
              </a:xfrm>
              <a:prstGeom prst="foldedCorne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7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SharePoint List</a:t>
                </a:r>
                <a:endParaRPr lang="en-US" sz="800" b="1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9200" y="2311400"/>
                <a:ext cx="547076" cy="508000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2813496" y="3251557"/>
            <a:ext cx="2654530" cy="2362200"/>
            <a:chOff x="2813496" y="3251557"/>
            <a:chExt cx="2654530" cy="2362200"/>
          </a:xfrm>
        </p:grpSpPr>
        <p:sp>
          <p:nvSpPr>
            <p:cNvPr id="5" name="Rounded Rectangle 4"/>
            <p:cNvSpPr/>
            <p:nvPr/>
          </p:nvSpPr>
          <p:spPr>
            <a:xfrm>
              <a:off x="3810000" y="3251557"/>
              <a:ext cx="1658026" cy="2362200"/>
            </a:xfrm>
            <a:prstGeom prst="roundRect">
              <a:avLst>
                <a:gd name="adj" fmla="val 10034"/>
              </a:avLst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Your PC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4141056" y="4606321"/>
              <a:ext cx="10668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/>
                <a:t>PBIX File</a:t>
              </a:r>
            </a:p>
          </p:txBody>
        </p:sp>
        <p:sp>
          <p:nvSpPr>
            <p:cNvPr id="15" name="Round Diagonal Corner Rectangle 14"/>
            <p:cNvSpPr/>
            <p:nvPr/>
          </p:nvSpPr>
          <p:spPr>
            <a:xfrm>
              <a:off x="4086368" y="3681922"/>
              <a:ext cx="1105289" cy="647700"/>
            </a:xfrm>
            <a:prstGeom prst="round2Diag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2813496" y="4191000"/>
              <a:ext cx="940443" cy="5334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+mj-lt"/>
                </a:rPr>
                <a:t>extract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510572" y="4368282"/>
              <a:ext cx="304800" cy="356118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642717" y="2779551"/>
            <a:ext cx="3272683" cy="3787062"/>
            <a:chOff x="5490317" y="2779551"/>
            <a:chExt cx="3272683" cy="3787062"/>
          </a:xfrm>
        </p:grpSpPr>
        <p:sp>
          <p:nvSpPr>
            <p:cNvPr id="21" name="Rectangle 20"/>
            <p:cNvSpPr/>
            <p:nvPr/>
          </p:nvSpPr>
          <p:spPr>
            <a:xfrm>
              <a:off x="6521105" y="2779551"/>
              <a:ext cx="2241895" cy="378706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Power BI Service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711605" y="3251557"/>
              <a:ext cx="1823300" cy="2362200"/>
            </a:xfrm>
            <a:prstGeom prst="roundRect">
              <a:avLst>
                <a:gd name="adj" fmla="val 10034"/>
              </a:avLst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Power BI Workspace</a:t>
              </a:r>
            </a:p>
          </p:txBody>
        </p:sp>
        <p:sp>
          <p:nvSpPr>
            <p:cNvPr id="22" name="Can 21"/>
            <p:cNvSpPr/>
            <p:nvPr/>
          </p:nvSpPr>
          <p:spPr>
            <a:xfrm>
              <a:off x="7130705" y="4535844"/>
              <a:ext cx="10668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/>
                <a:t>Power BI</a:t>
              </a:r>
            </a:p>
            <a:p>
              <a:pPr algn="ctr"/>
              <a:r>
                <a:rPr lang="en-US" sz="1200" dirty="0"/>
                <a:t>Dataset</a:t>
              </a:r>
            </a:p>
          </p:txBody>
        </p:sp>
        <p:sp>
          <p:nvSpPr>
            <p:cNvPr id="24" name="Round Diagonal Corner Rectangle 23"/>
            <p:cNvSpPr/>
            <p:nvPr/>
          </p:nvSpPr>
          <p:spPr>
            <a:xfrm>
              <a:off x="7090357" y="3733800"/>
              <a:ext cx="1105289" cy="647700"/>
            </a:xfrm>
            <a:prstGeom prst="round2Diag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Power BI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Report</a:t>
              </a:r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5490317" y="4198434"/>
              <a:ext cx="940443" cy="5334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  <a:latin typeface="+mj-lt"/>
                </a:rPr>
                <a:t>publish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2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Refreshing Data from Cloud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Power BI Service Can Be Configured to Refresh Data</a:t>
            </a:r>
          </a:p>
          <a:p>
            <a:pPr lvl="1"/>
            <a:r>
              <a:rPr lang="en-US" sz="2000" dirty="0"/>
              <a:t>Power BI Desktop will never publish login credentials</a:t>
            </a:r>
          </a:p>
          <a:p>
            <a:pPr lvl="1"/>
            <a:r>
              <a:rPr lang="en-US" sz="2000" dirty="0"/>
              <a:t>You must configure data source credentials in Power BI service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79258" y="2842338"/>
            <a:ext cx="2294086" cy="3787062"/>
            <a:chOff x="1238250" y="2691882"/>
            <a:chExt cx="2400300" cy="3962400"/>
          </a:xfrm>
        </p:grpSpPr>
        <p:sp>
          <p:nvSpPr>
            <p:cNvPr id="4" name="Rectangle 3"/>
            <p:cNvSpPr/>
            <p:nvPr/>
          </p:nvSpPr>
          <p:spPr>
            <a:xfrm>
              <a:off x="1238250" y="2691882"/>
              <a:ext cx="2400300" cy="39624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3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3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Microsoft Cloud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04950" y="2920482"/>
              <a:ext cx="1866900" cy="1295400"/>
            </a:xfrm>
            <a:prstGeom prst="roundRect">
              <a:avLst>
                <a:gd name="adj" fmla="val 10034"/>
              </a:avLst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Azure SQL Server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1905000" y="3339582"/>
              <a:ext cx="1066800" cy="6858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dirty="0"/>
                <a:t>SQL Database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04172" y="4368282"/>
              <a:ext cx="1866900" cy="1905000"/>
            </a:xfrm>
            <a:prstGeom prst="roundRect">
              <a:avLst>
                <a:gd name="adj" fmla="val 10034"/>
              </a:avLst>
            </a:prstGeom>
            <a:solidFill>
              <a:schemeClr val="bg2"/>
            </a:solidFill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SharePoint Online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980422" y="5512627"/>
              <a:ext cx="914400" cy="669588"/>
              <a:chOff x="4876800" y="2149813"/>
              <a:chExt cx="914400" cy="669588"/>
            </a:xfrm>
          </p:grpSpPr>
          <p:sp>
            <p:nvSpPr>
              <p:cNvPr id="14" name="Folded Corner 13"/>
              <p:cNvSpPr/>
              <p:nvPr/>
            </p:nvSpPr>
            <p:spPr>
              <a:xfrm>
                <a:off x="4876800" y="2149813"/>
                <a:ext cx="914400" cy="669588"/>
              </a:xfrm>
              <a:prstGeom prst="foldedCorne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7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Excel Workbook</a:t>
                </a:r>
                <a:endParaRPr lang="en-US" sz="800" b="1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02165" y="2322683"/>
                <a:ext cx="485834" cy="471317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1980422" y="4748201"/>
              <a:ext cx="914400" cy="669588"/>
              <a:chOff x="6096000" y="2149813"/>
              <a:chExt cx="914400" cy="669588"/>
            </a:xfrm>
          </p:grpSpPr>
          <p:sp>
            <p:nvSpPr>
              <p:cNvPr id="17" name="Folded Corner 16"/>
              <p:cNvSpPr/>
              <p:nvPr/>
            </p:nvSpPr>
            <p:spPr>
              <a:xfrm>
                <a:off x="6096000" y="2149813"/>
                <a:ext cx="914400" cy="669588"/>
              </a:xfrm>
              <a:prstGeom prst="foldedCorner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7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SharePoint List</a:t>
                </a:r>
                <a:endParaRPr lang="en-US" sz="800" b="1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9200" y="2311400"/>
                <a:ext cx="547076" cy="508000"/>
              </a:xfrm>
              <a:prstGeom prst="rect">
                <a:avLst/>
              </a:prstGeom>
            </p:spPr>
          </p:pic>
        </p:grpSp>
      </p:grpSp>
      <p:sp>
        <p:nvSpPr>
          <p:cNvPr id="21" name="Rectangle 20"/>
          <p:cNvSpPr/>
          <p:nvPr/>
        </p:nvSpPr>
        <p:spPr>
          <a:xfrm>
            <a:off x="6248400" y="2842338"/>
            <a:ext cx="2241895" cy="378706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Power BI Service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38900" y="3064115"/>
            <a:ext cx="1681697" cy="3204438"/>
          </a:xfrm>
          <a:prstGeom prst="roundRect">
            <a:avLst>
              <a:gd name="adj" fmla="val 10034"/>
            </a:avLst>
          </a:prstGeom>
          <a:solidFill>
            <a:schemeClr val="bg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Power BI Workspace</a:t>
            </a:r>
          </a:p>
        </p:txBody>
      </p:sp>
      <p:sp>
        <p:nvSpPr>
          <p:cNvPr id="22" name="Can 21"/>
          <p:cNvSpPr/>
          <p:nvPr/>
        </p:nvSpPr>
        <p:spPr>
          <a:xfrm>
            <a:off x="6717154" y="4443122"/>
            <a:ext cx="1125187" cy="6501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r"/>
            <a:r>
              <a:rPr lang="en-US" sz="1200" dirty="0"/>
              <a:t>Power BI</a:t>
            </a:r>
          </a:p>
          <a:p>
            <a:pPr algn="ctr"/>
            <a:r>
              <a:rPr lang="en-US" sz="1200" dirty="0"/>
              <a:t>Dataset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6696857" y="3620747"/>
            <a:ext cx="1165782" cy="614073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Power BI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847590" y="3781245"/>
            <a:ext cx="2146569" cy="571500"/>
          </a:xfrm>
          <a:prstGeom prst="rightArrow">
            <a:avLst>
              <a:gd name="adj1" fmla="val 57206"/>
              <a:gd name="adj2" fmla="val 56489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+mj-lt"/>
              </a:rPr>
              <a:t>Refresh on demand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810838" y="4666334"/>
            <a:ext cx="2146569" cy="571500"/>
          </a:xfrm>
          <a:prstGeom prst="rightArrow">
            <a:avLst>
              <a:gd name="adj1" fmla="val 57206"/>
              <a:gd name="adj2" fmla="val 56489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+mj-lt"/>
              </a:rPr>
              <a:t>Scheduled Refresh</a:t>
            </a:r>
          </a:p>
        </p:txBody>
      </p:sp>
      <p:sp>
        <p:nvSpPr>
          <p:cNvPr id="32" name="Round Diagonal Corner Rectangle 31"/>
          <p:cNvSpPr/>
          <p:nvPr/>
        </p:nvSpPr>
        <p:spPr>
          <a:xfrm>
            <a:off x="6717154" y="5301619"/>
            <a:ext cx="1165782" cy="614073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Connection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Credentials</a:t>
            </a:r>
          </a:p>
        </p:txBody>
      </p:sp>
    </p:spTree>
    <p:extLst>
      <p:ext uri="{BB962C8B-B14F-4D97-AF65-F5344CB8AC3E}">
        <p14:creationId xmlns:p14="http://schemas.microsoft.com/office/powerpoint/2010/main" val="224572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Importing Data from On-premises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If Your Data Sources Live Inside an AD Domain?</a:t>
            </a:r>
          </a:p>
          <a:p>
            <a:pPr lvl="1"/>
            <a:r>
              <a:rPr lang="en-US" sz="2000" dirty="0"/>
              <a:t>Exacting and Publishing Data with PBIDT remains the same</a:t>
            </a:r>
          </a:p>
          <a:p>
            <a:pPr lvl="1"/>
            <a:r>
              <a:rPr lang="en-US" sz="2000" dirty="0"/>
              <a:t>Refreshing Data Becomes More Complicated</a:t>
            </a:r>
          </a:p>
          <a:p>
            <a:pPr lvl="1"/>
            <a:r>
              <a:rPr lang="en-US" sz="2000" dirty="0"/>
              <a:t>Power BI Service Cannot Directly Connect to Data Sources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59021" y="3113800"/>
            <a:ext cx="7894686" cy="3515600"/>
            <a:chOff x="411114" y="2779551"/>
            <a:chExt cx="8504286" cy="3787062"/>
          </a:xfrm>
        </p:grpSpPr>
        <p:grpSp>
          <p:nvGrpSpPr>
            <p:cNvPr id="25" name="Group 24"/>
            <p:cNvGrpSpPr/>
            <p:nvPr/>
          </p:nvGrpSpPr>
          <p:grpSpPr>
            <a:xfrm>
              <a:off x="411114" y="2779551"/>
              <a:ext cx="5608685" cy="3787062"/>
              <a:chOff x="1238249" y="2691882"/>
              <a:chExt cx="5868362" cy="3962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238249" y="2691882"/>
                <a:ext cx="5868362" cy="39624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Private Network with Active Directory Domain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504950" y="2920482"/>
                <a:ext cx="1866900" cy="1295400"/>
              </a:xfrm>
              <a:prstGeom prst="roundRect">
                <a:avLst>
                  <a:gd name="adj" fmla="val 10034"/>
                </a:avLst>
              </a:prstGeom>
              <a:solidFill>
                <a:schemeClr val="bg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Azure SQL Server</a:t>
                </a:r>
              </a:p>
            </p:txBody>
          </p:sp>
          <p:sp>
            <p:nvSpPr>
              <p:cNvPr id="7" name="Can 6"/>
              <p:cNvSpPr/>
              <p:nvPr/>
            </p:nvSpPr>
            <p:spPr>
              <a:xfrm>
                <a:off x="1905000" y="3339582"/>
                <a:ext cx="1066800" cy="6858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/>
                <a:r>
                  <a:rPr lang="en-US" sz="1100" dirty="0"/>
                  <a:t>SQL Database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504172" y="4368282"/>
                <a:ext cx="1866900" cy="1905000"/>
              </a:xfrm>
              <a:prstGeom prst="roundRect">
                <a:avLst>
                  <a:gd name="adj" fmla="val 10034"/>
                </a:avLst>
              </a:prstGeom>
              <a:solidFill>
                <a:schemeClr val="bg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SharePoint Online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1980422" y="5512627"/>
                <a:ext cx="914400" cy="669588"/>
                <a:chOff x="4876800" y="2149813"/>
                <a:chExt cx="914400" cy="669588"/>
              </a:xfrm>
            </p:grpSpPr>
            <p:sp>
              <p:nvSpPr>
                <p:cNvPr id="14" name="Folded Corner 13"/>
                <p:cNvSpPr/>
                <p:nvPr/>
              </p:nvSpPr>
              <p:spPr>
                <a:xfrm>
                  <a:off x="4876800" y="2149813"/>
                  <a:ext cx="914400" cy="669588"/>
                </a:xfrm>
                <a:prstGeom prst="foldedCorne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600" b="1" dirty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rPr>
                    <a:t>Excel Workbook</a:t>
                  </a:r>
                  <a:endParaRPr lang="en-US" sz="7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02165" y="2322683"/>
                  <a:ext cx="485834" cy="471317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/>
              <p:cNvGrpSpPr/>
              <p:nvPr/>
            </p:nvGrpSpPr>
            <p:grpSpPr>
              <a:xfrm>
                <a:off x="1980422" y="4748201"/>
                <a:ext cx="914400" cy="669588"/>
                <a:chOff x="6096000" y="2149813"/>
                <a:chExt cx="914400" cy="669588"/>
              </a:xfrm>
            </p:grpSpPr>
            <p:sp>
              <p:nvSpPr>
                <p:cNvPr id="17" name="Folded Corner 16"/>
                <p:cNvSpPr/>
                <p:nvPr/>
              </p:nvSpPr>
              <p:spPr>
                <a:xfrm>
                  <a:off x="6096000" y="2149813"/>
                  <a:ext cx="914400" cy="669588"/>
                </a:xfrm>
                <a:prstGeom prst="foldedCorner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600" b="1" dirty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</a:rPr>
                    <a:t>SharePoint List</a:t>
                  </a:r>
                  <a:endParaRPr lang="en-US" sz="7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endParaRPr>
                </a:p>
              </p:txBody>
            </p: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99200" y="2311400"/>
                  <a:ext cx="547076" cy="50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9" name="Group 28"/>
            <p:cNvGrpSpPr/>
            <p:nvPr/>
          </p:nvGrpSpPr>
          <p:grpSpPr>
            <a:xfrm>
              <a:off x="2813496" y="3251557"/>
              <a:ext cx="2654530" cy="2362200"/>
              <a:chOff x="2813496" y="3251557"/>
              <a:chExt cx="2654530" cy="23622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810000" y="3251557"/>
                <a:ext cx="1658026" cy="2362200"/>
              </a:xfrm>
              <a:prstGeom prst="roundRect">
                <a:avLst>
                  <a:gd name="adj" fmla="val 10034"/>
                </a:avLst>
              </a:prstGeom>
              <a:solidFill>
                <a:schemeClr val="bg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Your PC</a:t>
                </a:r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4141056" y="4606321"/>
                <a:ext cx="1066800" cy="6858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/>
                <a:r>
                  <a:rPr lang="en-US" sz="1100" dirty="0"/>
                  <a:t>PBIX File</a:t>
                </a:r>
              </a:p>
            </p:txBody>
          </p:sp>
          <p:sp>
            <p:nvSpPr>
              <p:cNvPr id="15" name="Round Diagonal Corner Rectangle 14"/>
              <p:cNvSpPr/>
              <p:nvPr/>
            </p:nvSpPr>
            <p:spPr>
              <a:xfrm>
                <a:off x="4086368" y="3681922"/>
                <a:ext cx="1105289" cy="647700"/>
              </a:xfrm>
              <a:prstGeom prst="round2Diag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Power BI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Desktop</a:t>
                </a:r>
              </a:p>
            </p:txBody>
          </p:sp>
          <p:sp>
            <p:nvSpPr>
              <p:cNvPr id="26" name="Right Arrow 25"/>
              <p:cNvSpPr/>
              <p:nvPr/>
            </p:nvSpPr>
            <p:spPr>
              <a:xfrm>
                <a:off x="2813496" y="4191000"/>
                <a:ext cx="940443" cy="533400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1"/>
                    </a:solidFill>
                    <a:latin typeface="+mj-lt"/>
                  </a:rPr>
                  <a:t>extract</a:t>
                </a:r>
              </a:p>
            </p:txBody>
          </p:sp>
          <p:sp>
            <p:nvSpPr>
              <p:cNvPr id="27" name="Down Arrow 26"/>
              <p:cNvSpPr/>
              <p:nvPr/>
            </p:nvSpPr>
            <p:spPr>
              <a:xfrm>
                <a:off x="4510572" y="4368282"/>
                <a:ext cx="304800" cy="356118"/>
              </a:xfrm>
              <a:prstGeom prst="down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642717" y="2779551"/>
              <a:ext cx="3272683" cy="3787062"/>
              <a:chOff x="5490317" y="2779551"/>
              <a:chExt cx="3272683" cy="378706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21105" y="2779551"/>
                <a:ext cx="2241895" cy="378706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Power BI Service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6711605" y="3251557"/>
                <a:ext cx="1823300" cy="2362200"/>
              </a:xfrm>
              <a:prstGeom prst="roundRect">
                <a:avLst>
                  <a:gd name="adj" fmla="val 10034"/>
                </a:avLst>
              </a:prstGeom>
              <a:solidFill>
                <a:schemeClr val="bg2"/>
              </a:solidFill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Power BI Workspace</a:t>
                </a:r>
              </a:p>
            </p:txBody>
          </p:sp>
          <p:sp>
            <p:nvSpPr>
              <p:cNvPr id="22" name="Can 21"/>
              <p:cNvSpPr/>
              <p:nvPr/>
            </p:nvSpPr>
            <p:spPr>
              <a:xfrm>
                <a:off x="7130705" y="4535844"/>
                <a:ext cx="1066800" cy="6858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ctr"/>
              <a:lstStyle/>
              <a:p>
                <a:pPr algn="ctr"/>
                <a:r>
                  <a:rPr lang="en-US" sz="1100" dirty="0"/>
                  <a:t>Power BI</a:t>
                </a:r>
              </a:p>
              <a:p>
                <a:pPr algn="ctr"/>
                <a:r>
                  <a:rPr lang="en-US" sz="1100" dirty="0"/>
                  <a:t>Dataset</a:t>
                </a:r>
              </a:p>
            </p:txBody>
          </p:sp>
          <p:sp>
            <p:nvSpPr>
              <p:cNvPr id="24" name="Round Diagonal Corner Rectangle 23"/>
              <p:cNvSpPr/>
              <p:nvPr/>
            </p:nvSpPr>
            <p:spPr>
              <a:xfrm>
                <a:off x="7090357" y="3733800"/>
                <a:ext cx="1105289" cy="647700"/>
              </a:xfrm>
              <a:prstGeom prst="round2Diag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Power BI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Report</a:t>
                </a: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5490317" y="4198434"/>
                <a:ext cx="940443" cy="533400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1"/>
                    </a:solidFill>
                    <a:latin typeface="+mj-lt"/>
                  </a:rPr>
                  <a:t>publish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765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What is a Power BI Gateway?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Gateway connects Power BI to data source</a:t>
            </a:r>
          </a:p>
          <a:p>
            <a:pPr lvl="1"/>
            <a:r>
              <a:rPr lang="en-US" dirty="0"/>
              <a:t>Runs on PC or server joined to domain</a:t>
            </a:r>
          </a:p>
          <a:p>
            <a:pPr lvl="1"/>
            <a:r>
              <a:rPr lang="en-US" dirty="0"/>
              <a:t>Extracts data and returns it to Power BI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113800"/>
            <a:ext cx="4978046" cy="3515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Private Network with Active Directory Domain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2011" y="3276600"/>
            <a:ext cx="1656389" cy="1149331"/>
          </a:xfrm>
          <a:prstGeom prst="roundRect">
            <a:avLst>
              <a:gd name="adj" fmla="val 10034"/>
            </a:avLst>
          </a:prstGeom>
          <a:solidFill>
            <a:schemeClr val="bg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On-</a:t>
            </a:r>
            <a:r>
              <a:rPr lang="en-US" sz="11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prem</a:t>
            </a: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SQL Server</a:t>
            </a:r>
          </a:p>
        </p:txBody>
      </p:sp>
      <p:sp>
        <p:nvSpPr>
          <p:cNvPr id="7" name="Can 6"/>
          <p:cNvSpPr/>
          <p:nvPr/>
        </p:nvSpPr>
        <p:spPr>
          <a:xfrm>
            <a:off x="1136951" y="3648442"/>
            <a:ext cx="946508" cy="6084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100" dirty="0"/>
              <a:t>SQL Database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1321" y="4561146"/>
            <a:ext cx="1656389" cy="1690192"/>
          </a:xfrm>
          <a:prstGeom prst="roundRect">
            <a:avLst>
              <a:gd name="adj" fmla="val 10034"/>
            </a:avLst>
          </a:prstGeom>
          <a:solidFill>
            <a:schemeClr val="bg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SharePoint On-</a:t>
            </a:r>
            <a:r>
              <a:rPr lang="en-US" sz="11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Prem</a:t>
            </a:r>
            <a:endParaRPr lang="en-US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03869" y="5576455"/>
            <a:ext cx="811292" cy="594085"/>
            <a:chOff x="4876800" y="2149813"/>
            <a:chExt cx="914400" cy="669588"/>
          </a:xfrm>
        </p:grpSpPr>
        <p:sp>
          <p:nvSpPr>
            <p:cNvPr id="14" name="Folded Corner 13"/>
            <p:cNvSpPr/>
            <p:nvPr/>
          </p:nvSpPr>
          <p:spPr>
            <a:xfrm>
              <a:off x="4876800" y="2149813"/>
              <a:ext cx="914400" cy="669588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Excel Workbook</a:t>
              </a:r>
              <a:endPara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165" y="2322683"/>
              <a:ext cx="485834" cy="47131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1203869" y="4898226"/>
            <a:ext cx="811292" cy="594085"/>
            <a:chOff x="6096000" y="2149813"/>
            <a:chExt cx="914400" cy="669588"/>
          </a:xfrm>
        </p:grpSpPr>
        <p:sp>
          <p:nvSpPr>
            <p:cNvPr id="17" name="Folded Corner 16"/>
            <p:cNvSpPr/>
            <p:nvPr/>
          </p:nvSpPr>
          <p:spPr>
            <a:xfrm>
              <a:off x="6096000" y="2149813"/>
              <a:ext cx="914400" cy="669588"/>
            </a:xfrm>
            <a:prstGeom prst="foldedCorner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6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SharePoint List</a:t>
              </a:r>
              <a:endParaRPr lang="en-US" sz="700" b="1" dirty="0">
                <a:solidFill>
                  <a:schemeClr val="tx2">
                    <a:lumMod val="90000"/>
                    <a:lumOff val="10000"/>
                  </a:schemeClr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9200" y="2311400"/>
              <a:ext cx="547076" cy="508000"/>
            </a:xfrm>
            <a:prstGeom prst="rect">
              <a:avLst/>
            </a:prstGeom>
          </p:spPr>
        </p:pic>
      </p:grpSp>
      <p:sp>
        <p:nvSpPr>
          <p:cNvPr id="5" name="Rounded Rectangle 4"/>
          <p:cNvSpPr/>
          <p:nvPr/>
        </p:nvSpPr>
        <p:spPr>
          <a:xfrm>
            <a:off x="3460049" y="3917066"/>
            <a:ext cx="1539176" cy="1569334"/>
          </a:xfrm>
          <a:prstGeom prst="roundRect">
            <a:avLst>
              <a:gd name="adj" fmla="val 10034"/>
            </a:avLst>
          </a:prstGeom>
          <a:solidFill>
            <a:schemeClr val="bg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PC or Server</a:t>
            </a:r>
          </a:p>
        </p:txBody>
      </p:sp>
      <p:sp>
        <p:nvSpPr>
          <p:cNvPr id="15" name="Round Diagonal Corner Rectangle 14"/>
          <p:cNvSpPr/>
          <p:nvPr/>
        </p:nvSpPr>
        <p:spPr>
          <a:xfrm>
            <a:off x="3716606" y="4381844"/>
            <a:ext cx="1026060" cy="886144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BI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534976" y="4424074"/>
            <a:ext cx="873031" cy="4951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+mj-lt"/>
              </a:rPr>
              <a:t>extract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72514" y="3113800"/>
            <a:ext cx="2081193" cy="35156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Service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49359" y="3551972"/>
            <a:ext cx="1692603" cy="2192874"/>
          </a:xfrm>
          <a:prstGeom prst="roundRect">
            <a:avLst>
              <a:gd name="adj" fmla="val 10034"/>
            </a:avLst>
          </a:prstGeom>
          <a:solidFill>
            <a:schemeClr val="bg2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Power BI Workspace</a:t>
            </a:r>
          </a:p>
        </p:txBody>
      </p:sp>
      <p:sp>
        <p:nvSpPr>
          <p:cNvPr id="22" name="Can 21"/>
          <p:cNvSpPr/>
          <p:nvPr/>
        </p:nvSpPr>
        <p:spPr>
          <a:xfrm>
            <a:off x="7238417" y="4744199"/>
            <a:ext cx="990330" cy="6366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100" dirty="0"/>
              <a:t>Power BI</a:t>
            </a:r>
          </a:p>
          <a:p>
            <a:pPr algn="ctr"/>
            <a:r>
              <a:rPr lang="en-US" sz="1100" dirty="0"/>
              <a:t>Dataset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7200961" y="3999647"/>
            <a:ext cx="1026060" cy="601272"/>
          </a:xfrm>
          <a:prstGeom prst="round2Diag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Power BI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51266" y="4038601"/>
            <a:ext cx="1730533" cy="1309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Azure Service Bus</a:t>
            </a:r>
          </a:p>
        </p:txBody>
      </p:sp>
      <p:sp>
        <p:nvSpPr>
          <p:cNvPr id="31" name="Right Arrow 30"/>
          <p:cNvSpPr/>
          <p:nvPr/>
        </p:nvSpPr>
        <p:spPr>
          <a:xfrm flipH="1">
            <a:off x="5256748" y="4357451"/>
            <a:ext cx="901545" cy="4951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+mj-lt"/>
              </a:rPr>
              <a:t>request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5707520" y="4726568"/>
            <a:ext cx="921880" cy="495165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1"/>
                </a:solidFill>
                <a:latin typeface="+mj-lt"/>
              </a:rPr>
              <a:t>refresh</a:t>
            </a:r>
          </a:p>
        </p:txBody>
      </p:sp>
    </p:spTree>
    <p:extLst>
      <p:ext uri="{BB962C8B-B14F-4D97-AF65-F5344CB8AC3E}">
        <p14:creationId xmlns:p14="http://schemas.microsoft.com/office/powerpoint/2010/main" val="37867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2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Gateway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Personal Gateway</a:t>
            </a:r>
          </a:p>
          <a:p>
            <a:pPr lvl="1"/>
            <a:r>
              <a:rPr lang="en-US" dirty="0"/>
              <a:t>Data transferred under identity of single user</a:t>
            </a:r>
          </a:p>
          <a:p>
            <a:pPr lvl="1"/>
            <a:r>
              <a:rPr lang="en-US" dirty="0"/>
              <a:t>Requires Power BI Pro and x64 bit Operating Systems</a:t>
            </a:r>
          </a:p>
          <a:p>
            <a:pPr lvl="1"/>
            <a:r>
              <a:rPr lang="en-US" dirty="0"/>
              <a:t>Can refresh data up to 8 times per day</a:t>
            </a:r>
          </a:p>
          <a:p>
            <a:pPr lvl="1"/>
            <a:r>
              <a:rPr lang="en-US" dirty="0"/>
              <a:t>Does not support DirectQuery mode</a:t>
            </a:r>
          </a:p>
          <a:p>
            <a:pPr lvl="1"/>
            <a:endParaRPr lang="en-US" dirty="0"/>
          </a:p>
          <a:p>
            <a:r>
              <a:rPr lang="en-US" dirty="0"/>
              <a:t>Power BI On-premises Gateway</a:t>
            </a:r>
          </a:p>
          <a:p>
            <a:pPr lvl="1"/>
            <a:r>
              <a:rPr lang="en-US" dirty="0"/>
              <a:t>Data transferred under identity of any user</a:t>
            </a:r>
          </a:p>
          <a:p>
            <a:pPr lvl="1"/>
            <a:r>
              <a:rPr lang="en-US" dirty="0"/>
              <a:t>Requires Power BI Pro and x64 bit Operating System</a:t>
            </a:r>
          </a:p>
          <a:p>
            <a:pPr lvl="1"/>
            <a:r>
              <a:rPr lang="en-US" dirty="0"/>
              <a:t>Adds support for DirectQuery mode</a:t>
            </a:r>
          </a:p>
        </p:txBody>
      </p:sp>
    </p:spTree>
    <p:extLst>
      <p:ext uri="{BB962C8B-B14F-4D97-AF65-F5344CB8AC3E}">
        <p14:creationId xmlns:p14="http://schemas.microsoft.com/office/powerpoint/2010/main" val="256709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Comparing Imported Datasets to Live Connect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Refreshing Data using Storing Credentials</a:t>
            </a:r>
          </a:p>
          <a:p>
            <a:r>
              <a:rPr lang="en-US" dirty="0"/>
              <a:t>Configuring a Dataset for Auto Refresh</a:t>
            </a:r>
          </a:p>
          <a:p>
            <a:r>
              <a:rPr lang="en-US" dirty="0"/>
              <a:t>Installing and Configuring Personal Gateway</a:t>
            </a:r>
          </a:p>
          <a:p>
            <a:r>
              <a:rPr lang="en-US" dirty="0"/>
              <a:t>Installing and Configuring On-premises Gateway</a:t>
            </a:r>
          </a:p>
          <a:p>
            <a:r>
              <a:rPr lang="en-US" dirty="0"/>
              <a:t>Designing Datasets using </a:t>
            </a:r>
            <a:r>
              <a:rPr lang="en-US" dirty="0" err="1"/>
              <a:t>DirectQuery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3763697084"/>
      </p:ext>
    </p:extLst>
  </p:cSld>
  <p:clrMapOvr>
    <a:masterClrMapping/>
  </p:clrMapOvr>
</p:sld>
</file>

<file path=ppt/theme/theme1.xml><?xml version="1.0" encoding="utf-8"?>
<a:theme xmlns:a="http://schemas.openxmlformats.org/drawingml/2006/main" name="CPT_Wave15">
  <a:themeElements>
    <a:clrScheme name="Custom 4">
      <a:dk1>
        <a:sysClr val="windowText" lastClr="000000"/>
      </a:dk1>
      <a:lt1>
        <a:sysClr val="window" lastClr="FFFFFF"/>
      </a:lt1>
      <a:dk2>
        <a:srgbClr val="60001B"/>
      </a:dk2>
      <a:lt2>
        <a:srgbClr val="EEECE1"/>
      </a:lt2>
      <a:accent1>
        <a:srgbClr val="9F002D"/>
      </a:accent1>
      <a:accent2>
        <a:srgbClr val="FFBF05"/>
      </a:accent2>
      <a:accent3>
        <a:srgbClr val="198CFF"/>
      </a:accent3>
      <a:accent4>
        <a:srgbClr val="826000"/>
      </a:accent4>
      <a:accent5>
        <a:srgbClr val="339933"/>
      </a:accent5>
      <a:accent6>
        <a:srgbClr val="CC3300"/>
      </a:accent6>
      <a:hlink>
        <a:srgbClr val="9F002D"/>
      </a:hlink>
      <a:folHlink>
        <a:srgbClr val="9F002D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2009-06-02T14:56:26Z</outs:dateTime>
      <outs:isPinned>true</outs:isPinned>
    </outs:relatedDate>
    <outs:relatedDate>
      <outs:type>2</outs:type>
      <outs:displayName>Created</outs:displayName>
      <outs:dateTime>2009-09-04T10:04:24Z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/>
  <outs:relatedPeople>
    <outs:relatedPeopleItem>
      <outs:category>Author</outs:category>
      <outs:people>
        <outs:relatedPerson>
          <outs:displayName>Andrew Connell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/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F7775CCE86F349BB7C51FB3CE6B150" ma:contentTypeVersion="0" ma:contentTypeDescription="Create a new document." ma:contentTypeScope="" ma:versionID="bb563817a2861b6b5994bd26a2ba9e4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65FC99-B6BD-4E98-8312-F4F432C217EA}">
  <ds:schemaRefs>
    <ds:schemaRef ds:uri="http://schemas.microsoft.com/office/2009/outspace/metadata"/>
  </ds:schemaRefs>
</ds:datastoreItem>
</file>

<file path=customXml/itemProps2.xml><?xml version="1.0" encoding="utf-8"?>
<ds:datastoreItem xmlns:ds="http://schemas.openxmlformats.org/officeDocument/2006/customXml" ds:itemID="{6034B84F-8F8E-48B7-9EFF-C7DE1A66B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47237-B119-45CA-BEFC-A2DA2BDB03E7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63F8C001-70B3-4AE4-BEC2-202AE4E30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CPT_Wave15</Template>
  <TotalTime>3783</TotalTime>
  <Words>1279</Words>
  <Application>Microsoft Office PowerPoint</Application>
  <PresentationFormat>On-screen Show (4:3)</PresentationFormat>
  <Paragraphs>256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Lucida Console</vt:lpstr>
      <vt:lpstr>Wingdings</vt:lpstr>
      <vt:lpstr>CPT_Wave15</vt:lpstr>
      <vt:lpstr>Managing Power BI Gateways and On-premises Data</vt:lpstr>
      <vt:lpstr>Agenda</vt:lpstr>
      <vt:lpstr>Imported Datasets Versus Live Connect</vt:lpstr>
      <vt:lpstr>Importing Data from Cloud Data Sources</vt:lpstr>
      <vt:lpstr>Refreshing Data from Cloud Data Sources</vt:lpstr>
      <vt:lpstr>Importing Data from On-premises Data Sources</vt:lpstr>
      <vt:lpstr>What is a Power BI Gateway?</vt:lpstr>
      <vt:lpstr>Power BI Gateway Types</vt:lpstr>
      <vt:lpstr>Agenda</vt:lpstr>
      <vt:lpstr>Configuring Credentials in the Cloud</vt:lpstr>
      <vt:lpstr>Manual Refresh</vt:lpstr>
      <vt:lpstr>Agenda</vt:lpstr>
      <vt:lpstr>Configuring Scheduled Refresh</vt:lpstr>
      <vt:lpstr>Agenda</vt:lpstr>
      <vt:lpstr>Data Refresh Might Require a Gateway</vt:lpstr>
      <vt:lpstr>Install Gateway As Service vs Application</vt:lpstr>
      <vt:lpstr>Downloading Power BI Gateway Install File</vt:lpstr>
      <vt:lpstr>Personal Gateway Installation</vt:lpstr>
      <vt:lpstr>Personal Gateway Sign-in</vt:lpstr>
      <vt:lpstr>Personal Gateway Configuration</vt:lpstr>
      <vt:lpstr>Configuring Data Source Through Gateway</vt:lpstr>
      <vt:lpstr>Outbound Ports – Personal Gateway</vt:lpstr>
      <vt:lpstr>Agenda</vt:lpstr>
      <vt:lpstr>When to Use On-Premises Gateway</vt:lpstr>
      <vt:lpstr>On-Premises Gateway</vt:lpstr>
      <vt:lpstr>On-Premises Gateway Installation</vt:lpstr>
      <vt:lpstr>On-prem Gateway Names &amp; Recovery Keys</vt:lpstr>
      <vt:lpstr>Getting the Gateway Up and Running</vt:lpstr>
      <vt:lpstr>Configuring Gateway in Power BI Service</vt:lpstr>
      <vt:lpstr>Configuring Data Sources in Gateway</vt:lpstr>
      <vt:lpstr>Configuring Users</vt:lpstr>
      <vt:lpstr>Outbound Ports – On-Premises Gateway</vt:lpstr>
      <vt:lpstr>On-premises Gateway with SSAS</vt:lpstr>
      <vt:lpstr>Agenda</vt:lpstr>
      <vt:lpstr>Supported Data Sources</vt:lpstr>
      <vt:lpstr>Limitations of DirectQuery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Power BI Gateways and On-premises Data</dc:title>
  <dc:creator>Ted Pattison</dc:creator>
  <cp:lastModifiedBy>Student</cp:lastModifiedBy>
  <cp:revision>258</cp:revision>
  <dcterms:created xsi:type="dcterms:W3CDTF">2012-04-13T19:17:02Z</dcterms:created>
  <dcterms:modified xsi:type="dcterms:W3CDTF">2016-08-22T00:10:03Z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0x01010043F7775CCE86F349BB7C51FB3CE6B150</vt:lpwstr>
  </property>
</Properties>
</file>