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9"/>
  </p:notesMasterIdLst>
  <p:handoutMasterIdLst>
    <p:handoutMasterId r:id="rId40"/>
  </p:handoutMasterIdLst>
  <p:sldIdLst>
    <p:sldId id="279" r:id="rId6"/>
    <p:sldId id="380" r:id="rId7"/>
    <p:sldId id="349" r:id="rId8"/>
    <p:sldId id="350" r:id="rId9"/>
    <p:sldId id="351" r:id="rId10"/>
    <p:sldId id="346" r:id="rId11"/>
    <p:sldId id="352" r:id="rId12"/>
    <p:sldId id="353" r:id="rId13"/>
    <p:sldId id="354" r:id="rId14"/>
    <p:sldId id="355" r:id="rId15"/>
    <p:sldId id="382" r:id="rId16"/>
    <p:sldId id="357" r:id="rId17"/>
    <p:sldId id="358" r:id="rId18"/>
    <p:sldId id="359" r:id="rId19"/>
    <p:sldId id="360" r:id="rId20"/>
    <p:sldId id="383" r:id="rId21"/>
    <p:sldId id="361" r:id="rId22"/>
    <p:sldId id="362" r:id="rId23"/>
    <p:sldId id="363" r:id="rId24"/>
    <p:sldId id="364" r:id="rId25"/>
    <p:sldId id="385" r:id="rId26"/>
    <p:sldId id="366" r:id="rId27"/>
    <p:sldId id="333" r:id="rId28"/>
    <p:sldId id="387" r:id="rId29"/>
    <p:sldId id="388" r:id="rId30"/>
    <p:sldId id="367" r:id="rId31"/>
    <p:sldId id="384" r:id="rId32"/>
    <p:sldId id="368" r:id="rId33"/>
    <p:sldId id="304" r:id="rId34"/>
    <p:sldId id="285" r:id="rId35"/>
    <p:sldId id="369" r:id="rId36"/>
    <p:sldId id="389" r:id="rId37"/>
    <p:sldId id="386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FF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50683" autoAdjust="0"/>
  </p:normalViewPr>
  <p:slideViewPr>
    <p:cSldViewPr>
      <p:cViewPr varScale="1">
        <p:scale>
          <a:sx n="44" d="100"/>
          <a:sy n="44" d="100"/>
        </p:scale>
        <p:origin x="2021" y="5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5875"/>
    </p:cViewPr>
  </p:sorterViewPr>
  <p:notesViewPr>
    <p:cSldViewPr>
      <p:cViewPr varScale="1">
        <p:scale>
          <a:sx n="62" d="100"/>
          <a:sy n="62" d="100"/>
        </p:scale>
        <p:origin x="3062" y="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Infusion-BI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2015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This module begins with a quick primer</a:t>
            </a:r>
            <a:r>
              <a:rPr lang="en-US" baseline="0" dirty="0">
                <a:effectLst/>
              </a:rPr>
              <a:t> on </a:t>
            </a:r>
            <a:r>
              <a:rPr lang="en-US" altLang="en-US" dirty="0"/>
              <a:t>OAuth 2.0 and OpenID Connect and then moves on to discuss </a:t>
            </a:r>
            <a:r>
              <a:rPr lang="en-US" dirty="0">
                <a:effectLst/>
              </a:rPr>
              <a:t>the Azure Active Directory security model which involves user authentication, application authentication and an authorization scheme based on configurable permissions. </a:t>
            </a:r>
            <a:r>
              <a:rPr lang="en-US" altLang="en-US" baseline="0" dirty="0"/>
              <a:t>The module teaches students how to </a:t>
            </a:r>
            <a:r>
              <a:rPr lang="en-US" altLang="en-US" dirty="0"/>
              <a:t>create and configure Azure AD applications in the Azure portal as well as how to </a:t>
            </a:r>
            <a:r>
              <a:rPr lang="en-US" dirty="0">
                <a:effectLst/>
              </a:rPr>
              <a:t>configure support for common OAuth 2.0 authentication flows using authorization codes, client credentials and implicit flows. </a:t>
            </a:r>
            <a:r>
              <a:rPr lang="en-US" altLang="en-US" dirty="0"/>
              <a:t>Along the way, students will learn best practices for programming authentication</a:t>
            </a:r>
            <a:r>
              <a:rPr lang="en-US" altLang="en-US" baseline="0" dirty="0"/>
              <a:t> against </a:t>
            </a:r>
            <a:r>
              <a:rPr lang="en-US" dirty="0">
                <a:effectLst/>
              </a:rPr>
              <a:t>Azure Active Directory </a:t>
            </a:r>
            <a:r>
              <a:rPr lang="en-US" altLang="en-US" baseline="0" dirty="0"/>
              <a:t>in server-side MVC web apps as well as in client-side web apps built </a:t>
            </a:r>
            <a:r>
              <a:rPr lang="en-US" altLang="en-US" baseline="0"/>
              <a:t>using AngularJS.</a:t>
            </a:r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fld id="{C2206348-F3CA-4D34-BAC3-06D54859F67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71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2486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9799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47196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5904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5768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8903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8869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42557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Authenticating with Azure Active Directory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750" y="2051051"/>
            <a:ext cx="8826500" cy="38258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81189" y="3351214"/>
            <a:ext cx="2365375" cy="11525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C00000"/>
                </a:solidFill>
              </a:rPr>
              <a:t>Authentication Flow</a:t>
            </a:r>
          </a:p>
        </p:txBody>
      </p:sp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ID Connect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489" y="2814639"/>
            <a:ext cx="2014537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User agent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CCECFF"/>
                </a:solidFill>
              </a:rPr>
              <a:t>End user working in 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0950" y="2814639"/>
            <a:ext cx="2014538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Client (Relying Party)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CC99"/>
                </a:solidFill>
              </a:rPr>
              <a:t>Your Custom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9100" y="2301876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4975" y="2938464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7201" y="3557589"/>
            <a:ext cx="2016125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3</a:t>
            </a:r>
          </a:p>
        </p:txBody>
      </p: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5805488" y="2576514"/>
            <a:ext cx="963612" cy="636587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5805489" y="3213100"/>
            <a:ext cx="979487" cy="0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>
            <a:off x="5805488" y="3213101"/>
            <a:ext cx="1001712" cy="619125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2359026" y="3213100"/>
            <a:ext cx="14319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246564" y="3611564"/>
            <a:ext cx="604837" cy="1360487"/>
          </a:xfrm>
          <a:custGeom>
            <a:avLst/>
            <a:gdLst>
              <a:gd name="connsiteX0" fmla="*/ 0 w 680132"/>
              <a:gd name="connsiteY0" fmla="*/ 1186453 h 1289099"/>
              <a:gd name="connsiteX1" fmla="*/ 483650 w 680132"/>
              <a:gd name="connsiteY1" fmla="*/ 1171339 h 1289099"/>
              <a:gd name="connsiteX2" fmla="*/ 680132 w 680132"/>
              <a:gd name="connsiteY2" fmla="*/ 0 h 12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1289099">
                <a:moveTo>
                  <a:pt x="0" y="1186453"/>
                </a:moveTo>
                <a:cubicBezTo>
                  <a:pt x="185147" y="1277767"/>
                  <a:pt x="370295" y="1369081"/>
                  <a:pt x="483650" y="1171339"/>
                </a:cubicBezTo>
                <a:cubicBezTo>
                  <a:pt x="597005" y="973597"/>
                  <a:pt x="638568" y="486798"/>
                  <a:pt x="680132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59288" y="3870325"/>
            <a:ext cx="785812" cy="3619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Id tokens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8176" y="4292600"/>
            <a:ext cx="2354263" cy="11318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Open ID Provider</a:t>
            </a:r>
          </a:p>
          <a:p>
            <a:pPr algn="ctr">
              <a:defRPr/>
            </a:pPr>
            <a:r>
              <a:rPr lang="en-US" sz="900" b="1" dirty="0" err="1">
                <a:solidFill>
                  <a:srgbClr val="FF99CC"/>
                </a:solidFill>
              </a:rPr>
              <a:t>FaceBook</a:t>
            </a:r>
            <a:r>
              <a:rPr lang="en-US" sz="900" b="1" dirty="0">
                <a:solidFill>
                  <a:srgbClr val="FF99CC"/>
                </a:solidFill>
              </a:rPr>
              <a:t>, Google, 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Twitter, GitHub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43166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OAuth 2.0 and OpenID Connect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Azure Active Directory</a:t>
            </a:r>
          </a:p>
          <a:p>
            <a:r>
              <a:rPr lang="en-US" altLang="en-US" dirty="0"/>
              <a:t>Creating Azure AD applications</a:t>
            </a:r>
          </a:p>
          <a:p>
            <a:r>
              <a:rPr lang="en-US" altLang="en-US" dirty="0"/>
              <a:t>Active Directory Authentication Library for .NET</a:t>
            </a:r>
          </a:p>
          <a:p>
            <a:r>
              <a:rPr lang="en-US" altLang="en-US" dirty="0"/>
              <a:t>Programming Web Clients</a:t>
            </a:r>
          </a:p>
        </p:txBody>
      </p:sp>
    </p:spTree>
    <p:extLst>
      <p:ext uri="{BB962C8B-B14F-4D97-AF65-F5344CB8AC3E}">
        <p14:creationId xmlns:p14="http://schemas.microsoft.com/office/powerpoint/2010/main" val="397843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Active Directory (AAD)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AAD plays role of an OpenID Connect Provider</a:t>
            </a:r>
          </a:p>
          <a:p>
            <a:pPr lvl="1"/>
            <a:r>
              <a:rPr lang="en-US"/>
              <a:t>Creates access tokens based on OAuth 2.0</a:t>
            </a:r>
          </a:p>
          <a:p>
            <a:pPr lvl="1"/>
            <a:r>
              <a:rPr lang="en-US"/>
              <a:t>Creates id tokens based on OpenID Connect 1.0</a:t>
            </a:r>
          </a:p>
          <a:p>
            <a:pPr lvl="1"/>
            <a:endParaRPr lang="en-US"/>
          </a:p>
          <a:p>
            <a:r>
              <a:rPr lang="en-US"/>
              <a:t>AAD provides authentication &amp; authorization for…</a:t>
            </a:r>
          </a:p>
          <a:p>
            <a:pPr lvl="1"/>
            <a:r>
              <a:rPr lang="en-US"/>
              <a:t>Office 365, Exchange Online and SharePoint Online</a:t>
            </a:r>
          </a:p>
          <a:p>
            <a:pPr lvl="1"/>
            <a:r>
              <a:rPr lang="en-US"/>
              <a:t>Power BI REST API</a:t>
            </a:r>
          </a:p>
          <a:p>
            <a:pPr lvl="1"/>
            <a:r>
              <a:rPr lang="en-US"/>
              <a:t>Custom Web Applications and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8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Office 365 and Azure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Office 365 environments are based on tenancies</a:t>
            </a:r>
          </a:p>
          <a:p>
            <a:pPr lvl="1">
              <a:defRPr/>
            </a:pPr>
            <a:r>
              <a:rPr lang="en-US" sz="1800" dirty="0"/>
              <a:t>Tenancy provides scope for creating and managing users</a:t>
            </a:r>
          </a:p>
          <a:p>
            <a:pPr lvl="1">
              <a:defRPr/>
            </a:pPr>
            <a:r>
              <a:rPr lang="en-US" sz="1800" dirty="0"/>
              <a:t>Tenancy provides a scope for site collections in SharePoint Online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400" dirty="0"/>
              <a:t>Office 365 is integrated with Azure Active Directory (AAD)</a:t>
            </a:r>
          </a:p>
          <a:p>
            <a:pPr lvl="1">
              <a:defRPr/>
            </a:pPr>
            <a:r>
              <a:rPr lang="en-US" sz="1800" dirty="0"/>
              <a:t>Each Office 365 tenancy is backed by an AAD directory</a:t>
            </a:r>
          </a:p>
          <a:p>
            <a:pPr lvl="1">
              <a:defRPr/>
            </a:pPr>
            <a:r>
              <a:rPr lang="en-US" sz="1800" dirty="0"/>
              <a:t>AAD directory can be managed using Office 365 administration</a:t>
            </a:r>
          </a:p>
          <a:p>
            <a:pPr lvl="1">
              <a:defRPr/>
            </a:pPr>
            <a:r>
              <a:rPr lang="en-US" sz="1800" dirty="0"/>
              <a:t>AAD directory can be managed using Windows Azure Portal</a:t>
            </a:r>
          </a:p>
          <a:p>
            <a:pPr lvl="1">
              <a:defRPr/>
            </a:pPr>
            <a:r>
              <a:rPr lang="en-US" sz="1800" dirty="0"/>
              <a:t>Azure support registering application within scope of AAD directory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Application using Office 365 APIs must be registered with AAD</a:t>
            </a:r>
          </a:p>
          <a:p>
            <a:pPr lvl="1">
              <a:defRPr/>
            </a:pPr>
            <a:r>
              <a:rPr lang="en-US" sz="1600" dirty="0">
                <a:solidFill>
                  <a:schemeClr val="tx2"/>
                </a:solidFill>
              </a:rPr>
              <a:t>This means you must become familiar with Azure Active Directory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64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Management Portal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management over one or more directories</a:t>
            </a:r>
          </a:p>
          <a:p>
            <a:pPr lvl="1"/>
            <a:r>
              <a:rPr lang="en-US" sz="2000" dirty="0"/>
              <a:t>View &amp; configure AAD directory behind Office 365 developers site</a:t>
            </a:r>
          </a:p>
          <a:p>
            <a:pPr lvl="1"/>
            <a:r>
              <a:rPr lang="en-US" sz="2000" dirty="0"/>
              <a:t>Create, view and configure AAD applications during development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743200"/>
            <a:ext cx="7402793" cy="3886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3431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Discovering Your Tenancy ID</a:t>
            </a: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73" y="1752600"/>
            <a:ext cx="57404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62" y="1533525"/>
            <a:ext cx="4370387" cy="3101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233873" y="2990850"/>
            <a:ext cx="1366838" cy="17430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53324" y="2854324"/>
            <a:ext cx="2016125" cy="2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1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OAuth 2.0 and OpenID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Azure AD applications</a:t>
            </a:r>
          </a:p>
          <a:p>
            <a:r>
              <a:rPr lang="en-US" altLang="en-US" dirty="0"/>
              <a:t>Active Directory Authentication Library for .NET</a:t>
            </a:r>
          </a:p>
          <a:p>
            <a:r>
              <a:rPr lang="en-US" altLang="en-US" dirty="0"/>
              <a:t>Programming Web Clients</a:t>
            </a:r>
          </a:p>
        </p:txBody>
      </p:sp>
    </p:spTree>
    <p:extLst>
      <p:ext uri="{BB962C8B-B14F-4D97-AF65-F5344CB8AC3E}">
        <p14:creationId xmlns:p14="http://schemas.microsoft.com/office/powerpoint/2010/main" val="168506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AD application configured with properties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Sign-on URL</a:t>
            </a:r>
          </a:p>
          <a:p>
            <a:pPr lvl="1"/>
            <a:r>
              <a:rPr lang="en-US"/>
              <a:t>Logo</a:t>
            </a:r>
          </a:p>
          <a:p>
            <a:pPr lvl="1"/>
            <a:r>
              <a:rPr lang="en-US"/>
              <a:t>Single Tenant vs. Multi-tenant</a:t>
            </a:r>
          </a:p>
          <a:p>
            <a:pPr lvl="1"/>
            <a:r>
              <a:rPr lang="en-US"/>
              <a:t>Client ID</a:t>
            </a:r>
          </a:p>
          <a:p>
            <a:pPr lvl="1"/>
            <a:r>
              <a:rPr lang="en-US"/>
              <a:t>Keys (serves as password)</a:t>
            </a:r>
          </a:p>
          <a:p>
            <a:pPr lvl="1"/>
            <a:r>
              <a:rPr lang="en-US"/>
              <a:t>App ID URI</a:t>
            </a:r>
          </a:p>
          <a:p>
            <a:pPr lvl="1"/>
            <a:r>
              <a:rPr lang="en-US"/>
              <a:t>Reply URL</a:t>
            </a:r>
          </a:p>
          <a:p>
            <a:pPr lvl="1"/>
            <a:r>
              <a:rPr lang="en-US"/>
              <a:t>Application Permissions</a:t>
            </a:r>
          </a:p>
          <a:p>
            <a:pPr lvl="1"/>
            <a:r>
              <a:rPr lang="en-US"/>
              <a:t>Delegated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2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versus Multi-tenant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tenant application</a:t>
            </a:r>
          </a:p>
          <a:p>
            <a:pPr lvl="1"/>
            <a:r>
              <a:rPr lang="en-US" sz="2000" dirty="0"/>
              <a:t>intended for use within a single organization </a:t>
            </a:r>
          </a:p>
          <a:p>
            <a:pPr lvl="1"/>
            <a:r>
              <a:rPr lang="en-US" sz="2000" dirty="0"/>
              <a:t>line-of-business applications written by an Office 365 developer</a:t>
            </a:r>
          </a:p>
          <a:p>
            <a:pPr lvl="1"/>
            <a:r>
              <a:rPr lang="en-US" sz="2000" dirty="0"/>
              <a:t>only needs to be accessed by users in one Office 365 tenancy</a:t>
            </a:r>
          </a:p>
          <a:p>
            <a:pPr lvl="1"/>
            <a:r>
              <a:rPr lang="en-US" sz="2000" dirty="0"/>
              <a:t>typically registered by a developer in the organization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Multi-tenant application</a:t>
            </a:r>
          </a:p>
          <a:p>
            <a:pPr lvl="1"/>
            <a:r>
              <a:rPr lang="en-US" sz="2000" dirty="0"/>
              <a:t>intended for use across many organizations</a:t>
            </a:r>
          </a:p>
          <a:p>
            <a:pPr lvl="1"/>
            <a:r>
              <a:rPr lang="en-US" sz="2000" dirty="0"/>
              <a:t>software-as-a-service (SaaS) applications written by ISVs</a:t>
            </a:r>
          </a:p>
          <a:p>
            <a:pPr lvl="1"/>
            <a:r>
              <a:rPr lang="en-US" sz="2000" dirty="0"/>
              <a:t>need to be provisioned in each directory where they will be used</a:t>
            </a:r>
          </a:p>
          <a:p>
            <a:pPr lvl="1"/>
            <a:r>
              <a:rPr lang="en-US" sz="2000" dirty="0"/>
              <a:t>requires user or administrator consent to register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14" y="1154508"/>
            <a:ext cx="4290464" cy="6742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610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19200" y="2819400"/>
            <a:ext cx="5146674" cy="3892281"/>
            <a:chOff x="1330326" y="2914651"/>
            <a:chExt cx="3797299" cy="28717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326" y="2914651"/>
              <a:ext cx="3603625" cy="115411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3994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18"/>
            <a:stretch>
              <a:fillRect/>
            </a:stretch>
          </p:blipFill>
          <p:spPr bwMode="auto">
            <a:xfrm>
              <a:off x="3330575" y="4265614"/>
              <a:ext cx="1797050" cy="146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44000"/>
            <a:stretch/>
          </p:blipFill>
          <p:spPr>
            <a:xfrm>
              <a:off x="1330326" y="4265614"/>
              <a:ext cx="1833563" cy="15208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Understanding OAuth 2.0 and OpenID Connect</a:t>
            </a:r>
          </a:p>
          <a:p>
            <a:r>
              <a:rPr lang="en-US" altLang="en-US" dirty="0"/>
              <a:t>The Role of Azure Active Directory</a:t>
            </a:r>
          </a:p>
          <a:p>
            <a:r>
              <a:rPr lang="en-US" altLang="en-US"/>
              <a:t>Creating &amp; Configuring </a:t>
            </a:r>
            <a:r>
              <a:rPr lang="en-US" altLang="en-US" dirty="0"/>
              <a:t>Azure AD Applications</a:t>
            </a:r>
          </a:p>
          <a:p>
            <a:r>
              <a:rPr lang="en-US" altLang="en-US" dirty="0"/>
              <a:t>Programming Authentication with MVC</a:t>
            </a:r>
          </a:p>
          <a:p>
            <a:r>
              <a:rPr lang="en-US" altLang="en-US" dirty="0"/>
              <a:t>Programming Authentication with AngularJS</a:t>
            </a:r>
          </a:p>
        </p:txBody>
      </p:sp>
    </p:spTree>
    <p:extLst>
      <p:ext uri="{BB962C8B-B14F-4D97-AF65-F5344CB8AC3E}">
        <p14:creationId xmlns:p14="http://schemas.microsoft.com/office/powerpoint/2010/main" val="408862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an AAD Application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9363"/>
            <a:ext cx="5811838" cy="3635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35578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OAuth 2.0 and OpenID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Azure AD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Active Directory Authentication Library for .NET</a:t>
            </a:r>
          </a:p>
          <a:p>
            <a:r>
              <a:rPr lang="en-US" altLang="en-US" dirty="0"/>
              <a:t>Programming Web Clients</a:t>
            </a:r>
          </a:p>
        </p:txBody>
      </p:sp>
    </p:spTree>
    <p:extLst>
      <p:ext uri="{BB962C8B-B14F-4D97-AF65-F5344CB8AC3E}">
        <p14:creationId xmlns:p14="http://schemas.microsoft.com/office/powerpoint/2010/main" val="25266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ADAL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Active Directory Authentication Library for .NET</a:t>
            </a:r>
          </a:p>
          <a:p>
            <a:pPr lvl="1">
              <a:defRPr/>
            </a:pPr>
            <a:r>
              <a:rPr lang="en-US" sz="2200" dirty="0"/>
              <a:t>Used in Native Clients and in Web Clients</a:t>
            </a:r>
          </a:p>
          <a:p>
            <a:pPr lvl="1">
              <a:defRPr/>
            </a:pPr>
            <a:r>
              <a:rPr lang="en-US" sz="2200" dirty="0"/>
              <a:t>Handles authentication flow behind the scenes</a:t>
            </a:r>
          </a:p>
          <a:p>
            <a:pPr lvl="1">
              <a:defRPr/>
            </a:pPr>
            <a:r>
              <a:rPr lang="en-US" sz="2200" dirty="0"/>
              <a:t>Provides token cache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ADAL .NET installs as a </a:t>
            </a:r>
            <a:r>
              <a:rPr lang="en-US" sz="2600" dirty="0" err="1"/>
              <a:t>NuGet</a:t>
            </a:r>
            <a:r>
              <a:rPr lang="en-US" sz="2600" dirty="0"/>
              <a:t> Package</a:t>
            </a:r>
          </a:p>
          <a:p>
            <a:pPr lvl="1">
              <a:defRPr/>
            </a:pPr>
            <a:r>
              <a:rPr lang="en-US" sz="2200" dirty="0"/>
              <a:t>Version 2.x is latest stable version</a:t>
            </a:r>
          </a:p>
          <a:p>
            <a:pPr lvl="1">
              <a:defRPr/>
            </a:pPr>
            <a:r>
              <a:rPr lang="en-US" sz="2200" dirty="0"/>
              <a:t>Version 3.x is in prerelease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81400"/>
            <a:ext cx="7924800" cy="6562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349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User Sign-in at https://login.microsoftonline.com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" y="1295400"/>
            <a:ext cx="8262938" cy="42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Consent Experience (user)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7848600" cy="37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Consent Experience (admin)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7781925" cy="38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84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ADAL in a Native Client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9363"/>
            <a:ext cx="5811838" cy="3635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591805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OAuth 2.0 and OpenID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Azure AD applications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Active Directory Authentication Library for 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Programming Web Clients</a:t>
            </a:r>
          </a:p>
        </p:txBody>
      </p:sp>
    </p:spTree>
    <p:extLst>
      <p:ext uri="{BB962C8B-B14F-4D97-AF65-F5344CB8AC3E}">
        <p14:creationId xmlns:p14="http://schemas.microsoft.com/office/powerpoint/2010/main" val="2598316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Code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Provides Highest Levels of Security</a:t>
            </a:r>
          </a:p>
          <a:p>
            <a:pPr lvl="1"/>
            <a:r>
              <a:rPr lang="en-US"/>
              <a:t>User credentials never seen by client</a:t>
            </a:r>
          </a:p>
          <a:p>
            <a:pPr lvl="1"/>
            <a:r>
              <a:rPr lang="en-US"/>
              <a:t>Access token passed to client with Reply URL</a:t>
            </a:r>
          </a:p>
          <a:p>
            <a:pPr lvl="1"/>
            <a:r>
              <a:rPr lang="en-US"/>
              <a:t>Access token not passed through user agent</a:t>
            </a:r>
          </a:p>
          <a:p>
            <a:r>
              <a:rPr lang="en-US"/>
              <a:t>Refresh tokens used to get new access tokens</a:t>
            </a:r>
          </a:p>
          <a:p>
            <a:pPr lvl="1"/>
            <a:r>
              <a:rPr lang="en-US"/>
              <a:t>Access token lifetime is about 1 hour</a:t>
            </a:r>
          </a:p>
          <a:p>
            <a:pPr lvl="1"/>
            <a:r>
              <a:rPr lang="en-US"/>
              <a:t>Refresh token lifetime is 14 days</a:t>
            </a:r>
          </a:p>
          <a:p>
            <a:pPr lvl="1"/>
            <a:r>
              <a:rPr lang="en-US"/>
              <a:t>AAD supports multi-resource refresh tokens (MRRTs)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2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Grant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Sign-on URL</a:t>
            </a:r>
          </a:p>
          <a:p>
            <a:pPr lvl="1"/>
            <a:r>
              <a:rPr lang="en-US" sz="1600" dirty="0"/>
              <a:t>Development: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https://localhost:44300/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1600" dirty="0"/>
              <a:t>Production: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https://www.MyDomain.com/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Reply URL</a:t>
            </a:r>
          </a:p>
          <a:p>
            <a:pPr lvl="1"/>
            <a:r>
              <a:rPr lang="en-US" sz="1600" dirty="0"/>
              <a:t>Development: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https://localhost:44300/AcceptDirect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1600" dirty="0"/>
              <a:t>Production: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https://www.MyDomain.com/AcceptDirect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Application ID URI</a:t>
            </a:r>
          </a:p>
          <a:p>
            <a:pPr lvl="1"/>
            <a:r>
              <a:rPr lang="en-US" sz="1600" dirty="0"/>
              <a:t>String-based identifier for an application – </a:t>
            </a:r>
            <a:r>
              <a:rPr lang="en-US" sz="1600" i="1" dirty="0"/>
              <a:t>not a retrievable URL</a:t>
            </a:r>
          </a:p>
          <a:p>
            <a:pPr lvl="1"/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https://sharepointconfessions.onmicrosoft.com/HelloWorldApp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Client ID</a:t>
            </a:r>
          </a:p>
          <a:p>
            <a:pPr lvl="1"/>
            <a:r>
              <a:rPr lang="en-US" sz="1600" dirty="0"/>
              <a:t>GUID-based identifier for a specific AAD application</a:t>
            </a:r>
          </a:p>
          <a:p>
            <a:pPr lvl="1"/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33d561fb-59a7-4817-bddf-2117193d62e0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Key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(aka Client Secret)</a:t>
            </a:r>
          </a:p>
          <a:p>
            <a:pPr lvl="1"/>
            <a:r>
              <a:rPr lang="en-US" sz="1600" dirty="0"/>
              <a:t>Key that acts as a secret password between Azure AD and application</a:t>
            </a:r>
          </a:p>
          <a:p>
            <a:pPr lvl="1"/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ouWdhd2LxDl0Pcu2SKlujEiQ5GmSbKRbBM24nETb5dw=</a:t>
            </a:r>
          </a:p>
        </p:txBody>
      </p:sp>
    </p:spTree>
    <p:extLst>
      <p:ext uri="{BB962C8B-B14F-4D97-AF65-F5344CB8AC3E}">
        <p14:creationId xmlns:p14="http://schemas.microsoft.com/office/powerpoint/2010/main" val="24680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Old-school Enterprise Security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371600"/>
            <a:ext cx="7086600" cy="5104524"/>
            <a:chOff x="609600" y="1371600"/>
            <a:chExt cx="4972050" cy="35814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371600"/>
              <a:ext cx="4972050" cy="3581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Local AD Domain: WINGTIP.COM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41513" y="2816225"/>
              <a:ext cx="2597150" cy="1154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NTLM/Kerberos</a:t>
              </a:r>
            </a:p>
          </p:txBody>
        </p:sp>
        <p:pic>
          <p:nvPicPr>
            <p:cNvPr id="2458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1" y="2317750"/>
              <a:ext cx="1116013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826" y="2303463"/>
              <a:ext cx="1133475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114" y="3532188"/>
              <a:ext cx="1144587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4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025" y="3695701"/>
              <a:ext cx="1130300" cy="113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6" y="3567113"/>
              <a:ext cx="1139825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905000"/>
              <a:ext cx="1155700" cy="115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01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 Code Grant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Sequence of Requests in Authorization Code Grant Flow</a:t>
            </a:r>
          </a:p>
          <a:p>
            <a:pPr lvl="1"/>
            <a:r>
              <a:rPr lang="en-US" sz="1800" dirty="0"/>
              <a:t>Application redirects to AAD authorization endpoint</a:t>
            </a:r>
          </a:p>
          <a:p>
            <a:pPr lvl="1"/>
            <a:r>
              <a:rPr lang="en-US" sz="1800" dirty="0"/>
              <a:t>User prompted to log  on at Windows logon page</a:t>
            </a:r>
          </a:p>
          <a:p>
            <a:pPr lvl="1"/>
            <a:r>
              <a:rPr lang="en-US" sz="1800" dirty="0"/>
              <a:t>User prompted to consent to permissions (first access)</a:t>
            </a:r>
          </a:p>
          <a:p>
            <a:pPr lvl="1"/>
            <a:r>
              <a:rPr lang="en-US" sz="1800" dirty="0"/>
              <a:t>AAD redirects to application with authorization code</a:t>
            </a:r>
          </a:p>
          <a:p>
            <a:pPr lvl="1"/>
            <a:r>
              <a:rPr lang="en-US" sz="1800" dirty="0"/>
              <a:t>Application redirects to AAD access token endpoint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82058" y="3626241"/>
            <a:ext cx="360754" cy="2819400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47416" y="3626241"/>
            <a:ext cx="360754" cy="2819400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12773" y="3626241"/>
            <a:ext cx="360754" cy="281940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30103" y="3623030"/>
            <a:ext cx="360754" cy="2816831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273820" y="6426831"/>
            <a:ext cx="1559420" cy="44193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Client Application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2569730" y="6198231"/>
            <a:ext cx="1998758" cy="671226"/>
          </a:xfrm>
          <a:prstGeom prst="rect">
            <a:avLst/>
          </a:prstGeom>
          <a:noFill/>
        </p:spPr>
        <p:txBody>
          <a:bodyPr wrap="squar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1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Authorization Endpoint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5333350" y="6198231"/>
            <a:ext cx="1455225" cy="671226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1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Token Endpoint	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7180431" y="6434391"/>
            <a:ext cx="1277769" cy="386469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Office 365 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42812" y="3929750"/>
            <a:ext cx="22046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42812" y="4264910"/>
            <a:ext cx="220460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42812" y="4647613"/>
            <a:ext cx="18150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57889" y="4264911"/>
            <a:ext cx="0" cy="38270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1069807" y="3581400"/>
            <a:ext cx="2040321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Request authorization code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386410" y="3941750"/>
            <a:ext cx="2011467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Sign-in via browser pop-up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1142811" y="4341158"/>
            <a:ext cx="1948950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Return authorization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7215" y="5111679"/>
            <a:ext cx="47655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32365" y="5455040"/>
            <a:ext cx="476555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/>
          <p:nvPr/>
        </p:nvSpPr>
        <p:spPr>
          <a:xfrm>
            <a:off x="992969" y="4726870"/>
            <a:ext cx="5044349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Redeem authorization code and acquire access token for Office 365 resource</a:t>
            </a:r>
          </a:p>
        </p:txBody>
      </p:sp>
      <p:sp>
        <p:nvSpPr>
          <p:cNvPr id="22" name="TextBox 26"/>
          <p:cNvSpPr txBox="1"/>
          <p:nvPr/>
        </p:nvSpPr>
        <p:spPr>
          <a:xfrm>
            <a:off x="1219801" y="5093786"/>
            <a:ext cx="3250782" cy="428082"/>
          </a:xfrm>
          <a:prstGeom prst="rect">
            <a:avLst/>
          </a:prstGeom>
          <a:noFill/>
        </p:spPr>
        <p:txBody>
          <a:bodyPr wrap="squar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Return access token and refresh token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61231" y="5836040"/>
            <a:ext cx="63688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2"/>
          <p:cNvSpPr txBox="1"/>
          <p:nvPr/>
        </p:nvSpPr>
        <p:spPr>
          <a:xfrm>
            <a:off x="1165628" y="5836040"/>
            <a:ext cx="1810295" cy="386469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50" b="1" dirty="0"/>
              <a:t>Return Http Response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1006707" y="5488805"/>
            <a:ext cx="2928385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Call Office 365 API using the access token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50604" y="6167320"/>
            <a:ext cx="62860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ADAL in a Web Client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9363"/>
            <a:ext cx="5811838" cy="3635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8864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OAuth Client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67708"/>
              </p:ext>
            </p:extLst>
          </p:nvPr>
        </p:nvGraphicFramePr>
        <p:xfrm>
          <a:off x="304800" y="1219200"/>
          <a:ext cx="8632824" cy="3276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Web Client SPA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Hybrid Native Client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Web Application Client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Web Service Client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Client Type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Public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Public or Confidential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Confidential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Confidential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Verifiable Reply URL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Yes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No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Authenticates Client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No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It Depends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Yes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Yes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Token from Authorization Endpoint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Yes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No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No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dirty="0">
                          <a:effectLst/>
                        </a:rPr>
                        <a:t>Access Token from URI Fragment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305" marR="7305" marT="730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Token from Token Endpoint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No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Yes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Yes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Can use refresh tokens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No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Yes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Yes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Permissions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Delegated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Delegated + App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Delegated + App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Delegated + App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70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OAuth 2.0 and OpenID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Azure AD applications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Active Directory Authentication Library for .NET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Programming Web Clients</a:t>
            </a:r>
          </a:p>
        </p:txBody>
      </p:sp>
    </p:spTree>
    <p:extLst>
      <p:ext uri="{BB962C8B-B14F-4D97-AF65-F5344CB8AC3E}">
        <p14:creationId xmlns:p14="http://schemas.microsoft.com/office/powerpoint/2010/main" val="2873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Security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7475" y="1414462"/>
            <a:ext cx="8923338" cy="3919538"/>
          </a:xfrm>
          <a:prstGeom prst="roundRect">
            <a:avLst>
              <a:gd name="adj" fmla="val 1002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6628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611312"/>
            <a:ext cx="10668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2293937"/>
            <a:ext cx="1065213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6" y="3911601"/>
            <a:ext cx="1065213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361950" y="1646237"/>
            <a:ext cx="952500" cy="3416300"/>
            <a:chOff x="873281" y="1488740"/>
            <a:chExt cx="1125278" cy="3770345"/>
          </a:xfrm>
        </p:grpSpPr>
        <p:pic>
          <p:nvPicPr>
            <p:cNvPr id="26646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81" y="1488740"/>
              <a:ext cx="1115945" cy="94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34" y="2429270"/>
              <a:ext cx="1120325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81" y="3383357"/>
              <a:ext cx="1115945" cy="92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9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34" y="4304998"/>
              <a:ext cx="1095681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Arrow Connector 2"/>
          <p:cNvCxnSpPr>
            <a:stCxn id="26646" idx="3"/>
          </p:cNvCxnSpPr>
          <p:nvPr/>
        </p:nvCxnSpPr>
        <p:spPr>
          <a:xfrm>
            <a:off x="1306513" y="2073275"/>
            <a:ext cx="874712" cy="6334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338263" y="3565526"/>
            <a:ext cx="868362" cy="2174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647" idx="3"/>
          </p:cNvCxnSpPr>
          <p:nvPr/>
        </p:nvCxnSpPr>
        <p:spPr>
          <a:xfrm>
            <a:off x="1314451" y="2930525"/>
            <a:ext cx="885825" cy="2460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338263" y="3886200"/>
            <a:ext cx="893762" cy="7239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905251" y="2198688"/>
            <a:ext cx="1139825" cy="1065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05251" y="3263901"/>
            <a:ext cx="3027363" cy="8207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5251" y="3292476"/>
            <a:ext cx="1235075" cy="10382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9" name="TextBox 32"/>
          <p:cNvSpPr txBox="1">
            <a:spLocks noChangeArrowheads="1"/>
          </p:cNvSpPr>
          <p:nvPr/>
        </p:nvSpPr>
        <p:spPr bwMode="auto">
          <a:xfrm>
            <a:off x="6207125" y="1968501"/>
            <a:ext cx="1316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FaceBook</a:t>
            </a:r>
          </a:p>
        </p:txBody>
      </p:sp>
      <p:sp>
        <p:nvSpPr>
          <p:cNvPr id="26640" name="TextBox 45"/>
          <p:cNvSpPr txBox="1">
            <a:spLocks noChangeArrowheads="1"/>
          </p:cNvSpPr>
          <p:nvPr/>
        </p:nvSpPr>
        <p:spPr bwMode="auto">
          <a:xfrm>
            <a:off x="8077201" y="2643188"/>
            <a:ext cx="912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26641" name="TextBox 46"/>
          <p:cNvSpPr txBox="1">
            <a:spLocks noChangeArrowheads="1"/>
          </p:cNvSpPr>
          <p:nvPr/>
        </p:nvSpPr>
        <p:spPr bwMode="auto">
          <a:xfrm>
            <a:off x="8075614" y="3998913"/>
            <a:ext cx="1068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Office 365</a:t>
            </a:r>
          </a:p>
        </p:txBody>
      </p:sp>
      <p:pic>
        <p:nvPicPr>
          <p:cNvPr id="26642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4084637"/>
            <a:ext cx="1065212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3" name="TextBox 46"/>
          <p:cNvSpPr txBox="1">
            <a:spLocks noChangeArrowheads="1"/>
          </p:cNvSpPr>
          <p:nvPr/>
        </p:nvSpPr>
        <p:spPr bwMode="auto">
          <a:xfrm>
            <a:off x="6054725" y="4173538"/>
            <a:ext cx="1068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Power BI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010026" y="3059112"/>
            <a:ext cx="2868613" cy="1476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45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2371725"/>
            <a:ext cx="17113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9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750" y="2085976"/>
            <a:ext cx="8826500" cy="35401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89" y="3351214"/>
            <a:ext cx="2365375" cy="11525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C00000"/>
                </a:solidFill>
              </a:rPr>
              <a:t>Authentication Flow</a:t>
            </a:r>
          </a:p>
        </p:txBody>
      </p:sp>
      <p:sp>
        <p:nvSpPr>
          <p:cNvPr id="2765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489" y="2814639"/>
            <a:ext cx="2014537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User agent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CCECFF"/>
                </a:solidFill>
              </a:rPr>
              <a:t>End user working in 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0950" y="2814639"/>
            <a:ext cx="2014538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Client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CC99"/>
                </a:solidFill>
              </a:rPr>
              <a:t>Your Custom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9100" y="2301876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4975" y="2938464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7201" y="3557589"/>
            <a:ext cx="2016125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3</a:t>
            </a:r>
          </a:p>
        </p:txBody>
      </p: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5805488" y="2576514"/>
            <a:ext cx="963612" cy="636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5805489" y="3213100"/>
            <a:ext cx="97948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>
            <a:off x="5805488" y="3213101"/>
            <a:ext cx="1001712" cy="6191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2359026" y="3213100"/>
            <a:ext cx="14319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246564" y="3611564"/>
            <a:ext cx="604837" cy="1360487"/>
          </a:xfrm>
          <a:custGeom>
            <a:avLst/>
            <a:gdLst>
              <a:gd name="connsiteX0" fmla="*/ 0 w 680132"/>
              <a:gd name="connsiteY0" fmla="*/ 1186453 h 1289099"/>
              <a:gd name="connsiteX1" fmla="*/ 483650 w 680132"/>
              <a:gd name="connsiteY1" fmla="*/ 1171339 h 1289099"/>
              <a:gd name="connsiteX2" fmla="*/ 680132 w 680132"/>
              <a:gd name="connsiteY2" fmla="*/ 0 h 12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1289099">
                <a:moveTo>
                  <a:pt x="0" y="1186453"/>
                </a:moveTo>
                <a:cubicBezTo>
                  <a:pt x="185147" y="1277767"/>
                  <a:pt x="370295" y="1369081"/>
                  <a:pt x="483650" y="1171339"/>
                </a:cubicBezTo>
                <a:cubicBezTo>
                  <a:pt x="597005" y="973597"/>
                  <a:pt x="638568" y="486798"/>
                  <a:pt x="680132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59288" y="3870325"/>
            <a:ext cx="785812" cy="3619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access token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8176" y="4292600"/>
            <a:ext cx="2354263" cy="11318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Authorization server</a:t>
            </a:r>
          </a:p>
          <a:p>
            <a:pPr algn="ctr">
              <a:defRPr/>
            </a:pPr>
            <a:r>
              <a:rPr lang="en-US" sz="900" b="1" dirty="0" err="1">
                <a:solidFill>
                  <a:srgbClr val="FF99CC"/>
                </a:solidFill>
              </a:rPr>
              <a:t>FaceBook</a:t>
            </a:r>
            <a:r>
              <a:rPr lang="en-US" sz="900" b="1" dirty="0">
                <a:solidFill>
                  <a:srgbClr val="FF99CC"/>
                </a:solidFill>
              </a:rPr>
              <a:t>, Google,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Twitter, GitHub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91529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into an Access Token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71600"/>
            <a:ext cx="8172450" cy="46196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52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Client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Client must be registered with authorization server</a:t>
            </a:r>
          </a:p>
          <a:p>
            <a:pPr lvl="1">
              <a:defRPr/>
            </a:pPr>
            <a:r>
              <a:rPr lang="en-US" sz="2000" dirty="0"/>
              <a:t>Authorization server tracks each client with unique Client ID</a:t>
            </a:r>
          </a:p>
          <a:p>
            <a:pPr lvl="1">
              <a:defRPr/>
            </a:pPr>
            <a:r>
              <a:rPr lang="en-US" sz="2000" dirty="0"/>
              <a:t>Client should be registered with one or more Reply URLs</a:t>
            </a:r>
          </a:p>
          <a:p>
            <a:pPr lvl="1">
              <a:defRPr/>
            </a:pPr>
            <a:r>
              <a:rPr lang="en-US" sz="2000" dirty="0"/>
              <a:t>Reply URL should be fixed endpoint on Internet</a:t>
            </a:r>
          </a:p>
          <a:p>
            <a:pPr lvl="1">
              <a:defRPr/>
            </a:pPr>
            <a:r>
              <a:rPr lang="en-US" sz="2000" dirty="0"/>
              <a:t>Reply URL used to transmit security tokens to clients</a:t>
            </a:r>
          </a:p>
          <a:p>
            <a:pPr lvl="1">
              <a:defRPr/>
            </a:pPr>
            <a:r>
              <a:rPr lang="en-US" sz="2000" dirty="0"/>
              <a:t>Client registration tracks permissions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223952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/>
              <a:t>Used in Native clients to obtain access code </a:t>
            </a:r>
          </a:p>
          <a:p>
            <a:pPr lvl="1">
              <a:defRPr/>
            </a:pPr>
            <a:r>
              <a:rPr lang="en-US" sz="2000" dirty="0"/>
              <a:t>Requires passing user name and password </a:t>
            </a:r>
            <a:endParaRPr lang="en-US" dirty="0"/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/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/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/>
              <a:t>Used to obtain access token when using app-only permissions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/>
              <a:t>Used in SPAs built with JavaScript and AngularJS</a:t>
            </a:r>
          </a:p>
          <a:p>
            <a:pPr lvl="1">
              <a:defRPr/>
            </a:pPr>
            <a:r>
              <a:rPr lang="en-US" sz="2000" dirty="0"/>
              <a:t>Application obtains access token w/o acquiring 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179655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2.0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OAuth 2.0 was designed for authorization</a:t>
            </a:r>
          </a:p>
          <a:p>
            <a:pPr lvl="1"/>
            <a:r>
              <a:rPr lang="en-US" sz="2000" dirty="0"/>
              <a:t>Creation of access token requires authentication</a:t>
            </a:r>
          </a:p>
          <a:p>
            <a:pPr lvl="1"/>
            <a:r>
              <a:rPr lang="en-US" sz="2000" dirty="0"/>
              <a:t>Authorization server passes access token to client</a:t>
            </a:r>
          </a:p>
          <a:p>
            <a:pPr lvl="1"/>
            <a:r>
              <a:rPr lang="en-US" sz="2000" dirty="0"/>
              <a:t>Client passes access token when calling resource services</a:t>
            </a:r>
          </a:p>
          <a:p>
            <a:pPr lvl="1"/>
            <a:r>
              <a:rPr lang="en-US" sz="2000" dirty="0"/>
              <a:t>Access token serves as app credentials for authorization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Access token not intended for user authentication</a:t>
            </a:r>
          </a:p>
          <a:p>
            <a:pPr lvl="1"/>
            <a:r>
              <a:rPr lang="en-US" sz="2000" dirty="0"/>
              <a:t>Access token not designed to carry user identity data</a:t>
            </a:r>
          </a:p>
          <a:p>
            <a:pPr lvl="1"/>
            <a:r>
              <a:rPr lang="en-US" sz="2000" dirty="0"/>
              <a:t>OAuth 2.0 doesn't require validation of access token</a:t>
            </a:r>
          </a:p>
          <a:p>
            <a:pPr lvl="1"/>
            <a:r>
              <a:rPr lang="en-US" sz="2000" dirty="0"/>
              <a:t>Naïve OAuth 2.0 implementations subject to attack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280522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SharedWithUsers xmlns="7c797a3d-03eb-4d3c-be85-16d2b083e41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5C66E64744B4EBDF83E18D5BE3570" ma:contentTypeVersion="2" ma:contentTypeDescription="Create a new document." ma:contentTypeScope="" ma:versionID="8194b865fee850dbf0034213c33a0c27">
  <xsd:schema xmlns:xsd="http://www.w3.org/2001/XMLSchema" xmlns:xs="http://www.w3.org/2001/XMLSchema" xmlns:p="http://schemas.microsoft.com/office/2006/metadata/properties" xmlns:ns2="7c797a3d-03eb-4d3c-be85-16d2b083e41f" targetNamespace="http://schemas.microsoft.com/office/2006/metadata/properties" ma:root="true" ma:fieldsID="fc29e25cffe643e46e3e73e307edf536" ns2:_="">
    <xsd:import namespace="7c797a3d-03eb-4d3c-be85-16d2b083e4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97a3d-03eb-4d3c-be85-16d2b083e4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A5547237-B119-45CA-BEFC-A2DA2BDB03E7}">
  <ds:schemaRefs>
    <ds:schemaRef ds:uri="7c797a3d-03eb-4d3c-be85-16d2b083e41f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BF3018-CB75-4188-9EA6-EC92BDAE1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797a3d-03eb-4d3c-be85-16d2b083e4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20852</TotalTime>
  <Words>1306</Words>
  <Application>Microsoft Office PowerPoint</Application>
  <PresentationFormat>On-screen Show (4:3)</PresentationFormat>
  <Paragraphs>272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MS PGothic</vt:lpstr>
      <vt:lpstr>Arial</vt:lpstr>
      <vt:lpstr>Arial Black</vt:lpstr>
      <vt:lpstr>Calibri</vt:lpstr>
      <vt:lpstr>Century Gothic</vt:lpstr>
      <vt:lpstr>Lucida Console</vt:lpstr>
      <vt:lpstr>Wingdings</vt:lpstr>
      <vt:lpstr>CPT_Wave15</vt:lpstr>
      <vt:lpstr>Authenticating with Azure Active Directory</vt:lpstr>
      <vt:lpstr>Agenda</vt:lpstr>
      <vt:lpstr>Old-school Enterprise Security</vt:lpstr>
      <vt:lpstr>Internet Security</vt:lpstr>
      <vt:lpstr>OAuth 2.0</vt:lpstr>
      <vt:lpstr>View into an Access Token</vt:lpstr>
      <vt:lpstr>OAuth Client Registration</vt:lpstr>
      <vt:lpstr>Authentication Flows</vt:lpstr>
      <vt:lpstr>OAuth 2.0 and Authentication</vt:lpstr>
      <vt:lpstr>Open ID Connect</vt:lpstr>
      <vt:lpstr>Agenda</vt:lpstr>
      <vt:lpstr>Azure Active Directory (AAD)</vt:lpstr>
      <vt:lpstr>Office 365 and Azure AD</vt:lpstr>
      <vt:lpstr>Azure Management Portal</vt:lpstr>
      <vt:lpstr>Discovering Your Tenancy ID</vt:lpstr>
      <vt:lpstr>Agenda</vt:lpstr>
      <vt:lpstr>Azure AD Applications</vt:lpstr>
      <vt:lpstr>Single versus Multi-tenant</vt:lpstr>
      <vt:lpstr>Application Permissions</vt:lpstr>
      <vt:lpstr>Creating an AAD Application</vt:lpstr>
      <vt:lpstr>Agenda</vt:lpstr>
      <vt:lpstr>ADAL for .NET</vt:lpstr>
      <vt:lpstr>User Sign-in at https://login.microsoftonline.com</vt:lpstr>
      <vt:lpstr>Common Consent Experience (user)</vt:lpstr>
      <vt:lpstr>Common Consent Experience (admin)</vt:lpstr>
      <vt:lpstr>Using ADAL in a Native Client</vt:lpstr>
      <vt:lpstr>Agenda</vt:lpstr>
      <vt:lpstr>Authentication Code Flow</vt:lpstr>
      <vt:lpstr>Authorization Code Grant Flow Example</vt:lpstr>
      <vt:lpstr>Authorization Code Grant Flow</vt:lpstr>
      <vt:lpstr>Using ADAL in a Web Client</vt:lpstr>
      <vt:lpstr>Summary of OAuth Client Types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Authenticating with Azure Active Directory</dc:title>
  <dc:creator>Ted Pattison</dc:creator>
  <cp:lastModifiedBy>Ted Pattison</cp:lastModifiedBy>
  <cp:revision>341</cp:revision>
  <dcterms:created xsi:type="dcterms:W3CDTF">2012-04-13T19:17:02Z</dcterms:created>
  <dcterms:modified xsi:type="dcterms:W3CDTF">2016-11-26T15:38:41Z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0x010100BAF5C66E64744B4EBDF83E18D5BE3570</vt:lpwstr>
  </property>
</Properties>
</file>